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309" r:id="rId10"/>
    <p:sldId id="265" r:id="rId11"/>
    <p:sldId id="308" r:id="rId12"/>
    <p:sldId id="266" r:id="rId13"/>
    <p:sldId id="267" r:id="rId14"/>
    <p:sldId id="268" r:id="rId15"/>
    <p:sldId id="269" r:id="rId16"/>
    <p:sldId id="270" r:id="rId17"/>
    <p:sldId id="296" r:id="rId18"/>
    <p:sldId id="310" r:id="rId19"/>
    <p:sldId id="311" r:id="rId20"/>
    <p:sldId id="312" r:id="rId21"/>
    <p:sldId id="313" r:id="rId22"/>
    <p:sldId id="314" r:id="rId23"/>
    <p:sldId id="271" r:id="rId24"/>
    <p:sldId id="272" r:id="rId25"/>
    <p:sldId id="273" r:id="rId26"/>
    <p:sldId id="274" r:id="rId27"/>
    <p:sldId id="315" r:id="rId28"/>
    <p:sldId id="275" r:id="rId29"/>
    <p:sldId id="297" r:id="rId30"/>
    <p:sldId id="276" r:id="rId31"/>
    <p:sldId id="298" r:id="rId32"/>
    <p:sldId id="277" r:id="rId33"/>
    <p:sldId id="301" r:id="rId34"/>
    <p:sldId id="280" r:id="rId35"/>
    <p:sldId id="278" r:id="rId36"/>
    <p:sldId id="279" r:id="rId37"/>
    <p:sldId id="294" r:id="rId38"/>
    <p:sldId id="281" r:id="rId39"/>
    <p:sldId id="282" r:id="rId40"/>
    <p:sldId id="304" r:id="rId41"/>
    <p:sldId id="283" r:id="rId42"/>
    <p:sldId id="305" r:id="rId43"/>
    <p:sldId id="284" r:id="rId44"/>
    <p:sldId id="306" r:id="rId45"/>
    <p:sldId id="303" r:id="rId46"/>
    <p:sldId id="302" r:id="rId47"/>
    <p:sldId id="285" r:id="rId48"/>
    <p:sldId id="287" r:id="rId49"/>
    <p:sldId id="295" r:id="rId50"/>
    <p:sldId id="288" r:id="rId51"/>
    <p:sldId id="289" r:id="rId52"/>
    <p:sldId id="290" r:id="rId53"/>
    <p:sldId id="291" r:id="rId54"/>
    <p:sldId id="292" r:id="rId55"/>
    <p:sldId id="322" r:id="rId56"/>
    <p:sldId id="324" r:id="rId57"/>
    <p:sldId id="325" r:id="rId58"/>
    <p:sldId id="323" r:id="rId59"/>
    <p:sldId id="326" r:id="rId60"/>
    <p:sldId id="327" r:id="rId61"/>
    <p:sldId id="299" r:id="rId62"/>
    <p:sldId id="300" r:id="rId63"/>
    <p:sldId id="307" r:id="rId64"/>
    <p:sldId id="293" r:id="rId65"/>
  </p:sldIdLst>
  <p:sldSz cx="9144000" cy="6858000" type="screen4x3"/>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85975" autoAdjust="0"/>
  </p:normalViewPr>
  <p:slideViewPr>
    <p:cSldViewPr>
      <p:cViewPr>
        <p:scale>
          <a:sx n="80" d="100"/>
          <a:sy n="80" d="100"/>
        </p:scale>
        <p:origin x="7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B34D785B-F163-43CF-B981-E877DF1DF71D}" type="datetimeFigureOut">
              <a:rPr lang="en-US" smtClean="0"/>
              <a:t>1/9/2025</a:t>
            </a:fld>
            <a:endParaRPr lang="en-US"/>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分治法先要确定“怎么分”。</a:t>
            </a:r>
            <a:endParaRPr lang="en-US" altLang="zh-CN" dirty="0"/>
          </a:p>
          <a:p>
            <a:r>
              <a:rPr lang="zh-CN" altLang="en-US" dirty="0"/>
              <a:t>分治法中，同一层的子问题是没有交集的（</a:t>
            </a:r>
            <a:r>
              <a:rPr lang="en-US" altLang="zh-CN" dirty="0"/>
              <a:t>disjointed</a:t>
            </a:r>
            <a:r>
              <a:rPr lang="zh-CN" altLang="en-US" dirty="0"/>
              <a:t>），而动态规划法中，子问题之间是有交集的</a:t>
            </a:r>
            <a:r>
              <a:rPr lang="en-US" altLang="zh-CN" dirty="0"/>
              <a:t>——</a:t>
            </a:r>
            <a:r>
              <a:rPr lang="zh-CN" altLang="en-US" dirty="0"/>
              <a:t>即：</a:t>
            </a:r>
            <a:r>
              <a:rPr lang="en-US" altLang="zh-CN" dirty="0"/>
              <a:t>subproblems share </a:t>
            </a:r>
            <a:r>
              <a:rPr lang="en-US" altLang="zh-CN" dirty="0" err="1"/>
              <a:t>subsubproblems</a:t>
            </a:r>
            <a:r>
              <a:rPr lang="en-US" altLang="zh-CN" dirty="0"/>
              <a:t>.</a:t>
            </a:r>
          </a:p>
          <a:p>
            <a:r>
              <a:rPr lang="zh-CN" altLang="en-US" dirty="0"/>
              <a:t>这里的“规划”</a:t>
            </a:r>
            <a:r>
              <a:rPr lang="en-US" altLang="zh-CN" dirty="0"/>
              <a:t>(Programming)</a:t>
            </a:r>
            <a:r>
              <a:rPr lang="zh-CN" altLang="en-US" dirty="0"/>
              <a:t>是表格法（</a:t>
            </a:r>
            <a:r>
              <a:rPr lang="en-US" altLang="zh-CN" dirty="0"/>
              <a:t>Tabular method</a:t>
            </a:r>
            <a:r>
              <a:rPr lang="zh-CN" altLang="en-US" dirty="0"/>
              <a:t>）的意思， 不是指计算机编程</a:t>
            </a:r>
            <a:r>
              <a:rPr lang="en-US" altLang="zh-CN" dirty="0"/>
              <a:t>.</a:t>
            </a:r>
          </a:p>
          <a:p>
            <a:r>
              <a:rPr lang="zh-CN" altLang="en-US" dirty="0"/>
              <a:t>动态规划可以自底而上，也可以</a:t>
            </a:r>
            <a:r>
              <a:rPr lang="en-US" altLang="zh-CN" dirty="0"/>
              <a:t>【</a:t>
            </a:r>
            <a:r>
              <a:rPr lang="zh-CN" altLang="en-US" dirty="0"/>
              <a:t>带备忘录的</a:t>
            </a:r>
            <a:r>
              <a:rPr lang="en-US" altLang="zh-CN" dirty="0"/>
              <a:t>】</a:t>
            </a:r>
            <a:r>
              <a:rPr lang="zh-CN" altLang="en-US" dirty="0"/>
              <a:t>自顶而下方式求解</a:t>
            </a:r>
            <a:endParaRPr lang="en-US" altLang="zh-CN" dirty="0"/>
          </a:p>
          <a:p>
            <a:r>
              <a:rPr lang="zh-CN" altLang="en-US" sz="1200" dirty="0">
                <a:solidFill>
                  <a:srgbClr val="FF0000"/>
                </a:solidFill>
                <a:effectLst>
                  <a:outerShdw blurRad="38100" dist="38100" dir="2700000" algn="tl">
                    <a:srgbClr val="C0C0C0"/>
                  </a:outerShdw>
                </a:effectLst>
                <a:latin typeface="华文细黑" pitchFamily="2" charset="-122"/>
                <a:ea typeface="华文细黑" pitchFamily="2" charset="-122"/>
              </a:rPr>
              <a:t>最优子结构特性</a:t>
            </a:r>
            <a:r>
              <a:rPr lang="en-US" altLang="zh-CN" sz="1200" dirty="0">
                <a:solidFill>
                  <a:srgbClr val="FF0000"/>
                </a:solidFill>
                <a:effectLst>
                  <a:outerShdw blurRad="38100" dist="38100" dir="2700000" algn="tl">
                    <a:srgbClr val="C0C0C0"/>
                  </a:outerShdw>
                </a:effectLst>
                <a:latin typeface="华文细黑" pitchFamily="2" charset="-122"/>
                <a:ea typeface="华文细黑" pitchFamily="2" charset="-122"/>
              </a:rPr>
              <a:t>: </a:t>
            </a:r>
            <a:r>
              <a:rPr lang="zh-CN" altLang="en-US" sz="1200" dirty="0">
                <a:solidFill>
                  <a:srgbClr val="FF0000"/>
                </a:solidFill>
                <a:effectLst>
                  <a:outerShdw blurRad="38100" dist="38100" dir="2700000" algn="tl">
                    <a:srgbClr val="C0C0C0"/>
                  </a:outerShdw>
                </a:effectLst>
                <a:latin typeface="华文细黑" pitchFamily="2" charset="-122"/>
                <a:ea typeface="华文细黑" pitchFamily="2" charset="-122"/>
              </a:rPr>
              <a:t>原问题的最优解是由子问题的最优解构成的</a:t>
            </a:r>
            <a:r>
              <a:rPr lang="en-US" altLang="zh-CN" sz="1200" dirty="0">
                <a:solidFill>
                  <a:srgbClr val="FF0000"/>
                </a:solidFill>
                <a:effectLst>
                  <a:outerShdw blurRad="38100" dist="38100" dir="2700000" algn="tl">
                    <a:srgbClr val="C0C0C0"/>
                  </a:outerShdw>
                </a:effectLst>
                <a:latin typeface="华文细黑" pitchFamily="2" charset="-122"/>
                <a:ea typeface="华文细黑" pitchFamily="2" charset="-122"/>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a:t>
            </a:fld>
            <a:endParaRPr lang="en-US"/>
          </a:p>
        </p:txBody>
      </p:sp>
    </p:spTree>
    <p:extLst>
      <p:ext uri="{BB962C8B-B14F-4D97-AF65-F5344CB8AC3E}">
        <p14:creationId xmlns:p14="http://schemas.microsoft.com/office/powerpoint/2010/main" val="731281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extLst>
      <p:ext uri="{BB962C8B-B14F-4D97-AF65-F5344CB8AC3E}">
        <p14:creationId xmlns:p14="http://schemas.microsoft.com/office/powerpoint/2010/main" val="219857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是矩阵维度的下标值，从</a:t>
            </a:r>
            <a:r>
              <a:rPr lang="en-US" altLang="zh-CN" dirty="0"/>
              <a:t>p_0…=&gt;…</a:t>
            </a:r>
            <a:r>
              <a:rPr lang="en-US" altLang="zh-CN" dirty="0" err="1"/>
              <a:t>p_n</a:t>
            </a:r>
            <a:endParaRPr lang="en-US" altLang="zh-CN" dirty="0"/>
          </a:p>
          <a:p>
            <a:r>
              <a:rPr lang="zh-CN" altLang="en-US" dirty="0"/>
              <a:t>代码中</a:t>
            </a:r>
            <a:r>
              <a:rPr lang="en-US" altLang="zh-CN" i="1" dirty="0"/>
              <a:t>K</a:t>
            </a:r>
            <a:r>
              <a:rPr lang="en-US" altLang="zh-CN" dirty="0"/>
              <a:t>[]</a:t>
            </a:r>
            <a:r>
              <a:rPr lang="zh-CN" altLang="en-US" dirty="0"/>
              <a:t>记录了对应</a:t>
            </a:r>
            <a:r>
              <a:rPr lang="en-US" altLang="zh-CN" dirty="0"/>
              <a:t>break point</a:t>
            </a:r>
            <a:r>
              <a:rPr lang="zh-CN" altLang="en-US" dirty="0"/>
              <a:t>的位置</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3171942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extLst>
      <p:ext uri="{BB962C8B-B14F-4D97-AF65-F5344CB8AC3E}">
        <p14:creationId xmlns:p14="http://schemas.microsoft.com/office/powerpoint/2010/main" val="21266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1882914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第一行中：</a:t>
            </a:r>
            <a:r>
              <a:rPr lang="en-US" dirty="0"/>
              <a:t>T(</a:t>
            </a:r>
            <a:r>
              <a:rPr lang="en-US" altLang="zh-CN" dirty="0"/>
              <a:t>k)</a:t>
            </a:r>
            <a:r>
              <a:rPr lang="zh-CN" altLang="en-US" dirty="0"/>
              <a:t>与</a:t>
            </a:r>
            <a:r>
              <a:rPr lang="en-US" altLang="zh-CN" dirty="0"/>
              <a:t>T(n-k)</a:t>
            </a:r>
            <a:r>
              <a:rPr lang="zh-CN" altLang="en-US" dirty="0"/>
              <a:t>对称等价，右侧括号里的</a:t>
            </a:r>
            <a:r>
              <a:rPr lang="en-US" altLang="zh-CN" dirty="0"/>
              <a:t>1</a:t>
            </a:r>
            <a:r>
              <a:rPr lang="zh-CN" altLang="en-US" dirty="0"/>
              <a:t>是合并时带来的计算量</a:t>
            </a:r>
            <a:r>
              <a:rPr lang="en-US" altLang="zh-CN" dirty="0"/>
              <a:t>.</a:t>
            </a:r>
          </a:p>
          <a:p>
            <a:r>
              <a:rPr lang="zh-CN" altLang="en-US" dirty="0"/>
              <a:t>证明过程中第二个</a:t>
            </a:r>
            <a:r>
              <a:rPr lang="en-US" altLang="zh-CN" dirty="0">
                <a:sym typeface="Symbol" panose="05050102010706020507" pitchFamily="18" charset="2"/>
              </a:rPr>
              <a:t></a:t>
            </a:r>
            <a:r>
              <a:rPr lang="zh-CN" altLang="en-US" dirty="0"/>
              <a:t>号是由归纳基础而来</a:t>
            </a:r>
            <a:r>
              <a:rPr lang="en-US" altLang="zh-CN" dirty="0"/>
              <a:t>.  </a:t>
            </a:r>
            <a:r>
              <a:rPr lang="zh-CN" altLang="en-US" dirty="0"/>
              <a:t>第三个</a:t>
            </a:r>
            <a:r>
              <a:rPr lang="en-US" altLang="zh-CN" dirty="0">
                <a:sym typeface="Symbol" panose="05050102010706020507" pitchFamily="18" charset="2"/>
              </a:rPr>
              <a:t></a:t>
            </a:r>
            <a:r>
              <a:rPr lang="zh-CN" altLang="en-US" dirty="0"/>
              <a:t>号是由于级数求和。</a:t>
            </a:r>
            <a:endParaRPr lang="en-US" altLang="zh-CN" dirty="0"/>
          </a:p>
          <a:p>
            <a:endParaRPr lang="en-US" dirty="0"/>
          </a:p>
          <a:p>
            <a:r>
              <a:rPr lang="zh-CN" altLang="en-US" dirty="0"/>
              <a:t>证明过程采用了替代法，所以先假定了</a:t>
            </a:r>
            <a:r>
              <a:rPr lang="en-US" altLang="zh-CN" dirty="0"/>
              <a:t>T(n) &gt;= 2</a:t>
            </a:r>
            <a:r>
              <a:rPr lang="en-US" altLang="zh-CN" baseline="30000" dirty="0"/>
              <a:t>n-1</a:t>
            </a:r>
            <a:r>
              <a:rPr lang="zh-CN" altLang="en-US" dirty="0"/>
              <a:t>，再证明其正确性</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167616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画决策树</a:t>
            </a:r>
            <a:r>
              <a:rPr lang="en-US" altLang="zh-CN" dirty="0"/>
              <a:t>.</a:t>
            </a:r>
          </a:p>
          <a:p>
            <a:r>
              <a:rPr lang="zh-CN" altLang="en-US" dirty="0"/>
              <a:t>加阴影的为重复计算的子问题</a:t>
            </a:r>
            <a:r>
              <a:rPr lang="en-US" altLang="zh-CN" dirty="0"/>
              <a:t>…</a:t>
            </a:r>
            <a:r>
              <a:rPr lang="zh-CN" altLang="en-US" dirty="0"/>
              <a:t>两个子问题上方的连线有交点，是说这两个子问题可以合并为一个原问题的解</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21</a:t>
            </a:fld>
            <a:endParaRPr lang="en-US"/>
          </a:p>
        </p:txBody>
      </p:sp>
    </p:spTree>
    <p:extLst>
      <p:ext uri="{BB962C8B-B14F-4D97-AF65-F5344CB8AC3E}">
        <p14:creationId xmlns:p14="http://schemas.microsoft.com/office/powerpoint/2010/main" val="2698909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备忘录中存的</a:t>
            </a:r>
            <a:r>
              <a:rPr lang="en-US" altLang="zh-CN" dirty="0"/>
              <a:t>OPT[</a:t>
            </a:r>
            <a:r>
              <a:rPr lang="en-US" altLang="zh-CN" dirty="0" err="1"/>
              <a:t>i,j</a:t>
            </a:r>
            <a:r>
              <a:rPr lang="en-US" altLang="zh-CN" dirty="0"/>
              <a:t>], 1</a:t>
            </a:r>
            <a:r>
              <a:rPr lang="en-US" altLang="zh-CN" dirty="0">
                <a:sym typeface="Symbol" panose="05050102010706020507" pitchFamily="18" charset="2"/>
              </a:rPr>
              <a:t></a:t>
            </a:r>
            <a:r>
              <a:rPr lang="en-US" altLang="zh-CN" i="1" dirty="0">
                <a:sym typeface="Symbol" panose="05050102010706020507" pitchFamily="18" charset="2"/>
              </a:rPr>
              <a:t>i</a:t>
            </a:r>
            <a:r>
              <a:rPr lang="en-US" altLang="zh-CN" dirty="0">
                <a:sym typeface="Symbol" panose="05050102010706020507" pitchFamily="18" charset="2"/>
              </a:rPr>
              <a:t>, </a:t>
            </a:r>
            <a:r>
              <a:rPr lang="en-US" altLang="zh-CN" i="1" dirty="0" err="1">
                <a:sym typeface="Symbol" panose="05050102010706020507" pitchFamily="18" charset="2"/>
              </a:rPr>
              <a:t>j</a:t>
            </a:r>
            <a:r>
              <a:rPr lang="en-US" altLang="zh-CN" dirty="0" err="1">
                <a:sym typeface="Symbol" panose="05050102010706020507" pitchFamily="18" charset="2"/>
              </a:rPr>
              <a:t></a:t>
            </a:r>
            <a:r>
              <a:rPr lang="en-US" altLang="zh-CN" i="1" dirty="0" err="1">
                <a:sym typeface="Symbol" panose="05050102010706020507" pitchFamily="18" charset="2"/>
              </a:rPr>
              <a:t>n</a:t>
            </a:r>
            <a:r>
              <a:rPr lang="zh-CN" altLang="en-US" dirty="0">
                <a:sym typeface="Symbol" panose="05050102010706020507" pitchFamily="18" charset="2"/>
              </a:rPr>
              <a:t>，因此</a:t>
            </a:r>
            <a:r>
              <a:rPr lang="zh-CN" altLang="en-US" sz="1200" dirty="0">
                <a:solidFill>
                  <a:srgbClr val="000000"/>
                </a:solidFill>
                <a:latin typeface="SimSun" panose="02010600030101010101" pitchFamily="2" charset="-122"/>
                <a:ea typeface="SimSun" panose="02010600030101010101" pitchFamily="2" charset="-122"/>
              </a:rPr>
              <a:t>备忘录中一共有</a:t>
            </a:r>
            <a:r>
              <a:rPr lang="en-US" altLang="zh-CN" sz="1200" i="1" dirty="0">
                <a:solidFill>
                  <a:srgbClr val="000000"/>
                </a:solidFill>
                <a:latin typeface="LMRoman10-Regular"/>
              </a:rPr>
              <a:t>O</a:t>
            </a:r>
            <a:r>
              <a:rPr lang="en-US" altLang="zh-CN" sz="1200" dirty="0">
                <a:solidFill>
                  <a:srgbClr val="000000"/>
                </a:solidFill>
                <a:latin typeface="LMRoman10-Regular"/>
              </a:rPr>
              <a:t>(</a:t>
            </a:r>
            <a:r>
              <a:rPr lang="en-US" altLang="zh-CN" sz="1200" dirty="0">
                <a:solidFill>
                  <a:srgbClr val="000000"/>
                </a:solidFill>
                <a:latin typeface="CMMI10"/>
              </a:rPr>
              <a:t>n</a:t>
            </a:r>
            <a:r>
              <a:rPr lang="en-US" altLang="zh-CN" sz="1600" baseline="30000" dirty="0">
                <a:solidFill>
                  <a:srgbClr val="000000"/>
                </a:solidFill>
                <a:latin typeface="CMMI10"/>
              </a:rPr>
              <a:t>2</a:t>
            </a:r>
            <a:r>
              <a:rPr lang="en-US" altLang="zh-CN" sz="1200" dirty="0">
                <a:solidFill>
                  <a:srgbClr val="000000"/>
                </a:solidFill>
                <a:latin typeface="LMRoman10-Regular"/>
              </a:rPr>
              <a:t>)</a:t>
            </a:r>
            <a:r>
              <a:rPr lang="zh-CN" altLang="en-US" sz="1200" dirty="0">
                <a:solidFill>
                  <a:srgbClr val="000000"/>
                </a:solidFill>
                <a:latin typeface="LMRoman10-Regular"/>
              </a:rPr>
              <a:t>个表项</a:t>
            </a:r>
            <a:r>
              <a:rPr lang="en-US" altLang="zh-CN" sz="1200" dirty="0">
                <a:solidFill>
                  <a:srgbClr val="000000"/>
                </a:solidFill>
                <a:latin typeface="LMRoman10-Regular"/>
              </a:rPr>
              <a:t>.</a:t>
            </a:r>
            <a:endParaRPr lang="en-US" altLang="zh-CN" dirty="0"/>
          </a:p>
          <a:p>
            <a:r>
              <a:rPr lang="zh-CN" altLang="en-US" dirty="0"/>
              <a:t>通过备忘录方式，就可以将指数级复杂度降为</a:t>
            </a:r>
            <a:r>
              <a:rPr lang="en-US" altLang="zh-CN" sz="1200" b="0" i="1" dirty="0">
                <a:solidFill>
                  <a:srgbClr val="000000"/>
                </a:solidFill>
                <a:effectLst/>
                <a:latin typeface="LMRoman10-Regular"/>
              </a:rPr>
              <a:t>O</a:t>
            </a:r>
            <a:r>
              <a:rPr lang="en-US" altLang="zh-CN" sz="1200" b="0" dirty="0">
                <a:solidFill>
                  <a:srgbClr val="000000"/>
                </a:solidFill>
                <a:effectLst/>
                <a:latin typeface="LMRoman10-Regular"/>
              </a:rPr>
              <a:t>(</a:t>
            </a:r>
            <a:r>
              <a:rPr lang="en-US" altLang="zh-CN" sz="1200" b="0" dirty="0">
                <a:solidFill>
                  <a:srgbClr val="000000"/>
                </a:solidFill>
                <a:effectLst/>
                <a:latin typeface="CMMI10"/>
              </a:rPr>
              <a:t>n</a:t>
            </a:r>
            <a:r>
              <a:rPr lang="en-US" altLang="zh-CN" sz="1600" b="0" baseline="30000" dirty="0">
                <a:solidFill>
                  <a:srgbClr val="000000"/>
                </a:solidFill>
                <a:effectLst/>
                <a:latin typeface="CMMI10"/>
              </a:rPr>
              <a:t>3</a:t>
            </a:r>
            <a:r>
              <a:rPr lang="en-US" altLang="zh-CN" sz="1200" b="0" dirty="0">
                <a:solidFill>
                  <a:srgbClr val="000000"/>
                </a:solidFill>
                <a:effectLst/>
                <a:latin typeface="LMRoman10-Regular"/>
              </a:rPr>
              <a:t>)</a:t>
            </a:r>
            <a:r>
              <a:rPr lang="zh-CN" altLang="en-US" sz="1200" b="0" dirty="0">
                <a:solidFill>
                  <a:srgbClr val="000000"/>
                </a:solidFill>
                <a:effectLst/>
                <a:latin typeface="LMRoman10-Regular"/>
              </a:rPr>
              <a:t>的复杂度</a:t>
            </a:r>
            <a:r>
              <a:rPr lang="en-US" altLang="zh-CN" sz="1200" b="0" dirty="0">
                <a:solidFill>
                  <a:srgbClr val="000000"/>
                </a:solidFill>
                <a:effectLst/>
                <a:latin typeface="LMRoman10-Regular"/>
              </a:rPr>
              <a:t>.</a:t>
            </a:r>
            <a:endParaRPr lang="en-US" altLang="zh-CN" dirty="0"/>
          </a:p>
          <a:p>
            <a:r>
              <a:rPr lang="zh-CN" altLang="en-US" dirty="0"/>
              <a:t>递归方式求解，需要枚举</a:t>
            </a:r>
            <a:r>
              <a:rPr lang="en-US" altLang="zh-CN" dirty="0"/>
              <a:t>+</a:t>
            </a:r>
            <a:r>
              <a:rPr lang="zh-CN" altLang="en-US" dirty="0"/>
              <a:t>回溯</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22</a:t>
            </a:fld>
            <a:endParaRPr lang="en-US"/>
          </a:p>
        </p:txBody>
      </p:sp>
    </p:spTree>
    <p:extLst>
      <p:ext uri="{BB962C8B-B14F-4D97-AF65-F5344CB8AC3E}">
        <p14:creationId xmlns:p14="http://schemas.microsoft.com/office/powerpoint/2010/main" val="76198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动态规划里的子问题</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extLst>
      <p:ext uri="{BB962C8B-B14F-4D97-AF65-F5344CB8AC3E}">
        <p14:creationId xmlns:p14="http://schemas.microsoft.com/office/powerpoint/2010/main" val="1691606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panose="02020603050405020304" pitchFamily="18" charset="0"/>
              </a:rPr>
              <a:t>公式（</a:t>
            </a:r>
            <a:r>
              <a:rPr lang="en-US" altLang="zh-CN" dirty="0">
                <a:latin typeface="Times" panose="02020603050405020304" pitchFamily="18" charset="0"/>
              </a:rPr>
              <a:t>6.4</a:t>
            </a:r>
            <a:r>
              <a:rPr lang="zh-CN" altLang="en-US" dirty="0">
                <a:latin typeface="Times" panose="02020603050405020304" pitchFamily="18" charset="0"/>
              </a:rPr>
              <a:t>）暗含</a:t>
            </a:r>
            <a:r>
              <a:rPr lang="en-US" altLang="zh-CN" dirty="0">
                <a:latin typeface="Times" panose="02020603050405020304" pitchFamily="18" charset="0"/>
              </a:rPr>
              <a:t>LCS</a:t>
            </a:r>
            <a:r>
              <a:rPr lang="zh-CN" altLang="en-US" dirty="0">
                <a:latin typeface="Times" panose="02020603050405020304" pitchFamily="18" charset="0"/>
              </a:rPr>
              <a:t>问题具有最优子结构特性</a:t>
            </a:r>
            <a:r>
              <a:rPr lang="en-US" altLang="zh-CN" dirty="0">
                <a:latin typeface="Times" panose="02020603050405020304" pitchFamily="18" charset="0"/>
              </a:rPr>
              <a:t>【</a:t>
            </a:r>
            <a:r>
              <a:rPr lang="zh-CN" altLang="en-US" dirty="0">
                <a:latin typeface="Times" panose="02020603050405020304" pitchFamily="18" charset="0"/>
              </a:rPr>
              <a:t>见</a:t>
            </a:r>
            <a:r>
              <a:rPr lang="en-US" altLang="zh-CN" dirty="0">
                <a:latin typeface="Times" panose="02020603050405020304" pitchFamily="18" charset="0"/>
              </a:rPr>
              <a:t>《</a:t>
            </a:r>
            <a:r>
              <a:rPr lang="zh-CN" altLang="en-US" dirty="0">
                <a:latin typeface="Times" panose="02020603050405020304" pitchFamily="18" charset="0"/>
              </a:rPr>
              <a:t>算法导论</a:t>
            </a:r>
            <a:r>
              <a:rPr lang="en-US" altLang="zh-CN" dirty="0">
                <a:latin typeface="Times" panose="02020603050405020304" pitchFamily="18" charset="0"/>
              </a:rPr>
              <a:t>》</a:t>
            </a:r>
            <a:r>
              <a:rPr lang="zh-CN" altLang="en-US" dirty="0">
                <a:latin typeface="Times" panose="02020603050405020304" pitchFamily="18" charset="0"/>
              </a:rPr>
              <a:t>第</a:t>
            </a:r>
            <a:r>
              <a:rPr lang="en-US" altLang="zh-CN" dirty="0">
                <a:latin typeface="Times" panose="02020603050405020304" pitchFamily="18" charset="0"/>
              </a:rPr>
              <a:t>223</a:t>
            </a:r>
            <a:r>
              <a:rPr lang="zh-CN" altLang="en-US" dirty="0">
                <a:latin typeface="Times" panose="02020603050405020304" pitchFamily="18" charset="0"/>
              </a:rPr>
              <a:t>页定理</a:t>
            </a:r>
            <a:r>
              <a:rPr lang="en-US" altLang="zh-CN" dirty="0">
                <a:latin typeface="Times" panose="02020603050405020304" pitchFamily="18" charset="0"/>
              </a:rPr>
              <a:t>15.1】</a:t>
            </a:r>
            <a:r>
              <a:rPr lang="zh-CN" altLang="en-US" dirty="0">
                <a:latin typeface="Times" panose="02020603050405020304" pitchFamily="18" charset="0"/>
              </a:rPr>
              <a:t>，这一特性告诉我们两个序列的</a:t>
            </a:r>
            <a:r>
              <a:rPr lang="en-US" altLang="zh-CN" dirty="0">
                <a:latin typeface="Times" panose="02020603050405020304" pitchFamily="18" charset="0"/>
              </a:rPr>
              <a:t>LCS</a:t>
            </a:r>
            <a:r>
              <a:rPr lang="zh-CN" altLang="en-US" dirty="0">
                <a:latin typeface="Times" panose="02020603050405020304" pitchFamily="18" charset="0"/>
              </a:rPr>
              <a:t>包含两个序列的前缀的</a:t>
            </a:r>
            <a:r>
              <a:rPr lang="en-US" altLang="zh-CN" dirty="0">
                <a:latin typeface="Times" panose="02020603050405020304" pitchFamily="18" charset="0"/>
              </a:rPr>
              <a:t>LCS</a:t>
            </a:r>
            <a:r>
              <a:rPr lang="zh-CN" altLang="en-US" dirty="0">
                <a:latin typeface="Times" panose="02020603050405020304" pitchFamily="18" charset="0"/>
              </a:rPr>
              <a:t>。</a:t>
            </a:r>
            <a:endParaRPr lang="en-US" altLang="zh-CN" dirty="0">
              <a:latin typeface="Times" panose="02020603050405020304" pitchFamily="18" charset="0"/>
            </a:endParaRPr>
          </a:p>
          <a:p>
            <a:endParaRPr lang="en-US" dirty="0">
              <a:latin typeface="Times" panose="02020603050405020304" pitchFamily="18" charset="0"/>
            </a:endParaRPr>
          </a:p>
          <a:p>
            <a:r>
              <a:rPr lang="zh-CN" altLang="en-US" dirty="0">
                <a:latin typeface="Times" panose="02020603050405020304" pitchFamily="18" charset="0"/>
              </a:rPr>
              <a:t>实际比较过程中，先执行</a:t>
            </a:r>
            <a:r>
              <a:rPr lang="en-US" altLang="zh-CN" dirty="0">
                <a:latin typeface="Times" panose="02020603050405020304" pitchFamily="18" charset="0"/>
              </a:rPr>
              <a:t>(6.4.1)</a:t>
            </a:r>
            <a:r>
              <a:rPr lang="zh-CN" altLang="en-US" dirty="0">
                <a:latin typeface="Times" panose="02020603050405020304" pitchFamily="18" charset="0"/>
              </a:rPr>
              <a:t>，再执行</a:t>
            </a:r>
            <a:r>
              <a:rPr lang="en-US" altLang="zh-CN" dirty="0">
                <a:latin typeface="Times" panose="02020603050405020304" pitchFamily="18" charset="0"/>
              </a:rPr>
              <a:t>(6.4.2)…. </a:t>
            </a:r>
            <a:r>
              <a:rPr lang="zh-CN" altLang="en-US" dirty="0">
                <a:latin typeface="Times" panose="02020603050405020304" pitchFamily="18" charset="0"/>
              </a:rPr>
              <a:t>执行</a:t>
            </a:r>
            <a:r>
              <a:rPr lang="en-US" altLang="zh-CN" dirty="0">
                <a:latin typeface="Times" panose="02020603050405020304" pitchFamily="18" charset="0"/>
              </a:rPr>
              <a:t>(6.4.2)</a:t>
            </a:r>
            <a:r>
              <a:rPr lang="zh-CN" altLang="en-US" dirty="0">
                <a:latin typeface="Times" panose="02020603050405020304" pitchFamily="18" charset="0"/>
              </a:rPr>
              <a:t>时，先看</a:t>
            </a:r>
            <a:r>
              <a:rPr lang="en-US" i="1" dirty="0">
                <a:latin typeface="Times" panose="02020603050405020304" pitchFamily="18" charset="0"/>
                <a:cs typeface="Times New Roman" pitchFamily="18" charset="0"/>
              </a:rPr>
              <a:t>C</a:t>
            </a:r>
            <a:r>
              <a:rPr lang="en-US" dirty="0">
                <a:latin typeface="Times" panose="02020603050405020304" pitchFamily="18" charset="0"/>
                <a:cs typeface="Times New Roman" pitchFamily="18" charset="0"/>
              </a:rPr>
              <a:t>[</a:t>
            </a:r>
            <a:r>
              <a:rPr lang="en-US" i="1" dirty="0">
                <a:latin typeface="Times" panose="02020603050405020304" pitchFamily="18" charset="0"/>
                <a:cs typeface="Times New Roman" pitchFamily="18" charset="0"/>
              </a:rPr>
              <a:t>i</a:t>
            </a:r>
            <a:r>
              <a:rPr lang="en-US" dirty="0">
                <a:latin typeface="Times" panose="02020603050405020304" pitchFamily="18" charset="0"/>
                <a:cs typeface="Times New Roman" pitchFamily="18" charset="0"/>
              </a:rPr>
              <a:t>-1,  </a:t>
            </a:r>
            <a:r>
              <a:rPr lang="en-US" i="1" dirty="0">
                <a:latin typeface="Times" panose="02020603050405020304" pitchFamily="18" charset="0"/>
                <a:cs typeface="Times New Roman" pitchFamily="18" charset="0"/>
              </a:rPr>
              <a:t>j</a:t>
            </a:r>
            <a:r>
              <a:rPr lang="en-US" dirty="0">
                <a:latin typeface="Times" panose="02020603050405020304" pitchFamily="18" charset="0"/>
                <a:cs typeface="Times New Roman" pitchFamily="18" charset="0"/>
              </a:rPr>
              <a:t>], </a:t>
            </a:r>
            <a:r>
              <a:rPr lang="zh-CN" altLang="en-US" dirty="0">
                <a:latin typeface="Times" panose="02020603050405020304" pitchFamily="18" charset="0"/>
                <a:cs typeface="Times New Roman" pitchFamily="18" charset="0"/>
              </a:rPr>
              <a:t>后看</a:t>
            </a:r>
            <a:r>
              <a:rPr lang="en-US" i="1" dirty="0">
                <a:latin typeface="Times" panose="02020603050405020304" pitchFamily="18" charset="0"/>
                <a:cs typeface="Times New Roman" pitchFamily="18" charset="0"/>
              </a:rPr>
              <a:t>C</a:t>
            </a:r>
            <a:r>
              <a:rPr lang="en-US" dirty="0">
                <a:latin typeface="Times" panose="02020603050405020304" pitchFamily="18" charset="0"/>
                <a:cs typeface="Times New Roman" pitchFamily="18" charset="0"/>
              </a:rPr>
              <a:t>[</a:t>
            </a:r>
            <a:r>
              <a:rPr lang="en-US" i="1" dirty="0">
                <a:latin typeface="Times" panose="02020603050405020304" pitchFamily="18" charset="0"/>
                <a:cs typeface="Times New Roman" pitchFamily="18" charset="0"/>
              </a:rPr>
              <a:t>i</a:t>
            </a:r>
            <a:r>
              <a:rPr lang="en-US" dirty="0">
                <a:latin typeface="Times" panose="02020603050405020304" pitchFamily="18" charset="0"/>
                <a:cs typeface="Times New Roman" pitchFamily="18" charset="0"/>
              </a:rPr>
              <a:t>,  </a:t>
            </a:r>
            <a:r>
              <a:rPr lang="en-US" i="1" dirty="0">
                <a:latin typeface="Times" panose="02020603050405020304" pitchFamily="18" charset="0"/>
                <a:cs typeface="Times New Roman" pitchFamily="18" charset="0"/>
              </a:rPr>
              <a:t>j</a:t>
            </a:r>
            <a:r>
              <a:rPr lang="en-US" dirty="0">
                <a:latin typeface="Times" panose="02020603050405020304" pitchFamily="18" charset="0"/>
                <a:cs typeface="Times New Roman" pitchFamily="18" charset="0"/>
              </a:rPr>
              <a:t>-1].</a:t>
            </a:r>
            <a:endParaRPr lang="en-US" dirty="0">
              <a:latin typeface="Times" panose="02020603050405020304" pitchFamily="18" charset="0"/>
            </a:endParaRPr>
          </a:p>
        </p:txBody>
      </p:sp>
      <p:sp>
        <p:nvSpPr>
          <p:cNvPr id="4" name="灯片编号占位符 3"/>
          <p:cNvSpPr>
            <a:spLocks noGrp="1"/>
          </p:cNvSpPr>
          <p:nvPr>
            <p:ph type="sldNum" sz="quarter" idx="5"/>
          </p:nvPr>
        </p:nvSpPr>
        <p:spPr/>
        <p:txBody>
          <a:bodyPr/>
          <a:lstStyle/>
          <a:p>
            <a:fld id="{8B506B48-D5BD-43D4-8162-7817950034B5}" type="slidenum">
              <a:rPr lang="en-US" smtClean="0"/>
              <a:t>25</a:t>
            </a:fld>
            <a:endParaRPr lang="en-US"/>
          </a:p>
        </p:txBody>
      </p:sp>
    </p:spTree>
    <p:extLst>
      <p:ext uri="{BB962C8B-B14F-4D97-AF65-F5344CB8AC3E}">
        <p14:creationId xmlns:p14="http://schemas.microsoft.com/office/powerpoint/2010/main" val="3363477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算法执行：先“行”后“列”次序进行，即：一行一行地算，行优先</a:t>
            </a:r>
            <a:r>
              <a:rPr lang="en-US" altLang="zh-CN" dirty="0"/>
              <a:t>. </a:t>
            </a:r>
            <a:r>
              <a:rPr lang="zh-CN" altLang="en-US" dirty="0"/>
              <a:t>计算某一行时，按从左到右的次序进行</a:t>
            </a:r>
            <a:r>
              <a:rPr lang="en-US" altLang="zh-CN" dirty="0"/>
              <a:t>——</a:t>
            </a:r>
            <a:r>
              <a:rPr lang="zh-CN" altLang="en-US" dirty="0"/>
              <a:t>必须这么执行是因为</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6.4.2</a:t>
            </a:r>
            <a:r>
              <a:rPr lang="zh-CN" altLang="en-US" dirty="0">
                <a:latin typeface="Times New Roman" pitchFamily="18" charset="0"/>
                <a:cs typeface="Times New Roman" pitchFamily="18" charset="0"/>
              </a:rPr>
              <a:t>）的需要</a:t>
            </a:r>
            <a:r>
              <a:rPr lang="en-US" altLang="zh-CN" dirty="0"/>
              <a:t>. </a:t>
            </a:r>
          </a:p>
          <a:p>
            <a:endParaRPr lang="en-US" altLang="zh-CN" dirty="0"/>
          </a:p>
          <a:p>
            <a:r>
              <a:rPr lang="zh-CN" altLang="en-US" dirty="0"/>
              <a:t>此页中，倒数第二行指，同列不同行；倒数第一行指“同行不同列”</a:t>
            </a:r>
            <a:endParaRPr lang="en-US" altLang="zh-CN" dirty="0"/>
          </a:p>
          <a:p>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26</a:t>
            </a:fld>
            <a:endParaRPr lang="en-US"/>
          </a:p>
        </p:txBody>
      </p:sp>
    </p:spTree>
    <p:extLst>
      <p:ext uri="{BB962C8B-B14F-4D97-AF65-F5344CB8AC3E}">
        <p14:creationId xmlns:p14="http://schemas.microsoft.com/office/powerpoint/2010/main" val="45271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i="0" dirty="0">
                <a:latin typeface="Times New Roman" pitchFamily="18" charset="0"/>
                <a:ea typeface="SimSun" pitchFamily="2" charset="-122"/>
                <a:cs typeface="Times New Roman" pitchFamily="18" charset="0"/>
              </a:rPr>
              <a:t>【</a:t>
            </a:r>
            <a:r>
              <a:rPr lang="zh-CN" altLang="en-US" sz="1400" i="0" dirty="0">
                <a:latin typeface="Times New Roman" pitchFamily="18" charset="0"/>
                <a:ea typeface="SimSun" pitchFamily="2" charset="-122"/>
                <a:cs typeface="Times New Roman" pitchFamily="18" charset="0"/>
              </a:rPr>
              <a:t>这里先采用自底而上的方法阐述动态规划方法，后面我们还会介绍如何采用自顶而下的方式实现动态规划</a:t>
            </a:r>
            <a:r>
              <a:rPr lang="en-US" altLang="zh-CN" sz="1400" i="0" dirty="0">
                <a:latin typeface="Times New Roman" pitchFamily="18" charset="0"/>
                <a:ea typeface="SimSun" pitchFamily="2" charset="-122"/>
                <a:cs typeface="Times New Roman" pitchFamily="18" charset="0"/>
              </a:rPr>
              <a:t>.】</a:t>
            </a:r>
            <a:endParaRPr lang="en-US" sz="1400" i="0" dirty="0">
              <a:latin typeface="Times New Roman" pitchFamily="18" charset="0"/>
              <a:ea typeface="SimSun" pitchFamily="2" charset="-122"/>
              <a:cs typeface="Times New Roman" pitchFamily="18" charset="0"/>
            </a:endParaRPr>
          </a:p>
          <a:p>
            <a:r>
              <a:rPr lang="en-US" sz="1400" i="1" dirty="0">
                <a:latin typeface="Times New Roman" pitchFamily="18" charset="0"/>
                <a:ea typeface="SimSun" pitchFamily="2" charset="-122"/>
                <a:cs typeface="Times New Roman" pitchFamily="18" charset="0"/>
              </a:rPr>
              <a:t>S</a:t>
            </a:r>
            <a:r>
              <a:rPr lang="en-US" sz="1800" baseline="-25000"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a:t>
            </a:r>
            <a:r>
              <a:rPr lang="en-US" sz="1400" i="1" dirty="0">
                <a:latin typeface="Times New Roman" pitchFamily="18" charset="0"/>
                <a:ea typeface="SimSun" pitchFamily="2" charset="-122"/>
                <a:cs typeface="Times New Roman" pitchFamily="18" charset="0"/>
              </a:rPr>
              <a:t>S</a:t>
            </a:r>
            <a:r>
              <a:rPr lang="en-US" sz="18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sz="1400" i="1" dirty="0">
                <a:latin typeface="Times New Roman" pitchFamily="18" charset="0"/>
                <a:ea typeface="SimSun" pitchFamily="2" charset="-122"/>
                <a:cs typeface="Times New Roman" pitchFamily="18" charset="0"/>
              </a:rPr>
              <a:t>S</a:t>
            </a:r>
            <a:r>
              <a:rPr lang="en-US" sz="1800" i="1" baseline="-25000" dirty="0">
                <a:latin typeface="Times New Roman" pitchFamily="18" charset="0"/>
                <a:ea typeface="SimSun" pitchFamily="2" charset="-122"/>
                <a:cs typeface="Times New Roman" pitchFamily="18" charset="0"/>
              </a:rPr>
              <a:t>i</a:t>
            </a:r>
            <a:r>
              <a:rPr lang="en-US" i="1" baseline="-25000" dirty="0">
                <a:latin typeface="Times New Roman" pitchFamily="18" charset="0"/>
                <a:ea typeface="SimSun" pitchFamily="2" charset="-122"/>
                <a:cs typeface="Times New Roman" pitchFamily="18" charset="0"/>
              </a:rPr>
              <a:t> </a:t>
            </a:r>
            <a:r>
              <a:rPr lang="en-US" dirty="0"/>
              <a:t>..</a:t>
            </a:r>
            <a:r>
              <a:rPr lang="zh-CN" altLang="en-US" dirty="0"/>
              <a:t>，这些只是表示（子）问题规模的一系列符号，问题规模随下标的增长而增长，并且在动态规划求解过程中，可以用小规模问题的解来求解大规模问题的解</a:t>
            </a:r>
            <a:r>
              <a:rPr lang="en-US" altLang="zh-CN" dirty="0"/>
              <a:t>…</a:t>
            </a:r>
            <a:r>
              <a:rPr lang="zh-CN" altLang="en-US" dirty="0"/>
              <a:t>至于到底会用到哪个小规模问题的解，则和具体问题的性质有关。</a:t>
            </a:r>
            <a:endParaRPr lang="en-US" altLang="zh-CN" dirty="0"/>
          </a:p>
          <a:p>
            <a:endParaRPr lang="en-US" dirty="0"/>
          </a:p>
          <a:p>
            <a:r>
              <a:rPr lang="zh-CN" altLang="en-US" dirty="0"/>
              <a:t>小规模的解会被记在表里，供需要时查表，来求解大规模问题的解</a:t>
            </a:r>
            <a:r>
              <a:rPr lang="en-US" altLang="zh-CN" dirty="0"/>
              <a:t>.</a:t>
            </a:r>
          </a:p>
          <a:p>
            <a:endParaRPr lang="en-US" dirty="0"/>
          </a:p>
          <a:p>
            <a:r>
              <a:rPr lang="zh-CN" altLang="en-US" dirty="0"/>
              <a:t>分治法和动态规划都</a:t>
            </a:r>
            <a:r>
              <a:rPr lang="zh-CN" altLang="en-US" b="0" i="0" dirty="0">
                <a:solidFill>
                  <a:srgbClr val="4D4D4D"/>
                </a:solidFill>
                <a:effectLst/>
                <a:latin typeface="-apple-system"/>
              </a:rPr>
              <a:t>要求原问题具有最优子结构性质</a:t>
            </a:r>
            <a:r>
              <a:rPr lang="en-US" altLang="zh-CN" b="0" i="0" dirty="0">
                <a:solidFill>
                  <a:srgbClr val="4D4D4D"/>
                </a:solidFill>
                <a:effectLst/>
                <a:latin typeface="-apple-system"/>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a:t>
            </a:fld>
            <a:endParaRPr lang="en-US"/>
          </a:p>
        </p:txBody>
      </p:sp>
    </p:spTree>
    <p:extLst>
      <p:ext uri="{BB962C8B-B14F-4D97-AF65-F5344CB8AC3E}">
        <p14:creationId xmlns:p14="http://schemas.microsoft.com/office/powerpoint/2010/main" val="3680035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绿色动画为初始化；</a:t>
            </a:r>
            <a:endParaRPr lang="en-US" altLang="zh-CN" dirty="0"/>
          </a:p>
          <a:p>
            <a:r>
              <a:rPr lang="zh-CN" altLang="en-US" dirty="0"/>
              <a:t>黄色是归纳计算一例</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27</a:t>
            </a:fld>
            <a:endParaRPr lang="en-US"/>
          </a:p>
        </p:txBody>
      </p:sp>
    </p:spTree>
    <p:extLst>
      <p:ext uri="{BB962C8B-B14F-4D97-AF65-F5344CB8AC3E}">
        <p14:creationId xmlns:p14="http://schemas.microsoft.com/office/powerpoint/2010/main" val="3690171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算法先行后列、从左到右的次序，确保计算某个</a:t>
            </a:r>
            <a:r>
              <a:rPr lang="en-US" altLang="zh-CN" dirty="0"/>
              <a:t>C</a:t>
            </a:r>
            <a:r>
              <a:rPr lang="zh-CN" altLang="en-US" dirty="0"/>
              <a:t>值时，其头顶元素、左上元素、和左侧元素都已计算完毕</a:t>
            </a:r>
            <a:r>
              <a:rPr lang="en-US" altLang="zh-CN" dirty="0"/>
              <a:t>.</a:t>
            </a:r>
          </a:p>
          <a:p>
            <a:endParaRPr lang="en-US" altLang="zh-CN" dirty="0"/>
          </a:p>
          <a:p>
            <a:r>
              <a:rPr lang="zh-CN" altLang="en-US" dirty="0"/>
              <a:t>表中的数值，代表到该格子为止</a:t>
            </a:r>
            <a:r>
              <a:rPr lang="en-US" altLang="zh-CN" dirty="0"/>
              <a:t>, |LCS|</a:t>
            </a:r>
            <a:r>
              <a:rPr lang="zh-CN" altLang="en-US" dirty="0"/>
              <a:t>的值</a:t>
            </a:r>
            <a:endParaRPr lang="en-US" altLang="zh-CN" dirty="0"/>
          </a:p>
          <a:p>
            <a:endParaRPr lang="en-US" dirty="0"/>
          </a:p>
          <a:p>
            <a:r>
              <a:rPr lang="zh-CN" altLang="en-US" dirty="0"/>
              <a:t>这个表的读法：从最右下角</a:t>
            </a:r>
            <a:r>
              <a:rPr lang="en-US" altLang="zh-CN" dirty="0"/>
              <a:t>C(</a:t>
            </a:r>
            <a:r>
              <a:rPr lang="en-US" altLang="zh-CN" dirty="0" err="1"/>
              <a:t>m,n</a:t>
            </a:r>
            <a:r>
              <a:rPr lang="en-US" altLang="zh-CN" dirty="0"/>
              <a:t>)</a:t>
            </a:r>
            <a:r>
              <a:rPr lang="zh-CN" altLang="en-US" dirty="0"/>
              <a:t>开始，沿箭头方向回溯，直到找到一条到达左边界或上边界的路，其中对角线箭头对应元素在</a:t>
            </a:r>
            <a:r>
              <a:rPr lang="en-US" altLang="zh-CN" dirty="0"/>
              <a:t>LCS</a:t>
            </a:r>
            <a:r>
              <a:rPr lang="zh-CN" altLang="en-US" dirty="0"/>
              <a:t>中出现</a:t>
            </a:r>
            <a:r>
              <a:rPr lang="en-US" altLang="zh-CN" dirty="0"/>
              <a:t>.</a:t>
            </a:r>
          </a:p>
          <a:p>
            <a:r>
              <a:rPr lang="en-US" altLang="zh-CN" dirty="0"/>
              <a:t>【</a:t>
            </a:r>
            <a:r>
              <a:rPr lang="zh-CN" altLang="en-US" dirty="0"/>
              <a:t>实际上，这个例子的</a:t>
            </a:r>
            <a:r>
              <a:rPr lang="en-US" altLang="zh-CN" dirty="0"/>
              <a:t>LCS</a:t>
            </a:r>
            <a:r>
              <a:rPr lang="zh-CN" altLang="en-US" dirty="0"/>
              <a:t>并不唯一，如果从</a:t>
            </a:r>
            <a:r>
              <a:rPr lang="en-US" altLang="zh-CN" dirty="0"/>
              <a:t>C(</a:t>
            </a:r>
            <a:r>
              <a:rPr lang="en-US" altLang="zh-CN" dirty="0" err="1"/>
              <a:t>m,n</a:t>
            </a:r>
            <a:r>
              <a:rPr lang="en-US" altLang="zh-CN" dirty="0"/>
              <a:t>)</a:t>
            </a:r>
            <a:r>
              <a:rPr lang="zh-CN" altLang="en-US" dirty="0"/>
              <a:t>向左的话，会得到</a:t>
            </a:r>
            <a:r>
              <a:rPr lang="en-US" altLang="zh-CN" dirty="0"/>
              <a:t>LCS= {B,C,A,B]</a:t>
            </a:r>
            <a:r>
              <a:rPr lang="zh-CN" altLang="en-US" dirty="0"/>
              <a:t>，而不是</a:t>
            </a:r>
            <a:r>
              <a:rPr lang="en-US" altLang="zh-CN" dirty="0"/>
              <a:t>LCS= {B,C,B, A], </a:t>
            </a:r>
            <a:r>
              <a:rPr lang="zh-CN" altLang="en-US" dirty="0"/>
              <a:t>这和更新过程中先行后列还是先列后行有关，以及等长时怎么办</a:t>
            </a:r>
            <a:r>
              <a:rPr lang="en-US" altLang="zh-CN" dirty="0"/>
              <a:t>.</a:t>
            </a:r>
          </a:p>
          <a:p>
            <a:endParaRPr lang="en-US" altLang="zh-CN" dirty="0"/>
          </a:p>
          <a:p>
            <a:r>
              <a:rPr lang="zh-CN" altLang="en-US" dirty="0"/>
              <a:t>从这个例子还可以看出，实际上，该算法把一个序列和另一个序列的</a:t>
            </a:r>
            <a:r>
              <a:rPr lang="en-US" altLang="zh-CN" dirty="0"/>
              <a:t>(</a:t>
            </a:r>
            <a:r>
              <a:rPr lang="zh-CN" altLang="en-US" dirty="0"/>
              <a:t>每一个可能的</a:t>
            </a:r>
            <a:r>
              <a:rPr lang="en-US" altLang="zh-CN" dirty="0"/>
              <a:t>)</a:t>
            </a:r>
            <a:r>
              <a:rPr lang="zh-CN" altLang="en-US" dirty="0"/>
              <a:t>后缀的情况也都比较了，比如从</a:t>
            </a:r>
            <a:r>
              <a:rPr lang="en-US" altLang="zh-CN" dirty="0"/>
              <a:t>C[3,0]</a:t>
            </a:r>
            <a:r>
              <a:rPr lang="zh-CN" altLang="en-US" dirty="0"/>
              <a:t>开始的情况，就相当于</a:t>
            </a:r>
            <a:r>
              <a:rPr lang="en-US" altLang="zh-CN" dirty="0"/>
              <a:t>X</a:t>
            </a:r>
            <a:r>
              <a:rPr lang="zh-CN" altLang="en-US" dirty="0"/>
              <a:t>是从第三个元素开始进行匹配的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28</a:t>
            </a:fld>
            <a:endParaRPr lang="en-US"/>
          </a:p>
        </p:txBody>
      </p:sp>
    </p:spTree>
    <p:extLst>
      <p:ext uri="{BB962C8B-B14F-4D97-AF65-F5344CB8AC3E}">
        <p14:creationId xmlns:p14="http://schemas.microsoft.com/office/powerpoint/2010/main" val="31711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latin typeface="Times" panose="02020603050405020304" pitchFamily="18" charset="0"/>
              </a:rPr>
              <a:t>如，提高查字典效率</a:t>
            </a:r>
            <a:endParaRPr lang="en-US" dirty="0">
              <a:latin typeface="Times" panose="02020603050405020304" pitchFamily="18" charset="0"/>
            </a:endParaRPr>
          </a:p>
        </p:txBody>
      </p:sp>
      <p:sp>
        <p:nvSpPr>
          <p:cNvPr id="4" name="灯片编号占位符 3"/>
          <p:cNvSpPr>
            <a:spLocks noGrp="1"/>
          </p:cNvSpPr>
          <p:nvPr>
            <p:ph type="sldNum" sz="quarter" idx="5"/>
          </p:nvPr>
        </p:nvSpPr>
        <p:spPr/>
        <p:txBody>
          <a:bodyPr/>
          <a:lstStyle/>
          <a:p>
            <a:fld id="{8B506B48-D5BD-43D4-8162-7817950034B5}" type="slidenum">
              <a:rPr lang="en-US" smtClean="0"/>
              <a:t>30</a:t>
            </a:fld>
            <a:endParaRPr lang="en-US"/>
          </a:p>
        </p:txBody>
      </p:sp>
    </p:spTree>
    <p:extLst>
      <p:ext uri="{BB962C8B-B14F-4D97-AF65-F5344CB8AC3E}">
        <p14:creationId xmlns:p14="http://schemas.microsoft.com/office/powerpoint/2010/main" val="1798641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i="0" dirty="0">
                <a:latin typeface="Times" panose="02020603050405020304" pitchFamily="18" charset="0"/>
              </a:rPr>
              <a:t>1</a:t>
            </a:r>
            <a:r>
              <a:rPr lang="zh-CN" altLang="en-US" i="0" dirty="0">
                <a:latin typeface="Times" panose="02020603050405020304" pitchFamily="18" charset="0"/>
              </a:rPr>
              <a:t>）</a:t>
            </a:r>
            <a:r>
              <a:rPr lang="en-US" altLang="zh-CN" i="0" dirty="0">
                <a:latin typeface="Times" panose="02020603050405020304" pitchFamily="18" charset="0"/>
              </a:rPr>
              <a:t>A</a:t>
            </a:r>
            <a:r>
              <a:rPr lang="zh-CN" altLang="en-US" i="0" dirty="0">
                <a:latin typeface="Times" panose="02020603050405020304" pitchFamily="18" charset="0"/>
              </a:rPr>
              <a:t>是一个已经排好序的序列</a:t>
            </a:r>
            <a:endParaRPr lang="en-US" altLang="zh-CN" i="0" dirty="0">
              <a:latin typeface="Times" panose="02020603050405020304" pitchFamily="18" charset="0"/>
            </a:endParaRPr>
          </a:p>
          <a:p>
            <a:pPr algn="just"/>
            <a:r>
              <a:rPr lang="en-US" altLang="zh-CN" i="0" dirty="0">
                <a:latin typeface="Times" panose="02020603050405020304" pitchFamily="18" charset="0"/>
              </a:rPr>
              <a:t>2</a:t>
            </a:r>
            <a:r>
              <a:rPr lang="zh-CN" altLang="en-US" i="0" dirty="0">
                <a:latin typeface="Times" panose="02020603050405020304" pitchFamily="18" charset="0"/>
              </a:rPr>
              <a:t>）二叉搜索树的特征：</a:t>
            </a:r>
            <a:r>
              <a:rPr lang="en-US" dirty="0" err="1">
                <a:latin typeface="Times New Roman" pitchFamily="18" charset="0"/>
                <a:ea typeface="SimSun" pitchFamily="2" charset="-122"/>
                <a:cs typeface="Times New Roman" pitchFamily="18" charset="0"/>
              </a:rPr>
              <a:t>任一</a:t>
            </a:r>
            <a:r>
              <a:rPr lang="zh-CN" altLang="en-US" dirty="0">
                <a:latin typeface="Times New Roman" pitchFamily="18" charset="0"/>
                <a:ea typeface="SimSun" pitchFamily="2" charset="-122"/>
                <a:cs typeface="Times New Roman" pitchFamily="18" charset="0"/>
              </a:rPr>
              <a:t>内</a:t>
            </a:r>
            <a:r>
              <a:rPr lang="en-US" dirty="0" err="1">
                <a:latin typeface="Times New Roman" pitchFamily="18" charset="0"/>
                <a:ea typeface="SimSun" pitchFamily="2" charset="-122"/>
                <a:cs typeface="Times New Roman" pitchFamily="18" charset="0"/>
              </a:rPr>
              <a:t>结点</a:t>
            </a:r>
            <a:r>
              <a:rPr lang="en-US" i="1" dirty="0" err="1">
                <a:latin typeface="Times New Roman" pitchFamily="18" charset="0"/>
                <a:ea typeface="SimSun" pitchFamily="2" charset="-122"/>
                <a:cs typeface="Times New Roman" pitchFamily="18" charset="0"/>
              </a:rPr>
              <a:t>y</a:t>
            </a:r>
            <a:r>
              <a:rPr lang="en-US" dirty="0" err="1">
                <a:latin typeface="Times New Roman" pitchFamily="18" charset="0"/>
                <a:ea typeface="SimSun" pitchFamily="2" charset="-122"/>
                <a:cs typeface="Times New Roman" pitchFamily="18" charset="0"/>
              </a:rPr>
              <a:t>满足</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 </a:t>
            </a:r>
            <a:r>
              <a:rPr lang="en-US" dirty="0">
                <a:latin typeface="Times New Roman" pitchFamily="18" charset="0"/>
                <a:ea typeface="SimSun" pitchFamily="2" charset="-122"/>
                <a:cs typeface="Times New Roman" pitchFamily="18" charset="0"/>
              </a:rPr>
              <a:t>的</a:t>
            </a:r>
            <a:r>
              <a:rPr lang="zh-CN" altLang="en-US" dirty="0">
                <a:latin typeface="Times New Roman" pitchFamily="18" charset="0"/>
                <a:ea typeface="SimSun" pitchFamily="2" charset="-122"/>
                <a:cs typeface="Times New Roman" pitchFamily="18" charset="0"/>
              </a:rPr>
              <a:t>左子树中所有数 </a:t>
            </a:r>
            <a:r>
              <a:rPr lang="zh-CN" altLang="en-US" dirty="0">
                <a:latin typeface="Times New Roman" pitchFamily="18" charset="0"/>
                <a:ea typeface="SimSun" pitchFamily="2" charset="-122"/>
                <a:cs typeface="Times New Roman" pitchFamily="18" charset="0"/>
                <a:sym typeface="Symbol"/>
              </a:rPr>
              <a:t>  </a:t>
            </a:r>
            <a:r>
              <a:rPr lang="en-US" altLang="zh-CN" i="1" dirty="0">
                <a:latin typeface="Times New Roman" pitchFamily="18" charset="0"/>
                <a:ea typeface="SimSun" pitchFamily="2" charset="-122"/>
                <a:cs typeface="Times New Roman" pitchFamily="18" charset="0"/>
                <a:sym typeface="Symbol"/>
              </a:rPr>
              <a:t>y</a:t>
            </a:r>
            <a:r>
              <a:rPr lang="en-US" altLang="zh-CN" dirty="0">
                <a:latin typeface="Times New Roman" pitchFamily="18" charset="0"/>
                <a:ea typeface="SimSun" pitchFamily="2" charset="-122"/>
                <a:cs typeface="Times New Roman" pitchFamily="18" charset="0"/>
                <a:sym typeface="Symbol"/>
              </a:rPr>
              <a:t>  </a:t>
            </a:r>
            <a:r>
              <a:rPr lang="zh-CN" altLang="en-US" dirty="0">
                <a:latin typeface="Times New Roman" pitchFamily="18" charset="0"/>
                <a:ea typeface="SimSun" pitchFamily="2" charset="-122"/>
                <a:cs typeface="Times New Roman" pitchFamily="18" charset="0"/>
              </a:rPr>
              <a:t>右子树中所有数。</a:t>
            </a:r>
            <a:endParaRPr lang="en-US" altLang="zh-CN" i="0" dirty="0">
              <a:latin typeface="Times" panose="02020603050405020304" pitchFamily="18" charset="0"/>
            </a:endParaRPr>
          </a:p>
          <a:p>
            <a:pPr algn="just"/>
            <a:r>
              <a:rPr lang="en-US" altLang="zh-CN" i="0" dirty="0">
                <a:latin typeface="Times" panose="02020603050405020304" pitchFamily="18" charset="0"/>
              </a:rPr>
              <a:t>3</a:t>
            </a:r>
            <a:r>
              <a:rPr lang="zh-CN" altLang="en-US" i="0" dirty="0">
                <a:latin typeface="Times" panose="02020603050405020304" pitchFamily="18" charset="0"/>
              </a:rPr>
              <a:t>）</a:t>
            </a:r>
            <a:r>
              <a:rPr lang="en-US" altLang="zh-CN" i="1" dirty="0">
                <a:latin typeface="Times" panose="02020603050405020304" pitchFamily="18" charset="0"/>
              </a:rPr>
              <a:t>d</a:t>
            </a:r>
            <a:r>
              <a:rPr lang="en-US" sz="1600" baseline="-15000" dirty="0">
                <a:latin typeface="Times" panose="02020603050405020304" pitchFamily="18" charset="0"/>
              </a:rPr>
              <a:t>0</a:t>
            </a:r>
            <a:r>
              <a:rPr lang="en-US" dirty="0">
                <a:latin typeface="Times" panose="02020603050405020304" pitchFamily="18" charset="0"/>
              </a:rPr>
              <a:t>, </a:t>
            </a:r>
            <a:r>
              <a:rPr lang="en-US" i="1" dirty="0">
                <a:latin typeface="Times" panose="02020603050405020304" pitchFamily="18" charset="0"/>
              </a:rPr>
              <a:t>d</a:t>
            </a:r>
            <a:r>
              <a:rPr lang="en-US" sz="1600" kern="1200" baseline="-15000" dirty="0">
                <a:solidFill>
                  <a:schemeClr val="tx1"/>
                </a:solidFill>
                <a:latin typeface="Times" panose="02020603050405020304" pitchFamily="18" charset="0"/>
                <a:ea typeface="+mn-ea"/>
                <a:cs typeface="+mn-cs"/>
              </a:rPr>
              <a:t>1</a:t>
            </a:r>
            <a:r>
              <a:rPr lang="en-US" dirty="0">
                <a:latin typeface="Times" panose="02020603050405020304" pitchFamily="18" charset="0"/>
              </a:rPr>
              <a:t>, </a:t>
            </a:r>
            <a:r>
              <a:rPr lang="en-US" i="1" dirty="0">
                <a:latin typeface="Times" panose="02020603050405020304" pitchFamily="18" charset="0"/>
              </a:rPr>
              <a:t>d</a:t>
            </a:r>
            <a:r>
              <a:rPr lang="en-US" sz="1600" kern="1200" baseline="-15000" dirty="0">
                <a:solidFill>
                  <a:schemeClr val="tx1"/>
                </a:solidFill>
                <a:latin typeface="Times" panose="02020603050405020304" pitchFamily="18" charset="0"/>
                <a:ea typeface="+mn-ea"/>
                <a:cs typeface="+mn-cs"/>
              </a:rPr>
              <a:t>2</a:t>
            </a:r>
            <a:r>
              <a:rPr lang="en-US" dirty="0">
                <a:latin typeface="Times" panose="02020603050405020304" pitchFamily="18" charset="0"/>
              </a:rPr>
              <a:t>….</a:t>
            </a:r>
            <a:r>
              <a:rPr lang="en-US" i="1" dirty="0">
                <a:latin typeface="Times" panose="02020603050405020304" pitchFamily="18" charset="0"/>
              </a:rPr>
              <a:t>d</a:t>
            </a:r>
            <a:r>
              <a:rPr lang="en-US" sz="1600" i="1" kern="1200" baseline="-15000" dirty="0">
                <a:solidFill>
                  <a:schemeClr val="tx1"/>
                </a:solidFill>
                <a:latin typeface="Times" panose="02020603050405020304" pitchFamily="18" charset="0"/>
                <a:ea typeface="+mn-ea"/>
                <a:cs typeface="+mn-cs"/>
              </a:rPr>
              <a:t>n</a:t>
            </a:r>
            <a:r>
              <a:rPr lang="zh-CN" altLang="en-US" dirty="0">
                <a:latin typeface="Times" panose="02020603050405020304" pitchFamily="18" charset="0"/>
              </a:rPr>
              <a:t>代表所有不在</a:t>
            </a:r>
            <a:r>
              <a:rPr lang="en-US" altLang="zh-CN" dirty="0">
                <a:latin typeface="Times" panose="02020603050405020304" pitchFamily="18" charset="0"/>
              </a:rPr>
              <a:t>A</a:t>
            </a:r>
            <a:r>
              <a:rPr lang="zh-CN" altLang="en-US" dirty="0">
                <a:latin typeface="Times" panose="02020603050405020304" pitchFamily="18" charset="0"/>
              </a:rPr>
              <a:t>中的所有的值，如</a:t>
            </a:r>
            <a:r>
              <a:rPr lang="en-US" altLang="zh-CN" i="1" dirty="0">
                <a:latin typeface="Times" panose="02020603050405020304" pitchFamily="18" charset="0"/>
              </a:rPr>
              <a:t>d</a:t>
            </a:r>
            <a:r>
              <a:rPr lang="en-US" altLang="zh-CN" sz="1600" kern="1200" baseline="-15000" dirty="0">
                <a:solidFill>
                  <a:schemeClr val="tx1"/>
                </a:solidFill>
                <a:latin typeface="Times" panose="02020603050405020304" pitchFamily="18" charset="0"/>
                <a:ea typeface="+mn-ea"/>
                <a:cs typeface="+mn-cs"/>
              </a:rPr>
              <a:t>0</a:t>
            </a:r>
            <a:r>
              <a:rPr lang="zh-CN" altLang="en-US" dirty="0">
                <a:latin typeface="Times" panose="02020603050405020304" pitchFamily="18" charset="0"/>
              </a:rPr>
              <a:t>代表所有小于</a:t>
            </a:r>
            <a:r>
              <a:rPr lang="en-US" altLang="zh-CN" dirty="0">
                <a:latin typeface="Times" panose="02020603050405020304" pitchFamily="18" charset="0"/>
              </a:rPr>
              <a:t>A[1]</a:t>
            </a:r>
            <a:r>
              <a:rPr lang="zh-CN" altLang="en-US" dirty="0">
                <a:latin typeface="Times" panose="02020603050405020304" pitchFamily="18" charset="0"/>
              </a:rPr>
              <a:t>的值</a:t>
            </a:r>
            <a:r>
              <a:rPr lang="en-US" altLang="zh-CN" dirty="0">
                <a:latin typeface="Times" panose="02020603050405020304" pitchFamily="18" charset="0"/>
              </a:rPr>
              <a:t>, </a:t>
            </a:r>
            <a:r>
              <a:rPr lang="zh-CN" altLang="en-US" dirty="0">
                <a:latin typeface="Times" panose="02020603050405020304" pitchFamily="18" charset="0"/>
              </a:rPr>
              <a:t>是伪关键字</a:t>
            </a:r>
            <a:r>
              <a:rPr lang="en-US" altLang="zh-CN" dirty="0">
                <a:latin typeface="Times" panose="02020603050405020304" pitchFamily="18" charset="0"/>
              </a:rPr>
              <a:t>.</a:t>
            </a:r>
          </a:p>
          <a:p>
            <a:pPr marL="228600" indent="-228600" algn="just">
              <a:buAutoNum type="arabicParenR" startAt="4"/>
            </a:pPr>
            <a:r>
              <a:rPr lang="zh-CN" altLang="en-US" dirty="0">
                <a:latin typeface="Times" panose="02020603050405020304" pitchFamily="18" charset="0"/>
              </a:rPr>
              <a:t>一棵二元搜索树，总是从根节点开始搜索，如果要找的字等于根节点中的关键字，则结束；否则，如果小于根节点，则搜左子树，否则搜右子树</a:t>
            </a:r>
            <a:r>
              <a:rPr lang="en-US" altLang="zh-CN" dirty="0">
                <a:latin typeface="Times" panose="02020603050405020304" pitchFamily="18" charset="0"/>
              </a:rPr>
              <a:t>.</a:t>
            </a:r>
          </a:p>
          <a:p>
            <a:pPr marL="228600" marR="0" lvl="0" indent="-228600" algn="just" defTabSz="914400" rtl="0" eaLnBrk="1" fontAlgn="auto" latinLnBrk="0" hangingPunct="1">
              <a:lnSpc>
                <a:spcPct val="100000"/>
              </a:lnSpc>
              <a:spcBef>
                <a:spcPts val="0"/>
              </a:spcBef>
              <a:spcAft>
                <a:spcPts val="0"/>
              </a:spcAft>
              <a:buClrTx/>
              <a:buSzTx/>
              <a:buFontTx/>
              <a:buAutoNum type="arabicParenR" startAt="4"/>
              <a:tabLst/>
              <a:defRPr/>
            </a:pPr>
            <a:r>
              <a:rPr lang="zh-CN" altLang="en-US" dirty="0">
                <a:latin typeface="Times" panose="02020603050405020304" pitchFamily="18" charset="0"/>
              </a:rPr>
              <a:t>满足上述特性的二叉搜索树并不是唯一的，举个例子，比如，如果</a:t>
            </a:r>
            <a:r>
              <a:rPr lang="en-US" altLang="zh-CN" dirty="0">
                <a:latin typeface="Times" panose="02020603050405020304" pitchFamily="18" charset="0"/>
              </a:rPr>
              <a:t>A[1] =3</a:t>
            </a:r>
            <a:r>
              <a:rPr lang="zh-CN" altLang="en-US" dirty="0">
                <a:latin typeface="Times" panose="02020603050405020304" pitchFamily="18" charset="0"/>
              </a:rPr>
              <a:t>出现的概率高于</a:t>
            </a:r>
            <a:r>
              <a:rPr lang="en-US" altLang="zh-CN" dirty="0">
                <a:latin typeface="Times" panose="02020603050405020304" pitchFamily="18" charset="0"/>
              </a:rPr>
              <a:t>50%</a:t>
            </a:r>
            <a:r>
              <a:rPr lang="zh-CN" altLang="en-US" dirty="0">
                <a:latin typeface="Times" panose="02020603050405020304" pitchFamily="18" charset="0"/>
              </a:rPr>
              <a:t>的话，那</a:t>
            </a:r>
            <a:r>
              <a:rPr lang="en-US" altLang="zh-CN" dirty="0">
                <a:latin typeface="Times" panose="02020603050405020304" pitchFamily="18" charset="0"/>
              </a:rPr>
              <a:t>A[1]</a:t>
            </a:r>
            <a:r>
              <a:rPr lang="zh-CN" altLang="en-US" dirty="0">
                <a:latin typeface="Times" panose="02020603050405020304" pitchFamily="18" charset="0"/>
              </a:rPr>
              <a:t>就应该是树根</a:t>
            </a:r>
            <a:r>
              <a:rPr lang="en-US" altLang="zh-CN" dirty="0">
                <a:latin typeface="Times" panose="02020603050405020304" pitchFamily="18" charset="0"/>
              </a:rPr>
              <a:t>;  </a:t>
            </a:r>
            <a:r>
              <a:rPr lang="zh-CN" altLang="en-US" dirty="0">
                <a:latin typeface="Times" panose="02020603050405020304" pitchFamily="18" charset="0"/>
              </a:rPr>
              <a:t>而如果</a:t>
            </a:r>
            <a:r>
              <a:rPr lang="en-US" altLang="zh-CN" dirty="0">
                <a:latin typeface="Times" panose="02020603050405020304" pitchFamily="18" charset="0"/>
              </a:rPr>
              <a:t>A[8] =20</a:t>
            </a:r>
            <a:r>
              <a:rPr lang="zh-CN" altLang="en-US" dirty="0">
                <a:latin typeface="Times" panose="02020603050405020304" pitchFamily="18" charset="0"/>
              </a:rPr>
              <a:t>出现的概率高于</a:t>
            </a:r>
            <a:r>
              <a:rPr lang="en-US" altLang="zh-CN" dirty="0">
                <a:latin typeface="Times" panose="02020603050405020304" pitchFamily="18" charset="0"/>
              </a:rPr>
              <a:t>50%</a:t>
            </a:r>
            <a:r>
              <a:rPr lang="zh-CN" altLang="en-US" dirty="0">
                <a:latin typeface="Times" panose="02020603050405020304" pitchFamily="18" charset="0"/>
              </a:rPr>
              <a:t>的话，那</a:t>
            </a:r>
            <a:r>
              <a:rPr lang="en-US" altLang="zh-CN" dirty="0">
                <a:latin typeface="Times" panose="02020603050405020304" pitchFamily="18" charset="0"/>
              </a:rPr>
              <a:t>A[8]</a:t>
            </a:r>
            <a:r>
              <a:rPr lang="zh-CN" altLang="en-US" dirty="0">
                <a:latin typeface="Times" panose="02020603050405020304" pitchFamily="18" charset="0"/>
              </a:rPr>
              <a:t>就应该是树根</a:t>
            </a:r>
            <a:r>
              <a:rPr lang="en-US" altLang="zh-CN" dirty="0">
                <a:latin typeface="Times" panose="02020603050405020304" pitchFamily="18" charset="0"/>
              </a:rPr>
              <a:t>…</a:t>
            </a:r>
            <a:r>
              <a:rPr lang="zh-CN" altLang="en-US" dirty="0">
                <a:latin typeface="Times" panose="02020603050405020304" pitchFamily="18" charset="0"/>
              </a:rPr>
              <a:t>有点像变形金刚似的，</a:t>
            </a:r>
            <a:endParaRPr lang="en-US" altLang="zh-CN" dirty="0">
              <a:latin typeface="Times" panose="02020603050405020304" pitchFamily="18" charset="0"/>
            </a:endParaRPr>
          </a:p>
          <a:p>
            <a:pPr marL="228600" indent="-228600" algn="just">
              <a:buAutoNum type="arabicParenR" startAt="4"/>
            </a:pPr>
            <a:endParaRPr lang="en-US" altLang="zh-CN" dirty="0">
              <a:latin typeface="Times" panose="02020603050405020304" pitchFamily="18" charset="0"/>
            </a:endParaRPr>
          </a:p>
          <a:p>
            <a:pPr algn="just"/>
            <a:endParaRPr lang="en-US" dirty="0">
              <a:latin typeface="Times" panose="02020603050405020304" pitchFamily="18" charset="0"/>
            </a:endParaRPr>
          </a:p>
          <a:p>
            <a:pPr algn="just"/>
            <a:r>
              <a:rPr lang="zh-CN" altLang="en-US" dirty="0">
                <a:latin typeface="Times New Roman" pitchFamily="18" charset="0"/>
                <a:ea typeface="SimSun" pitchFamily="2" charset="-122"/>
                <a:cs typeface="Times New Roman" pitchFamily="18" charset="0"/>
              </a:rPr>
              <a:t>最优二叉搜索树是棵满二叉树</a:t>
            </a:r>
            <a:r>
              <a:rPr lang="en-US" altLang="zh-CN" dirty="0">
                <a:latin typeface="Times" panose="02020603050405020304" pitchFamily="18" charset="0"/>
                <a:ea typeface="SimSun" pitchFamily="2" charset="-122"/>
                <a:cs typeface="Times New Roman" pitchFamily="18" charset="0"/>
              </a:rPr>
              <a:t>, </a:t>
            </a:r>
            <a:r>
              <a:rPr lang="zh-CN" altLang="en-US" dirty="0">
                <a:latin typeface="Times" panose="02020603050405020304" pitchFamily="18" charset="0"/>
                <a:ea typeface="SimSun" pitchFamily="2" charset="-122"/>
                <a:cs typeface="Times New Roman" pitchFamily="18" charset="0"/>
              </a:rPr>
              <a:t>见左子树或右子树为空的情况，明显不能成为完全二叉树</a:t>
            </a:r>
            <a:r>
              <a:rPr lang="en-US" altLang="zh-CN" dirty="0">
                <a:latin typeface="Times" panose="02020603050405020304" pitchFamily="18" charset="0"/>
                <a:ea typeface="SimSun" pitchFamily="2" charset="-122"/>
                <a:cs typeface="Times New Roman" pitchFamily="18" charset="0"/>
              </a:rPr>
              <a:t>.</a:t>
            </a:r>
          </a:p>
          <a:p>
            <a:pPr algn="just"/>
            <a:r>
              <a:rPr lang="zh-CN" altLang="en-US" dirty="0">
                <a:latin typeface="Times" panose="02020603050405020304" pitchFamily="18" charset="0"/>
                <a:ea typeface="SimSun" pitchFamily="2" charset="-122"/>
                <a:cs typeface="Times New Roman" pitchFamily="18" charset="0"/>
              </a:rPr>
              <a:t>满二叉树：除了叶节点以外，每个节点都有两个子节点。</a:t>
            </a:r>
            <a:endParaRPr lang="en-US" dirty="0">
              <a:latin typeface="Times" panose="02020603050405020304" pitchFamily="18" charset="0"/>
            </a:endParaRPr>
          </a:p>
        </p:txBody>
      </p:sp>
      <p:sp>
        <p:nvSpPr>
          <p:cNvPr id="4" name="灯片编号占位符 3"/>
          <p:cNvSpPr>
            <a:spLocks noGrp="1"/>
          </p:cNvSpPr>
          <p:nvPr>
            <p:ph type="sldNum" sz="quarter" idx="5"/>
          </p:nvPr>
        </p:nvSpPr>
        <p:spPr/>
        <p:txBody>
          <a:bodyPr/>
          <a:lstStyle/>
          <a:p>
            <a:fld id="{8B506B48-D5BD-43D4-8162-7817950034B5}" type="slidenum">
              <a:rPr lang="en-US" smtClean="0"/>
              <a:t>31</a:t>
            </a:fld>
            <a:endParaRPr lang="en-US"/>
          </a:p>
        </p:txBody>
      </p:sp>
    </p:spTree>
    <p:extLst>
      <p:ext uri="{BB962C8B-B14F-4D97-AF65-F5344CB8AC3E}">
        <p14:creationId xmlns:p14="http://schemas.microsoft.com/office/powerpoint/2010/main" val="2281332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d0,d1,…dn</a:t>
            </a:r>
            <a:r>
              <a:rPr lang="zh-CN" altLang="en-US" dirty="0"/>
              <a:t>为伪关键字</a:t>
            </a:r>
            <a:r>
              <a:rPr lang="en-US" altLang="zh-CN" dirty="0"/>
              <a:t>…</a:t>
            </a:r>
            <a:r>
              <a:rPr lang="zh-CN" altLang="en-US" dirty="0"/>
              <a:t>即，不在字典里面</a:t>
            </a:r>
            <a:endParaRPr lang="en-US" altLang="zh-CN" dirty="0"/>
          </a:p>
          <a:p>
            <a:endParaRPr lang="en-US" dirty="0"/>
          </a:p>
          <a:p>
            <a:r>
              <a:rPr lang="zh-CN" altLang="en-US" dirty="0"/>
              <a:t>（</a:t>
            </a:r>
            <a:r>
              <a:rPr lang="en-US" altLang="zh-CN" dirty="0"/>
              <a:t>6.5</a:t>
            </a:r>
            <a:r>
              <a:rPr lang="zh-CN" altLang="en-US" dirty="0"/>
              <a:t>）式中，一个节点</a:t>
            </a:r>
            <a:r>
              <a:rPr lang="en-US" altLang="zh-CN" dirty="0"/>
              <a:t>A[i]</a:t>
            </a:r>
            <a:r>
              <a:rPr lang="zh-CN" altLang="en-US" dirty="0"/>
              <a:t>的深度等于从根节点到该节点的路径长度，而从根节点搜索到该节点所需要的比较次数则是路径长度加</a:t>
            </a:r>
            <a:r>
              <a:rPr lang="en-US" altLang="zh-CN" dirty="0"/>
              <a:t>1.</a:t>
            </a:r>
          </a:p>
        </p:txBody>
      </p:sp>
      <p:sp>
        <p:nvSpPr>
          <p:cNvPr id="4" name="灯片编号占位符 3"/>
          <p:cNvSpPr>
            <a:spLocks noGrp="1"/>
          </p:cNvSpPr>
          <p:nvPr>
            <p:ph type="sldNum" sz="quarter" idx="5"/>
          </p:nvPr>
        </p:nvSpPr>
        <p:spPr/>
        <p:txBody>
          <a:bodyPr/>
          <a:lstStyle/>
          <a:p>
            <a:fld id="{8B506B48-D5BD-43D4-8162-7817950034B5}" type="slidenum">
              <a:rPr lang="en-US" smtClean="0"/>
              <a:t>32</a:t>
            </a:fld>
            <a:endParaRPr lang="en-US"/>
          </a:p>
        </p:txBody>
      </p:sp>
    </p:spTree>
    <p:extLst>
      <p:ext uri="{BB962C8B-B14F-4D97-AF65-F5344CB8AC3E}">
        <p14:creationId xmlns:p14="http://schemas.microsoft.com/office/powerpoint/2010/main" val="2613713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d0,d1,…dn</a:t>
            </a:r>
            <a:r>
              <a:rPr lang="zh-CN" altLang="en-US" dirty="0"/>
              <a:t>为伪关键字</a:t>
            </a:r>
            <a:r>
              <a:rPr lang="en-US" altLang="zh-CN" dirty="0"/>
              <a:t>…</a:t>
            </a:r>
            <a:r>
              <a:rPr lang="zh-CN" altLang="en-US" dirty="0"/>
              <a:t>即，不在字典里面</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33</a:t>
            </a:fld>
            <a:endParaRPr lang="en-US"/>
          </a:p>
        </p:txBody>
      </p:sp>
    </p:spTree>
    <p:extLst>
      <p:ext uri="{BB962C8B-B14F-4D97-AF65-F5344CB8AC3E}">
        <p14:creationId xmlns:p14="http://schemas.microsoft.com/office/powerpoint/2010/main" val="334173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左子树的根是</a:t>
            </a:r>
            <a:r>
              <a:rPr lang="en-US" altLang="zh-CN" i="1" dirty="0"/>
              <a:t>A</a:t>
            </a:r>
            <a:r>
              <a:rPr lang="en-US" altLang="zh-CN" dirty="0"/>
              <a:t>[</a:t>
            </a:r>
            <a:r>
              <a:rPr lang="en-US" altLang="zh-CN" i="1" dirty="0"/>
              <a:t>l</a:t>
            </a:r>
            <a:r>
              <a:rPr lang="en-US" altLang="zh-CN" dirty="0"/>
              <a:t>]</a:t>
            </a:r>
            <a:r>
              <a:rPr lang="zh-CN" altLang="en-US" dirty="0"/>
              <a:t>，左子树从</a:t>
            </a:r>
            <a:r>
              <a:rPr lang="en-US" altLang="zh-CN" dirty="0"/>
              <a:t>d</a:t>
            </a:r>
            <a:r>
              <a:rPr lang="en-US" altLang="zh-CN" sz="1800" i="1" baseline="-15000" dirty="0"/>
              <a:t>i-</a:t>
            </a:r>
            <a:r>
              <a:rPr lang="en-US" altLang="zh-CN" sz="1800" i="0" baseline="-15000" dirty="0"/>
              <a:t>1</a:t>
            </a:r>
            <a:r>
              <a:rPr lang="zh-CN" altLang="en-US" dirty="0"/>
              <a:t>到</a:t>
            </a:r>
            <a:r>
              <a:rPr lang="en-US" altLang="zh-CN" dirty="0"/>
              <a:t>d</a:t>
            </a:r>
            <a:r>
              <a:rPr lang="en-US" altLang="zh-CN" sz="1800" i="1" baseline="-25000" dirty="0"/>
              <a:t>k-</a:t>
            </a:r>
            <a:r>
              <a:rPr lang="en-US" altLang="zh-CN" sz="1800" i="0" baseline="-25000" dirty="0"/>
              <a:t>1</a:t>
            </a:r>
            <a:endParaRPr lang="en-US" altLang="zh-CN" dirty="0"/>
          </a:p>
          <a:p>
            <a:r>
              <a:rPr lang="zh-CN" altLang="en-US" i="0" dirty="0"/>
              <a:t>右子树的根是</a:t>
            </a:r>
            <a:r>
              <a:rPr lang="en-US" altLang="zh-CN" i="1" dirty="0"/>
              <a:t>A</a:t>
            </a:r>
            <a:r>
              <a:rPr lang="en-US" altLang="zh-CN" dirty="0"/>
              <a:t>[</a:t>
            </a:r>
            <a:r>
              <a:rPr lang="en-US" altLang="zh-CN" i="1" dirty="0"/>
              <a:t>r</a:t>
            </a:r>
            <a:r>
              <a:rPr lang="en-US" altLang="zh-CN" dirty="0"/>
              <a:t>]</a:t>
            </a:r>
            <a:r>
              <a:rPr lang="zh-CN" altLang="en-US" dirty="0"/>
              <a:t>，右子树从</a:t>
            </a:r>
            <a:r>
              <a:rPr lang="en-US" altLang="zh-CN" dirty="0"/>
              <a:t>d</a:t>
            </a:r>
            <a:r>
              <a:rPr lang="en-US" altLang="zh-CN" sz="1800" i="1" baseline="-15000" dirty="0"/>
              <a:t>k</a:t>
            </a:r>
            <a:r>
              <a:rPr lang="zh-CN" altLang="en-US" dirty="0"/>
              <a:t>到</a:t>
            </a:r>
            <a:r>
              <a:rPr lang="en-US" altLang="zh-CN" dirty="0" err="1"/>
              <a:t>d</a:t>
            </a:r>
            <a:r>
              <a:rPr lang="en-US" altLang="zh-CN" sz="1800" i="1" baseline="-25000" dirty="0" err="1"/>
              <a:t>j</a:t>
            </a:r>
            <a:endParaRPr lang="en-US" altLang="zh-CN" sz="1800" i="1" baseline="-25000"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35</a:t>
            </a:fld>
            <a:endParaRPr lang="en-US"/>
          </a:p>
        </p:txBody>
      </p:sp>
    </p:spTree>
    <p:extLst>
      <p:ext uri="{BB962C8B-B14F-4D97-AF65-F5344CB8AC3E}">
        <p14:creationId xmlns:p14="http://schemas.microsoft.com/office/powerpoint/2010/main" val="1691560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Times New Roman" pitchFamily="18" charset="0"/>
                <a:cs typeface="Times New Roman" pitchFamily="18" charset="0"/>
              </a:rPr>
              <a:t>p</a:t>
            </a:r>
            <a:r>
              <a:rPr lang="en-US" i="1" baseline="-25000" dirty="0">
                <a:latin typeface="Times New Roman" pitchFamily="18" charset="0"/>
                <a:cs typeface="Times New Roman" pitchFamily="18" charset="0"/>
              </a:rPr>
              <a:t>k</a:t>
            </a:r>
            <a:r>
              <a:rPr lang="en-US" dirty="0">
                <a:latin typeface="Times New Roman" pitchFamily="18" charset="0"/>
                <a:cs typeface="Times New Roman" pitchFamily="18" charset="0"/>
                <a:sym typeface="Symbol"/>
              </a:rPr>
              <a:t>0, </a:t>
            </a:r>
            <a:r>
              <a:rPr lang="zh-CN" altLang="en-US" dirty="0">
                <a:latin typeface="Times New Roman" pitchFamily="18" charset="0"/>
                <a:cs typeface="Times New Roman" pitchFamily="18" charset="0"/>
                <a:sym typeface="Symbol"/>
              </a:rPr>
              <a:t>是因为选</a:t>
            </a:r>
            <a:r>
              <a:rPr lang="en-US" altLang="zh-CN" dirty="0">
                <a:latin typeface="Times New Roman" pitchFamily="18" charset="0"/>
                <a:cs typeface="Times New Roman" pitchFamily="18" charset="0"/>
                <a:sym typeface="Symbol"/>
              </a:rPr>
              <a:t>A[k], </a:t>
            </a:r>
            <a:r>
              <a:rPr lang="zh-CN" altLang="en-US" dirty="0">
                <a:latin typeface="Times New Roman" pitchFamily="18" charset="0"/>
                <a:cs typeface="Times New Roman" pitchFamily="18" charset="0"/>
                <a:sym typeface="Symbol"/>
              </a:rPr>
              <a:t>对应路径长度为</a:t>
            </a:r>
            <a:r>
              <a:rPr lang="en-US" altLang="zh-CN" dirty="0">
                <a:latin typeface="Times New Roman" pitchFamily="18" charset="0"/>
                <a:cs typeface="Times New Roman" pitchFamily="18" charset="0"/>
                <a:sym typeface="Symbol"/>
              </a:rPr>
              <a:t>0.</a:t>
            </a:r>
            <a:endParaRPr lang="en-US" altLang="zh-CN" dirty="0">
              <a:latin typeface="Times" panose="02020603050405020304" pitchFamily="18" charset="0"/>
            </a:endParaRPr>
          </a:p>
          <a:p>
            <a:r>
              <a:rPr lang="zh-CN" altLang="en-US" dirty="0">
                <a:latin typeface="Times" panose="02020603050405020304" pitchFamily="18" charset="0"/>
              </a:rPr>
              <a:t>上页中提到了，</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a:latin typeface="Times" panose="02020603050405020304" pitchFamily="18" charset="0"/>
              </a:rPr>
              <a:t>l</a:t>
            </a:r>
            <a:r>
              <a:rPr lang="en-US" altLang="zh-CN" dirty="0">
                <a:latin typeface="Times" panose="02020603050405020304" pitchFamily="18" charset="0"/>
              </a:rPr>
              <a:t>]</a:t>
            </a:r>
            <a:r>
              <a:rPr lang="zh-CN" altLang="en-US" dirty="0">
                <a:latin typeface="Times" panose="02020603050405020304" pitchFamily="18" charset="0"/>
              </a:rPr>
              <a:t>和</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a:latin typeface="Times" panose="02020603050405020304" pitchFamily="18" charset="0"/>
              </a:rPr>
              <a:t>r</a:t>
            </a:r>
            <a:r>
              <a:rPr lang="en-US" altLang="zh-CN" dirty="0">
                <a:latin typeface="Times" panose="02020603050405020304" pitchFamily="18" charset="0"/>
              </a:rPr>
              <a:t>]</a:t>
            </a:r>
            <a:r>
              <a:rPr lang="zh-CN" altLang="en-US" dirty="0">
                <a:latin typeface="Times" panose="02020603050405020304" pitchFamily="18" charset="0"/>
              </a:rPr>
              <a:t>分别为左右子树的根</a:t>
            </a:r>
            <a:endParaRPr lang="en-US" dirty="0">
              <a:latin typeface="Times" panose="02020603050405020304" pitchFamily="18" charset="0"/>
            </a:endParaRPr>
          </a:p>
        </p:txBody>
      </p:sp>
      <p:sp>
        <p:nvSpPr>
          <p:cNvPr id="4" name="Slide Number Placeholder 3"/>
          <p:cNvSpPr>
            <a:spLocks noGrp="1"/>
          </p:cNvSpPr>
          <p:nvPr>
            <p:ph type="sldNum" sz="quarter" idx="10"/>
          </p:nvPr>
        </p:nvSpPr>
        <p:spPr/>
        <p:txBody>
          <a:bodyPr/>
          <a:lstStyle/>
          <a:p>
            <a:fld id="{8B506B48-D5BD-43D4-8162-7817950034B5}" type="slidenum">
              <a:rPr lang="en-US" smtClean="0"/>
              <a:t>36</a:t>
            </a:fld>
            <a:endParaRPr lang="en-US"/>
          </a:p>
        </p:txBody>
      </p:sp>
    </p:spTree>
    <p:extLst>
      <p:ext uri="{BB962C8B-B14F-4D97-AF65-F5344CB8AC3E}">
        <p14:creationId xmlns:p14="http://schemas.microsoft.com/office/powerpoint/2010/main" val="2638922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SimSun" pitchFamily="2" charset="-122"/>
                <a:ea typeface="SimSun" pitchFamily="2" charset="-122"/>
              </a:rPr>
              <a:t>序列</a:t>
            </a:r>
            <a:r>
              <a:rPr lang="en-US" altLang="zh-CN" i="1" dirty="0">
                <a:latin typeface="Times" panose="02020603050405020304" pitchFamily="18" charset="0"/>
                <a:ea typeface="SimSun" pitchFamily="2" charset="-122"/>
              </a:rPr>
              <a:t>A</a:t>
            </a:r>
            <a:r>
              <a:rPr lang="en-US" altLang="zh-CN" dirty="0">
                <a:latin typeface="Times" panose="02020603050405020304" pitchFamily="18" charset="0"/>
                <a:ea typeface="SimSun" pitchFamily="2" charset="-122"/>
              </a:rPr>
              <a:t>[</a:t>
            </a:r>
            <a:r>
              <a:rPr lang="en-US" altLang="zh-CN" i="1" dirty="0" err="1">
                <a:latin typeface="Times" panose="02020603050405020304" pitchFamily="18" charset="0"/>
                <a:ea typeface="SimSun" pitchFamily="2" charset="-122"/>
              </a:rPr>
              <a:t>i</a:t>
            </a:r>
            <a:r>
              <a:rPr lang="en-US" altLang="zh-CN" dirty="0">
                <a:latin typeface="Times" panose="02020603050405020304" pitchFamily="18" charset="0"/>
                <a:ea typeface="SimSun" pitchFamily="2" charset="-122"/>
              </a:rPr>
              <a:t>, </a:t>
            </a:r>
            <a:r>
              <a:rPr lang="en-US" altLang="zh-CN" i="1" dirty="0">
                <a:latin typeface="Times" panose="02020603050405020304" pitchFamily="18" charset="0"/>
                <a:ea typeface="SimSun" pitchFamily="2" charset="-122"/>
              </a:rPr>
              <a:t>j</a:t>
            </a:r>
            <a:r>
              <a:rPr lang="en-US" altLang="zh-CN" dirty="0">
                <a:latin typeface="Times" panose="02020603050405020304" pitchFamily="18" charset="0"/>
                <a:ea typeface="SimSun" pitchFamily="2" charset="-122"/>
              </a:rPr>
              <a:t>]</a:t>
            </a:r>
            <a:r>
              <a:rPr lang="zh-CN" altLang="en-US" dirty="0">
                <a:latin typeface="Times" panose="02020603050405020304" pitchFamily="18" charset="0"/>
                <a:ea typeface="SimSun" pitchFamily="2" charset="-122"/>
              </a:rPr>
              <a:t>的两种极端情况</a:t>
            </a:r>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38</a:t>
            </a:fld>
            <a:endParaRPr lang="en-US"/>
          </a:p>
        </p:txBody>
      </p:sp>
    </p:spTree>
    <p:extLst>
      <p:ext uri="{BB962C8B-B14F-4D97-AF65-F5344CB8AC3E}">
        <p14:creationId xmlns:p14="http://schemas.microsoft.com/office/powerpoint/2010/main" val="1489932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具体算法，书中有</a:t>
            </a:r>
            <a:r>
              <a:rPr lang="en-US" altLang="zh-CN" dirty="0"/>
              <a:t>…</a:t>
            </a:r>
            <a:r>
              <a:rPr lang="zh-CN" altLang="en-US" dirty="0"/>
              <a:t>算法复杂度为</a:t>
            </a:r>
            <a:r>
              <a:rPr lang="en-US" altLang="zh-CN" dirty="0"/>
              <a:t>O(n^3)</a:t>
            </a:r>
            <a:r>
              <a:rPr lang="zh-CN" altLang="en-US"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39</a:t>
            </a:fld>
            <a:endParaRPr lang="en-US"/>
          </a:p>
        </p:txBody>
      </p:sp>
    </p:spTree>
    <p:extLst>
      <p:ext uri="{BB962C8B-B14F-4D97-AF65-F5344CB8AC3E}">
        <p14:creationId xmlns:p14="http://schemas.microsoft.com/office/powerpoint/2010/main" val="240555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extLst>
      <p:ext uri="{BB962C8B-B14F-4D97-AF65-F5344CB8AC3E}">
        <p14:creationId xmlns:p14="http://schemas.microsoft.com/office/powerpoint/2010/main" val="1299307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这里，第一个表中，</a:t>
            </a:r>
            <a:r>
              <a:rPr lang="en-US" altLang="zh-CN" dirty="0" err="1"/>
              <a:t>p_i</a:t>
            </a:r>
            <a:r>
              <a:rPr lang="zh-CN" altLang="en-US" dirty="0"/>
              <a:t>和</a:t>
            </a:r>
            <a:r>
              <a:rPr lang="en-US" altLang="zh-CN" dirty="0" err="1"/>
              <a:t>q_i</a:t>
            </a:r>
            <a:r>
              <a:rPr lang="zh-CN" altLang="en-US" dirty="0"/>
              <a:t>用的是频次来代表的概率</a:t>
            </a:r>
            <a:r>
              <a:rPr lang="en-US" altLang="zh-CN" dirty="0"/>
              <a:t>——</a:t>
            </a:r>
            <a:r>
              <a:rPr lang="zh-CN" altLang="en-US" dirty="0"/>
              <a:t>以利于在</a:t>
            </a:r>
            <a:r>
              <a:rPr lang="en-US" altLang="zh-CN" dirty="0"/>
              <a:t>PPT</a:t>
            </a:r>
            <a:r>
              <a:rPr lang="zh-CN" altLang="en-US" dirty="0"/>
              <a:t>上展示</a:t>
            </a:r>
            <a:endParaRPr lang="en-US" altLang="zh-CN" dirty="0"/>
          </a:p>
          <a:p>
            <a:endParaRPr lang="en-US" dirty="0"/>
          </a:p>
          <a:p>
            <a:r>
              <a:rPr lang="zh-CN" altLang="en-US" dirty="0"/>
              <a:t>根据上页式</a:t>
            </a:r>
            <a:r>
              <a:rPr lang="en-US" altLang="zh-CN" dirty="0"/>
              <a:t>(a)</a:t>
            </a:r>
            <a:r>
              <a:rPr lang="zh-CN" altLang="en-US" dirty="0"/>
              <a:t>可以看出，</a:t>
            </a:r>
            <a:r>
              <a:rPr lang="en-US" altLang="zh-CN" dirty="0"/>
              <a:t>W</a:t>
            </a:r>
            <a:r>
              <a:rPr lang="zh-CN" altLang="en-US" dirty="0"/>
              <a:t>表中对角线的值恰好为</a:t>
            </a:r>
            <a:r>
              <a:rPr lang="en-US" altLang="zh-CN" dirty="0" err="1"/>
              <a:t>q_i</a:t>
            </a:r>
            <a:r>
              <a:rPr lang="zh-CN" altLang="en-US" dirty="0"/>
              <a:t>的值</a:t>
            </a:r>
            <a:r>
              <a:rPr lang="en-US" altLang="zh-CN" dirty="0"/>
              <a:t>. </a:t>
            </a:r>
          </a:p>
          <a:p>
            <a:endParaRPr lang="en-US" altLang="zh-CN" dirty="0"/>
          </a:p>
          <a:p>
            <a:r>
              <a:rPr lang="en-US" altLang="zh-CN" dirty="0"/>
              <a:t>W</a:t>
            </a:r>
            <a:r>
              <a:rPr lang="zh-CN" altLang="en-US" dirty="0"/>
              <a:t>表中，第</a:t>
            </a:r>
            <a:r>
              <a:rPr lang="en-US" altLang="zh-CN" dirty="0"/>
              <a:t>x</a:t>
            </a:r>
            <a:r>
              <a:rPr lang="zh-CN" altLang="en-US" dirty="0"/>
              <a:t>列</a:t>
            </a:r>
            <a:r>
              <a:rPr lang="en-US" altLang="zh-CN" sz="1200" dirty="0">
                <a:latin typeface="Times" panose="02020603050405020304" pitchFamily="18" charset="0"/>
              </a:rPr>
              <a:t>(1</a:t>
            </a:r>
            <a:r>
              <a:rPr lang="en-US" altLang="zh-CN" sz="1200" dirty="0">
                <a:latin typeface="Times" panose="02020603050405020304" pitchFamily="18" charset="0"/>
                <a:sym typeface="Symbol" panose="05050102010706020507" pitchFamily="18" charset="2"/>
              </a:rPr>
              <a:t></a:t>
            </a:r>
            <a:r>
              <a:rPr lang="en-US" altLang="zh-CN" sz="1200" i="1" dirty="0">
                <a:latin typeface="Times" panose="02020603050405020304" pitchFamily="18" charset="0"/>
                <a:sym typeface="Symbol" panose="05050102010706020507" pitchFamily="18" charset="2"/>
              </a:rPr>
              <a:t>x</a:t>
            </a:r>
            <a:r>
              <a:rPr lang="en-US" altLang="zh-CN" sz="1200" dirty="0">
                <a:latin typeface="Times" panose="02020603050405020304" pitchFamily="18" charset="0"/>
                <a:sym typeface="Symbol" panose="05050102010706020507" pitchFamily="18" charset="2"/>
              </a:rPr>
              <a:t>5</a:t>
            </a:r>
            <a:r>
              <a:rPr lang="en-US" altLang="zh-CN" sz="1200" dirty="0">
                <a:latin typeface="Times" panose="02020603050405020304" pitchFamily="18" charset="0"/>
              </a:rPr>
              <a:t>)</a:t>
            </a:r>
            <a:r>
              <a:rPr lang="zh-CN" altLang="en-US" dirty="0"/>
              <a:t>的值与第</a:t>
            </a:r>
            <a:r>
              <a:rPr lang="en-US" altLang="zh-CN" dirty="0"/>
              <a:t>x-1</a:t>
            </a:r>
            <a:r>
              <a:rPr lang="zh-CN" altLang="en-US" dirty="0"/>
              <a:t>列值之间的差值，正好是</a:t>
            </a:r>
            <a:r>
              <a:rPr lang="en-US" altLang="zh-CN" dirty="0" err="1"/>
              <a:t>p_x+q_x</a:t>
            </a:r>
            <a:r>
              <a:rPr lang="zh-CN" altLang="en-US" dirty="0"/>
              <a:t>的值</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40</a:t>
            </a:fld>
            <a:endParaRPr lang="en-US"/>
          </a:p>
        </p:txBody>
      </p:sp>
    </p:spTree>
    <p:extLst>
      <p:ext uri="{BB962C8B-B14F-4D97-AF65-F5344CB8AC3E}">
        <p14:creationId xmlns:p14="http://schemas.microsoft.com/office/powerpoint/2010/main" val="433500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根据上页式</a:t>
            </a:r>
            <a:r>
              <a:rPr lang="en-US" altLang="zh-CN" dirty="0"/>
              <a:t> (c)</a:t>
            </a:r>
            <a:r>
              <a:rPr lang="zh-CN" altLang="en-US" dirty="0"/>
              <a:t>可以看出，</a:t>
            </a:r>
            <a:r>
              <a:rPr lang="en-US" altLang="zh-CN" dirty="0"/>
              <a:t>root</a:t>
            </a:r>
            <a:r>
              <a:rPr lang="zh-CN" altLang="en-US" dirty="0"/>
              <a:t>表对角线上则是单元素树，最优切分点，就是自己</a:t>
            </a:r>
            <a:r>
              <a:rPr lang="en-US" altLang="zh-CN" dirty="0"/>
              <a:t>.</a:t>
            </a:r>
          </a:p>
          <a:p>
            <a:endParaRPr lang="en-US" altLang="zh-CN" dirty="0"/>
          </a:p>
          <a:p>
            <a:r>
              <a:rPr lang="zh-CN" altLang="en-US" dirty="0"/>
              <a:t>对于</a:t>
            </a:r>
            <a:r>
              <a:rPr lang="en-US" altLang="zh-CN" dirty="0"/>
              <a:t>E</a:t>
            </a:r>
            <a:r>
              <a:rPr lang="zh-CN" altLang="en-US" dirty="0"/>
              <a:t>表，比如，</a:t>
            </a:r>
            <a:r>
              <a:rPr lang="en-US" altLang="zh-CN" dirty="0"/>
              <a:t>E(2,2) = E(2,1) + E(3,2) + W(2,2) = 1 + 4 +13 =18</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41</a:t>
            </a:fld>
            <a:endParaRPr lang="en-US"/>
          </a:p>
        </p:txBody>
      </p:sp>
    </p:spTree>
    <p:extLst>
      <p:ext uri="{BB962C8B-B14F-4D97-AF65-F5344CB8AC3E}">
        <p14:creationId xmlns:p14="http://schemas.microsoft.com/office/powerpoint/2010/main" val="21287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这里，第一个表中，</a:t>
            </a:r>
            <a:r>
              <a:rPr lang="en-US" altLang="zh-CN" dirty="0" err="1"/>
              <a:t>p_i</a:t>
            </a:r>
            <a:r>
              <a:rPr lang="zh-CN" altLang="en-US" dirty="0"/>
              <a:t>和</a:t>
            </a:r>
            <a:r>
              <a:rPr lang="en-US" altLang="zh-CN" dirty="0" err="1"/>
              <a:t>q_i</a:t>
            </a:r>
            <a:r>
              <a:rPr lang="zh-CN" altLang="en-US" dirty="0"/>
              <a:t>用的是频次来代表的概率</a:t>
            </a:r>
            <a:r>
              <a:rPr lang="en-US" altLang="zh-CN" dirty="0"/>
              <a:t>——</a:t>
            </a:r>
            <a:r>
              <a:rPr lang="zh-CN" altLang="en-US" dirty="0"/>
              <a:t>以利于在</a:t>
            </a:r>
            <a:r>
              <a:rPr lang="en-US" altLang="zh-CN" dirty="0"/>
              <a:t>PPT</a:t>
            </a:r>
            <a:r>
              <a:rPr lang="zh-CN" altLang="en-US" dirty="0"/>
              <a:t>上展示</a:t>
            </a:r>
            <a:endParaRPr lang="en-US" altLang="zh-CN" dirty="0"/>
          </a:p>
          <a:p>
            <a:endParaRPr lang="en-US" dirty="0"/>
          </a:p>
          <a:p>
            <a:r>
              <a:rPr lang="zh-CN" altLang="en-US" dirty="0"/>
              <a:t>根据上页式</a:t>
            </a:r>
            <a:r>
              <a:rPr lang="en-US" altLang="zh-CN" dirty="0"/>
              <a:t> (c)</a:t>
            </a:r>
            <a:r>
              <a:rPr lang="zh-CN" altLang="en-US" dirty="0"/>
              <a:t>可以看出，</a:t>
            </a:r>
            <a:r>
              <a:rPr lang="en-US" altLang="zh-CN" dirty="0"/>
              <a:t>E</a:t>
            </a:r>
            <a:r>
              <a:rPr lang="zh-CN" altLang="en-US" dirty="0"/>
              <a:t>表中对角线的值恰好为</a:t>
            </a:r>
            <a:r>
              <a:rPr lang="en-US" altLang="zh-CN" dirty="0" err="1"/>
              <a:t>q_i</a:t>
            </a:r>
            <a:r>
              <a:rPr lang="zh-CN" altLang="en-US" dirty="0"/>
              <a:t>的值</a:t>
            </a:r>
            <a:r>
              <a:rPr lang="en-US" altLang="zh-CN" dirty="0"/>
              <a:t>. root</a:t>
            </a:r>
            <a:r>
              <a:rPr lang="zh-CN" altLang="en-US" dirty="0"/>
              <a:t>表对角线上则是单元素树，最优切分点，就是自己</a:t>
            </a:r>
            <a:r>
              <a:rPr lang="en-US" altLang="zh-CN" dirty="0"/>
              <a:t>.</a:t>
            </a:r>
          </a:p>
          <a:p>
            <a:endParaRPr lang="en-US" altLang="zh-CN" dirty="0"/>
          </a:p>
          <a:p>
            <a:r>
              <a:rPr lang="zh-CN" altLang="en-US" dirty="0"/>
              <a:t>对于</a:t>
            </a:r>
            <a:r>
              <a:rPr lang="en-US" altLang="zh-CN" dirty="0"/>
              <a:t>E</a:t>
            </a:r>
            <a:r>
              <a:rPr lang="zh-CN" altLang="en-US" dirty="0"/>
              <a:t>表，比如，</a:t>
            </a:r>
            <a:r>
              <a:rPr lang="en-US" altLang="zh-CN" dirty="0"/>
              <a:t>E(2,2) = E(2,1) + E(3,2) + W(2,2) = 1 + 4 +13 =18</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42</a:t>
            </a:fld>
            <a:endParaRPr lang="en-US"/>
          </a:p>
        </p:txBody>
      </p:sp>
    </p:spTree>
    <p:extLst>
      <p:ext uri="{BB962C8B-B14F-4D97-AF65-F5344CB8AC3E}">
        <p14:creationId xmlns:p14="http://schemas.microsoft.com/office/powerpoint/2010/main" val="2058515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从前一页的表中，先找</a:t>
            </a:r>
            <a:r>
              <a:rPr lang="en-US" altLang="zh-CN" dirty="0"/>
              <a:t>root[1,…,5] = 2. </a:t>
            </a:r>
            <a:r>
              <a:rPr lang="zh-CN" altLang="en-US" dirty="0"/>
              <a:t>然后再找</a:t>
            </a:r>
            <a:r>
              <a:rPr lang="en-US" altLang="zh-CN" dirty="0"/>
              <a:t>root[3,5] =4…</a:t>
            </a:r>
            <a:r>
              <a:rPr lang="zh-CN" altLang="en-US" dirty="0"/>
              <a:t>即形成了本页的二叉搜索树</a:t>
            </a:r>
            <a:r>
              <a:rPr lang="en-US" altLang="zh-CN" dirty="0"/>
              <a:t>.</a:t>
            </a:r>
          </a:p>
          <a:p>
            <a:endParaRPr lang="en-US" altLang="zh-CN" dirty="0"/>
          </a:p>
          <a:p>
            <a:r>
              <a:rPr lang="zh-CN" altLang="en-US" dirty="0"/>
              <a:t>最优二叉搜索树未必高度最低</a:t>
            </a:r>
            <a:r>
              <a:rPr lang="en-US" altLang="zh-CN" dirty="0"/>
              <a:t>..</a:t>
            </a:r>
            <a:r>
              <a:rPr lang="zh-CN" altLang="en-US" dirty="0"/>
              <a:t>概率最高的元素也未必一定处在根节点位置</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43</a:t>
            </a:fld>
            <a:endParaRPr lang="en-US"/>
          </a:p>
        </p:txBody>
      </p:sp>
    </p:spTree>
    <p:extLst>
      <p:ext uri="{BB962C8B-B14F-4D97-AF65-F5344CB8AC3E}">
        <p14:creationId xmlns:p14="http://schemas.microsoft.com/office/powerpoint/2010/main" val="3909732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从前一页的表中，先找</a:t>
            </a:r>
            <a:r>
              <a:rPr lang="en-US" altLang="zh-CN" dirty="0"/>
              <a:t>root[1,…,5] = 4</a:t>
            </a:r>
            <a:r>
              <a:rPr lang="zh-CN" altLang="en-US" dirty="0"/>
              <a:t>（这里，设定同权重最优解选了根</a:t>
            </a:r>
            <a:r>
              <a:rPr lang="en-US" altLang="zh-CN" dirty="0"/>
              <a:t>=4</a:t>
            </a:r>
            <a:r>
              <a:rPr lang="zh-CN" altLang="en-US" dirty="0"/>
              <a:t>，而不是表中的</a:t>
            </a:r>
            <a:r>
              <a:rPr lang="en-US" altLang="zh-CN" dirty="0"/>
              <a:t>2</a:t>
            </a:r>
            <a:r>
              <a:rPr lang="zh-CN" altLang="en-US" dirty="0"/>
              <a:t>）</a:t>
            </a:r>
            <a:r>
              <a:rPr lang="en-US" altLang="zh-CN" dirty="0"/>
              <a:t>. </a:t>
            </a:r>
            <a:r>
              <a:rPr lang="zh-CN" altLang="en-US" dirty="0"/>
              <a:t>然后再找</a:t>
            </a:r>
            <a:r>
              <a:rPr lang="en-US" altLang="zh-CN" dirty="0"/>
              <a:t>root[1,3] =2…</a:t>
            </a:r>
            <a:r>
              <a:rPr lang="zh-CN" altLang="en-US" dirty="0"/>
              <a:t>即形成了本页的二叉搜索树</a:t>
            </a:r>
            <a:r>
              <a:rPr lang="en-US" altLang="zh-CN" dirty="0"/>
              <a:t>. </a:t>
            </a:r>
          </a:p>
        </p:txBody>
      </p:sp>
      <p:sp>
        <p:nvSpPr>
          <p:cNvPr id="4" name="灯片编号占位符 3"/>
          <p:cNvSpPr>
            <a:spLocks noGrp="1"/>
          </p:cNvSpPr>
          <p:nvPr>
            <p:ph type="sldNum" sz="quarter" idx="5"/>
          </p:nvPr>
        </p:nvSpPr>
        <p:spPr/>
        <p:txBody>
          <a:bodyPr/>
          <a:lstStyle/>
          <a:p>
            <a:fld id="{8B506B48-D5BD-43D4-8162-7817950034B5}" type="slidenum">
              <a:rPr lang="en-US" smtClean="0"/>
              <a:t>44</a:t>
            </a:fld>
            <a:endParaRPr lang="en-US"/>
          </a:p>
        </p:txBody>
      </p:sp>
    </p:spTree>
    <p:extLst>
      <p:ext uri="{BB962C8B-B14F-4D97-AF65-F5344CB8AC3E}">
        <p14:creationId xmlns:p14="http://schemas.microsoft.com/office/powerpoint/2010/main" val="34099365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多级图上的最长</a:t>
            </a:r>
            <a:r>
              <a:rPr lang="en-US" altLang="zh-CN" dirty="0"/>
              <a:t>/</a:t>
            </a:r>
            <a:r>
              <a:rPr lang="zh-CN" altLang="en-US" dirty="0"/>
              <a:t>短路径和动态规划什么关系呢？我们可以看出，计算过程中，实际上是逐级计算出</a:t>
            </a:r>
            <a:r>
              <a:rPr lang="en-US" altLang="zh-CN" dirty="0"/>
              <a:t>s</a:t>
            </a:r>
            <a:r>
              <a:rPr lang="zh-CN" altLang="en-US" dirty="0"/>
              <a:t>到任意顶点的最长距离</a:t>
            </a:r>
            <a:r>
              <a:rPr lang="en-US" altLang="zh-CN" dirty="0"/>
              <a:t>——</a:t>
            </a:r>
            <a:r>
              <a:rPr lang="zh-CN" altLang="en-US" dirty="0"/>
              <a:t>这些最长距离就是所有子问题的最优解</a:t>
            </a:r>
            <a:r>
              <a:rPr lang="en-US" altLang="zh-CN" dirty="0"/>
              <a:t>.</a:t>
            </a:r>
          </a:p>
          <a:p>
            <a:r>
              <a:rPr lang="zh-CN" altLang="en-US" dirty="0"/>
              <a:t>多级图上的最长</a:t>
            </a:r>
            <a:r>
              <a:rPr lang="en-US" altLang="zh-CN" dirty="0"/>
              <a:t>/</a:t>
            </a:r>
            <a:r>
              <a:rPr lang="zh-CN" altLang="en-US" dirty="0"/>
              <a:t>短路径，同样也满足最优子结构特性</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46</a:t>
            </a:fld>
            <a:endParaRPr lang="en-US"/>
          </a:p>
        </p:txBody>
      </p:sp>
    </p:spTree>
    <p:extLst>
      <p:ext uri="{BB962C8B-B14F-4D97-AF65-F5344CB8AC3E}">
        <p14:creationId xmlns:p14="http://schemas.microsoft.com/office/powerpoint/2010/main" val="3874547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归纳公式中，</a:t>
            </a:r>
            <a:r>
              <a:rPr lang="en-US" altLang="zh-CN" dirty="0"/>
              <a:t>v</a:t>
            </a:r>
            <a:r>
              <a:rPr lang="zh-CN" altLang="en-US" dirty="0"/>
              <a:t>的范围应为</a:t>
            </a:r>
            <a:r>
              <a:rPr lang="en-US" altLang="zh-CN" dirty="0"/>
              <a:t>[1, |Vi+1|]</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47</a:t>
            </a:fld>
            <a:endParaRPr lang="en-US"/>
          </a:p>
        </p:txBody>
      </p:sp>
    </p:spTree>
    <p:extLst>
      <p:ext uri="{BB962C8B-B14F-4D97-AF65-F5344CB8AC3E}">
        <p14:creationId xmlns:p14="http://schemas.microsoft.com/office/powerpoint/2010/main" val="188050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添加了两个辅助顶点，</a:t>
            </a:r>
            <a:r>
              <a:rPr lang="en-US" altLang="zh-CN" dirty="0"/>
              <a:t>s</a:t>
            </a:r>
            <a:r>
              <a:rPr lang="zh-CN" altLang="en-US" dirty="0"/>
              <a:t>和</a:t>
            </a:r>
            <a:r>
              <a:rPr lang="en-US" altLang="zh-CN" dirty="0"/>
              <a:t>t, </a:t>
            </a:r>
            <a:r>
              <a:rPr lang="zh-CN" altLang="en-US" dirty="0"/>
              <a:t>并添加了</a:t>
            </a:r>
            <a:r>
              <a:rPr lang="en-US" altLang="zh-CN" dirty="0"/>
              <a:t>4</a:t>
            </a:r>
            <a:r>
              <a:rPr lang="zh-CN" altLang="en-US" dirty="0"/>
              <a:t>条辅助边，其代价均为</a:t>
            </a:r>
            <a:r>
              <a:rPr lang="en-US" altLang="zh-CN" dirty="0"/>
              <a:t>0.</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49</a:t>
            </a:fld>
            <a:endParaRPr lang="en-US"/>
          </a:p>
        </p:txBody>
      </p:sp>
    </p:spTree>
    <p:extLst>
      <p:ext uri="{BB962C8B-B14F-4D97-AF65-F5344CB8AC3E}">
        <p14:creationId xmlns:p14="http://schemas.microsoft.com/office/powerpoint/2010/main" val="3322226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51</a:t>
            </a:fld>
            <a:endParaRPr lang="en-US"/>
          </a:p>
        </p:txBody>
      </p:sp>
    </p:spTree>
    <p:extLst>
      <p:ext uri="{BB962C8B-B14F-4D97-AF65-F5344CB8AC3E}">
        <p14:creationId xmlns:p14="http://schemas.microsoft.com/office/powerpoint/2010/main" val="3987863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最后一行的式子含义：</a:t>
            </a:r>
            <a:r>
              <a:rPr lang="en-US" altLang="zh-CN" dirty="0"/>
              <a:t>L(i)</a:t>
            </a:r>
            <a:r>
              <a:rPr lang="zh-CN" altLang="en-US" dirty="0"/>
              <a:t>的取值，是从</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k </a:t>
            </a:r>
            <a:r>
              <a:rPr 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altLang="zh-CN" i="1" dirty="0">
                <a:latin typeface="Times New Roman" pitchFamily="18" charset="0"/>
                <a:cs typeface="Times New Roman" pitchFamily="18" charset="0"/>
              </a:rPr>
              <a:t>-</a:t>
            </a:r>
            <a:r>
              <a:rPr lang="en-US" altLang="zh-CN" i="0" dirty="0">
                <a:latin typeface="Times New Roman" pitchFamily="18" charset="0"/>
                <a:cs typeface="Times New Roman" pitchFamily="18" charset="0"/>
              </a:rPr>
              <a:t>1</a:t>
            </a:r>
            <a:r>
              <a:rPr lang="zh-CN" altLang="en-US" i="0" dirty="0">
                <a:latin typeface="Times New Roman" pitchFamily="18" charset="0"/>
                <a:cs typeface="Times New Roman" pitchFamily="18" charset="0"/>
              </a:rPr>
              <a:t>范围内找到一个</a:t>
            </a:r>
            <a:r>
              <a:rPr lang="en-US" altLang="zh-CN" i="0" dirty="0">
                <a:latin typeface="Times New Roman" pitchFamily="18" charset="0"/>
                <a:cs typeface="Times New Roman" pitchFamily="18" charset="0"/>
              </a:rPr>
              <a:t>k*</a:t>
            </a:r>
            <a:r>
              <a:rPr lang="zh-CN" altLang="en-US" i="0" dirty="0">
                <a:latin typeface="Times New Roman" pitchFamily="18" charset="0"/>
                <a:cs typeface="Times New Roman" pitchFamily="18" charset="0"/>
              </a:rPr>
              <a:t>，同时满足两个条件：在所有小于等于</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的元素中，</a:t>
            </a:r>
            <a:r>
              <a:rPr lang="en-US" altLang="zh-CN" i="0" dirty="0">
                <a:latin typeface="Times New Roman" pitchFamily="18" charset="0"/>
                <a:cs typeface="Times New Roman" pitchFamily="18" charset="0"/>
              </a:rPr>
              <a:t>L(k*)</a:t>
            </a:r>
            <a:r>
              <a:rPr lang="zh-CN" altLang="en-US" i="0" dirty="0">
                <a:latin typeface="Times New Roman" pitchFamily="18" charset="0"/>
                <a:cs typeface="Times New Roman" pitchFamily="18" charset="0"/>
              </a:rPr>
              <a:t>是最大的</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这样</a:t>
            </a:r>
            <a:endParaRPr lang="en-US" altLang="zh-CN" dirty="0">
              <a:latin typeface="Times New Roman" pitchFamily="18" charset="0"/>
              <a:cs typeface="Times New Roman" pitchFamily="18" charset="0"/>
            </a:endParaRPr>
          </a:p>
          <a:p>
            <a:r>
              <a:rPr lang="en-US" altLang="zh-CN" dirty="0"/>
              <a:t>L(i)</a:t>
            </a:r>
            <a:r>
              <a:rPr lang="en-US" altLang="zh-CN" dirty="0">
                <a:latin typeface="Times New Roman" pitchFamily="18" charset="0"/>
                <a:cs typeface="Times New Roman" pitchFamily="18" charset="0"/>
              </a:rPr>
              <a:t> = 1 +</a:t>
            </a:r>
            <a:r>
              <a:rPr lang="en-US" altLang="zh-CN" i="0" dirty="0">
                <a:latin typeface="Times New Roman" pitchFamily="18" charset="0"/>
                <a:cs typeface="Times New Roman" pitchFamily="18" charset="0"/>
              </a:rPr>
              <a:t>L(k*) , </a:t>
            </a:r>
            <a:r>
              <a:rPr lang="zh-CN" altLang="en-US" i="0" dirty="0">
                <a:latin typeface="Times New Roman" pitchFamily="18" charset="0"/>
                <a:cs typeface="Times New Roman" pitchFamily="18" charset="0"/>
              </a:rPr>
              <a:t>而</a:t>
            </a:r>
            <a:r>
              <a:rPr lang="en-US" altLang="zh-CN" i="0" dirty="0">
                <a:latin typeface="Times New Roman" pitchFamily="18" charset="0"/>
                <a:cs typeface="Times New Roman" pitchFamily="18" charset="0"/>
              </a:rPr>
              <a:t>A[i]</a:t>
            </a:r>
            <a:r>
              <a:rPr lang="zh-CN" altLang="en-US" i="0" dirty="0">
                <a:latin typeface="Times New Roman" pitchFamily="18" charset="0"/>
                <a:cs typeface="Times New Roman" pitchFamily="18" charset="0"/>
              </a:rPr>
              <a:t>则可直接</a:t>
            </a:r>
            <a:r>
              <a:rPr lang="en-US" altLang="zh-CN" i="0" dirty="0">
                <a:latin typeface="Times New Roman" pitchFamily="18" charset="0"/>
                <a:cs typeface="Times New Roman" pitchFamily="18" charset="0"/>
              </a:rPr>
              <a:t>append</a:t>
            </a:r>
            <a:r>
              <a:rPr lang="zh-CN" altLang="en-US" i="0" dirty="0">
                <a:latin typeface="Times New Roman" pitchFamily="18" charset="0"/>
                <a:cs typeface="Times New Roman" pitchFamily="18" charset="0"/>
              </a:rPr>
              <a:t>在</a:t>
            </a:r>
            <a:r>
              <a:rPr lang="en-US" altLang="zh-CN" i="0" dirty="0">
                <a:latin typeface="Times New Roman" pitchFamily="18" charset="0"/>
                <a:cs typeface="Times New Roman" pitchFamily="18" charset="0"/>
              </a:rPr>
              <a:t>A[k*]</a:t>
            </a:r>
            <a:r>
              <a:rPr lang="zh-CN" altLang="en-US" i="0" dirty="0">
                <a:latin typeface="Times New Roman" pitchFamily="18" charset="0"/>
                <a:cs typeface="Times New Roman" pitchFamily="18" charset="0"/>
              </a:rPr>
              <a:t>后面</a:t>
            </a:r>
            <a:r>
              <a:rPr lang="en-US" altLang="zh-CN" i="0" dirty="0">
                <a:latin typeface="Times New Roman" pitchFamily="18" charset="0"/>
                <a:cs typeface="Times New Roman" pitchFamily="18" charset="0"/>
              </a:rPr>
              <a:t>.</a:t>
            </a:r>
          </a:p>
          <a:p>
            <a:endParaRPr lang="en-US" i="0" dirty="0">
              <a:latin typeface="Times New Roman" pitchFamily="18" charset="0"/>
              <a:cs typeface="Times New Roman" pitchFamily="18" charset="0"/>
            </a:endParaRPr>
          </a:p>
          <a:p>
            <a:r>
              <a:rPr lang="zh-CN" altLang="en-US" i="0" dirty="0">
                <a:latin typeface="Times New Roman" pitchFamily="18" charset="0"/>
                <a:cs typeface="Times New Roman" pitchFamily="18" charset="0"/>
              </a:rPr>
              <a:t>以</a:t>
            </a:r>
            <a:r>
              <a:rPr lang="en-US" altLang="zh-CN" i="0" dirty="0">
                <a:latin typeface="Times New Roman" pitchFamily="18" charset="0"/>
                <a:cs typeface="Times New Roman" pitchFamily="18" charset="0"/>
              </a:rPr>
              <a:t>A[i]</a:t>
            </a:r>
            <a:r>
              <a:rPr lang="zh-CN" altLang="en-US" i="0" dirty="0">
                <a:latin typeface="Times New Roman" pitchFamily="18" charset="0"/>
                <a:cs typeface="Times New Roman" pitchFamily="18" charset="0"/>
              </a:rPr>
              <a:t>结尾，即，</a:t>
            </a:r>
            <a:r>
              <a:rPr lang="en-US" altLang="zh-CN" i="0" dirty="0">
                <a:latin typeface="Times New Roman" pitchFamily="18" charset="0"/>
                <a:cs typeface="Times New Roman" pitchFamily="18" charset="0"/>
              </a:rPr>
              <a:t>A[i]</a:t>
            </a:r>
            <a:r>
              <a:rPr lang="zh-CN" altLang="en-US" i="0" dirty="0">
                <a:latin typeface="Times New Roman" pitchFamily="18" charset="0"/>
                <a:cs typeface="Times New Roman" pitchFamily="18" charset="0"/>
              </a:rPr>
              <a:t>必须是子序列的最后一个</a:t>
            </a:r>
            <a:r>
              <a:rPr lang="en-US" altLang="zh-CN" i="0" dirty="0">
                <a:latin typeface="Times New Roman" pitchFamily="18" charset="0"/>
                <a:cs typeface="Times New Roman" pitchFamily="18" charset="0"/>
              </a:rPr>
              <a:t>.</a:t>
            </a:r>
            <a:endParaRPr lang="en-US" i="0" dirty="0">
              <a:latin typeface="Times New Roman" pitchFamily="18" charset="0"/>
              <a:cs typeface="Times New Roman" pitchFamily="18" charset="0"/>
            </a:endParaRPr>
          </a:p>
          <a:p>
            <a:endParaRPr lang="en-US" i="0" dirty="0"/>
          </a:p>
        </p:txBody>
      </p:sp>
      <p:sp>
        <p:nvSpPr>
          <p:cNvPr id="4" name="灯片编号占位符 3"/>
          <p:cNvSpPr>
            <a:spLocks noGrp="1"/>
          </p:cNvSpPr>
          <p:nvPr>
            <p:ph type="sldNum" sz="quarter" idx="5"/>
          </p:nvPr>
        </p:nvSpPr>
        <p:spPr/>
        <p:txBody>
          <a:bodyPr/>
          <a:lstStyle/>
          <a:p>
            <a:fld id="{8B506B48-D5BD-43D4-8162-7817950034B5}" type="slidenum">
              <a:rPr lang="en-US" smtClean="0"/>
              <a:t>52</a:t>
            </a:fld>
            <a:endParaRPr lang="en-US"/>
          </a:p>
        </p:txBody>
      </p:sp>
    </p:spTree>
    <p:extLst>
      <p:ext uri="{BB962C8B-B14F-4D97-AF65-F5344CB8AC3E}">
        <p14:creationId xmlns:p14="http://schemas.microsoft.com/office/powerpoint/2010/main" val="228671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穷举的数量为卡塔兰数，增长呈指数关系，见</a:t>
            </a:r>
            <a:r>
              <a:rPr lang="en-US" altLang="zh-CN" dirty="0"/>
              <a:t>《</a:t>
            </a:r>
            <a:r>
              <a:rPr lang="zh-CN" altLang="en-US" dirty="0"/>
              <a:t>算法导论</a:t>
            </a:r>
            <a:r>
              <a:rPr lang="en-US" altLang="zh-CN" dirty="0"/>
              <a:t>》</a:t>
            </a:r>
            <a:r>
              <a:rPr lang="zh-CN" altLang="en-US" dirty="0"/>
              <a:t>（第三版）第</a:t>
            </a:r>
            <a:r>
              <a:rPr lang="en-US" altLang="zh-CN" dirty="0"/>
              <a:t>212</a:t>
            </a:r>
            <a:r>
              <a:rPr lang="zh-CN" altLang="en-US" dirty="0"/>
              <a:t>页，第</a:t>
            </a:r>
            <a:r>
              <a:rPr lang="en-US" altLang="zh-CN" dirty="0"/>
              <a:t>1-5</a:t>
            </a:r>
            <a:r>
              <a:rPr lang="zh-CN" altLang="en-US" dirty="0"/>
              <a:t>行</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8</a:t>
            </a:fld>
            <a:endParaRPr lang="en-US"/>
          </a:p>
        </p:txBody>
      </p:sp>
    </p:spTree>
    <p:extLst>
      <p:ext uri="{BB962C8B-B14F-4D97-AF65-F5344CB8AC3E}">
        <p14:creationId xmlns:p14="http://schemas.microsoft.com/office/powerpoint/2010/main" val="2011181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上述讲解基本是清楚的</a:t>
            </a:r>
            <a:r>
              <a:rPr lang="en-US" altLang="zh-CN" dirty="0"/>
              <a:t>.</a:t>
            </a:r>
          </a:p>
          <a:p>
            <a:endParaRPr lang="en-US" dirty="0"/>
          </a:p>
          <a:p>
            <a:r>
              <a:rPr lang="en-US" dirty="0"/>
              <a:t>P[i]</a:t>
            </a:r>
            <a:r>
              <a:rPr lang="zh-CN" altLang="en-US" dirty="0"/>
              <a:t>指</a:t>
            </a:r>
            <a:r>
              <a:rPr lang="en-US" altLang="zh-CN" dirty="0"/>
              <a:t>Predecessor[i]</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53</a:t>
            </a:fld>
            <a:endParaRPr lang="en-US"/>
          </a:p>
        </p:txBody>
      </p:sp>
    </p:spTree>
    <p:extLst>
      <p:ext uri="{BB962C8B-B14F-4D97-AF65-F5344CB8AC3E}">
        <p14:creationId xmlns:p14="http://schemas.microsoft.com/office/powerpoint/2010/main" val="3697240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具体执行会比上面说的更复杂点</a:t>
            </a:r>
            <a:r>
              <a:rPr lang="en-US" altLang="zh-CN" dirty="0"/>
              <a:t>…</a:t>
            </a:r>
            <a:r>
              <a:rPr lang="zh-CN" altLang="en-US" dirty="0"/>
              <a:t>具体可以参见课本，给出了更详细的执行过程</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54</a:t>
            </a:fld>
            <a:endParaRPr lang="en-US"/>
          </a:p>
        </p:txBody>
      </p:sp>
    </p:spTree>
    <p:extLst>
      <p:ext uri="{BB962C8B-B14F-4D97-AF65-F5344CB8AC3E}">
        <p14:creationId xmlns:p14="http://schemas.microsoft.com/office/powerpoint/2010/main" val="3225212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53194-B68C-17EE-91BF-C0362C7503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1812266-3F98-A0B7-8D4F-F80D39774B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A918D7-B204-EF83-2E14-D1364A0F2D8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0/1</a:t>
            </a:r>
            <a:r>
              <a:rPr lang="zh-CN" altLang="en-US" dirty="0"/>
              <a:t>背包问题中的体积都是整数的，这决定了动态规划需要开辟的空间大小。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最优值是唯一的，最优方案却可能有多种，给出其中一个方案即可。</a:t>
            </a:r>
            <a:endParaRPr lang="en-US" altLang="zh-CN" sz="1200" b="1" dirty="0"/>
          </a:p>
          <a:p>
            <a:endParaRPr lang="en-US" dirty="0"/>
          </a:p>
        </p:txBody>
      </p:sp>
      <p:sp>
        <p:nvSpPr>
          <p:cNvPr id="4" name="灯片编号占位符 3">
            <a:extLst>
              <a:ext uri="{FF2B5EF4-FFF2-40B4-BE49-F238E27FC236}">
                <a16:creationId xmlns:a16="http://schemas.microsoft.com/office/drawing/2014/main" id="{F3A23DDE-F234-5192-52B4-B046DBB9C546}"/>
              </a:ext>
            </a:extLst>
          </p:cNvPr>
          <p:cNvSpPr>
            <a:spLocks noGrp="1"/>
          </p:cNvSpPr>
          <p:nvPr>
            <p:ph type="sldNum" sz="quarter" idx="5"/>
          </p:nvPr>
        </p:nvSpPr>
        <p:spPr/>
        <p:txBody>
          <a:bodyPr/>
          <a:lstStyle/>
          <a:p>
            <a:fld id="{8B506B48-D5BD-43D4-8162-7817950034B5}" type="slidenum">
              <a:rPr lang="en-US" smtClean="0"/>
              <a:t>55</a:t>
            </a:fld>
            <a:endParaRPr lang="en-US"/>
          </a:p>
        </p:txBody>
      </p:sp>
    </p:spTree>
    <p:extLst>
      <p:ext uri="{BB962C8B-B14F-4D97-AF65-F5344CB8AC3E}">
        <p14:creationId xmlns:p14="http://schemas.microsoft.com/office/powerpoint/2010/main" val="23567688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A64CD-7E1E-8BED-ABE3-CB010AA242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BD9F37-EEEA-DB87-5D67-6C022777C8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57F31D-D14F-9F0D-9E25-AF717E48555C}"/>
              </a:ext>
            </a:extLst>
          </p:cNvPr>
          <p:cNvSpPr>
            <a:spLocks noGrp="1"/>
          </p:cNvSpPr>
          <p:nvPr>
            <p:ph type="body" idx="1"/>
          </p:nvPr>
        </p:nvSpPr>
        <p:spPr/>
        <p:txBody>
          <a:bodyPr/>
          <a:lstStyle/>
          <a:p>
            <a:r>
              <a:rPr lang="en-US" altLang="zh-CN" dirty="0"/>
              <a:t>BP: Bin-Packing</a:t>
            </a:r>
            <a:r>
              <a:rPr lang="zh-CN" altLang="en-US" dirty="0"/>
              <a:t>，这里，</a:t>
            </a:r>
            <a:r>
              <a:rPr lang="en-US" altLang="zh-CN" dirty="0"/>
              <a:t>BP</a:t>
            </a:r>
            <a:r>
              <a:rPr lang="zh-CN" altLang="en-US" dirty="0"/>
              <a:t>只是一个穷举情况下的集合</a:t>
            </a:r>
            <a:endParaRPr lang="en-US" altLang="zh-CN" dirty="0"/>
          </a:p>
          <a:p>
            <a:r>
              <a:rPr lang="zh-CN" altLang="en-US" dirty="0"/>
              <a:t>穷举法需要列出全部的背包决策集合，但生成集合的运算存在大量的重复过程。</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01BAEC09-38A9-8B3E-842F-F7ED287C0931}"/>
              </a:ext>
            </a:extLst>
          </p:cNvPr>
          <p:cNvSpPr>
            <a:spLocks noGrp="1"/>
          </p:cNvSpPr>
          <p:nvPr>
            <p:ph type="sldNum" sz="quarter" idx="5"/>
          </p:nvPr>
        </p:nvSpPr>
        <p:spPr/>
        <p:txBody>
          <a:bodyPr/>
          <a:lstStyle/>
          <a:p>
            <a:fld id="{8B506B48-D5BD-43D4-8162-7817950034B5}" type="slidenum">
              <a:rPr lang="en-US" smtClean="0"/>
              <a:t>56</a:t>
            </a:fld>
            <a:endParaRPr lang="en-US"/>
          </a:p>
        </p:txBody>
      </p:sp>
    </p:spTree>
    <p:extLst>
      <p:ext uri="{BB962C8B-B14F-4D97-AF65-F5344CB8AC3E}">
        <p14:creationId xmlns:p14="http://schemas.microsoft.com/office/powerpoint/2010/main" val="2560404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6C495-561D-62D4-E037-CB751FA21B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183E723-781F-269E-3451-A7B2E0EC77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BA02EB-2750-1340-8BD2-C2DA61F7AA1B}"/>
              </a:ext>
            </a:extLst>
          </p:cNvPr>
          <p:cNvSpPr>
            <a:spLocks noGrp="1"/>
          </p:cNvSpPr>
          <p:nvPr>
            <p:ph type="body" idx="1"/>
          </p:nvPr>
        </p:nvSpPr>
        <p:spPr/>
        <p:txBody>
          <a:bodyPr/>
          <a:lstStyle/>
          <a:p>
            <a:r>
              <a:rPr lang="en-US" altLang="zh-CN" dirty="0"/>
              <a:t>BP: Bin-Packing</a:t>
            </a:r>
          </a:p>
          <a:p>
            <a:r>
              <a:rPr lang="zh-CN" altLang="en-US" dirty="0"/>
              <a:t>穷举法需要列出全部的背包决策集合，但生成集合的运算存在大量的重复过程。</a:t>
            </a:r>
            <a:endParaRPr lang="en-US" altLang="zh-CN" dirty="0"/>
          </a:p>
          <a:p>
            <a:endParaRPr lang="zh-CN" altLang="en-US" dirty="0"/>
          </a:p>
        </p:txBody>
      </p:sp>
      <p:sp>
        <p:nvSpPr>
          <p:cNvPr id="4" name="灯片编号占位符 3">
            <a:extLst>
              <a:ext uri="{FF2B5EF4-FFF2-40B4-BE49-F238E27FC236}">
                <a16:creationId xmlns:a16="http://schemas.microsoft.com/office/drawing/2014/main" id="{A3F8D17C-3490-D56E-5BEA-10AB18BAAC52}"/>
              </a:ext>
            </a:extLst>
          </p:cNvPr>
          <p:cNvSpPr>
            <a:spLocks noGrp="1"/>
          </p:cNvSpPr>
          <p:nvPr>
            <p:ph type="sldNum" sz="quarter" idx="5"/>
          </p:nvPr>
        </p:nvSpPr>
        <p:spPr/>
        <p:txBody>
          <a:bodyPr/>
          <a:lstStyle/>
          <a:p>
            <a:fld id="{8B506B48-D5BD-43D4-8162-7817950034B5}" type="slidenum">
              <a:rPr lang="en-US" smtClean="0"/>
              <a:t>57</a:t>
            </a:fld>
            <a:endParaRPr lang="en-US"/>
          </a:p>
        </p:txBody>
      </p:sp>
    </p:spTree>
    <p:extLst>
      <p:ext uri="{BB962C8B-B14F-4D97-AF65-F5344CB8AC3E}">
        <p14:creationId xmlns:p14="http://schemas.microsoft.com/office/powerpoint/2010/main" val="2903858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动态规划的空间复杂度为</a:t>
            </a:r>
            <a:r>
              <a:rPr lang="en-US" altLang="zh-CN" dirty="0"/>
              <a:t>O(Cn)</a:t>
            </a:r>
            <a:r>
              <a:rPr lang="zh-CN" altLang="en-US" dirty="0"/>
              <a:t>，开辟</a:t>
            </a:r>
            <a:r>
              <a:rPr lang="en-US" altLang="zh-CN" dirty="0"/>
              <a:t>Cn</a:t>
            </a:r>
            <a:r>
              <a:rPr lang="zh-CN" altLang="en-US" dirty="0"/>
              <a:t>大小的空间，便于直接读取上一步归纳的结果；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58</a:t>
            </a:fld>
            <a:endParaRPr lang="en-US"/>
          </a:p>
        </p:txBody>
      </p:sp>
    </p:spTree>
    <p:extLst>
      <p:ext uri="{BB962C8B-B14F-4D97-AF65-F5344CB8AC3E}">
        <p14:creationId xmlns:p14="http://schemas.microsoft.com/office/powerpoint/2010/main" val="4215031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52B2B-8C8E-AFFF-A9DC-3CC407F7EC8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44E093-311D-6E45-4146-18A30743B5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06B867-FBD3-392E-9294-711CB5C27261}"/>
              </a:ext>
            </a:extLst>
          </p:cNvPr>
          <p:cNvSpPr>
            <a:spLocks noGrp="1"/>
          </p:cNvSpPr>
          <p:nvPr>
            <p:ph type="body" idx="1"/>
          </p:nvPr>
        </p:nvSpPr>
        <p:spPr/>
        <p:txBody>
          <a:bodyPr/>
          <a:lstStyle/>
          <a:p>
            <a:r>
              <a:rPr lang="zh-CN" altLang="en-US" dirty="0"/>
              <a:t>通过归纳公式可以打印出</a:t>
            </a:r>
            <a:r>
              <a:rPr lang="en-US" altLang="zh-CN" i="0" dirty="0"/>
              <a:t>F</a:t>
            </a:r>
            <a:r>
              <a:rPr lang="zh-CN" altLang="en-US" dirty="0"/>
              <a:t>矩阵，</a:t>
            </a:r>
            <a:r>
              <a:rPr lang="en-US" altLang="zh-CN" i="1" dirty="0"/>
              <a:t>F</a:t>
            </a:r>
            <a:r>
              <a:rPr lang="en-US" altLang="zh-CN" dirty="0"/>
              <a:t>[</a:t>
            </a:r>
            <a:r>
              <a:rPr lang="en-US" altLang="zh-CN" i="1" dirty="0"/>
              <a:t>n</a:t>
            </a:r>
            <a:r>
              <a:rPr lang="en-US" altLang="zh-CN" dirty="0"/>
              <a:t>][</a:t>
            </a:r>
            <a:r>
              <a:rPr lang="en-US" altLang="zh-CN" i="1" dirty="0"/>
              <a:t>C</a:t>
            </a:r>
            <a:r>
              <a:rPr lang="en-US" altLang="zh-CN" dirty="0"/>
              <a:t>]</a:t>
            </a:r>
            <a:r>
              <a:rPr lang="zh-CN" altLang="en-US" dirty="0"/>
              <a:t>即为最优值；</a:t>
            </a:r>
            <a:endParaRPr lang="en-US" altLang="zh-CN" dirty="0"/>
          </a:p>
          <a:p>
            <a:r>
              <a:rPr lang="zh-CN" altLang="en-US" dirty="0"/>
              <a:t>从</a:t>
            </a:r>
            <a:r>
              <a:rPr lang="en-US" altLang="zh-CN" i="1" dirty="0"/>
              <a:t>F</a:t>
            </a:r>
            <a:r>
              <a:rPr lang="en-US" altLang="zh-CN" dirty="0"/>
              <a:t>[</a:t>
            </a:r>
            <a:r>
              <a:rPr lang="en-US" altLang="zh-CN" i="1" dirty="0"/>
              <a:t>n</a:t>
            </a:r>
            <a:r>
              <a:rPr lang="en-US" altLang="zh-CN" dirty="0"/>
              <a:t>][</a:t>
            </a:r>
            <a:r>
              <a:rPr lang="en-US" altLang="zh-CN" i="1" dirty="0"/>
              <a:t>C</a:t>
            </a:r>
            <a:r>
              <a:rPr lang="en-US" altLang="zh-CN" dirty="0"/>
              <a:t>]</a:t>
            </a:r>
            <a:r>
              <a:rPr lang="zh-CN" altLang="en-US" dirty="0"/>
              <a:t>回溯，检测各行代表的物品最终是否放入背包中，求出最优解</a:t>
            </a:r>
            <a:endParaRPr lang="en-US" altLang="zh-CN" dirty="0"/>
          </a:p>
          <a:p>
            <a:endParaRPr lang="en-US" altLang="zh-CN" dirty="0"/>
          </a:p>
          <a:p>
            <a:r>
              <a:rPr lang="zh-CN" altLang="en-US" sz="1200" dirty="0">
                <a:latin typeface="Times" panose="02020603050405020304" pitchFamily="18" charset="0"/>
              </a:rPr>
              <a:t>回溯过程：初始容量为</a:t>
            </a:r>
            <a:r>
              <a:rPr lang="en-US" altLang="zh-CN" sz="1200" dirty="0">
                <a:latin typeface="Times" panose="02020603050405020304" pitchFamily="18" charset="0"/>
              </a:rPr>
              <a:t>j=C</a:t>
            </a:r>
            <a:r>
              <a:rPr lang="zh-CN" altLang="en-US" sz="1200" dirty="0">
                <a:latin typeface="Times" panose="02020603050405020304" pitchFamily="18" charset="0"/>
              </a:rPr>
              <a:t>，</a:t>
            </a:r>
            <a:endParaRPr lang="en-US" altLang="zh-CN" sz="1200" dirty="0">
              <a:latin typeface="Times" panose="02020603050405020304" pitchFamily="18" charset="0"/>
            </a:endParaRPr>
          </a:p>
          <a:p>
            <a:r>
              <a:rPr lang="en-US" altLang="zh-CN" sz="1200" dirty="0">
                <a:latin typeface="Times" panose="02020603050405020304" pitchFamily="18" charset="0"/>
              </a:rPr>
              <a:t>1</a:t>
            </a:r>
            <a:r>
              <a:rPr lang="zh-CN" altLang="en-US" sz="1200" dirty="0">
                <a:latin typeface="Times" panose="02020603050405020304" pitchFamily="18" charset="0"/>
              </a:rPr>
              <a:t>）对于物品</a:t>
            </a:r>
            <a:r>
              <a:rPr lang="en-US" altLang="zh-CN" sz="1200" i="1" dirty="0" err="1">
                <a:latin typeface="Times" panose="02020603050405020304" pitchFamily="18" charset="0"/>
              </a:rPr>
              <a:t>i</a:t>
            </a:r>
            <a:r>
              <a:rPr lang="zh-CN" altLang="en-US" sz="1200" dirty="0">
                <a:latin typeface="Times" panose="02020603050405020304" pitchFamily="18" charset="0"/>
              </a:rPr>
              <a:t>，若满足</a:t>
            </a:r>
            <a:r>
              <a:rPr lang="en-US" altLang="zh-CN" sz="1200" i="1" dirty="0">
                <a:latin typeface="New York" panose="02020502060305060204" pitchFamily="18" charset="0"/>
                <a:cs typeface="Times New Roman" panose="02020603050405020304" pitchFamily="18" charset="0"/>
              </a:rPr>
              <a:t>F</a:t>
            </a:r>
            <a:r>
              <a:rPr lang="en-US" altLang="zh-CN" sz="1200" dirty="0">
                <a:latin typeface="New York" panose="02020502060305060204" pitchFamily="18" charset="0"/>
                <a:cs typeface="Times New Roman" panose="02020603050405020304" pitchFamily="18" charset="0"/>
              </a:rPr>
              <a:t>[</a:t>
            </a:r>
            <a:r>
              <a:rPr lang="en-US" altLang="zh-CN" sz="1200" i="1" dirty="0" err="1">
                <a:latin typeface="New York" panose="02020502060305060204" pitchFamily="18" charset="0"/>
                <a:cs typeface="Times New Roman" panose="02020603050405020304" pitchFamily="18" charset="0"/>
              </a:rPr>
              <a:t>i</a:t>
            </a:r>
            <a:r>
              <a:rPr lang="en-US" altLang="zh-CN" sz="1200" dirty="0">
                <a:latin typeface="New York" panose="02020502060305060204" pitchFamily="18" charset="0"/>
                <a:cs typeface="Times New Roman" panose="02020603050405020304" pitchFamily="18" charset="0"/>
              </a:rPr>
              <a:t>][</a:t>
            </a:r>
            <a:r>
              <a:rPr lang="en-US" altLang="zh-CN" sz="1200" i="1" dirty="0">
                <a:latin typeface="New York" panose="02020502060305060204" pitchFamily="18" charset="0"/>
                <a:cs typeface="Times New Roman" panose="02020603050405020304" pitchFamily="18" charset="0"/>
              </a:rPr>
              <a:t>j</a:t>
            </a:r>
            <a:r>
              <a:rPr lang="en-US" altLang="zh-CN" sz="1200" dirty="0">
                <a:latin typeface="New York" panose="02020502060305060204" pitchFamily="18" charset="0"/>
                <a:cs typeface="Times New Roman" panose="02020603050405020304" pitchFamily="18" charset="0"/>
              </a:rPr>
              <a:t>] = </a:t>
            </a:r>
            <a:r>
              <a:rPr lang="en-US" altLang="zh-CN" sz="1200" i="1" dirty="0">
                <a:latin typeface="New York" panose="02020502060305060204" pitchFamily="18" charset="0"/>
                <a:cs typeface="Times New Roman" panose="02020603050405020304" pitchFamily="18" charset="0"/>
              </a:rPr>
              <a:t>F</a:t>
            </a:r>
            <a:r>
              <a:rPr lang="en-US" altLang="zh-CN" sz="1200" dirty="0">
                <a:latin typeface="New York" panose="02020502060305060204" pitchFamily="18" charset="0"/>
                <a:cs typeface="Times New Roman" panose="02020603050405020304" pitchFamily="18" charset="0"/>
              </a:rPr>
              <a:t>[</a:t>
            </a:r>
            <a:r>
              <a:rPr lang="en-US" altLang="zh-CN" sz="1200" i="1" dirty="0">
                <a:latin typeface="New York" panose="02020502060305060204" pitchFamily="18" charset="0"/>
                <a:cs typeface="Times New Roman" panose="02020603050405020304" pitchFamily="18" charset="0"/>
              </a:rPr>
              <a:t>i</a:t>
            </a:r>
            <a:r>
              <a:rPr lang="en-US" altLang="zh-CN" sz="1200" dirty="0">
                <a:latin typeface="New York" panose="02020502060305060204" pitchFamily="18" charset="0"/>
                <a:cs typeface="Times New Roman" panose="02020603050405020304" pitchFamily="18" charset="0"/>
              </a:rPr>
              <a:t>-1][</a:t>
            </a:r>
            <a:r>
              <a:rPr lang="en-US" altLang="zh-CN" sz="1200" i="1" dirty="0">
                <a:latin typeface="New York" panose="02020502060305060204" pitchFamily="18" charset="0"/>
                <a:cs typeface="Times New Roman" panose="02020603050405020304" pitchFamily="18" charset="0"/>
              </a:rPr>
              <a:t>j</a:t>
            </a:r>
            <a:r>
              <a:rPr lang="en-US" altLang="zh-CN" sz="1200" dirty="0">
                <a:latin typeface="New York" panose="02020502060305060204" pitchFamily="18" charset="0"/>
                <a:cs typeface="Times New Roman" panose="02020603050405020304" pitchFamily="18" charset="0"/>
              </a:rPr>
              <a:t>-</a:t>
            </a:r>
            <a:r>
              <a:rPr lang="en-US" altLang="zh-CN" sz="1200" i="1" dirty="0">
                <a:latin typeface="New York" panose="02020502060305060204" pitchFamily="18" charset="0"/>
                <a:cs typeface="Times New Roman" panose="02020603050405020304" pitchFamily="18" charset="0"/>
              </a:rPr>
              <a:t>w</a:t>
            </a:r>
            <a:r>
              <a:rPr lang="en-US" altLang="zh-CN" sz="1200" dirty="0">
                <a:latin typeface="New York" panose="02020502060305060204" pitchFamily="18" charset="0"/>
                <a:cs typeface="Times New Roman" panose="02020603050405020304" pitchFamily="18" charset="0"/>
              </a:rPr>
              <a:t>[</a:t>
            </a:r>
            <a:r>
              <a:rPr lang="en-US" altLang="zh-CN" sz="1200" i="1" dirty="0" err="1">
                <a:latin typeface="New York" panose="02020502060305060204" pitchFamily="18" charset="0"/>
                <a:cs typeface="Times New Roman" panose="02020603050405020304" pitchFamily="18" charset="0"/>
              </a:rPr>
              <a:t>i</a:t>
            </a:r>
            <a:r>
              <a:rPr lang="en-US" altLang="zh-CN" sz="1200" dirty="0">
                <a:latin typeface="New York" panose="02020502060305060204" pitchFamily="18" charset="0"/>
                <a:cs typeface="Times New Roman" panose="02020603050405020304" pitchFamily="18" charset="0"/>
              </a:rPr>
              <a:t>]]+</a:t>
            </a:r>
            <a:r>
              <a:rPr lang="en-US" altLang="zh-CN" sz="1200" i="1" dirty="0">
                <a:latin typeface="New York" panose="02020502060305060204" pitchFamily="18" charset="0"/>
                <a:cs typeface="Times New Roman" panose="02020603050405020304" pitchFamily="18" charset="0"/>
              </a:rPr>
              <a:t>v</a:t>
            </a:r>
            <a:r>
              <a:rPr lang="en-US" altLang="zh-CN" sz="1200" dirty="0">
                <a:latin typeface="New York" panose="02020502060305060204" pitchFamily="18" charset="0"/>
                <a:cs typeface="Times New Roman" panose="02020603050405020304" pitchFamily="18" charset="0"/>
              </a:rPr>
              <a:t>[</a:t>
            </a:r>
            <a:r>
              <a:rPr lang="en-US" altLang="zh-CN" sz="1200" i="1" dirty="0" err="1">
                <a:latin typeface="New York" panose="02020502060305060204" pitchFamily="18" charset="0"/>
                <a:cs typeface="Times New Roman" panose="02020603050405020304" pitchFamily="18" charset="0"/>
              </a:rPr>
              <a:t>i</a:t>
            </a:r>
            <a:r>
              <a:rPr lang="en-US" altLang="zh-CN" sz="1200" dirty="0">
                <a:latin typeface="New York" panose="02020502060305060204" pitchFamily="18" charset="0"/>
                <a:cs typeface="Times New Roman" panose="02020603050405020304" pitchFamily="18" charset="0"/>
              </a:rPr>
              <a:t>], </a:t>
            </a:r>
            <a:r>
              <a:rPr lang="zh-CN" altLang="en-US" sz="1200" dirty="0">
                <a:latin typeface="New York" panose="02020502060305060204" pitchFamily="18" charset="0"/>
                <a:cs typeface="Times New Roman" panose="02020603050405020304" pitchFamily="18" charset="0"/>
              </a:rPr>
              <a:t>在最终解中，包含放入物品</a:t>
            </a:r>
            <a:r>
              <a:rPr lang="en-US" altLang="zh-CN" sz="1200" i="1" dirty="0" err="1">
                <a:latin typeface="New York" panose="02020502060305060204" pitchFamily="18" charset="0"/>
                <a:cs typeface="Times New Roman" panose="02020603050405020304" pitchFamily="18" charset="0"/>
              </a:rPr>
              <a:t>i</a:t>
            </a:r>
            <a:r>
              <a:rPr lang="en-US" altLang="zh-CN" sz="1200" i="1" dirty="0">
                <a:latin typeface="New York" panose="02020502060305060204" pitchFamily="18" charset="0"/>
                <a:cs typeface="Times New Roman" panose="02020603050405020304" pitchFamily="18" charset="0"/>
              </a:rPr>
              <a:t> </a:t>
            </a:r>
            <a:r>
              <a:rPr lang="en-US" altLang="zh-CN" sz="1200" dirty="0">
                <a:latin typeface="New York" panose="02020502060305060204" pitchFamily="18" charset="0"/>
                <a:cs typeface="Times New Roman" panose="02020603050405020304" pitchFamily="18" charset="0"/>
              </a:rPr>
              <a:t>(</a:t>
            </a:r>
            <a:r>
              <a:rPr lang="en-US" altLang="zh-CN" sz="1200" i="1" dirty="0" err="1">
                <a:latin typeface="New York" panose="02020502060305060204" pitchFamily="18" charset="0"/>
                <a:cs typeface="Times New Roman" panose="02020603050405020304" pitchFamily="18" charset="0"/>
              </a:rPr>
              <a:t>x_i</a:t>
            </a:r>
            <a:r>
              <a:rPr lang="en-US" altLang="zh-CN" sz="1200" dirty="0">
                <a:latin typeface="New York" panose="02020502060305060204" pitchFamily="18" charset="0"/>
                <a:cs typeface="Times New Roman" panose="02020603050405020304" pitchFamily="18" charset="0"/>
              </a:rPr>
              <a:t>=1)</a:t>
            </a:r>
            <a:r>
              <a:rPr lang="zh-CN" altLang="en-US" sz="1200" dirty="0">
                <a:latin typeface="New York" panose="02020502060305060204" pitchFamily="18" charset="0"/>
                <a:cs typeface="Times New Roman" panose="02020603050405020304" pitchFamily="18" charset="0"/>
              </a:rPr>
              <a:t>，更新容量为</a:t>
            </a:r>
            <a:r>
              <a:rPr lang="en-US" altLang="zh-CN" sz="1200" i="1" dirty="0">
                <a:latin typeface="New York" panose="02020502060305060204" pitchFamily="18" charset="0"/>
                <a:cs typeface="Times New Roman" panose="02020603050405020304" pitchFamily="18" charset="0"/>
              </a:rPr>
              <a:t>j</a:t>
            </a:r>
            <a:r>
              <a:rPr lang="en-US" altLang="zh-CN" sz="1200" dirty="0">
                <a:latin typeface="New York" panose="02020502060305060204" pitchFamily="18" charset="0"/>
                <a:cs typeface="Times New Roman" panose="02020603050405020304" pitchFamily="18" charset="0"/>
              </a:rPr>
              <a:t>=</a:t>
            </a:r>
            <a:r>
              <a:rPr lang="en-US" altLang="zh-CN" sz="1200" i="1" dirty="0">
                <a:latin typeface="New York" panose="02020502060305060204" pitchFamily="18" charset="0"/>
                <a:cs typeface="Times New Roman" panose="02020603050405020304" pitchFamily="18" charset="0"/>
              </a:rPr>
              <a:t>j</a:t>
            </a:r>
            <a:r>
              <a:rPr lang="en-US" altLang="zh-CN" sz="1200" dirty="0">
                <a:latin typeface="New York" panose="02020502060305060204" pitchFamily="18" charset="0"/>
                <a:cs typeface="Times New Roman" panose="02020603050405020304" pitchFamily="18" charset="0"/>
              </a:rPr>
              <a:t>-</a:t>
            </a:r>
            <a:r>
              <a:rPr lang="en-US" altLang="zh-CN" sz="1200" i="1" dirty="0">
                <a:latin typeface="New York" panose="02020502060305060204" pitchFamily="18" charset="0"/>
                <a:cs typeface="Times New Roman" panose="02020603050405020304" pitchFamily="18" charset="0"/>
              </a:rPr>
              <a:t>w</a:t>
            </a:r>
            <a:r>
              <a:rPr lang="en-US" altLang="zh-CN" sz="1200" dirty="0">
                <a:latin typeface="New York" panose="02020502060305060204" pitchFamily="18" charset="0"/>
                <a:cs typeface="Times New Roman" panose="02020603050405020304" pitchFamily="18" charset="0"/>
              </a:rPr>
              <a:t>[</a:t>
            </a:r>
            <a:r>
              <a:rPr lang="en-US" altLang="zh-CN" sz="1200" i="1" dirty="0" err="1">
                <a:latin typeface="New York" panose="02020502060305060204" pitchFamily="18" charset="0"/>
                <a:cs typeface="Times New Roman" panose="02020603050405020304" pitchFamily="18" charset="0"/>
              </a:rPr>
              <a:t>i</a:t>
            </a:r>
            <a:r>
              <a:rPr lang="en-US" altLang="zh-CN" sz="1200" dirty="0">
                <a:latin typeface="New York" panose="02020502060305060204" pitchFamily="18" charset="0"/>
                <a:cs typeface="Times New Roman" panose="02020603050405020304" pitchFamily="18" charset="0"/>
              </a:rPr>
              <a:t>]</a:t>
            </a:r>
          </a:p>
          <a:p>
            <a:r>
              <a:rPr lang="zh-CN" altLang="en-US" sz="1200" dirty="0">
                <a:latin typeface="New York" panose="02020502060305060204" pitchFamily="18" charset="0"/>
                <a:cs typeface="Times New Roman" panose="02020603050405020304" pitchFamily="18" charset="0"/>
              </a:rPr>
              <a:t>本例中，回溯过程为</a:t>
            </a:r>
            <a:r>
              <a:rPr lang="en-US" altLang="zh-CN" sz="1200" dirty="0">
                <a:latin typeface="New York" panose="02020502060305060204" pitchFamily="18" charset="0"/>
                <a:cs typeface="Times New Roman" panose="02020603050405020304" pitchFamily="18" charset="0"/>
              </a:rPr>
              <a:t>F[4,6] -&gt; F[3,2] -&gt; F[2,2] -&gt; F[1,2]  -&gt; F[0,0]…</a:t>
            </a:r>
            <a:r>
              <a:rPr lang="zh-CN" altLang="en-US" sz="1200" dirty="0">
                <a:latin typeface="New York" panose="02020502060305060204" pitchFamily="18" charset="0"/>
                <a:cs typeface="Times New Roman" panose="02020603050405020304" pitchFamily="18" charset="0"/>
              </a:rPr>
              <a:t>这一过程中，递推公式下式只在第一步和最后一步成立，因此选中物品</a:t>
            </a:r>
            <a:r>
              <a:rPr lang="en-US" altLang="zh-CN" sz="1200" dirty="0">
                <a:latin typeface="New York" panose="02020502060305060204" pitchFamily="18" charset="0"/>
                <a:cs typeface="Times New Roman" panose="02020603050405020304" pitchFamily="18" charset="0"/>
              </a:rPr>
              <a:t>1</a:t>
            </a:r>
            <a:r>
              <a:rPr lang="zh-CN" altLang="en-US" sz="1200" dirty="0">
                <a:latin typeface="New York" panose="02020502060305060204" pitchFamily="18" charset="0"/>
                <a:cs typeface="Times New Roman" panose="02020603050405020304" pitchFamily="18" charset="0"/>
              </a:rPr>
              <a:t>和物品</a:t>
            </a:r>
            <a:r>
              <a:rPr lang="en-US" altLang="zh-CN" sz="1200" dirty="0">
                <a:latin typeface="New York" panose="02020502060305060204" pitchFamily="18" charset="0"/>
                <a:cs typeface="Times New Roman" panose="02020603050405020304" pitchFamily="18" charset="0"/>
              </a:rPr>
              <a:t>4.</a:t>
            </a:r>
          </a:p>
          <a:p>
            <a:r>
              <a:rPr lang="en-US" altLang="zh-CN" sz="1200" dirty="0">
                <a:latin typeface="New York" panose="02020502060305060204" pitchFamily="18" charset="0"/>
                <a:cs typeface="Times New Roman" panose="02020603050405020304" pitchFamily="18" charset="0"/>
              </a:rPr>
              <a:t>2</a:t>
            </a:r>
            <a:r>
              <a:rPr lang="zh-CN" altLang="en-US" sz="1200" dirty="0">
                <a:latin typeface="New York" panose="02020502060305060204" pitchFamily="18" charset="0"/>
                <a:cs typeface="Times New Roman" panose="02020603050405020304" pitchFamily="18" charset="0"/>
              </a:rPr>
              <a:t>）当</a:t>
            </a:r>
            <a:r>
              <a:rPr lang="en-US" altLang="zh-CN" sz="1200" i="1" dirty="0">
                <a:latin typeface="New York" panose="02020502060305060204" pitchFamily="18" charset="0"/>
                <a:cs typeface="Times New Roman" panose="02020603050405020304" pitchFamily="18" charset="0"/>
              </a:rPr>
              <a:t>j</a:t>
            </a:r>
            <a:r>
              <a:rPr lang="en-US" altLang="zh-CN" sz="1200" dirty="0">
                <a:latin typeface="New York" panose="02020502060305060204" pitchFamily="18" charset="0"/>
                <a:cs typeface="Times New Roman" panose="02020603050405020304" pitchFamily="18" charset="0"/>
              </a:rPr>
              <a:t>&gt;0,</a:t>
            </a:r>
            <a:r>
              <a:rPr lang="en-US" altLang="zh-CN" sz="1200" i="1" dirty="0">
                <a:latin typeface="New York" panose="02020502060305060204" pitchFamily="18" charset="0"/>
                <a:cs typeface="Times New Roman" panose="02020603050405020304" pitchFamily="18" charset="0"/>
              </a:rPr>
              <a:t>i</a:t>
            </a:r>
            <a:r>
              <a:rPr lang="en-US" altLang="zh-CN" sz="1200" dirty="0">
                <a:latin typeface="New York" panose="02020502060305060204" pitchFamily="18" charset="0"/>
                <a:cs typeface="Times New Roman" panose="02020603050405020304" pitchFamily="18" charset="0"/>
              </a:rPr>
              <a:t>==0</a:t>
            </a:r>
            <a:r>
              <a:rPr lang="zh-CN" altLang="en-US" sz="1200" dirty="0">
                <a:latin typeface="New York" panose="02020502060305060204" pitchFamily="18" charset="0"/>
                <a:cs typeface="Times New Roman" panose="02020603050405020304" pitchFamily="18" charset="0"/>
              </a:rPr>
              <a:t>时，回溯结束，这说明背包中尚有空间，但已无法放入更多物品</a:t>
            </a:r>
            <a:r>
              <a:rPr lang="en-US" altLang="zh-CN" sz="1200" dirty="0">
                <a:latin typeface="New York" panose="02020502060305060204" pitchFamily="18" charset="0"/>
                <a:cs typeface="Times New Roman" panose="02020603050405020304" pitchFamily="18" charset="0"/>
              </a:rPr>
              <a:t>【</a:t>
            </a:r>
            <a:r>
              <a:rPr lang="zh-CN" altLang="en-US" sz="1200" dirty="0">
                <a:latin typeface="New York" panose="02020502060305060204" pitchFamily="18" charset="0"/>
                <a:cs typeface="Times New Roman" panose="02020603050405020304" pitchFamily="18" charset="0"/>
              </a:rPr>
              <a:t>这种情况发生于所选物品的总体积小于背包的容量</a:t>
            </a:r>
            <a:r>
              <a:rPr lang="en-US" altLang="zh-CN" sz="1200" dirty="0">
                <a:latin typeface="New York" panose="02020502060305060204" pitchFamily="18" charset="0"/>
                <a:cs typeface="Times New Roman" panose="02020603050405020304" pitchFamily="18" charset="0"/>
              </a:rPr>
              <a:t>】</a:t>
            </a:r>
          </a:p>
          <a:p>
            <a:endParaRPr lang="en-US" altLang="zh-CN" sz="1200" dirty="0">
              <a:latin typeface="New York" panose="02020502060305060204" pitchFamily="18" charset="0"/>
              <a:cs typeface="Times New Roman" panose="02020603050405020304" pitchFamily="18" charset="0"/>
            </a:endParaRPr>
          </a:p>
          <a:p>
            <a:endParaRPr lang="en-US" altLang="zh-CN" dirty="0"/>
          </a:p>
          <a:p>
            <a:pPr algn="l"/>
            <a:endParaRPr lang="zh-CN" altLang="en-US" dirty="0"/>
          </a:p>
        </p:txBody>
      </p:sp>
      <p:sp>
        <p:nvSpPr>
          <p:cNvPr id="4" name="灯片编号占位符 3">
            <a:extLst>
              <a:ext uri="{FF2B5EF4-FFF2-40B4-BE49-F238E27FC236}">
                <a16:creationId xmlns:a16="http://schemas.microsoft.com/office/drawing/2014/main" id="{15AE095A-B7BD-09C6-B42E-275DA61B7CDC}"/>
              </a:ext>
            </a:extLst>
          </p:cNvPr>
          <p:cNvSpPr>
            <a:spLocks noGrp="1"/>
          </p:cNvSpPr>
          <p:nvPr>
            <p:ph type="sldNum" sz="quarter" idx="5"/>
          </p:nvPr>
        </p:nvSpPr>
        <p:spPr/>
        <p:txBody>
          <a:bodyPr/>
          <a:lstStyle/>
          <a:p>
            <a:fld id="{8B506B48-D5BD-43D4-8162-7817950034B5}" type="slidenum">
              <a:rPr lang="en-US" smtClean="0"/>
              <a:t>59</a:t>
            </a:fld>
            <a:endParaRPr lang="en-US"/>
          </a:p>
        </p:txBody>
      </p:sp>
    </p:spTree>
    <p:extLst>
      <p:ext uri="{BB962C8B-B14F-4D97-AF65-F5344CB8AC3E}">
        <p14:creationId xmlns:p14="http://schemas.microsoft.com/office/powerpoint/2010/main" val="2568719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22AA2-1FB7-3228-6DBF-CDCF49E993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7BFA7C-D047-CDB9-1501-A5CC75D2D2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A3C0B59-2D95-D187-4645-C9F70581D8EB}"/>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805BDB6E-64C7-6937-900B-F34C558E95AA}"/>
              </a:ext>
            </a:extLst>
          </p:cNvPr>
          <p:cNvSpPr>
            <a:spLocks noGrp="1"/>
          </p:cNvSpPr>
          <p:nvPr>
            <p:ph type="sldNum" sz="quarter" idx="5"/>
          </p:nvPr>
        </p:nvSpPr>
        <p:spPr/>
        <p:txBody>
          <a:bodyPr/>
          <a:lstStyle/>
          <a:p>
            <a:fld id="{8B506B48-D5BD-43D4-8162-7817950034B5}" type="slidenum">
              <a:rPr lang="en-US" smtClean="0"/>
              <a:t>60</a:t>
            </a:fld>
            <a:endParaRPr lang="en-US"/>
          </a:p>
        </p:txBody>
      </p:sp>
    </p:spTree>
    <p:extLst>
      <p:ext uri="{BB962C8B-B14F-4D97-AF65-F5344CB8AC3E}">
        <p14:creationId xmlns:p14="http://schemas.microsoft.com/office/powerpoint/2010/main" val="3630567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61</a:t>
            </a:fld>
            <a:endParaRPr lang="en-US"/>
          </a:p>
        </p:txBody>
      </p:sp>
    </p:spTree>
    <p:extLst>
      <p:ext uri="{BB962C8B-B14F-4D97-AF65-F5344CB8AC3E}">
        <p14:creationId xmlns:p14="http://schemas.microsoft.com/office/powerpoint/2010/main" val="18120519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62</a:t>
            </a:fld>
            <a:endParaRPr lang="en-US"/>
          </a:p>
        </p:txBody>
      </p:sp>
    </p:spTree>
    <p:extLst>
      <p:ext uri="{BB962C8B-B14F-4D97-AF65-F5344CB8AC3E}">
        <p14:creationId xmlns:p14="http://schemas.microsoft.com/office/powerpoint/2010/main" val="241240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每一步都枚举该层所有的子问题，无论该子问题是否在全局最优解中出现，因为全局最优解到底用到什么组合，在得到最优解之前，我们是不知道的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2448049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华文细黑" panose="02010600040101010101" pitchFamily="2" charset="-122"/>
                <a:ea typeface="华文细黑" panose="02010600040101010101" pitchFamily="2" charset="-122"/>
              </a:rPr>
              <a:t>子问题的解之间不会共享中间节点</a:t>
            </a:r>
            <a:r>
              <a:rPr lang="en-US" altLang="zh-CN" sz="1200" dirty="0">
                <a:latin typeface="华文细黑" panose="02010600040101010101" pitchFamily="2" charset="-122"/>
                <a:ea typeface="华文细黑" panose="02010600040101010101" pitchFamily="2" charset="-122"/>
              </a:rPr>
              <a:t>….</a:t>
            </a:r>
            <a:r>
              <a:rPr lang="zh-CN" altLang="en-US" sz="1200" dirty="0">
                <a:latin typeface="华文细黑" panose="02010600040101010101" pitchFamily="2" charset="-122"/>
                <a:ea typeface="华文细黑" panose="02010600040101010101" pitchFamily="2" charset="-122"/>
              </a:rPr>
              <a:t>指“一条最短路由上的子路径”</a:t>
            </a:r>
            <a:endParaRPr lang="en-US" altLang="zh-CN" sz="1200" dirty="0">
              <a:latin typeface="华文细黑" panose="02010600040101010101" pitchFamily="2" charset="-122"/>
              <a:ea typeface="华文细黑" panose="02010600040101010101" pitchFamily="2" charset="-122"/>
            </a:endParaRPr>
          </a:p>
          <a:p>
            <a:endParaRPr lang="en-US" sz="1200" dirty="0">
              <a:latin typeface="华文细黑" panose="02010600040101010101" pitchFamily="2" charset="-122"/>
              <a:ea typeface="华文细黑" panose="02010600040101010101" pitchFamily="2" charset="-122"/>
            </a:endParaRPr>
          </a:p>
          <a:p>
            <a:r>
              <a:rPr lang="zh-CN" altLang="en-US" sz="1200" dirty="0">
                <a:latin typeface="华文细黑" panose="02010600040101010101" pitchFamily="2" charset="-122"/>
                <a:ea typeface="华文细黑" panose="02010600040101010101" pitchFamily="2" charset="-122"/>
              </a:rPr>
              <a:t>最宽的路径，也不符合最优子结构特性</a:t>
            </a:r>
            <a:r>
              <a:rPr lang="en-US" altLang="zh-CN" sz="1200">
                <a:latin typeface="华文细黑" panose="02010600040101010101" pitchFamily="2" charset="-122"/>
                <a:ea typeface="华文细黑" panose="02010600040101010101" pitchFamily="2" charset="-122"/>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63</a:t>
            </a:fld>
            <a:endParaRPr lang="en-US"/>
          </a:p>
        </p:txBody>
      </p:sp>
    </p:spTree>
    <p:extLst>
      <p:ext uri="{BB962C8B-B14F-4D97-AF65-F5344CB8AC3E}">
        <p14:creationId xmlns:p14="http://schemas.microsoft.com/office/powerpoint/2010/main" val="3503520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64</a:t>
            </a:fld>
            <a:endParaRPr lang="en-US"/>
          </a:p>
        </p:txBody>
      </p:sp>
    </p:spTree>
    <p:extLst>
      <p:ext uri="{BB962C8B-B14F-4D97-AF65-F5344CB8AC3E}">
        <p14:creationId xmlns:p14="http://schemas.microsoft.com/office/powerpoint/2010/main" val="375868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i="1" dirty="0">
                <a:latin typeface="Times New Roman" pitchFamily="18" charset="0"/>
                <a:ea typeface="SimSun" pitchFamily="2" charset="-122"/>
                <a:cs typeface="Times New Roman" pitchFamily="18" charset="0"/>
              </a:rPr>
              <a:t>A</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i</a:t>
            </a:r>
            <a:r>
              <a:rPr lang="en-US" sz="1200" dirty="0">
                <a:latin typeface="Times New Roman" pitchFamily="18" charset="0"/>
                <a:ea typeface="SimSun" pitchFamily="2" charset="-122"/>
                <a:cs typeface="Times New Roman" pitchFamily="18" charset="0"/>
              </a:rPr>
              <a:t>, </a:t>
            </a:r>
            <a:r>
              <a:rPr lang="en-US" sz="1200" i="1" dirty="0">
                <a:latin typeface="Times New Roman" pitchFamily="18" charset="0"/>
                <a:ea typeface="SimSun" pitchFamily="2" charset="-122"/>
                <a:cs typeface="Times New Roman" pitchFamily="18" charset="0"/>
              </a:rPr>
              <a:t>j</a:t>
            </a:r>
            <a:r>
              <a:rPr lang="en-US"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指的是从</a:t>
            </a:r>
            <a:r>
              <a:rPr lang="en-US" sz="1200" i="1" dirty="0">
                <a:latin typeface="Times New Roman" pitchFamily="18" charset="0"/>
                <a:ea typeface="SimSun" pitchFamily="2" charset="-122"/>
                <a:cs typeface="Times New Roman" pitchFamily="18" charset="0"/>
              </a:rPr>
              <a:t>A</a:t>
            </a:r>
            <a:r>
              <a:rPr lang="en-US" sz="1600" i="1" baseline="-15000" dirty="0">
                <a:latin typeface="Times New Roman" pitchFamily="18" charset="0"/>
                <a:ea typeface="SimSun" pitchFamily="2" charset="-122"/>
                <a:cs typeface="Times New Roman" pitchFamily="18" charset="0"/>
              </a:rPr>
              <a:t>i</a:t>
            </a:r>
            <a:r>
              <a:rPr lang="zh-CN" altLang="en-US" sz="1200" dirty="0">
                <a:latin typeface="Times New Roman" pitchFamily="18" charset="0"/>
                <a:ea typeface="SimSun" pitchFamily="2" charset="-122"/>
                <a:cs typeface="Times New Roman" pitchFamily="18" charset="0"/>
              </a:rPr>
              <a:t>一直乘到</a:t>
            </a:r>
            <a:r>
              <a:rPr lang="en-US" sz="1200" i="1" dirty="0" err="1">
                <a:latin typeface="Times New Roman" pitchFamily="18" charset="0"/>
                <a:ea typeface="SimSun" pitchFamily="2" charset="-122"/>
                <a:cs typeface="Times New Roman" pitchFamily="18" charset="0"/>
              </a:rPr>
              <a:t>A</a:t>
            </a:r>
            <a:r>
              <a:rPr lang="en-US" altLang="zh-CN" sz="1600" i="1" baseline="-15000" dirty="0" err="1">
                <a:latin typeface="Times New Roman" pitchFamily="18" charset="0"/>
                <a:ea typeface="SimSun" pitchFamily="2" charset="-122"/>
                <a:cs typeface="Times New Roman" pitchFamily="18" charset="0"/>
              </a:rPr>
              <a:t>j</a:t>
            </a:r>
            <a:r>
              <a:rPr lang="zh-CN" altLang="en-US" sz="1200" dirty="0">
                <a:latin typeface="Times New Roman" pitchFamily="18" charset="0"/>
                <a:ea typeface="SimSun" pitchFamily="2" charset="-122"/>
                <a:cs typeface="Times New Roman" pitchFamily="18" charset="0"/>
              </a:rPr>
              <a:t>，同理，</a:t>
            </a:r>
            <a:r>
              <a:rPr lang="en-US" sz="1200" i="1" dirty="0">
                <a:latin typeface="Times New Roman" pitchFamily="18" charset="0"/>
                <a:ea typeface="SimSun" pitchFamily="2" charset="-122"/>
                <a:cs typeface="Times New Roman" pitchFamily="18" charset="0"/>
              </a:rPr>
              <a:t>A</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i</a:t>
            </a:r>
            <a:r>
              <a:rPr lang="en-US" sz="1200" dirty="0">
                <a:latin typeface="Times New Roman" pitchFamily="18" charset="0"/>
                <a:ea typeface="SimSun" pitchFamily="2" charset="-122"/>
                <a:cs typeface="Times New Roman" pitchFamily="18" charset="0"/>
              </a:rPr>
              <a:t>, </a:t>
            </a:r>
            <a:r>
              <a:rPr lang="en-US" sz="1200" i="1" dirty="0">
                <a:latin typeface="Times New Roman" pitchFamily="18" charset="0"/>
                <a:ea typeface="SimSun" pitchFamily="2" charset="-122"/>
                <a:cs typeface="Times New Roman" pitchFamily="18" charset="0"/>
              </a:rPr>
              <a:t>k</a:t>
            </a:r>
            <a:r>
              <a:rPr lang="en-US"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指从</a:t>
            </a:r>
            <a:r>
              <a:rPr lang="en-US" sz="1200" i="1" dirty="0">
                <a:latin typeface="Times New Roman" pitchFamily="18" charset="0"/>
                <a:ea typeface="SimSun" pitchFamily="2" charset="-122"/>
                <a:cs typeface="Times New Roman" pitchFamily="18" charset="0"/>
              </a:rPr>
              <a:t>A</a:t>
            </a:r>
            <a:r>
              <a:rPr lang="en-US" sz="1600" i="1" baseline="-15000" dirty="0">
                <a:latin typeface="Times New Roman" pitchFamily="18" charset="0"/>
                <a:ea typeface="SimSun" pitchFamily="2" charset="-122"/>
                <a:cs typeface="Times New Roman" pitchFamily="18" charset="0"/>
              </a:rPr>
              <a:t>i</a:t>
            </a:r>
            <a:r>
              <a:rPr lang="zh-CN" altLang="en-US" sz="1200" dirty="0">
                <a:latin typeface="Times New Roman" pitchFamily="18" charset="0"/>
                <a:ea typeface="SimSun" pitchFamily="2" charset="-122"/>
                <a:cs typeface="Times New Roman" pitchFamily="18" charset="0"/>
              </a:rPr>
              <a:t>一直乘到</a:t>
            </a:r>
            <a:r>
              <a:rPr lang="en-US" sz="1200" i="1" dirty="0">
                <a:latin typeface="Times New Roman" pitchFamily="18" charset="0"/>
                <a:ea typeface="SimSun" pitchFamily="2" charset="-122"/>
                <a:cs typeface="Times New Roman" pitchFamily="18" charset="0"/>
              </a:rPr>
              <a:t>A</a:t>
            </a:r>
            <a:r>
              <a:rPr lang="en-US" altLang="zh-CN" sz="1600" i="1" baseline="-15000" dirty="0">
                <a:latin typeface="Times New Roman" pitchFamily="18" charset="0"/>
                <a:ea typeface="SimSun" pitchFamily="2" charset="-122"/>
                <a:cs typeface="Times New Roman" pitchFamily="18" charset="0"/>
              </a:rPr>
              <a:t>k</a:t>
            </a:r>
            <a:r>
              <a:rPr lang="zh-CN" altLang="en-US" sz="1200" dirty="0">
                <a:latin typeface="Times New Roman" pitchFamily="18" charset="0"/>
                <a:ea typeface="SimSun" pitchFamily="2" charset="-122"/>
                <a:cs typeface="Times New Roman" pitchFamily="18" charset="0"/>
              </a:rPr>
              <a:t>。</a:t>
            </a:r>
            <a:endParaRPr lang="en-US" altLang="zh-CN" sz="1200" dirty="0">
              <a:latin typeface="Times New Roman" pitchFamily="18" charset="0"/>
              <a:ea typeface="SimSun" pitchFamily="2" charset="-122"/>
              <a:cs typeface="Times New Roman" pitchFamily="18" charset="0"/>
            </a:endParaRPr>
          </a:p>
          <a:p>
            <a:endParaRPr lang="en-US" dirty="0"/>
          </a:p>
          <a:p>
            <a:r>
              <a:rPr lang="zh-CN" altLang="en-US" dirty="0"/>
              <a:t>这个归纳公式成立的前提条件是，问题的解满足最优子结构特性。这个特性可以这样来解释，就是全局最优解，肯定是一段一段矩阵相乘得到的</a:t>
            </a:r>
            <a:r>
              <a:rPr lang="en-US" altLang="zh-CN" dirty="0"/>
              <a:t>..</a:t>
            </a:r>
            <a:r>
              <a:rPr lang="zh-CN" altLang="en-US" dirty="0"/>
              <a:t>这里的每一段，也必然是最优的</a:t>
            </a:r>
            <a:r>
              <a:rPr lang="en-US" altLang="zh-CN" dirty="0"/>
              <a:t>…</a:t>
            </a:r>
            <a:r>
              <a:rPr lang="zh-CN" altLang="en-US" dirty="0"/>
              <a:t>否则用</a:t>
            </a:r>
            <a:r>
              <a:rPr lang="en-US" altLang="zh-CN" dirty="0"/>
              <a:t>cut-and-paste</a:t>
            </a:r>
            <a:r>
              <a:rPr lang="zh-CN" altLang="en-US" dirty="0"/>
              <a:t>替换掉当前子解的话，将得到一个比现在的最优解更好的解，明显矛盾</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extLst>
      <p:ext uri="{BB962C8B-B14F-4D97-AF65-F5344CB8AC3E}">
        <p14:creationId xmlns:p14="http://schemas.microsoft.com/office/powerpoint/2010/main" val="86378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11</a:t>
            </a:fld>
            <a:endParaRPr lang="en-US"/>
          </a:p>
        </p:txBody>
      </p:sp>
    </p:spTree>
    <p:extLst>
      <p:ext uri="{BB962C8B-B14F-4D97-AF65-F5344CB8AC3E}">
        <p14:creationId xmlns:p14="http://schemas.microsoft.com/office/powerpoint/2010/main" val="1531367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K</a:t>
            </a:r>
            <a:r>
              <a:rPr lang="en-US" altLang="zh-CN" dirty="0"/>
              <a:t>[</a:t>
            </a:r>
            <a:r>
              <a:rPr lang="en-US" altLang="zh-CN" dirty="0" err="1"/>
              <a:t>i,j</a:t>
            </a:r>
            <a:r>
              <a:rPr lang="en-US" altLang="zh-CN" dirty="0"/>
              <a:t>]</a:t>
            </a:r>
            <a:r>
              <a:rPr lang="zh-CN" altLang="en-US" dirty="0"/>
              <a:t>记录</a:t>
            </a:r>
            <a:r>
              <a:rPr lang="en-US" altLang="zh-CN" i="1" dirty="0"/>
              <a:t>k</a:t>
            </a:r>
            <a:r>
              <a:rPr lang="zh-CN" altLang="en-US" dirty="0"/>
              <a:t>值，即，记录括号加在哪？</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12</a:t>
            </a:fld>
            <a:endParaRPr lang="en-US"/>
          </a:p>
        </p:txBody>
      </p:sp>
    </p:spTree>
    <p:extLst>
      <p:ext uri="{BB962C8B-B14F-4D97-AF65-F5344CB8AC3E}">
        <p14:creationId xmlns:p14="http://schemas.microsoft.com/office/powerpoint/2010/main" val="140734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左侧图，每个格子右下角的值为该矩阵的维度</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13</a:t>
            </a:fld>
            <a:endParaRPr lang="en-US"/>
          </a:p>
        </p:txBody>
      </p:sp>
    </p:spTree>
    <p:extLst>
      <p:ext uri="{BB962C8B-B14F-4D97-AF65-F5344CB8AC3E}">
        <p14:creationId xmlns:p14="http://schemas.microsoft.com/office/powerpoint/2010/main" val="301648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7.wmf"/></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0.bin"/><Relationship Id="rId4" Type="http://schemas.openxmlformats.org/officeDocument/2006/relationships/image" Target="../media/image34.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1.bin"/><Relationship Id="rId1" Type="http://schemas.openxmlformats.org/officeDocument/2006/relationships/slideLayout" Target="../slideLayouts/slideLayout7.xml"/><Relationship Id="rId5" Type="http://schemas.openxmlformats.org/officeDocument/2006/relationships/image" Target="../media/image37.wmf"/><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924800" cy="1066800"/>
          </a:xfrm>
        </p:spPr>
        <p:txBody>
          <a:bodyPr>
            <a:normAutofit/>
          </a:bodyPr>
          <a:lstStyle/>
          <a:p>
            <a:r>
              <a:rPr lang="zh-CN" altLang="en-US" sz="3200" b="1" dirty="0"/>
              <a:t>第 </a:t>
            </a:r>
            <a:r>
              <a:rPr lang="en-US" altLang="zh-CN" sz="3200" b="1" dirty="0">
                <a:latin typeface="Times New Roman" pitchFamily="18" charset="0"/>
                <a:cs typeface="Times New Roman" pitchFamily="18" charset="0"/>
              </a:rPr>
              <a:t>6</a:t>
            </a:r>
            <a:r>
              <a:rPr lang="en-US" sz="3200" b="1" dirty="0"/>
              <a:t> </a:t>
            </a:r>
            <a:r>
              <a:rPr lang="zh-CN" altLang="en-US" sz="3200" b="1" dirty="0"/>
              <a:t>章</a:t>
            </a:r>
            <a:r>
              <a:rPr lang="en-US" sz="3200" b="1" dirty="0"/>
              <a:t>	</a:t>
            </a:r>
            <a:r>
              <a:rPr lang="zh-CN" altLang="en-US" sz="3200" b="1" dirty="0"/>
              <a:t>动态规划</a:t>
            </a:r>
            <a:br>
              <a:rPr lang="en-US" altLang="zh-CN" sz="3200" b="1" dirty="0"/>
            </a:br>
            <a:r>
              <a:rPr lang="en-US" altLang="zh-CN" sz="3200" b="1" dirty="0">
                <a:latin typeface="Times New Roman" pitchFamily="18" charset="0"/>
                <a:cs typeface="Times New Roman" pitchFamily="18" charset="0"/>
              </a:rPr>
              <a:t>(Dynamic Programming)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342900" y="1698368"/>
            <a:ext cx="8610600" cy="4800600"/>
          </a:xfrm>
        </p:spPr>
        <p:txBody>
          <a:bodyPr>
            <a:normAutofit fontScale="25000" lnSpcReduction="20000"/>
          </a:bodyPr>
          <a:lstStyle/>
          <a:p>
            <a:pPr marL="463550" indent="-463550" algn="l">
              <a:lnSpc>
                <a:spcPct val="140000"/>
              </a:lnSpc>
              <a:spcBef>
                <a:spcPts val="0"/>
              </a:spcBef>
            </a:pPr>
            <a:r>
              <a:rPr lang="zh-CN" altLang="en-US" sz="8000" b="1" dirty="0">
                <a:solidFill>
                  <a:schemeClr val="tx1"/>
                </a:solidFill>
                <a:latin typeface="Times New Roman" pitchFamily="18" charset="0"/>
                <a:ea typeface="SimSun" pitchFamily="2" charset="-122"/>
                <a:cs typeface="Times New Roman" pitchFamily="18" charset="0"/>
              </a:rPr>
              <a:t>动态规划是求解很多</a:t>
            </a:r>
            <a:r>
              <a:rPr lang="zh-CN" altLang="en-US" sz="8000" b="1" dirty="0">
                <a:solidFill>
                  <a:schemeClr val="tx1"/>
                </a:solidFill>
                <a:highlight>
                  <a:srgbClr val="FFFF00"/>
                </a:highlight>
                <a:latin typeface="Times New Roman" pitchFamily="18" charset="0"/>
                <a:ea typeface="SimSun" pitchFamily="2" charset="-122"/>
                <a:cs typeface="Times New Roman" pitchFamily="18" charset="0"/>
              </a:rPr>
              <a:t>优化问题</a:t>
            </a:r>
            <a:r>
              <a:rPr lang="zh-CN" altLang="en-US" sz="8000" b="1" dirty="0">
                <a:solidFill>
                  <a:schemeClr val="tx1"/>
                </a:solidFill>
                <a:latin typeface="Times New Roman" pitchFamily="18" charset="0"/>
                <a:ea typeface="SimSun" pitchFamily="2" charset="-122"/>
                <a:cs typeface="Times New Roman" pitchFamily="18" charset="0"/>
              </a:rPr>
              <a:t>的常用方法之一。</a:t>
            </a:r>
            <a:endParaRPr lang="en-US" altLang="zh-CN" sz="8000" b="1" dirty="0">
              <a:solidFill>
                <a:schemeClr val="tx1"/>
              </a:solidFill>
              <a:latin typeface="Times New Roman" pitchFamily="18" charset="0"/>
              <a:ea typeface="SimSun" pitchFamily="2" charset="-122"/>
              <a:cs typeface="Times New Roman" pitchFamily="18" charset="0"/>
            </a:endParaRPr>
          </a:p>
          <a:p>
            <a:pPr marL="463550" indent="-463550" algn="l">
              <a:lnSpc>
                <a:spcPct val="170000"/>
              </a:lnSpc>
              <a:spcBef>
                <a:spcPts val="0"/>
              </a:spcBef>
            </a:pPr>
            <a:r>
              <a:rPr lang="en-US" altLang="zh-CN" sz="8000" b="1" dirty="0">
                <a:solidFill>
                  <a:schemeClr val="tx1"/>
                </a:solidFill>
                <a:latin typeface="Times New Roman" pitchFamily="18" charset="0"/>
                <a:ea typeface="SimSun" pitchFamily="2" charset="-122"/>
                <a:cs typeface="Times New Roman" pitchFamily="18" charset="0"/>
              </a:rPr>
              <a:t>6.1	</a:t>
            </a:r>
            <a:r>
              <a:rPr lang="zh-CN" altLang="en-US" sz="8000" b="1" dirty="0">
                <a:solidFill>
                  <a:schemeClr val="tx1"/>
                </a:solidFill>
                <a:latin typeface="SimSun" pitchFamily="2" charset="-122"/>
                <a:ea typeface="SimSun" pitchFamily="2" charset="-122"/>
              </a:rPr>
              <a:t>基本原理</a:t>
            </a:r>
            <a:endParaRPr lang="en-US" altLang="zh-CN" sz="8000" b="1" dirty="0">
              <a:solidFill>
                <a:schemeClr val="tx1"/>
              </a:solidFill>
              <a:latin typeface="SimSun" pitchFamily="2" charset="-122"/>
              <a:ea typeface="SimSun" pitchFamily="2" charset="-122"/>
            </a:endParaRPr>
          </a:p>
          <a:p>
            <a:pPr marL="465138" indent="-465138" algn="l">
              <a:lnSpc>
                <a:spcPct val="120000"/>
              </a:lnSpc>
              <a:spcBef>
                <a:spcPts val="200"/>
              </a:spcBef>
              <a:buFont typeface="Symbol"/>
              <a:buChar char="·"/>
            </a:pPr>
            <a:r>
              <a:rPr lang="zh-CN" altLang="en-US" sz="8000" dirty="0">
                <a:solidFill>
                  <a:schemeClr val="tx1"/>
                </a:solidFill>
                <a:latin typeface="SimSun" pitchFamily="2" charset="-122"/>
                <a:ea typeface="SimSun" pitchFamily="2" charset="-122"/>
              </a:rPr>
              <a:t>它和分治法一样，把大问题分为较小问题来解决，但</a:t>
            </a:r>
            <a:r>
              <a:rPr lang="zh-CN" altLang="en-US" sz="8000" dirty="0">
                <a:solidFill>
                  <a:srgbClr val="FF0000"/>
                </a:solidFill>
                <a:latin typeface="SimSun" pitchFamily="2" charset="-122"/>
                <a:ea typeface="SimSun" pitchFamily="2" charset="-122"/>
              </a:rPr>
              <a:t>分解的方法不同</a:t>
            </a:r>
            <a:r>
              <a:rPr lang="zh-CN" altLang="en-US" sz="8000" dirty="0">
                <a:solidFill>
                  <a:schemeClr val="tx1"/>
                </a:solidFill>
                <a:latin typeface="SimSun" pitchFamily="2" charset="-122"/>
                <a:ea typeface="SimSun" pitchFamily="2" charset="-122"/>
              </a:rPr>
              <a:t>。</a:t>
            </a:r>
            <a:endParaRPr lang="en-US" altLang="zh-CN" sz="8000" dirty="0">
              <a:solidFill>
                <a:schemeClr val="tx1"/>
              </a:solidFill>
              <a:latin typeface="SimSun" pitchFamily="2" charset="-122"/>
              <a:ea typeface="SimSun" pitchFamily="2" charset="-122"/>
            </a:endParaRPr>
          </a:p>
          <a:p>
            <a:pPr marL="465138" indent="-465138" algn="l">
              <a:lnSpc>
                <a:spcPct val="120000"/>
              </a:lnSpc>
              <a:spcBef>
                <a:spcPts val="200"/>
              </a:spcBef>
              <a:buFont typeface="Symbol"/>
              <a:buChar char="·"/>
            </a:pP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分治法</a:t>
            </a:r>
            <a:r>
              <a:rPr lang="zh-CN" altLang="en-US" sz="8000" dirty="0">
                <a:solidFill>
                  <a:schemeClr val="tx1"/>
                </a:solidFill>
                <a:latin typeface="SimSun" pitchFamily="2" charset="-122"/>
                <a:ea typeface="SimSun" pitchFamily="2" charset="-122"/>
              </a:rPr>
              <a:t>首先要确定如何将规模为</a:t>
            </a:r>
            <a:r>
              <a:rPr lang="en-US" altLang="zh-CN" sz="8000" i="1" dirty="0">
                <a:solidFill>
                  <a:schemeClr val="tx1"/>
                </a:solidFill>
                <a:latin typeface="Times" panose="02020603050405020304" pitchFamily="18" charset="0"/>
                <a:ea typeface="SimSun" pitchFamily="2" charset="-122"/>
              </a:rPr>
              <a:t>n</a:t>
            </a:r>
            <a:r>
              <a:rPr lang="zh-CN" altLang="en-US" sz="8000" dirty="0">
                <a:solidFill>
                  <a:schemeClr val="tx1"/>
                </a:solidFill>
                <a:latin typeface="SimSun" pitchFamily="2" charset="-122"/>
                <a:ea typeface="SimSun" pitchFamily="2" charset="-122"/>
              </a:rPr>
              <a:t>的问题分解成子问题，而且</a:t>
            </a:r>
            <a:r>
              <a:rPr lang="zh-CN" altLang="en-US" sz="8000" u="sng" dirty="0">
                <a:solidFill>
                  <a:schemeClr val="tx1"/>
                </a:solidFill>
                <a:effectLst>
                  <a:outerShdw blurRad="38100" dist="38100" dir="2700000" algn="tl">
                    <a:srgbClr val="000000">
                      <a:alpha val="43137"/>
                    </a:srgbClr>
                  </a:outerShdw>
                </a:effectLst>
                <a:latin typeface="SimSun" pitchFamily="2" charset="-122"/>
                <a:ea typeface="SimSun" pitchFamily="2" charset="-122"/>
              </a:rPr>
              <a:t>每层递归都必须遵循相同的分解规则</a:t>
            </a:r>
            <a:r>
              <a:rPr lang="zh-CN" altLang="en-US" sz="8000" dirty="0">
                <a:solidFill>
                  <a:schemeClr val="tx1"/>
                </a:solidFill>
                <a:latin typeface="SimSun" pitchFamily="2" charset="-122"/>
                <a:ea typeface="SimSun" pitchFamily="2" charset="-122"/>
              </a:rPr>
              <a:t>，称为</a:t>
            </a:r>
            <a:r>
              <a:rPr lang="zh-CN" altLang="en-US" sz="8000" dirty="0">
                <a:solidFill>
                  <a:srgbClr val="FF0000"/>
                </a:solidFill>
                <a:effectLst>
                  <a:outerShdw blurRad="38100" dist="38100" dir="2700000" algn="tl">
                    <a:srgbClr val="C0C0C0"/>
                  </a:outerShdw>
                </a:effectLst>
                <a:latin typeface="华文细黑" pitchFamily="2" charset="-122"/>
                <a:ea typeface="华文细黑" pitchFamily="2" charset="-122"/>
              </a:rPr>
              <a:t>自顶而下</a:t>
            </a: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的方法，极不灵活</a:t>
            </a:r>
            <a:r>
              <a:rPr lang="zh-CN" altLang="en-US" sz="8000" dirty="0">
                <a:solidFill>
                  <a:schemeClr val="tx1"/>
                </a:solidFill>
                <a:latin typeface="SimSun" pitchFamily="2" charset="-122"/>
                <a:ea typeface="SimSun" pitchFamily="2" charset="-122"/>
              </a:rPr>
              <a:t>。</a:t>
            </a:r>
            <a:endParaRPr lang="en-US" altLang="zh-CN" sz="8000" dirty="0">
              <a:solidFill>
                <a:schemeClr val="tx1"/>
              </a:solidFill>
              <a:latin typeface="SimSun" pitchFamily="2" charset="-122"/>
              <a:ea typeface="SimSun" pitchFamily="2" charset="-122"/>
            </a:endParaRPr>
          </a:p>
          <a:p>
            <a:pPr marL="922338" lvl="1" indent="-465138" algn="l">
              <a:lnSpc>
                <a:spcPct val="120000"/>
              </a:lnSpc>
              <a:spcBef>
                <a:spcPts val="200"/>
              </a:spcBef>
              <a:buFont typeface="Symbol"/>
              <a:buChar char="·"/>
            </a:pPr>
            <a:r>
              <a:rPr lang="zh-CN" altLang="en-US" sz="7600" dirty="0">
                <a:solidFill>
                  <a:schemeClr val="tx1"/>
                </a:solidFill>
                <a:latin typeface="SimSun" pitchFamily="2" charset="-122"/>
                <a:ea typeface="SimSun" pitchFamily="2" charset="-122"/>
              </a:rPr>
              <a:t>比如，同一问题，可能面对不同的规模或输入数据时，最优的划分也许就会不一样。这时，分治法就难以给出最优结果或复杂度非常高。</a:t>
            </a:r>
            <a:endParaRPr lang="en-US" altLang="zh-CN" sz="7600" dirty="0">
              <a:solidFill>
                <a:schemeClr val="tx1"/>
              </a:solidFill>
              <a:latin typeface="SimSun" pitchFamily="2" charset="-122"/>
              <a:ea typeface="SimSun" pitchFamily="2" charset="-122"/>
            </a:endParaRPr>
          </a:p>
          <a:p>
            <a:pPr marL="465138" indent="-465138" algn="l">
              <a:lnSpc>
                <a:spcPct val="120000"/>
              </a:lnSpc>
              <a:spcBef>
                <a:spcPts val="200"/>
              </a:spcBef>
              <a:buFont typeface="Symbol"/>
              <a:buChar char="·"/>
            </a:pP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动态规划</a:t>
            </a:r>
            <a:r>
              <a:rPr lang="zh-CN" altLang="en-US" sz="8000" dirty="0">
                <a:solidFill>
                  <a:schemeClr val="tx1"/>
                </a:solidFill>
                <a:latin typeface="SimSun" pitchFamily="2" charset="-122"/>
                <a:ea typeface="SimSun" pitchFamily="2" charset="-122"/>
              </a:rPr>
              <a:t>通常用于解决</a:t>
            </a:r>
            <a:r>
              <a:rPr lang="zh-CN" altLang="en-US" sz="8000" dirty="0">
                <a:solidFill>
                  <a:srgbClr val="FF0000"/>
                </a:solidFill>
                <a:effectLst>
                  <a:outerShdw blurRad="38100" dist="38100" dir="2700000" algn="tl">
                    <a:srgbClr val="C0C0C0"/>
                  </a:outerShdw>
                </a:effectLst>
                <a:latin typeface="华文细黑" pitchFamily="2" charset="-122"/>
                <a:ea typeface="华文细黑" pitchFamily="2" charset="-122"/>
              </a:rPr>
              <a:t>优化</a:t>
            </a:r>
            <a:r>
              <a:rPr lang="zh-CN" altLang="en-US" sz="8000" dirty="0">
                <a:solidFill>
                  <a:schemeClr val="tx1"/>
                </a:solidFill>
                <a:latin typeface="SimSun" pitchFamily="2" charset="-122"/>
                <a:ea typeface="SimSun" pitchFamily="2" charset="-122"/>
              </a:rPr>
              <a:t>问题，需要</a:t>
            </a: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枚举（</a:t>
            </a:r>
            <a:r>
              <a:rPr lang="en-US" altLang="zh-CN" sz="8000" dirty="0">
                <a:solidFill>
                  <a:srgbClr val="0000FF"/>
                </a:solidFill>
                <a:effectLst>
                  <a:outerShdw blurRad="38100" dist="38100" dir="2700000" algn="tl">
                    <a:srgbClr val="C0C0C0"/>
                  </a:outerShdw>
                </a:effectLst>
                <a:latin typeface="华文细黑" pitchFamily="2" charset="-122"/>
                <a:ea typeface="华文细黑" pitchFamily="2" charset="-122"/>
              </a:rPr>
              <a:t>enumerate</a:t>
            </a: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sz="8000" dirty="0">
                <a:solidFill>
                  <a:schemeClr val="tx1"/>
                </a:solidFill>
                <a:latin typeface="SimSun" pitchFamily="2" charset="-122"/>
                <a:ea typeface="SimSun" pitchFamily="2" charset="-122"/>
              </a:rPr>
              <a:t>所有可能的分解情况，并且在分解时，所有需要用到的子问题的最优解都已在前面步骤中得到了、且已存放好，所以动态规划需要先解决所有子问题。</a:t>
            </a:r>
            <a:endParaRPr lang="en-US" altLang="zh-CN" sz="8000" dirty="0">
              <a:solidFill>
                <a:schemeClr val="tx1"/>
              </a:solidFill>
              <a:latin typeface="SimSun" pitchFamily="2" charset="-122"/>
              <a:ea typeface="SimSun" pitchFamily="2" charset="-122"/>
            </a:endParaRPr>
          </a:p>
          <a:p>
            <a:pPr marL="922338" lvl="1" indent="-465138" algn="l">
              <a:lnSpc>
                <a:spcPct val="120000"/>
              </a:lnSpc>
              <a:spcBef>
                <a:spcPts val="200"/>
              </a:spcBef>
              <a:buFont typeface="Symbol"/>
              <a:buChar char="·"/>
            </a:pPr>
            <a:r>
              <a:rPr lang="zh-CN" altLang="en-US" sz="7600" dirty="0">
                <a:solidFill>
                  <a:schemeClr val="tx1"/>
                </a:solidFill>
                <a:latin typeface="SimSun" pitchFamily="2" charset="-122"/>
                <a:ea typeface="SimSun" pitchFamily="2" charset="-122"/>
              </a:rPr>
              <a:t>动态规划的解必须满足</a:t>
            </a:r>
            <a:r>
              <a:rPr lang="zh-CN" altLang="en-US" sz="7600" dirty="0">
                <a:solidFill>
                  <a:srgbClr val="FF0000"/>
                </a:solidFill>
                <a:effectLst>
                  <a:outerShdw blurRad="38100" dist="38100" dir="2700000" algn="tl">
                    <a:srgbClr val="C0C0C0"/>
                  </a:outerShdw>
                </a:effectLst>
                <a:latin typeface="华文细黑" pitchFamily="2" charset="-122"/>
                <a:ea typeface="华文细黑" pitchFamily="2" charset="-122"/>
              </a:rPr>
              <a:t>最优子结构特性</a:t>
            </a:r>
            <a:r>
              <a:rPr lang="en-US" altLang="zh-CN" sz="7600" dirty="0">
                <a:solidFill>
                  <a:schemeClr val="tx1"/>
                </a:solidFill>
                <a:latin typeface="SimSun" pitchFamily="2" charset="-122"/>
                <a:ea typeface="SimSun" pitchFamily="2" charset="-122"/>
              </a:rPr>
              <a:t>.</a:t>
            </a:r>
          </a:p>
          <a:p>
            <a:pPr marL="465138" indent="-465138" algn="l">
              <a:lnSpc>
                <a:spcPct val="120000"/>
              </a:lnSpc>
              <a:spcBef>
                <a:spcPts val="200"/>
              </a:spcBef>
              <a:buFont typeface="Symbol"/>
              <a:buChar char="·"/>
            </a:pP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分治法</a:t>
            </a:r>
            <a:r>
              <a:rPr lang="zh-CN" altLang="en-US" sz="8000" dirty="0">
                <a:solidFill>
                  <a:schemeClr val="tx1"/>
                </a:solidFill>
                <a:latin typeface="SimSun" pitchFamily="2" charset="-122"/>
                <a:ea typeface="SimSun" pitchFamily="2" charset="-122"/>
              </a:rPr>
              <a:t>中，同一层的子问题相互独立、互不相交，子问题之间也是互不相同的</a:t>
            </a:r>
            <a:r>
              <a:rPr lang="en-US" altLang="zh-CN" sz="8000" dirty="0">
                <a:solidFill>
                  <a:schemeClr val="tx1"/>
                </a:solidFill>
                <a:latin typeface="SimSun" pitchFamily="2" charset="-122"/>
                <a:ea typeface="SimSun" pitchFamily="2" charset="-122"/>
              </a:rPr>
              <a:t>;</a:t>
            </a:r>
            <a:r>
              <a:rPr lang="zh-CN" altLang="en-US" sz="8000" dirty="0">
                <a:solidFill>
                  <a:schemeClr val="tx1"/>
                </a:solidFill>
                <a:latin typeface="SimSun" pitchFamily="2" charset="-122"/>
                <a:ea typeface="SimSun" pitchFamily="2" charset="-122"/>
              </a:rPr>
              <a:t>而</a:t>
            </a:r>
            <a:r>
              <a:rPr lang="zh-CN" altLang="en-US" sz="8000" dirty="0">
                <a:solidFill>
                  <a:srgbClr val="0000FF"/>
                </a:solidFill>
                <a:effectLst>
                  <a:outerShdw blurRad="38100" dist="38100" dir="2700000" algn="tl">
                    <a:srgbClr val="C0C0C0"/>
                  </a:outerShdw>
                </a:effectLst>
                <a:latin typeface="华文细黑" pitchFamily="2" charset="-122"/>
                <a:ea typeface="华文细黑" pitchFamily="2" charset="-122"/>
              </a:rPr>
              <a:t>动态规划</a:t>
            </a:r>
            <a:r>
              <a:rPr lang="zh-CN" altLang="en-US" sz="8000" dirty="0">
                <a:solidFill>
                  <a:schemeClr val="tx1"/>
                </a:solidFill>
                <a:latin typeface="SimSun" pitchFamily="2" charset="-122"/>
                <a:ea typeface="SimSun" pitchFamily="2" charset="-122"/>
              </a:rPr>
              <a:t>中</a:t>
            </a:r>
            <a:r>
              <a:rPr lang="en-US" altLang="zh-CN" sz="8000" dirty="0">
                <a:solidFill>
                  <a:schemeClr val="tx1"/>
                </a:solidFill>
                <a:latin typeface="SimSun" pitchFamily="2" charset="-122"/>
                <a:ea typeface="SimSun" pitchFamily="2" charset="-122"/>
              </a:rPr>
              <a:t>,</a:t>
            </a:r>
            <a:r>
              <a:rPr lang="zh-CN" altLang="en-US" sz="8000" dirty="0">
                <a:solidFill>
                  <a:schemeClr val="tx1"/>
                </a:solidFill>
                <a:latin typeface="SimSun" pitchFamily="2" charset="-122"/>
                <a:ea typeface="SimSun" pitchFamily="2" charset="-122"/>
              </a:rPr>
              <a:t>子问题之间有交集</a:t>
            </a:r>
            <a:r>
              <a:rPr lang="en-US" altLang="zh-CN" sz="8000" dirty="0">
                <a:solidFill>
                  <a:schemeClr val="tx1"/>
                </a:solidFill>
                <a:latin typeface="SimSun" pitchFamily="2" charset="-122"/>
                <a:ea typeface="SimSun" pitchFamily="2" charset="-122"/>
              </a:rPr>
              <a:t>——</a:t>
            </a:r>
            <a:r>
              <a:rPr lang="zh-CN" altLang="en-US" sz="8000" dirty="0">
                <a:solidFill>
                  <a:schemeClr val="tx1"/>
                </a:solidFill>
                <a:latin typeface="SimSun" pitchFamily="2" charset="-122"/>
                <a:ea typeface="SimSun" pitchFamily="2" charset="-122"/>
              </a:rPr>
              <a:t>即</a:t>
            </a:r>
            <a:r>
              <a:rPr lang="en-US" altLang="zh-CN" sz="7200" dirty="0">
                <a:solidFill>
                  <a:schemeClr val="tx1"/>
                </a:solidFill>
                <a:latin typeface="SimSun" pitchFamily="2" charset="-122"/>
                <a:ea typeface="SimSun" pitchFamily="2" charset="-122"/>
              </a:rPr>
              <a:t>subproblems share </a:t>
            </a:r>
            <a:r>
              <a:rPr lang="en-US" altLang="zh-CN" sz="7200" dirty="0" err="1">
                <a:solidFill>
                  <a:schemeClr val="tx1"/>
                </a:solidFill>
                <a:latin typeface="SimSun" pitchFamily="2" charset="-122"/>
                <a:ea typeface="SimSun" pitchFamily="2" charset="-122"/>
              </a:rPr>
              <a:t>subsubproblems</a:t>
            </a:r>
            <a:r>
              <a:rPr lang="en-US" altLang="zh-CN" sz="7200" dirty="0">
                <a:solidFill>
                  <a:schemeClr val="tx1"/>
                </a:solidFill>
                <a:latin typeface="SimSun" pitchFamily="2" charset="-122"/>
                <a:ea typeface="SimSun" pitchFamily="2" charset="-122"/>
              </a:rPr>
              <a:t>.</a:t>
            </a:r>
          </a:p>
          <a:p>
            <a:pPr marL="465138" indent="-465138" algn="l">
              <a:lnSpc>
                <a:spcPct val="145000"/>
              </a:lnSpc>
              <a:spcBef>
                <a:spcPts val="0"/>
              </a:spcBef>
              <a:buFont typeface="Symbol"/>
              <a:buChar char="·"/>
            </a:pPr>
            <a:endParaRPr lang="en-US" sz="8000" dirty="0"/>
          </a:p>
        </p:txBody>
      </p:sp>
      <p:sp>
        <p:nvSpPr>
          <p:cNvPr id="5" name="文本框 4">
            <a:extLst>
              <a:ext uri="{FF2B5EF4-FFF2-40B4-BE49-F238E27FC236}">
                <a16:creationId xmlns:a16="http://schemas.microsoft.com/office/drawing/2014/main" id="{9457331D-CE3A-4BD1-83C2-E5F60E18A99E}"/>
              </a:ext>
            </a:extLst>
          </p:cNvPr>
          <p:cNvSpPr txBox="1"/>
          <p:nvPr/>
        </p:nvSpPr>
        <p:spPr>
          <a:xfrm>
            <a:off x="78154" y="6444734"/>
            <a:ext cx="8987692" cy="369332"/>
          </a:xfrm>
          <a:prstGeom prst="rect">
            <a:avLst/>
          </a:prstGeom>
          <a:solidFill>
            <a:srgbClr val="FFC000"/>
          </a:solidFill>
          <a:ln w="25400">
            <a:solidFill>
              <a:schemeClr val="accent6"/>
            </a:solidFill>
          </a:ln>
        </p:spPr>
        <p:txBody>
          <a:bodyPr wrap="square">
            <a:spAutoFit/>
          </a:bodyPr>
          <a:lstStyle/>
          <a:p>
            <a:r>
              <a:rPr lang="zh-CN" altLang="en-US" dirty="0"/>
              <a:t>这里的“规划”</a:t>
            </a:r>
            <a:r>
              <a:rPr lang="en-US" altLang="zh-CN" dirty="0"/>
              <a:t>(Programming)</a:t>
            </a:r>
            <a:r>
              <a:rPr lang="zh-CN" altLang="en-US" dirty="0"/>
              <a:t>是表格法（</a:t>
            </a:r>
            <a:r>
              <a:rPr lang="en-US" altLang="zh-CN" dirty="0"/>
              <a:t>Tabular method</a:t>
            </a:r>
            <a:r>
              <a:rPr lang="zh-CN" altLang="en-US" dirty="0"/>
              <a:t>）的意思， 而不是计算机编程</a:t>
            </a:r>
            <a:r>
              <a:rPr lang="en-US" altLang="zh-CN" dirty="0"/>
              <a:t>.</a:t>
            </a:r>
            <a:endParaRPr lang="en-US" dirty="0"/>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D580D8F-386D-4C43-AAFB-B8F5FB066620}"/>
              </a:ext>
            </a:extLst>
          </p:cNvPr>
          <p:cNvPicPr>
            <a:picLocks noChangeAspect="1"/>
          </p:cNvPicPr>
          <p:nvPr/>
        </p:nvPicPr>
        <p:blipFill>
          <a:blip r:embed="rId3"/>
          <a:stretch>
            <a:fillRect/>
          </a:stretch>
        </p:blipFill>
        <p:spPr>
          <a:xfrm>
            <a:off x="8210550" y="6011475"/>
            <a:ext cx="933450" cy="495300"/>
          </a:xfrm>
          <a:prstGeom prst="rect">
            <a:avLst/>
          </a:prstGeom>
        </p:spPr>
      </p:pic>
      <p:sp>
        <p:nvSpPr>
          <p:cNvPr id="4" name="TextBox 3"/>
          <p:cNvSpPr txBox="1"/>
          <p:nvPr/>
        </p:nvSpPr>
        <p:spPr>
          <a:xfrm>
            <a:off x="152400" y="313186"/>
            <a:ext cx="8839200" cy="3199402"/>
          </a:xfrm>
          <a:prstGeom prst="rect">
            <a:avLst/>
          </a:prstGeom>
          <a:noFill/>
        </p:spPr>
        <p:txBody>
          <a:bodyPr wrap="square" rtlCol="0">
            <a:spAutoFit/>
          </a:bodyPr>
          <a:lstStyle/>
          <a:p>
            <a:pPr>
              <a:lnSpc>
                <a:spcPct val="200000"/>
              </a:lnSpc>
            </a:pPr>
            <a:r>
              <a:rPr lang="en-US" sz="2400" b="1" dirty="0">
                <a:latin typeface="SimSun" pitchFamily="2" charset="-122"/>
                <a:ea typeface="SimSun" pitchFamily="2" charset="-122"/>
              </a:rPr>
              <a:t>归纳公式</a:t>
            </a:r>
          </a:p>
          <a:p>
            <a:pPr indent="465138"/>
            <a:r>
              <a:rPr lang="en-US" sz="2000" dirty="0" err="1">
                <a:latin typeface="Times New Roman" pitchFamily="18" charset="0"/>
                <a:ea typeface="SimSun" pitchFamily="2" charset="-122"/>
                <a:cs typeface="Times New Roman" pitchFamily="18" charset="0"/>
              </a:rPr>
              <a:t>考虑子问题</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求</a:t>
            </a:r>
            <a:r>
              <a:rPr lang="en-US" sz="2000" i="1" dirty="0" err="1">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800" i="1" baseline="-15000" dirty="0">
                <a:latin typeface="Times New Roman" pitchFamily="18" charset="0"/>
                <a:ea typeface="SimSun" pitchFamily="2" charset="-122"/>
                <a:cs typeface="Times New Roman" pitchFamily="18" charset="0"/>
              </a:rPr>
              <a:t>i</a:t>
            </a:r>
            <a:r>
              <a:rPr lang="en-US" sz="2000" i="1" baseline="-25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800" i="1" baseline="-15000" dirty="0">
                <a:latin typeface="Times New Roman" pitchFamily="18" charset="0"/>
                <a:ea typeface="SimSun" pitchFamily="2" charset="-122"/>
                <a:cs typeface="Times New Roman" pitchFamily="18" charset="0"/>
              </a:rPr>
              <a:t>i</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A</a:t>
            </a:r>
            <a:r>
              <a:rPr lang="en-US" sz="2800" i="1" baseline="-15000" dirty="0" err="1">
                <a:latin typeface="Times New Roman" pitchFamily="18" charset="0"/>
                <a:ea typeface="SimSun" pitchFamily="2" charset="-122"/>
                <a:cs typeface="Times New Roman" pitchFamily="18" charset="0"/>
              </a:rPr>
              <a:t>j</a:t>
            </a:r>
            <a:r>
              <a:rPr lang="en-US" sz="2000" i="1"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连乘的</a:t>
            </a:r>
            <a:r>
              <a:rPr lang="zh-CN" altLang="en-US" sz="2000" dirty="0">
                <a:latin typeface="Times New Roman" pitchFamily="18" charset="0"/>
                <a:ea typeface="SimSun" pitchFamily="2" charset="-122"/>
                <a:cs typeface="Times New Roman" pitchFamily="18" charset="0"/>
              </a:rPr>
              <a:t>最优</a:t>
            </a:r>
            <a:r>
              <a:rPr lang="en-US" sz="2000" dirty="0" err="1">
                <a:latin typeface="Times New Roman" pitchFamily="18" charset="0"/>
                <a:ea typeface="SimSun" pitchFamily="2" charset="-122"/>
                <a:cs typeface="Times New Roman" pitchFamily="18" charset="0"/>
              </a:rPr>
              <a:t>顺序</a:t>
            </a:r>
            <a:r>
              <a:rPr lang="en-US" sz="2000" dirty="0">
                <a:latin typeface="Times New Roman" pitchFamily="18" charset="0"/>
                <a:ea typeface="SimSun" pitchFamily="2" charset="-122"/>
                <a:cs typeface="Times New Roman" pitchFamily="18" charset="0"/>
              </a:rPr>
              <a:t>。</a:t>
            </a:r>
          </a:p>
          <a:p>
            <a:pPr indent="465138"/>
            <a:r>
              <a:rPr lang="en-US" sz="2000" dirty="0" err="1">
                <a:latin typeface="Times New Roman" pitchFamily="18" charset="0"/>
                <a:ea typeface="SimSun" pitchFamily="2" charset="-122"/>
                <a:cs typeface="Times New Roman" pitchFamily="18" charset="0"/>
              </a:rPr>
              <a:t>任何算法都是把它分为两段</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800" i="1" baseline="-15000" dirty="0">
                <a:latin typeface="Times New Roman" pitchFamily="18" charset="0"/>
                <a:ea typeface="SimSun" pitchFamily="2" charset="-122"/>
                <a:cs typeface="Times New Roman" pitchFamily="18" charset="0"/>
              </a:rPr>
              <a:t>i</a:t>
            </a:r>
            <a:r>
              <a:rPr lang="en-US" sz="2000" i="1"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800" i="1" baseline="-15000" dirty="0">
                <a:latin typeface="Times New Roman" pitchFamily="18" charset="0"/>
                <a:ea typeface="SimSun" pitchFamily="2" charset="-122"/>
                <a:cs typeface="Times New Roman" pitchFamily="18" charset="0"/>
              </a:rPr>
              <a:t>k</a:t>
            </a:r>
            <a:r>
              <a:rPr lang="en-US" sz="2000" i="1"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和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+1,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800" i="1" baseline="-15000" dirty="0">
                <a:latin typeface="Times New Roman" pitchFamily="18" charset="0"/>
                <a:ea typeface="SimSun" pitchFamily="2" charset="-122"/>
                <a:cs typeface="Times New Roman" pitchFamily="18" charset="0"/>
              </a:rPr>
              <a:t>k</a:t>
            </a:r>
            <a:r>
              <a:rPr lang="en-US" sz="2800" baseline="-15000" dirty="0">
                <a:latin typeface="Times New Roman" pitchFamily="18" charset="0"/>
                <a:ea typeface="SimSun" pitchFamily="2" charset="-122"/>
                <a:cs typeface="Times New Roman" pitchFamily="18" charset="0"/>
              </a:rPr>
              <a:t>+1 </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A</a:t>
            </a:r>
            <a:r>
              <a:rPr lang="en-US" sz="2800" i="1" baseline="-15000" dirty="0" err="1">
                <a:latin typeface="Times New Roman" pitchFamily="18" charset="0"/>
                <a:ea typeface="SimSun" pitchFamily="2" charset="-122"/>
                <a:cs typeface="Times New Roman" pitchFamily="18" charset="0"/>
              </a:rPr>
              <a:t>j</a:t>
            </a:r>
            <a:r>
              <a:rPr lang="en-US" altLang="zh-CN"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indent="465138"/>
            <a:r>
              <a:rPr lang="en-US" sz="2000" dirty="0" err="1">
                <a:latin typeface="Times New Roman" pitchFamily="18" charset="0"/>
                <a:ea typeface="SimSun" pitchFamily="2" charset="-122"/>
                <a:cs typeface="Times New Roman" pitchFamily="18" charset="0"/>
              </a:rPr>
              <a:t>分别连乘后再相乘</a:t>
            </a:r>
            <a:r>
              <a:rPr lang="en-US" sz="2000" dirty="0">
                <a:latin typeface="Times New Roman" pitchFamily="18" charset="0"/>
                <a:ea typeface="SimSun" pitchFamily="2" charset="-122"/>
                <a:cs typeface="Times New Roman" pitchFamily="18" charset="0"/>
              </a:rPr>
              <a:t>。</a:t>
            </a:r>
            <a:endParaRPr lang="en-US" sz="2000" baseline="-25000" dirty="0">
              <a:latin typeface="Times New Roman" pitchFamily="18" charset="0"/>
              <a:ea typeface="SimSun" pitchFamily="2" charset="-122"/>
              <a:cs typeface="Times New Roman" pitchFamily="18" charset="0"/>
            </a:endParaRPr>
          </a:p>
          <a:p>
            <a:pPr marL="914400" indent="-374650">
              <a:buFont typeface="Symbol" panose="05050102010706020507" pitchFamily="18" charset="2"/>
              <a:buChar char="·"/>
            </a:pPr>
            <a:r>
              <a:rPr lang="en-US" sz="2000" i="1" dirty="0">
                <a:latin typeface="Times New Roman" pitchFamily="18" charset="0"/>
                <a:ea typeface="SimSun" pitchFamily="2" charset="-122"/>
                <a:cs typeface="Times New Roman" pitchFamily="18" charset="0"/>
              </a:rPr>
              <a:t>OPT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表示序列</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在</a:t>
            </a:r>
            <a:r>
              <a:rPr lang="en-US" sz="2000" b="1" dirty="0" err="1">
                <a:solidFill>
                  <a:srgbClr val="0033CC"/>
                </a:solidFill>
                <a:latin typeface="Times" panose="02020603050405020304" pitchFamily="18" charset="0"/>
                <a:ea typeface="华文细黑" panose="02010600040101010101" pitchFamily="2" charset="-122"/>
                <a:cs typeface="+mj-cs"/>
              </a:rPr>
              <a:t>最</a:t>
            </a:r>
            <a:r>
              <a:rPr lang="zh-CN" altLang="en-US" sz="2000" b="1" dirty="0">
                <a:solidFill>
                  <a:srgbClr val="0033CC"/>
                </a:solidFill>
                <a:latin typeface="Times" panose="02020603050405020304" pitchFamily="18" charset="0"/>
                <a:ea typeface="华文细黑" panose="02010600040101010101" pitchFamily="2" charset="-122"/>
                <a:cs typeface="+mj-cs"/>
              </a:rPr>
              <a:t>优</a:t>
            </a:r>
            <a:r>
              <a:rPr lang="en-US" sz="2000" b="1" dirty="0" err="1">
                <a:solidFill>
                  <a:srgbClr val="0033CC"/>
                </a:solidFill>
                <a:latin typeface="Times" panose="02020603050405020304" pitchFamily="18" charset="0"/>
                <a:ea typeface="华文细黑" panose="02010600040101010101" pitchFamily="2" charset="-122"/>
                <a:cs typeface="+mj-cs"/>
              </a:rPr>
              <a:t>顺序</a:t>
            </a:r>
            <a:r>
              <a:rPr lang="en-US" sz="2000" dirty="0" err="1">
                <a:latin typeface="Times New Roman" pitchFamily="18" charset="0"/>
                <a:ea typeface="SimSun" pitchFamily="2" charset="-122"/>
                <a:cs typeface="Times New Roman" pitchFamily="18" charset="0"/>
              </a:rPr>
              <a:t>时需要的乘法次数</a:t>
            </a:r>
            <a:r>
              <a:rPr lang="en-US" sz="2000" dirty="0">
                <a:latin typeface="Times New Roman" pitchFamily="18" charset="0"/>
                <a:ea typeface="SimSun" pitchFamily="2" charset="-122"/>
                <a:cs typeface="Times New Roman" pitchFamily="18" charset="0"/>
              </a:rPr>
              <a:t>，</a:t>
            </a:r>
            <a:endParaRPr lang="en-US" sz="2000" i="1" dirty="0">
              <a:latin typeface="Times New Roman" pitchFamily="18" charset="0"/>
              <a:ea typeface="SimSun" pitchFamily="2" charset="-122"/>
              <a:cs typeface="Times New Roman" pitchFamily="18" charset="0"/>
            </a:endParaRPr>
          </a:p>
          <a:p>
            <a:pPr marL="914400" indent="-374650">
              <a:buFont typeface="Symbol" panose="05050102010706020507" pitchFamily="18" charset="2"/>
              <a:buChar char="·"/>
            </a:pP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连乘后矩阵的维数是</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a:t>
            </a:r>
          </a:p>
          <a:p>
            <a:pPr marL="914400" indent="-374650">
              <a:buFont typeface="Symbol" panose="05050102010706020507" pitchFamily="18" charset="2"/>
              <a:buChar char="·"/>
            </a:pP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+1,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连乘后矩阵的维数是</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k</a:t>
            </a:r>
            <a:r>
              <a:rPr lang="en-US" sz="2000" i="1"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i="1" baseline="-25000"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p>
          <a:p>
            <a:pPr>
              <a:lnSpc>
                <a:spcPct val="200000"/>
              </a:lnSpc>
            </a:pPr>
            <a:r>
              <a:rPr lang="en-US" sz="2000" b="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sp>
        <p:nvSpPr>
          <p:cNvPr id="3" name="矩形 2">
            <a:extLst>
              <a:ext uri="{FF2B5EF4-FFF2-40B4-BE49-F238E27FC236}">
                <a16:creationId xmlns:a16="http://schemas.microsoft.com/office/drawing/2014/main" id="{6524D550-0650-4C20-8148-5D2562D0EC29}"/>
              </a:ext>
            </a:extLst>
          </p:cNvPr>
          <p:cNvSpPr/>
          <p:nvPr/>
        </p:nvSpPr>
        <p:spPr>
          <a:xfrm>
            <a:off x="457200" y="1066800"/>
            <a:ext cx="8382000" cy="19879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51CD5F38-28B9-4785-A032-092CCCA417E1}"/>
              </a:ext>
            </a:extLst>
          </p:cNvPr>
          <p:cNvSpPr txBox="1"/>
          <p:nvPr/>
        </p:nvSpPr>
        <p:spPr>
          <a:xfrm>
            <a:off x="457200" y="6417695"/>
            <a:ext cx="7924800" cy="397649"/>
          </a:xfrm>
          <a:prstGeom prst="rect">
            <a:avLst/>
          </a:prstGeom>
          <a:solidFill>
            <a:srgbClr val="FFC000"/>
          </a:solidFill>
          <a:ln w="25400">
            <a:solidFill>
              <a:srgbClr val="000000"/>
            </a:solidFill>
          </a:ln>
        </p:spPr>
        <p:txBody>
          <a:bodyPr wrap="square">
            <a:spAutoFit/>
          </a:bodyPr>
          <a:lstStyle/>
          <a:p>
            <a:r>
              <a:rPr lang="zh-CN" altLang="en-US" sz="2000" dirty="0"/>
              <a:t>上述归纳公式成立的前提条件是，问题的解必须满足最优子结构特性</a:t>
            </a:r>
            <a:endParaRPr lang="en-US" sz="2000" dirty="0"/>
          </a:p>
        </p:txBody>
      </p:sp>
      <p:sp>
        <p:nvSpPr>
          <p:cNvPr id="11" name="文本框 10">
            <a:extLst>
              <a:ext uri="{FF2B5EF4-FFF2-40B4-BE49-F238E27FC236}">
                <a16:creationId xmlns:a16="http://schemas.microsoft.com/office/drawing/2014/main" id="{6B08B7A3-75F1-8627-8372-3D210279BD53}"/>
              </a:ext>
            </a:extLst>
          </p:cNvPr>
          <p:cNvSpPr txBox="1"/>
          <p:nvPr/>
        </p:nvSpPr>
        <p:spPr>
          <a:xfrm>
            <a:off x="646149" y="3058423"/>
            <a:ext cx="7545655"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不知道第一层如何划分</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解决办法：</a:t>
            </a:r>
            <a:r>
              <a:rPr lang="zh-CN" altLang="en-US" b="1" dirty="0">
                <a:solidFill>
                  <a:srgbClr val="0033CC"/>
                </a:solidFill>
                <a:latin typeface="楷体" panose="02010609060101010101" pitchFamily="49" charset="-122"/>
                <a:ea typeface="楷体" panose="02010609060101010101" pitchFamily="49" charset="-122"/>
                <a:cs typeface="+mj-cs"/>
              </a:rPr>
              <a:t>枚举</a:t>
            </a:r>
            <a:r>
              <a:rPr lang="en-US" altLang="zh-CN" i="1" dirty="0">
                <a:latin typeface="Times" panose="02020603050405020304" pitchFamily="18" charset="0"/>
                <a:ea typeface="楷体" panose="02010609060101010101" pitchFamily="49" charset="-122"/>
              </a:rPr>
              <a:t>k</a:t>
            </a:r>
            <a:r>
              <a:rPr lang="zh-CN" altLang="en-US" dirty="0">
                <a:latin typeface="楷体" panose="02010609060101010101" pitchFamily="49" charset="-122"/>
                <a:ea typeface="楷体" panose="02010609060101010101" pitchFamily="49" charset="-122"/>
              </a:rPr>
              <a:t>的所有选取可能</a:t>
            </a:r>
            <a:r>
              <a:rPr lang="en-US" altLang="zh-CN" dirty="0">
                <a:latin typeface="楷体" panose="02010609060101010101" pitchFamily="49" charset="-122"/>
                <a:ea typeface="楷体" panose="02010609060101010101" pitchFamily="49" charset="-122"/>
              </a:rPr>
              <a:t>,</a:t>
            </a:r>
            <a:r>
              <a:rPr lang="en-US" altLang="zh-CN" i="1" dirty="0" err="1">
                <a:latin typeface="Times" panose="02020603050405020304" pitchFamily="18" charset="0"/>
                <a:ea typeface="楷体" panose="02010609060101010101" pitchFamily="49" charset="-122"/>
              </a:rPr>
              <a:t>i</a:t>
            </a:r>
            <a:r>
              <a:rPr lang="en-US" altLang="zh-CN" i="1" dirty="0">
                <a:latin typeface="Times" panose="02020603050405020304" pitchFamily="18" charset="0"/>
                <a:ea typeface="楷体" panose="02010609060101010101" pitchFamily="49" charset="-122"/>
              </a:rPr>
              <a:t> </a:t>
            </a:r>
            <a:r>
              <a:rPr lang="en-US" altLang="zh-CN" dirty="0">
                <a:latin typeface="Times" panose="02020603050405020304" pitchFamily="18" charset="0"/>
                <a:ea typeface="楷体" panose="02010609060101010101" pitchFamily="49" charset="-122"/>
                <a:sym typeface="Symbol" panose="05050102010706020507" pitchFamily="18" charset="2"/>
              </a:rPr>
              <a:t> </a:t>
            </a:r>
            <a:r>
              <a:rPr lang="en-US" altLang="zh-CN" i="1" dirty="0">
                <a:latin typeface="Times" panose="02020603050405020304" pitchFamily="18" charset="0"/>
                <a:ea typeface="楷体" panose="02010609060101010101" pitchFamily="49" charset="-122"/>
                <a:sym typeface="Symbol" panose="05050102010706020507" pitchFamily="18" charset="2"/>
              </a:rPr>
              <a:t>k </a:t>
            </a:r>
            <a:r>
              <a:rPr lang="en-US" altLang="zh-CN" dirty="0">
                <a:latin typeface="Times" panose="02020603050405020304" pitchFamily="18" charset="0"/>
                <a:ea typeface="楷体" panose="02010609060101010101" pitchFamily="49" charset="-122"/>
                <a:sym typeface="Symbol" panose="05050102010706020507" pitchFamily="18" charset="2"/>
              </a:rPr>
              <a:t> </a:t>
            </a:r>
            <a:r>
              <a:rPr lang="en-US" altLang="zh-CN" i="1" dirty="0">
                <a:latin typeface="Times" panose="02020603050405020304" pitchFamily="18" charset="0"/>
                <a:ea typeface="楷体" panose="02010609060101010101" pitchFamily="49" charset="-122"/>
                <a:sym typeface="Symbol" panose="05050102010706020507" pitchFamily="18" charset="2"/>
              </a:rPr>
              <a:t>j</a:t>
            </a:r>
            <a:r>
              <a:rPr lang="en-US" altLang="zh-CN" dirty="0">
                <a:latin typeface="Times" panose="02020603050405020304" pitchFamily="18" charset="0"/>
                <a:ea typeface="楷体" panose="02010609060101010101" pitchFamily="49" charset="-122"/>
                <a:sym typeface="Symbol" panose="05050102010706020507" pitchFamily="18" charset="2"/>
              </a:rPr>
              <a:t>-1.</a:t>
            </a:r>
            <a:endParaRPr lang="en-US" dirty="0">
              <a:latin typeface="Times" panose="02020603050405020304" pitchFamily="18" charset="0"/>
              <a:ea typeface="楷体" panose="02010609060101010101" pitchFamily="49"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7856AF1-007F-134C-F941-E69483CA5E46}"/>
                  </a:ext>
                </a:extLst>
              </p:cNvPr>
              <p:cNvSpPr txBox="1"/>
              <p:nvPr/>
            </p:nvSpPr>
            <p:spPr>
              <a:xfrm>
                <a:off x="495300" y="5437290"/>
                <a:ext cx="8305800" cy="891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00FF"/>
                          </a:solidFill>
                          <a:latin typeface="Cambria Math" panose="02040503050406030204" pitchFamily="18" charset="0"/>
                        </a:rPr>
                        <m:t>𝑂𝑃𝑇</m:t>
                      </m:r>
                      <m:d>
                        <m:dPr>
                          <m:ctrlPr>
                            <a:rPr lang="en-US" sz="2000" b="0" i="1" smtClean="0">
                              <a:solidFill>
                                <a:srgbClr val="0000FF"/>
                              </a:solidFill>
                              <a:latin typeface="Cambria Math" panose="02040503050406030204" pitchFamily="18" charset="0"/>
                            </a:rPr>
                          </m:ctrlPr>
                        </m:dPr>
                        <m:e>
                          <m:r>
                            <a:rPr lang="en-US" sz="2000" b="0" i="1" smtClean="0">
                              <a:solidFill>
                                <a:srgbClr val="0000FF"/>
                              </a:solidFill>
                              <a:latin typeface="Cambria Math" panose="02040503050406030204" pitchFamily="18" charset="0"/>
                            </a:rPr>
                            <m:t>𝑖</m:t>
                          </m:r>
                          <m:r>
                            <a:rPr lang="en-US" sz="2000" b="0" i="1" smtClean="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𝑗</m:t>
                          </m:r>
                        </m:e>
                      </m:d>
                      <m:r>
                        <a:rPr lang="en-US" sz="2000" b="0" i="1" smtClean="0">
                          <a:solidFill>
                            <a:srgbClr val="0000FF"/>
                          </a:solidFill>
                          <a:latin typeface="Cambria Math" panose="02040503050406030204" pitchFamily="18" charset="0"/>
                        </a:rPr>
                        <m:t>=</m:t>
                      </m:r>
                      <m:d>
                        <m:dPr>
                          <m:begChr m:val="{"/>
                          <m:endChr m:val=""/>
                          <m:ctrlPr>
                            <a:rPr lang="en-US" sz="2000" b="0" i="1" smtClean="0">
                              <a:solidFill>
                                <a:srgbClr val="0000FF"/>
                              </a:solidFill>
                              <a:latin typeface="Cambria Math" panose="02040503050406030204" pitchFamily="18" charset="0"/>
                            </a:rPr>
                          </m:ctrlPr>
                        </m:dPr>
                        <m:e>
                          <m:eqArr>
                            <m:eqArrPr>
                              <m:ctrlPr>
                                <a:rPr lang="en-US" sz="2000" b="0" i="1" smtClean="0">
                                  <a:solidFill>
                                    <a:srgbClr val="0000FF"/>
                                  </a:solidFill>
                                  <a:latin typeface="Cambria Math" panose="02040503050406030204" pitchFamily="18" charset="0"/>
                                </a:rPr>
                              </m:ctrlPr>
                            </m:eqArrPr>
                            <m:e>
                              <m:r>
                                <a:rPr lang="en-US" sz="2000" b="0" i="1" smtClean="0">
                                  <a:solidFill>
                                    <a:srgbClr val="0000FF"/>
                                  </a:solidFill>
                                  <a:latin typeface="Cambria Math" panose="02040503050406030204" pitchFamily="18" charset="0"/>
                                </a:rPr>
                                <m:t>0                                                                                                  </m:t>
                              </m:r>
                              <m:r>
                                <a:rPr lang="en-US" sz="2000" b="0" i="1" smtClean="0">
                                  <a:solidFill>
                                    <a:srgbClr val="0000FF"/>
                                  </a:solidFill>
                                  <a:latin typeface="Cambria Math" panose="02040503050406030204" pitchFamily="18" charset="0"/>
                                </a:rPr>
                                <m:t>𝑖</m:t>
                              </m:r>
                              <m:r>
                                <a:rPr lang="en-US" sz="2000" b="0" i="1" smtClean="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𝑗</m:t>
                              </m:r>
                            </m:e>
                            <m:e>
                              <m:limLow>
                                <m:limLowPr>
                                  <m:ctrlPr>
                                    <a:rPr lang="en-US" sz="2000" i="1">
                                      <a:solidFill>
                                        <a:srgbClr val="0000FF"/>
                                      </a:solidFill>
                                      <a:latin typeface="Cambria Math" panose="02040503050406030204" pitchFamily="18" charset="0"/>
                                    </a:rPr>
                                  </m:ctrlPr>
                                </m:limLowPr>
                                <m:e>
                                  <m:r>
                                    <m:rPr>
                                      <m:sty m:val="p"/>
                                    </m:rPr>
                                    <a:rPr lang="en-US" sz="2000">
                                      <a:solidFill>
                                        <a:srgbClr val="0000FF"/>
                                      </a:solidFill>
                                      <a:latin typeface="Cambria Math"/>
                                    </a:rPr>
                                    <m:t>min</m:t>
                                  </m:r>
                                </m:e>
                                <m:lim>
                                  <m:r>
                                    <a:rPr lang="en-US" sz="2000" i="1">
                                      <a:solidFill>
                                        <a:srgbClr val="0000FF"/>
                                      </a:solidFill>
                                      <a:latin typeface="Cambria Math"/>
                                    </a:rPr>
                                    <m:t>𝑖</m:t>
                                  </m:r>
                                  <m:r>
                                    <a:rPr lang="en-US" sz="2000" i="1">
                                      <a:solidFill>
                                        <a:srgbClr val="0000FF"/>
                                      </a:solidFill>
                                      <a:latin typeface="Cambria Math"/>
                                      <a:ea typeface="Cambria Math"/>
                                    </a:rPr>
                                    <m:t>≤</m:t>
                                  </m:r>
                                  <m:r>
                                    <a:rPr lang="en-US" sz="2000" i="1">
                                      <a:solidFill>
                                        <a:srgbClr val="0000FF"/>
                                      </a:solidFill>
                                      <a:latin typeface="Cambria Math"/>
                                      <a:ea typeface="Cambria Math"/>
                                    </a:rPr>
                                    <m:t>𝑘</m:t>
                                  </m:r>
                                  <m:r>
                                    <a:rPr lang="en-US" sz="2000" i="1">
                                      <a:solidFill>
                                        <a:srgbClr val="0000FF"/>
                                      </a:solidFill>
                                      <a:latin typeface="Cambria Math"/>
                                      <a:ea typeface="Cambria Math"/>
                                    </a:rPr>
                                    <m:t>≤</m:t>
                                  </m:r>
                                  <m:r>
                                    <a:rPr lang="en-US" sz="2000" i="1">
                                      <a:solidFill>
                                        <a:srgbClr val="0000FF"/>
                                      </a:solidFill>
                                      <a:latin typeface="Cambria Math"/>
                                      <a:ea typeface="Cambria Math"/>
                                    </a:rPr>
                                    <m:t>𝑗</m:t>
                                  </m:r>
                                  <m:r>
                                    <a:rPr lang="en-US" sz="2000" i="1">
                                      <a:solidFill>
                                        <a:srgbClr val="0000FF"/>
                                      </a:solidFill>
                                      <a:latin typeface="Cambria Math"/>
                                      <a:ea typeface="Cambria Math"/>
                                    </a:rPr>
                                    <m:t>−1</m:t>
                                  </m:r>
                                </m:lim>
                              </m:limLow>
                              <m:r>
                                <a:rPr lang="en-US" sz="2000" i="1" smtClean="0">
                                  <a:solidFill>
                                    <a:srgbClr val="FF0000"/>
                                  </a:solidFill>
                                  <a:latin typeface="Cambria Math" panose="02040503050406030204" pitchFamily="18" charset="0"/>
                                  <a:ea typeface="Cambria Math"/>
                                </a:rPr>
                                <m:t>(</m:t>
                              </m:r>
                              <m:r>
                                <a:rPr lang="en-US" sz="2000" i="1">
                                  <a:solidFill>
                                    <a:srgbClr val="0000FF"/>
                                  </a:solidFill>
                                  <a:latin typeface="Cambria Math" panose="02040503050406030204" pitchFamily="18" charset="0"/>
                                  <a:ea typeface="Cambria Math"/>
                                </a:rPr>
                                <m:t>𝑂𝑃𝑇</m:t>
                              </m:r>
                              <m:d>
                                <m:dPr>
                                  <m:ctrlPr>
                                    <a:rPr lang="en-US" sz="2000" i="1">
                                      <a:solidFill>
                                        <a:srgbClr val="0000FF"/>
                                      </a:solidFill>
                                      <a:latin typeface="Cambria Math" panose="02040503050406030204" pitchFamily="18" charset="0"/>
                                      <a:ea typeface="Cambria Math"/>
                                    </a:rPr>
                                  </m:ctrlPr>
                                </m:dPr>
                                <m:e>
                                  <m:r>
                                    <a:rPr lang="en-US" sz="2000" i="1">
                                      <a:solidFill>
                                        <a:srgbClr val="0000FF"/>
                                      </a:solidFill>
                                      <a:latin typeface="Cambria Math" panose="02040503050406030204" pitchFamily="18" charset="0"/>
                                      <a:ea typeface="Cambria Math"/>
                                    </a:rPr>
                                    <m:t>𝑖</m:t>
                                  </m:r>
                                  <m:r>
                                    <a:rPr lang="en-US" sz="2000" i="1">
                                      <a:solidFill>
                                        <a:srgbClr val="0000FF"/>
                                      </a:solidFill>
                                      <a:latin typeface="Cambria Math" panose="02040503050406030204" pitchFamily="18" charset="0"/>
                                      <a:ea typeface="Cambria Math"/>
                                    </a:rPr>
                                    <m:t>,</m:t>
                                  </m:r>
                                  <m:r>
                                    <a:rPr lang="en-US" sz="2000" i="1">
                                      <a:solidFill>
                                        <a:srgbClr val="0000FF"/>
                                      </a:solidFill>
                                      <a:latin typeface="Cambria Math" panose="02040503050406030204" pitchFamily="18" charset="0"/>
                                      <a:ea typeface="Cambria Math"/>
                                    </a:rPr>
                                    <m:t>𝑘</m:t>
                                  </m:r>
                                </m:e>
                              </m:d>
                              <m:r>
                                <a:rPr lang="en-US" sz="2000" i="1">
                                  <a:solidFill>
                                    <a:srgbClr val="0000FF"/>
                                  </a:solidFill>
                                  <a:latin typeface="Cambria Math" panose="02040503050406030204" pitchFamily="18" charset="0"/>
                                  <a:ea typeface="Cambria Math"/>
                                </a:rPr>
                                <m:t>+</m:t>
                              </m:r>
                              <m:r>
                                <a:rPr lang="en-US" sz="2000" i="1">
                                  <a:solidFill>
                                    <a:srgbClr val="0000FF"/>
                                  </a:solidFill>
                                  <a:latin typeface="Cambria Math" panose="02040503050406030204" pitchFamily="18" charset="0"/>
                                  <a:ea typeface="Cambria Math"/>
                                </a:rPr>
                                <m:t>𝑂𝑃𝑇</m:t>
                              </m:r>
                              <m:d>
                                <m:dPr>
                                  <m:ctrlPr>
                                    <a:rPr lang="en-US" sz="2000" i="1">
                                      <a:solidFill>
                                        <a:srgbClr val="0000FF"/>
                                      </a:solidFill>
                                      <a:latin typeface="Cambria Math" panose="02040503050406030204" pitchFamily="18" charset="0"/>
                                      <a:ea typeface="Cambria Math"/>
                                    </a:rPr>
                                  </m:ctrlPr>
                                </m:dPr>
                                <m:e>
                                  <m:r>
                                    <a:rPr lang="en-US" sz="2000" i="1">
                                      <a:solidFill>
                                        <a:srgbClr val="0000FF"/>
                                      </a:solidFill>
                                      <a:latin typeface="Cambria Math" panose="02040503050406030204" pitchFamily="18" charset="0"/>
                                      <a:ea typeface="Cambria Math"/>
                                    </a:rPr>
                                    <m:t>𝑘</m:t>
                                  </m:r>
                                  <m:r>
                                    <a:rPr lang="en-US" sz="2000" i="1">
                                      <a:solidFill>
                                        <a:srgbClr val="0000FF"/>
                                      </a:solidFill>
                                      <a:latin typeface="Cambria Math" panose="02040503050406030204" pitchFamily="18" charset="0"/>
                                      <a:ea typeface="Cambria Math"/>
                                    </a:rPr>
                                    <m:t>+1,</m:t>
                                  </m:r>
                                  <m:r>
                                    <a:rPr lang="en-US" sz="2000" i="1">
                                      <a:solidFill>
                                        <a:srgbClr val="0000FF"/>
                                      </a:solidFill>
                                      <a:latin typeface="Cambria Math" panose="02040503050406030204" pitchFamily="18" charset="0"/>
                                      <a:ea typeface="Cambria Math"/>
                                    </a:rPr>
                                    <m:t>𝑗</m:t>
                                  </m:r>
                                </m:e>
                              </m:d>
                              <m:r>
                                <a:rPr lang="en-US" sz="2000" i="1">
                                  <a:solidFill>
                                    <a:srgbClr val="0000FF"/>
                                  </a:solidFill>
                                  <a:latin typeface="Cambria Math" panose="02040503050406030204" pitchFamily="18" charset="0"/>
                                  <a:ea typeface="Cambria Math"/>
                                </a:rPr>
                                <m:t>+</m:t>
                              </m:r>
                              <m:r>
                                <m:rPr>
                                  <m:nor/>
                                </m:rPr>
                                <a:rPr lang="en-US" sz="2000" i="1" dirty="0">
                                  <a:solidFill>
                                    <a:srgbClr val="0000FF"/>
                                  </a:solidFill>
                                  <a:latin typeface="Times New Roman" pitchFamily="18" charset="0"/>
                                  <a:ea typeface="SimSun" pitchFamily="2" charset="-122"/>
                                  <a:cs typeface="Times New Roman" pitchFamily="18" charset="0"/>
                                </a:rPr>
                                <m:t>p</m:t>
                              </m:r>
                              <m:r>
                                <m:rPr>
                                  <m:nor/>
                                </m:rPr>
                                <a:rPr lang="en-US" sz="2000" i="1" baseline="-25000" dirty="0">
                                  <a:solidFill>
                                    <a:srgbClr val="0000FF"/>
                                  </a:solidFill>
                                  <a:latin typeface="Times New Roman" pitchFamily="18" charset="0"/>
                                  <a:ea typeface="SimSun" pitchFamily="2" charset="-122"/>
                                  <a:cs typeface="Times New Roman" pitchFamily="18" charset="0"/>
                                </a:rPr>
                                <m:t>i</m:t>
                              </m:r>
                              <m:r>
                                <m:rPr>
                                  <m:nor/>
                                </m:rPr>
                                <a:rPr lang="en-US" sz="2000" i="1" baseline="-25000" dirty="0">
                                  <a:solidFill>
                                    <a:srgbClr val="0000FF"/>
                                  </a:solidFill>
                                  <a:latin typeface="Times New Roman" pitchFamily="18" charset="0"/>
                                  <a:ea typeface="SimSun" pitchFamily="2" charset="-122"/>
                                  <a:cs typeface="Times New Roman" pitchFamily="18" charset="0"/>
                                </a:rPr>
                                <m:t>−</m:t>
                              </m:r>
                              <m:r>
                                <m:rPr>
                                  <m:nor/>
                                </m:rPr>
                                <a:rPr lang="en-US" sz="2000" baseline="-25000" dirty="0">
                                  <a:solidFill>
                                    <a:srgbClr val="0000FF"/>
                                  </a:solidFill>
                                  <a:latin typeface="Times New Roman" pitchFamily="18" charset="0"/>
                                  <a:ea typeface="SimSun" pitchFamily="2" charset="-122"/>
                                  <a:cs typeface="Times New Roman" pitchFamily="18" charset="0"/>
                                </a:rPr>
                                <m:t>1</m:t>
                              </m:r>
                              <m:r>
                                <m:rPr>
                                  <m:nor/>
                                </m:rPr>
                                <a:rPr lang="en-US" i="1" baseline="-15000" dirty="0">
                                  <a:solidFill>
                                    <a:srgbClr val="0000FF"/>
                                  </a:solidFill>
                                  <a:latin typeface="Times New Roman" pitchFamily="18" charset="0"/>
                                  <a:ea typeface="SimSun" pitchFamily="2" charset="-122"/>
                                  <a:cs typeface="Times New Roman" pitchFamily="18" charset="0"/>
                                </a:rPr>
                                <m:t> </m:t>
                              </m:r>
                              <m:r>
                                <m:rPr>
                                  <m:nor/>
                                </m:rPr>
                                <a:rPr lang="en-US" sz="2000" dirty="0">
                                  <a:solidFill>
                                    <a:srgbClr val="0000FF"/>
                                  </a:solidFill>
                                  <a:latin typeface="Times New Roman" pitchFamily="18" charset="0"/>
                                  <a:ea typeface="SimSun" pitchFamily="2" charset="-122"/>
                                  <a:cs typeface="Times New Roman" pitchFamily="18" charset="0"/>
                                  <a:sym typeface="Symbol"/>
                                </a:rPr>
                                <m:t></m:t>
                              </m:r>
                              <m:r>
                                <m:rPr>
                                  <m:nor/>
                                </m:rPr>
                                <a:rPr lang="en-US" sz="2000" dirty="0">
                                  <a:solidFill>
                                    <a:srgbClr val="0000FF"/>
                                  </a:solidFill>
                                  <a:latin typeface="Times New Roman" pitchFamily="18" charset="0"/>
                                  <a:ea typeface="SimSun" pitchFamily="2" charset="-122"/>
                                  <a:cs typeface="Times New Roman" pitchFamily="18" charset="0"/>
                                </a:rPr>
                                <m:t> </m:t>
                              </m:r>
                              <m:r>
                                <m:rPr>
                                  <m:nor/>
                                </m:rPr>
                                <a:rPr lang="en-US" sz="2000" i="1" dirty="0">
                                  <a:solidFill>
                                    <a:srgbClr val="0000FF"/>
                                  </a:solidFill>
                                  <a:latin typeface="Times New Roman" pitchFamily="18" charset="0"/>
                                  <a:ea typeface="SimSun" pitchFamily="2" charset="-122"/>
                                  <a:cs typeface="Times New Roman" pitchFamily="18" charset="0"/>
                                </a:rPr>
                                <m:t>p</m:t>
                              </m:r>
                              <m:r>
                                <m:rPr>
                                  <m:nor/>
                                </m:rPr>
                                <a:rPr lang="en-US" sz="2000" i="1" baseline="-25000" dirty="0">
                                  <a:solidFill>
                                    <a:srgbClr val="0000FF"/>
                                  </a:solidFill>
                                  <a:latin typeface="Times New Roman" pitchFamily="18" charset="0"/>
                                  <a:ea typeface="SimSun" pitchFamily="2" charset="-122"/>
                                  <a:cs typeface="Times New Roman" pitchFamily="18" charset="0"/>
                                </a:rPr>
                                <m:t>k</m:t>
                              </m:r>
                              <m:r>
                                <m:rPr>
                                  <m:nor/>
                                </m:rPr>
                                <a:rPr lang="en-US" sz="2000" dirty="0">
                                  <a:solidFill>
                                    <a:srgbClr val="0000FF"/>
                                  </a:solidFill>
                                  <a:latin typeface="Times New Roman" pitchFamily="18" charset="0"/>
                                  <a:ea typeface="SimSun" pitchFamily="2" charset="-122"/>
                                  <a:cs typeface="Times New Roman" pitchFamily="18" charset="0"/>
                                </a:rPr>
                                <m:t> </m:t>
                              </m:r>
                              <m:r>
                                <m:rPr>
                                  <m:nor/>
                                </m:rPr>
                                <a:rPr lang="en-US" sz="2000" dirty="0">
                                  <a:solidFill>
                                    <a:srgbClr val="0000FF"/>
                                  </a:solidFill>
                                  <a:latin typeface="Times New Roman" pitchFamily="18" charset="0"/>
                                  <a:ea typeface="SimSun" pitchFamily="2" charset="-122"/>
                                  <a:cs typeface="Times New Roman" pitchFamily="18" charset="0"/>
                                  <a:sym typeface="Symbol"/>
                                </a:rPr>
                                <m:t></m:t>
                              </m:r>
                              <m:r>
                                <m:rPr>
                                  <m:nor/>
                                </m:rPr>
                                <a:rPr lang="en-US" sz="2000" dirty="0">
                                  <a:solidFill>
                                    <a:srgbClr val="0000FF"/>
                                  </a:solidFill>
                                  <a:latin typeface="Times New Roman" pitchFamily="18" charset="0"/>
                                  <a:ea typeface="SimSun" pitchFamily="2" charset="-122"/>
                                  <a:cs typeface="Times New Roman" pitchFamily="18" charset="0"/>
                                </a:rPr>
                                <m:t> </m:t>
                              </m:r>
                              <m:r>
                                <m:rPr>
                                  <m:nor/>
                                </m:rPr>
                                <a:rPr lang="en-US" sz="2000" i="1" dirty="0">
                                  <a:solidFill>
                                    <a:srgbClr val="0000FF"/>
                                  </a:solidFill>
                                  <a:latin typeface="Times New Roman" pitchFamily="18" charset="0"/>
                                  <a:ea typeface="SimSun" pitchFamily="2" charset="-122"/>
                                  <a:cs typeface="Times New Roman" pitchFamily="18" charset="0"/>
                                </a:rPr>
                                <m:t>p</m:t>
                              </m:r>
                              <m:r>
                                <m:rPr>
                                  <m:nor/>
                                </m:rPr>
                                <a:rPr lang="en-US" sz="2000" i="1" baseline="-25000" dirty="0">
                                  <a:solidFill>
                                    <a:srgbClr val="0000FF"/>
                                  </a:solidFill>
                                  <a:latin typeface="Times New Roman" pitchFamily="18" charset="0"/>
                                  <a:ea typeface="SimSun" pitchFamily="2" charset="-122"/>
                                  <a:cs typeface="Times New Roman" pitchFamily="18" charset="0"/>
                                </a:rPr>
                                <m:t>j</m:t>
                              </m:r>
                              <m:r>
                                <a:rPr lang="en-US" altLang="zh-CN" sz="2000" i="1" smtClean="0">
                                  <a:solidFill>
                                    <a:srgbClr val="FF0000"/>
                                  </a:solidFill>
                                  <a:latin typeface="Cambria Math" panose="02040503050406030204" pitchFamily="18" charset="0"/>
                                  <a:ea typeface="Cambria Math"/>
                                </a:rPr>
                                <m:t>)</m:t>
                              </m:r>
                              <m:r>
                                <m:rPr>
                                  <m:nor/>
                                </m:rPr>
                                <a:rPr lang="en-US" altLang="zh-CN" sz="2000" b="0" i="0" smtClean="0">
                                  <a:solidFill>
                                    <a:srgbClr val="0000FF"/>
                                  </a:solidFill>
                                  <a:latin typeface="Cambria Math" panose="02040503050406030204" pitchFamily="18" charset="0"/>
                                  <a:ea typeface="Cambria Math"/>
                                </a:rPr>
                                <m:t>   </m:t>
                              </m:r>
                              <m:r>
                                <m:rPr>
                                  <m:nor/>
                                </m:rPr>
                                <a:rPr lang="en-US" sz="2000" b="0" baseline="-25000" dirty="0" smtClean="0">
                                  <a:solidFill>
                                    <a:srgbClr val="0000FF"/>
                                  </a:solidFill>
                                  <a:latin typeface="Times New Roman" pitchFamily="18" charset="0"/>
                                  <a:ea typeface="SimSun" pitchFamily="2" charset="-122"/>
                                  <a:cs typeface="Times New Roman" pitchFamily="18" charset="0"/>
                                </a:rPr>
                                <m:t>otherwise</m:t>
                              </m:r>
                            </m:e>
                          </m:eqArr>
                        </m:e>
                      </m:d>
                    </m:oMath>
                  </m:oMathPara>
                </a14:m>
                <a:endParaRPr lang="en-US" dirty="0">
                  <a:solidFill>
                    <a:srgbClr val="0000FF"/>
                  </a:solidFill>
                </a:endParaRPr>
              </a:p>
            </p:txBody>
          </p:sp>
        </mc:Choice>
        <mc:Fallback>
          <p:sp>
            <p:nvSpPr>
              <p:cNvPr id="7" name="文本框 6">
                <a:extLst>
                  <a:ext uri="{FF2B5EF4-FFF2-40B4-BE49-F238E27FC236}">
                    <a16:creationId xmlns:a16="http://schemas.microsoft.com/office/drawing/2014/main" id="{57856AF1-007F-134C-F941-E69483CA5E46}"/>
                  </a:ext>
                </a:extLst>
              </p:cNvPr>
              <p:cNvSpPr txBox="1">
                <a:spLocks noRot="1" noChangeAspect="1" noMove="1" noResize="1" noEditPoints="1" noAdjustHandles="1" noChangeArrowheads="1" noChangeShapeType="1" noTextEdit="1"/>
              </p:cNvSpPr>
              <p:nvPr/>
            </p:nvSpPr>
            <p:spPr>
              <a:xfrm>
                <a:off x="495300" y="5437290"/>
                <a:ext cx="8305800" cy="891719"/>
              </a:xfrm>
              <a:prstGeom prst="rect">
                <a:avLst/>
              </a:prstGeom>
              <a:blipFill>
                <a:blip r:embed="rId4"/>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F985ADD-70EF-790C-2955-9138BDADCB27}"/>
              </a:ext>
            </a:extLst>
          </p:cNvPr>
          <p:cNvSpPr txBox="1"/>
          <p:nvPr/>
        </p:nvSpPr>
        <p:spPr>
          <a:xfrm>
            <a:off x="500328" y="5176269"/>
            <a:ext cx="4572000" cy="369332"/>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cs typeface="Times New Roman" pitchFamily="18" charset="0"/>
              </a:rPr>
              <a:t>通过这种枚举方式，</a:t>
            </a:r>
            <a:r>
              <a:rPr lang="zh-CN" altLang="en-US" sz="1800" dirty="0">
                <a:latin typeface="楷体" panose="02010609060101010101" pitchFamily="49" charset="-122"/>
                <a:ea typeface="楷体" panose="02010609060101010101" pitchFamily="49" charset="-122"/>
                <a:cs typeface="Times New Roman" pitchFamily="18" charset="0"/>
              </a:rPr>
              <a:t>得到</a:t>
            </a:r>
            <a:r>
              <a:rPr lang="en-US" sz="1800" dirty="0" err="1">
                <a:latin typeface="楷体" panose="02010609060101010101" pitchFamily="49" charset="-122"/>
                <a:ea typeface="楷体" panose="02010609060101010101" pitchFamily="49" charset="-122"/>
                <a:cs typeface="Times New Roman" pitchFamily="18" charset="0"/>
              </a:rPr>
              <a:t>归纳公式</a:t>
            </a:r>
            <a:r>
              <a:rPr lang="en-US" sz="1800" dirty="0">
                <a:latin typeface="楷体" panose="02010609060101010101" pitchFamily="49" charset="-122"/>
                <a:ea typeface="楷体" panose="02010609060101010101" pitchFamily="49" charset="-122"/>
                <a:cs typeface="Times New Roman" pitchFamily="18" charset="0"/>
              </a:rPr>
              <a:t>：</a:t>
            </a:r>
            <a:endParaRPr lang="en-US" dirty="0">
              <a:latin typeface="楷体" panose="02010609060101010101" pitchFamily="49" charset="-122"/>
              <a:ea typeface="楷体" panose="02010609060101010101" pitchFamily="49" charset="-122"/>
            </a:endParaRPr>
          </a:p>
        </p:txBody>
      </p:sp>
      <p:sp>
        <p:nvSpPr>
          <p:cNvPr id="10" name="椭圆 9">
            <a:extLst>
              <a:ext uri="{FF2B5EF4-FFF2-40B4-BE49-F238E27FC236}">
                <a16:creationId xmlns:a16="http://schemas.microsoft.com/office/drawing/2014/main" id="{7852FA45-A35D-2C7D-C3EA-0E61A4128EFC}"/>
              </a:ext>
            </a:extLst>
          </p:cNvPr>
          <p:cNvSpPr/>
          <p:nvPr/>
        </p:nvSpPr>
        <p:spPr>
          <a:xfrm>
            <a:off x="2762678" y="3978075"/>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6098EF3-0F2C-2803-507B-8C46AE404840}"/>
              </a:ext>
            </a:extLst>
          </p:cNvPr>
          <p:cNvSpPr/>
          <p:nvPr/>
        </p:nvSpPr>
        <p:spPr>
          <a:xfrm>
            <a:off x="2422571" y="4569348"/>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endParaRPr>
          </a:p>
        </p:txBody>
      </p:sp>
      <p:sp>
        <p:nvSpPr>
          <p:cNvPr id="13" name="椭圆 12">
            <a:extLst>
              <a:ext uri="{FF2B5EF4-FFF2-40B4-BE49-F238E27FC236}">
                <a16:creationId xmlns:a16="http://schemas.microsoft.com/office/drawing/2014/main" id="{2E0FCCB2-E08C-B3A4-4135-764515792E76}"/>
              </a:ext>
            </a:extLst>
          </p:cNvPr>
          <p:cNvSpPr/>
          <p:nvPr/>
        </p:nvSpPr>
        <p:spPr>
          <a:xfrm>
            <a:off x="3123752" y="4569348"/>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endParaRPr>
          </a:p>
        </p:txBody>
      </p:sp>
      <p:cxnSp>
        <p:nvCxnSpPr>
          <p:cNvPr id="15" name="直接连接符 14">
            <a:extLst>
              <a:ext uri="{FF2B5EF4-FFF2-40B4-BE49-F238E27FC236}">
                <a16:creationId xmlns:a16="http://schemas.microsoft.com/office/drawing/2014/main" id="{27E86133-F48E-4A78-53E4-B3A50A3235E4}"/>
              </a:ext>
            </a:extLst>
          </p:cNvPr>
          <p:cNvCxnSpPr>
            <a:stCxn id="10" idx="3"/>
            <a:endCxn id="12" idx="0"/>
          </p:cNvCxnSpPr>
          <p:nvPr/>
        </p:nvCxnSpPr>
        <p:spPr>
          <a:xfrm flipH="1">
            <a:off x="2503317" y="4115916"/>
            <a:ext cx="283011" cy="45343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7817CA0-7F5E-7DD0-38CD-64BE60BD499D}"/>
              </a:ext>
            </a:extLst>
          </p:cNvPr>
          <p:cNvCxnSpPr>
            <a:cxnSpLocks/>
            <a:stCxn id="10" idx="5"/>
            <a:endCxn id="13" idx="1"/>
          </p:cNvCxnSpPr>
          <p:nvPr/>
        </p:nvCxnSpPr>
        <p:spPr>
          <a:xfrm>
            <a:off x="2900519" y="4115916"/>
            <a:ext cx="246883" cy="47708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F1D33ED-4B64-A92A-6361-B26FBF9F7759}"/>
              </a:ext>
            </a:extLst>
          </p:cNvPr>
          <p:cNvSpPr txBox="1"/>
          <p:nvPr/>
        </p:nvSpPr>
        <p:spPr>
          <a:xfrm>
            <a:off x="2141083" y="4734561"/>
            <a:ext cx="607859" cy="369332"/>
          </a:xfrm>
          <a:prstGeom prst="rect">
            <a:avLst/>
          </a:prstGeom>
          <a:noFill/>
        </p:spPr>
        <p:txBody>
          <a:bodyPr wrap="none" rtlCol="0">
            <a:spAutoFit/>
          </a:bodyPr>
          <a:lstStyle/>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1</a:t>
            </a:r>
            <a:r>
              <a:rPr lang="en-US" altLang="zh-CN" dirty="0">
                <a:latin typeface="Times" panose="02020603050405020304" pitchFamily="18" charset="0"/>
              </a:rPr>
              <a:t>)</a:t>
            </a:r>
            <a:endParaRPr lang="en-US" dirty="0">
              <a:latin typeface="Times" panose="02020603050405020304" pitchFamily="18" charset="0"/>
            </a:endParaRPr>
          </a:p>
        </p:txBody>
      </p:sp>
      <p:sp>
        <p:nvSpPr>
          <p:cNvPr id="27" name="文本框 26">
            <a:extLst>
              <a:ext uri="{FF2B5EF4-FFF2-40B4-BE49-F238E27FC236}">
                <a16:creationId xmlns:a16="http://schemas.microsoft.com/office/drawing/2014/main" id="{EF3C0C50-4A55-1E7F-BFCD-701A8338B663}"/>
              </a:ext>
            </a:extLst>
          </p:cNvPr>
          <p:cNvSpPr txBox="1"/>
          <p:nvPr/>
        </p:nvSpPr>
        <p:spPr>
          <a:xfrm>
            <a:off x="2726138" y="4734561"/>
            <a:ext cx="1146468" cy="369332"/>
          </a:xfrm>
          <a:prstGeom prst="rect">
            <a:avLst/>
          </a:prstGeom>
          <a:noFill/>
        </p:spPr>
        <p:txBody>
          <a:bodyPr wrap="none" rtlCol="0">
            <a:spAutoFit/>
          </a:bodyPr>
          <a:lstStyle/>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2</a:t>
            </a:r>
            <a:r>
              <a:rPr lang="en-US" altLang="zh-CN" dirty="0">
                <a:latin typeface="Times" panose="02020603050405020304" pitchFamily="18" charset="0"/>
              </a:rPr>
              <a:t>A</a:t>
            </a:r>
            <a:r>
              <a:rPr lang="en-US" altLang="zh-CN" sz="2400" baseline="-15000" dirty="0">
                <a:latin typeface="Times" panose="02020603050405020304" pitchFamily="18" charset="0"/>
              </a:rPr>
              <a:t>3</a:t>
            </a:r>
            <a:r>
              <a:rPr lang="en-US" altLang="zh-CN" dirty="0">
                <a:latin typeface="Times" panose="02020603050405020304" pitchFamily="18" charset="0"/>
              </a:rPr>
              <a:t>A</a:t>
            </a:r>
            <a:r>
              <a:rPr lang="en-US" altLang="zh-CN" sz="2400" baseline="-15000" dirty="0">
                <a:latin typeface="Times" panose="02020603050405020304" pitchFamily="18" charset="0"/>
              </a:rPr>
              <a:t>4</a:t>
            </a:r>
            <a:r>
              <a:rPr lang="en-US" altLang="zh-CN" dirty="0">
                <a:latin typeface="Times" panose="02020603050405020304" pitchFamily="18" charset="0"/>
              </a:rPr>
              <a:t>)</a:t>
            </a:r>
            <a:endParaRPr lang="en-US" dirty="0">
              <a:latin typeface="Times" panose="02020603050405020304" pitchFamily="18" charset="0"/>
            </a:endParaRPr>
          </a:p>
        </p:txBody>
      </p:sp>
      <p:sp>
        <p:nvSpPr>
          <p:cNvPr id="30" name="文本框 29">
            <a:extLst>
              <a:ext uri="{FF2B5EF4-FFF2-40B4-BE49-F238E27FC236}">
                <a16:creationId xmlns:a16="http://schemas.microsoft.com/office/drawing/2014/main" id="{A7DD2529-34A9-C1CF-8CE1-37AA2A62A38C}"/>
              </a:ext>
            </a:extLst>
          </p:cNvPr>
          <p:cNvSpPr txBox="1"/>
          <p:nvPr/>
        </p:nvSpPr>
        <p:spPr>
          <a:xfrm>
            <a:off x="2102280" y="3330119"/>
            <a:ext cx="1596477" cy="646331"/>
          </a:xfrm>
          <a:prstGeom prst="rect">
            <a:avLst/>
          </a:prstGeom>
          <a:noFill/>
        </p:spPr>
        <p:txBody>
          <a:bodyPr wrap="square">
            <a:spAutoFit/>
          </a:bodyPr>
          <a:lstStyle/>
          <a:p>
            <a:pPr algn="ctr"/>
            <a:r>
              <a:rPr lang="en-US" altLang="zh-CN" i="1" dirty="0">
                <a:solidFill>
                  <a:srgbClr val="FF0000"/>
                </a:solidFill>
                <a:latin typeface="Times" panose="02020603050405020304" pitchFamily="18" charset="0"/>
              </a:rPr>
              <a:t>k</a:t>
            </a:r>
            <a:r>
              <a:rPr lang="en-US" altLang="zh-CN" dirty="0">
                <a:solidFill>
                  <a:srgbClr val="FF0000"/>
                </a:solidFill>
                <a:latin typeface="Times" panose="02020603050405020304" pitchFamily="18" charset="0"/>
              </a:rPr>
              <a:t> = 1</a:t>
            </a:r>
            <a:endParaRPr lang="en-US" dirty="0">
              <a:solidFill>
                <a:srgbClr val="FF0000"/>
              </a:solidFill>
              <a:latin typeface="Times" panose="02020603050405020304" pitchFamily="18" charset="0"/>
            </a:endParaRPr>
          </a:p>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1</a:t>
            </a:r>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2</a:t>
            </a:r>
            <a:r>
              <a:rPr lang="en-US" altLang="zh-CN" dirty="0">
                <a:latin typeface="Times" panose="02020603050405020304" pitchFamily="18" charset="0"/>
              </a:rPr>
              <a:t>A</a:t>
            </a:r>
            <a:r>
              <a:rPr lang="en-US" altLang="zh-CN" sz="2400" baseline="-15000" dirty="0">
                <a:latin typeface="Times" panose="02020603050405020304" pitchFamily="18" charset="0"/>
              </a:rPr>
              <a:t>3</a:t>
            </a:r>
            <a:r>
              <a:rPr lang="en-US" altLang="zh-CN" dirty="0">
                <a:latin typeface="Times" panose="02020603050405020304" pitchFamily="18" charset="0"/>
              </a:rPr>
              <a:t>A</a:t>
            </a:r>
            <a:r>
              <a:rPr lang="en-US" altLang="zh-CN" sz="2400" baseline="-15000" dirty="0">
                <a:latin typeface="Times" panose="02020603050405020304" pitchFamily="18" charset="0"/>
              </a:rPr>
              <a:t>4</a:t>
            </a:r>
            <a:r>
              <a:rPr lang="en-US" altLang="zh-CN" dirty="0">
                <a:latin typeface="Times" panose="02020603050405020304" pitchFamily="18" charset="0"/>
              </a:rPr>
              <a:t>)</a:t>
            </a:r>
            <a:endParaRPr lang="en-US" dirty="0">
              <a:latin typeface="Times" panose="02020603050405020304" pitchFamily="18" charset="0"/>
            </a:endParaRPr>
          </a:p>
        </p:txBody>
      </p:sp>
      <p:sp>
        <p:nvSpPr>
          <p:cNvPr id="31" name="椭圆 30">
            <a:extLst>
              <a:ext uri="{FF2B5EF4-FFF2-40B4-BE49-F238E27FC236}">
                <a16:creationId xmlns:a16="http://schemas.microsoft.com/office/drawing/2014/main" id="{1ACBF32C-FDEF-BA1F-FDAE-8FCFA8CDD991}"/>
              </a:ext>
            </a:extLst>
          </p:cNvPr>
          <p:cNvSpPr/>
          <p:nvPr/>
        </p:nvSpPr>
        <p:spPr>
          <a:xfrm>
            <a:off x="4927990" y="3999284"/>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a:extLst>
              <a:ext uri="{FF2B5EF4-FFF2-40B4-BE49-F238E27FC236}">
                <a16:creationId xmlns:a16="http://schemas.microsoft.com/office/drawing/2014/main" id="{B8824958-E2AE-3D30-9687-4BA69ECC6FF5}"/>
              </a:ext>
            </a:extLst>
          </p:cNvPr>
          <p:cNvSpPr/>
          <p:nvPr/>
        </p:nvSpPr>
        <p:spPr>
          <a:xfrm>
            <a:off x="4587883" y="4590557"/>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endParaRPr>
          </a:p>
        </p:txBody>
      </p:sp>
      <p:sp>
        <p:nvSpPr>
          <p:cNvPr id="33" name="椭圆 32">
            <a:extLst>
              <a:ext uri="{FF2B5EF4-FFF2-40B4-BE49-F238E27FC236}">
                <a16:creationId xmlns:a16="http://schemas.microsoft.com/office/drawing/2014/main" id="{830B67C1-20C2-DB7F-F35D-981F4ACB3BA0}"/>
              </a:ext>
            </a:extLst>
          </p:cNvPr>
          <p:cNvSpPr/>
          <p:nvPr/>
        </p:nvSpPr>
        <p:spPr>
          <a:xfrm>
            <a:off x="5289064" y="4590557"/>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endParaRPr>
          </a:p>
        </p:txBody>
      </p:sp>
      <p:cxnSp>
        <p:nvCxnSpPr>
          <p:cNvPr id="34" name="直接连接符 33">
            <a:extLst>
              <a:ext uri="{FF2B5EF4-FFF2-40B4-BE49-F238E27FC236}">
                <a16:creationId xmlns:a16="http://schemas.microsoft.com/office/drawing/2014/main" id="{1DFE7C36-999F-751B-7A30-F9E709E5646D}"/>
              </a:ext>
            </a:extLst>
          </p:cNvPr>
          <p:cNvCxnSpPr>
            <a:stCxn id="31" idx="3"/>
            <a:endCxn id="32" idx="0"/>
          </p:cNvCxnSpPr>
          <p:nvPr/>
        </p:nvCxnSpPr>
        <p:spPr>
          <a:xfrm flipH="1">
            <a:off x="4668629" y="4137125"/>
            <a:ext cx="283011" cy="45343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9746AF5-12E4-A144-B0A2-4B29F8F19336}"/>
              </a:ext>
            </a:extLst>
          </p:cNvPr>
          <p:cNvCxnSpPr>
            <a:cxnSpLocks/>
            <a:stCxn id="31" idx="5"/>
            <a:endCxn id="33" idx="1"/>
          </p:cNvCxnSpPr>
          <p:nvPr/>
        </p:nvCxnSpPr>
        <p:spPr>
          <a:xfrm>
            <a:off x="5065831" y="4137125"/>
            <a:ext cx="246883" cy="47708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47FF3E9-280D-9013-7357-C599E91D56D2}"/>
              </a:ext>
            </a:extLst>
          </p:cNvPr>
          <p:cNvSpPr txBox="1"/>
          <p:nvPr/>
        </p:nvSpPr>
        <p:spPr>
          <a:xfrm>
            <a:off x="4195165" y="4784766"/>
            <a:ext cx="877163" cy="369332"/>
          </a:xfrm>
          <a:prstGeom prst="rect">
            <a:avLst/>
          </a:prstGeom>
          <a:noFill/>
        </p:spPr>
        <p:txBody>
          <a:bodyPr wrap="none" rtlCol="0">
            <a:spAutoFit/>
          </a:bodyPr>
          <a:lstStyle/>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1</a:t>
            </a:r>
            <a:r>
              <a:rPr lang="en-US" altLang="zh-CN" dirty="0">
                <a:latin typeface="Times" panose="02020603050405020304" pitchFamily="18" charset="0"/>
              </a:rPr>
              <a:t>A</a:t>
            </a:r>
            <a:r>
              <a:rPr lang="en-US" altLang="zh-CN" sz="2400" baseline="-15000" dirty="0">
                <a:latin typeface="Times" panose="02020603050405020304" pitchFamily="18" charset="0"/>
              </a:rPr>
              <a:t>2</a:t>
            </a:r>
            <a:r>
              <a:rPr lang="en-US" altLang="zh-CN" dirty="0">
                <a:latin typeface="Times" panose="02020603050405020304" pitchFamily="18" charset="0"/>
              </a:rPr>
              <a:t>)</a:t>
            </a:r>
            <a:endParaRPr lang="en-US" dirty="0">
              <a:latin typeface="Times" panose="02020603050405020304" pitchFamily="18" charset="0"/>
            </a:endParaRPr>
          </a:p>
        </p:txBody>
      </p:sp>
      <p:sp>
        <p:nvSpPr>
          <p:cNvPr id="37" name="文本框 36">
            <a:extLst>
              <a:ext uri="{FF2B5EF4-FFF2-40B4-BE49-F238E27FC236}">
                <a16:creationId xmlns:a16="http://schemas.microsoft.com/office/drawing/2014/main" id="{6808BA3A-45BB-B183-8018-48046037A544}"/>
              </a:ext>
            </a:extLst>
          </p:cNvPr>
          <p:cNvSpPr txBox="1"/>
          <p:nvPr/>
        </p:nvSpPr>
        <p:spPr>
          <a:xfrm>
            <a:off x="4999264" y="4762594"/>
            <a:ext cx="877163" cy="369332"/>
          </a:xfrm>
          <a:prstGeom prst="rect">
            <a:avLst/>
          </a:prstGeom>
          <a:noFill/>
        </p:spPr>
        <p:txBody>
          <a:bodyPr wrap="none" rtlCol="0">
            <a:spAutoFit/>
          </a:bodyPr>
          <a:lstStyle/>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3</a:t>
            </a:r>
            <a:r>
              <a:rPr lang="en-US" altLang="zh-CN" dirty="0">
                <a:latin typeface="Times" panose="02020603050405020304" pitchFamily="18" charset="0"/>
              </a:rPr>
              <a:t>A</a:t>
            </a:r>
            <a:r>
              <a:rPr lang="en-US" altLang="zh-CN" sz="2400" baseline="-15000" dirty="0">
                <a:latin typeface="Times" panose="02020603050405020304" pitchFamily="18" charset="0"/>
              </a:rPr>
              <a:t>4</a:t>
            </a:r>
            <a:r>
              <a:rPr lang="en-US" altLang="zh-CN" dirty="0">
                <a:latin typeface="Times" panose="02020603050405020304" pitchFamily="18" charset="0"/>
              </a:rPr>
              <a:t>)</a:t>
            </a:r>
            <a:endParaRPr lang="en-US" dirty="0">
              <a:latin typeface="Times" panose="02020603050405020304" pitchFamily="18" charset="0"/>
            </a:endParaRPr>
          </a:p>
        </p:txBody>
      </p:sp>
      <p:sp>
        <p:nvSpPr>
          <p:cNvPr id="38" name="文本框 37">
            <a:extLst>
              <a:ext uri="{FF2B5EF4-FFF2-40B4-BE49-F238E27FC236}">
                <a16:creationId xmlns:a16="http://schemas.microsoft.com/office/drawing/2014/main" id="{2B78E4DF-7757-4705-8C04-DDBC58D97B19}"/>
              </a:ext>
            </a:extLst>
          </p:cNvPr>
          <p:cNvSpPr txBox="1"/>
          <p:nvPr/>
        </p:nvSpPr>
        <p:spPr>
          <a:xfrm>
            <a:off x="4267592" y="3351328"/>
            <a:ext cx="1596477" cy="646331"/>
          </a:xfrm>
          <a:prstGeom prst="rect">
            <a:avLst/>
          </a:prstGeom>
          <a:noFill/>
        </p:spPr>
        <p:txBody>
          <a:bodyPr wrap="square">
            <a:spAutoFit/>
          </a:bodyPr>
          <a:lstStyle/>
          <a:p>
            <a:pPr algn="ctr"/>
            <a:r>
              <a:rPr lang="en-US" altLang="zh-CN" i="1" dirty="0">
                <a:solidFill>
                  <a:srgbClr val="FF0000"/>
                </a:solidFill>
                <a:latin typeface="Times" panose="02020603050405020304" pitchFamily="18" charset="0"/>
              </a:rPr>
              <a:t>k</a:t>
            </a:r>
            <a:r>
              <a:rPr lang="en-US" altLang="zh-CN" dirty="0">
                <a:solidFill>
                  <a:srgbClr val="FF0000"/>
                </a:solidFill>
                <a:latin typeface="Times" panose="02020603050405020304" pitchFamily="18" charset="0"/>
              </a:rPr>
              <a:t> = 2</a:t>
            </a:r>
            <a:endParaRPr lang="en-US" dirty="0">
              <a:solidFill>
                <a:srgbClr val="FF0000"/>
              </a:solidFill>
              <a:latin typeface="Times" panose="02020603050405020304" pitchFamily="18" charset="0"/>
            </a:endParaRPr>
          </a:p>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1</a:t>
            </a:r>
            <a:r>
              <a:rPr lang="en-US" altLang="zh-CN" dirty="0">
                <a:latin typeface="Times" panose="02020603050405020304" pitchFamily="18" charset="0"/>
              </a:rPr>
              <a:t>A</a:t>
            </a:r>
            <a:r>
              <a:rPr lang="en-US" altLang="zh-CN" sz="2400" baseline="-15000" dirty="0">
                <a:latin typeface="Times" panose="02020603050405020304" pitchFamily="18" charset="0"/>
              </a:rPr>
              <a:t>2</a:t>
            </a:r>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3</a:t>
            </a:r>
            <a:r>
              <a:rPr lang="en-US" altLang="zh-CN" dirty="0">
                <a:latin typeface="Times" panose="02020603050405020304" pitchFamily="18" charset="0"/>
              </a:rPr>
              <a:t>A</a:t>
            </a:r>
            <a:r>
              <a:rPr lang="en-US" altLang="zh-CN" sz="2400" baseline="-15000" dirty="0">
                <a:latin typeface="Times" panose="02020603050405020304" pitchFamily="18" charset="0"/>
              </a:rPr>
              <a:t>4</a:t>
            </a:r>
            <a:r>
              <a:rPr lang="en-US" altLang="zh-CN" dirty="0">
                <a:latin typeface="Times" panose="02020603050405020304" pitchFamily="18" charset="0"/>
              </a:rPr>
              <a:t>)</a:t>
            </a:r>
            <a:endParaRPr lang="en-US" dirty="0">
              <a:latin typeface="Times" panose="02020603050405020304" pitchFamily="18" charset="0"/>
            </a:endParaRPr>
          </a:p>
        </p:txBody>
      </p:sp>
      <p:sp>
        <p:nvSpPr>
          <p:cNvPr id="41" name="椭圆 40">
            <a:extLst>
              <a:ext uri="{FF2B5EF4-FFF2-40B4-BE49-F238E27FC236}">
                <a16:creationId xmlns:a16="http://schemas.microsoft.com/office/drawing/2014/main" id="{CA72057C-435C-872E-9453-C787C73D1F2B}"/>
              </a:ext>
            </a:extLst>
          </p:cNvPr>
          <p:cNvSpPr/>
          <p:nvPr/>
        </p:nvSpPr>
        <p:spPr>
          <a:xfrm>
            <a:off x="7134339" y="3968943"/>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41">
            <a:extLst>
              <a:ext uri="{FF2B5EF4-FFF2-40B4-BE49-F238E27FC236}">
                <a16:creationId xmlns:a16="http://schemas.microsoft.com/office/drawing/2014/main" id="{722F916A-D1E8-C62A-B389-6282CFC0388B}"/>
              </a:ext>
            </a:extLst>
          </p:cNvPr>
          <p:cNvSpPr/>
          <p:nvPr/>
        </p:nvSpPr>
        <p:spPr>
          <a:xfrm>
            <a:off x="6794232" y="4560216"/>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endParaRPr>
          </a:p>
        </p:txBody>
      </p:sp>
      <p:sp>
        <p:nvSpPr>
          <p:cNvPr id="43" name="椭圆 42">
            <a:extLst>
              <a:ext uri="{FF2B5EF4-FFF2-40B4-BE49-F238E27FC236}">
                <a16:creationId xmlns:a16="http://schemas.microsoft.com/office/drawing/2014/main" id="{87CC7827-1EF8-3753-1A13-4CFDE9A7EF4F}"/>
              </a:ext>
            </a:extLst>
          </p:cNvPr>
          <p:cNvSpPr/>
          <p:nvPr/>
        </p:nvSpPr>
        <p:spPr>
          <a:xfrm>
            <a:off x="7495413" y="4560216"/>
            <a:ext cx="161491" cy="16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panose="02020603050405020304" pitchFamily="18" charset="0"/>
            </a:endParaRPr>
          </a:p>
        </p:txBody>
      </p:sp>
      <p:cxnSp>
        <p:nvCxnSpPr>
          <p:cNvPr id="44" name="直接连接符 43">
            <a:extLst>
              <a:ext uri="{FF2B5EF4-FFF2-40B4-BE49-F238E27FC236}">
                <a16:creationId xmlns:a16="http://schemas.microsoft.com/office/drawing/2014/main" id="{C37AEE66-68E9-31C4-9DE3-A30D504663AE}"/>
              </a:ext>
            </a:extLst>
          </p:cNvPr>
          <p:cNvCxnSpPr>
            <a:stCxn id="41" idx="3"/>
            <a:endCxn id="42" idx="0"/>
          </p:cNvCxnSpPr>
          <p:nvPr/>
        </p:nvCxnSpPr>
        <p:spPr>
          <a:xfrm flipH="1">
            <a:off x="6874978" y="4106784"/>
            <a:ext cx="283011" cy="45343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5CA9335-5B91-7877-2EC2-35AECA2DB309}"/>
              </a:ext>
            </a:extLst>
          </p:cNvPr>
          <p:cNvCxnSpPr>
            <a:cxnSpLocks/>
            <a:stCxn id="41" idx="5"/>
            <a:endCxn id="43" idx="1"/>
          </p:cNvCxnSpPr>
          <p:nvPr/>
        </p:nvCxnSpPr>
        <p:spPr>
          <a:xfrm>
            <a:off x="7272180" y="4106784"/>
            <a:ext cx="246883" cy="47708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743C1043-95C9-1AF2-B31C-1C3B4907A7CC}"/>
              </a:ext>
            </a:extLst>
          </p:cNvPr>
          <p:cNvSpPr txBox="1"/>
          <p:nvPr/>
        </p:nvSpPr>
        <p:spPr>
          <a:xfrm>
            <a:off x="6325679" y="4734561"/>
            <a:ext cx="1146468" cy="369332"/>
          </a:xfrm>
          <a:prstGeom prst="rect">
            <a:avLst/>
          </a:prstGeom>
          <a:noFill/>
        </p:spPr>
        <p:txBody>
          <a:bodyPr wrap="none" rtlCol="0">
            <a:spAutoFit/>
          </a:bodyPr>
          <a:lstStyle/>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1</a:t>
            </a:r>
            <a:r>
              <a:rPr lang="en-US" altLang="zh-CN" dirty="0">
                <a:latin typeface="Times" panose="02020603050405020304" pitchFamily="18" charset="0"/>
              </a:rPr>
              <a:t>A</a:t>
            </a:r>
            <a:r>
              <a:rPr lang="en-US" altLang="zh-CN" sz="2400" baseline="-15000" dirty="0">
                <a:latin typeface="Times" panose="02020603050405020304" pitchFamily="18" charset="0"/>
              </a:rPr>
              <a:t>2</a:t>
            </a:r>
            <a:r>
              <a:rPr lang="en-US" altLang="zh-CN" dirty="0">
                <a:latin typeface="Times" panose="02020603050405020304" pitchFamily="18" charset="0"/>
              </a:rPr>
              <a:t>A</a:t>
            </a:r>
            <a:r>
              <a:rPr lang="en-US" altLang="zh-CN" sz="2400" baseline="-15000" dirty="0">
                <a:latin typeface="Times" panose="02020603050405020304" pitchFamily="18" charset="0"/>
              </a:rPr>
              <a:t>3</a:t>
            </a:r>
            <a:r>
              <a:rPr lang="en-US" altLang="zh-CN" dirty="0">
                <a:latin typeface="Times" panose="02020603050405020304" pitchFamily="18" charset="0"/>
              </a:rPr>
              <a:t>)</a:t>
            </a:r>
            <a:endParaRPr lang="en-US" dirty="0">
              <a:latin typeface="Times" panose="02020603050405020304" pitchFamily="18" charset="0"/>
            </a:endParaRPr>
          </a:p>
        </p:txBody>
      </p:sp>
      <p:sp>
        <p:nvSpPr>
          <p:cNvPr id="47" name="文本框 46">
            <a:extLst>
              <a:ext uri="{FF2B5EF4-FFF2-40B4-BE49-F238E27FC236}">
                <a16:creationId xmlns:a16="http://schemas.microsoft.com/office/drawing/2014/main" id="{36FED077-3C12-2F04-1E3C-07C8895E70D1}"/>
              </a:ext>
            </a:extLst>
          </p:cNvPr>
          <p:cNvSpPr txBox="1"/>
          <p:nvPr/>
        </p:nvSpPr>
        <p:spPr>
          <a:xfrm>
            <a:off x="7403413" y="4732597"/>
            <a:ext cx="607859" cy="369332"/>
          </a:xfrm>
          <a:prstGeom prst="rect">
            <a:avLst/>
          </a:prstGeom>
          <a:noFill/>
        </p:spPr>
        <p:txBody>
          <a:bodyPr wrap="none" rtlCol="0">
            <a:spAutoFit/>
          </a:bodyPr>
          <a:lstStyle/>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4</a:t>
            </a:r>
            <a:r>
              <a:rPr lang="en-US" altLang="zh-CN" dirty="0">
                <a:latin typeface="Times" panose="02020603050405020304" pitchFamily="18" charset="0"/>
              </a:rPr>
              <a:t>)</a:t>
            </a:r>
            <a:endParaRPr lang="en-US" dirty="0">
              <a:latin typeface="Times" panose="02020603050405020304" pitchFamily="18" charset="0"/>
            </a:endParaRPr>
          </a:p>
        </p:txBody>
      </p:sp>
      <p:sp>
        <p:nvSpPr>
          <p:cNvPr id="48" name="文本框 47">
            <a:extLst>
              <a:ext uri="{FF2B5EF4-FFF2-40B4-BE49-F238E27FC236}">
                <a16:creationId xmlns:a16="http://schemas.microsoft.com/office/drawing/2014/main" id="{CD1C7317-8DB9-AD09-079D-AB4C43B22E7B}"/>
              </a:ext>
            </a:extLst>
          </p:cNvPr>
          <p:cNvSpPr txBox="1"/>
          <p:nvPr/>
        </p:nvSpPr>
        <p:spPr>
          <a:xfrm>
            <a:off x="6473941" y="3320987"/>
            <a:ext cx="1596477" cy="646331"/>
          </a:xfrm>
          <a:prstGeom prst="rect">
            <a:avLst/>
          </a:prstGeom>
          <a:noFill/>
        </p:spPr>
        <p:txBody>
          <a:bodyPr wrap="square">
            <a:spAutoFit/>
          </a:bodyPr>
          <a:lstStyle/>
          <a:p>
            <a:pPr algn="ctr"/>
            <a:r>
              <a:rPr lang="en-US" altLang="zh-CN" i="1" dirty="0">
                <a:solidFill>
                  <a:srgbClr val="FF0000"/>
                </a:solidFill>
                <a:latin typeface="Times" panose="02020603050405020304" pitchFamily="18" charset="0"/>
              </a:rPr>
              <a:t>k</a:t>
            </a:r>
            <a:r>
              <a:rPr lang="en-US" altLang="zh-CN" dirty="0">
                <a:solidFill>
                  <a:srgbClr val="FF0000"/>
                </a:solidFill>
                <a:latin typeface="Times" panose="02020603050405020304" pitchFamily="18" charset="0"/>
              </a:rPr>
              <a:t> = 3</a:t>
            </a:r>
            <a:endParaRPr lang="en-US" dirty="0">
              <a:solidFill>
                <a:srgbClr val="FF0000"/>
              </a:solidFill>
              <a:latin typeface="Times" panose="02020603050405020304" pitchFamily="18" charset="0"/>
            </a:endParaRPr>
          </a:p>
          <a:p>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1</a:t>
            </a:r>
            <a:r>
              <a:rPr lang="en-US" altLang="zh-CN" dirty="0">
                <a:latin typeface="Times" panose="02020603050405020304" pitchFamily="18" charset="0"/>
              </a:rPr>
              <a:t>A</a:t>
            </a:r>
            <a:r>
              <a:rPr lang="en-US" altLang="zh-CN" sz="2400" baseline="-15000" dirty="0">
                <a:latin typeface="Times" panose="02020603050405020304" pitchFamily="18" charset="0"/>
              </a:rPr>
              <a:t>2</a:t>
            </a:r>
            <a:r>
              <a:rPr lang="en-US" altLang="zh-CN" dirty="0">
                <a:latin typeface="Times" panose="02020603050405020304" pitchFamily="18" charset="0"/>
              </a:rPr>
              <a:t>A</a:t>
            </a:r>
            <a:r>
              <a:rPr lang="en-US" altLang="zh-CN" sz="2400" baseline="-15000" dirty="0">
                <a:latin typeface="Times" panose="02020603050405020304" pitchFamily="18" charset="0"/>
              </a:rPr>
              <a:t>3</a:t>
            </a:r>
            <a:r>
              <a:rPr lang="en-US" dirty="0">
                <a:latin typeface="Times" panose="02020603050405020304" pitchFamily="18" charset="0"/>
              </a:rPr>
              <a:t>)(</a:t>
            </a:r>
            <a:r>
              <a:rPr lang="en-US" altLang="zh-CN" dirty="0">
                <a:latin typeface="Times" panose="02020603050405020304" pitchFamily="18" charset="0"/>
              </a:rPr>
              <a:t>A</a:t>
            </a:r>
            <a:r>
              <a:rPr lang="en-US" altLang="zh-CN" sz="2400" baseline="-15000" dirty="0">
                <a:latin typeface="Times" panose="02020603050405020304" pitchFamily="18" charset="0"/>
              </a:rPr>
              <a:t>4</a:t>
            </a:r>
            <a:r>
              <a:rPr lang="en-US" altLang="zh-CN" dirty="0">
                <a:latin typeface="Times" panose="02020603050405020304" pitchFamily="18" charset="0"/>
              </a:rPr>
              <a:t>)</a:t>
            </a:r>
            <a:endParaRPr lang="en-US" dirty="0">
              <a:latin typeface="Times" panose="02020603050405020304" pitchFamily="18" charset="0"/>
            </a:endParaRPr>
          </a:p>
        </p:txBody>
      </p:sp>
    </p:spTree>
    <p:extLst>
      <p:ext uri="{BB962C8B-B14F-4D97-AF65-F5344CB8AC3E}">
        <p14:creationId xmlns:p14="http://schemas.microsoft.com/office/powerpoint/2010/main" val="103174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p:bldP spid="5" grpId="0"/>
      <p:bldP spid="10" grpId="0" animBg="1"/>
      <p:bldP spid="12" grpId="0" animBg="1"/>
      <p:bldP spid="13" grpId="0" animBg="1"/>
      <p:bldP spid="26" grpId="0"/>
      <p:bldP spid="27" grpId="0"/>
      <p:bldP spid="30" grpId="0"/>
      <p:bldP spid="31" grpId="0" animBg="1"/>
      <p:bldP spid="32" grpId="0" animBg="1"/>
      <p:bldP spid="33" grpId="0" animBg="1"/>
      <p:bldP spid="36" grpId="0"/>
      <p:bldP spid="37" grpId="0"/>
      <p:bldP spid="38" grpId="0"/>
      <p:bldP spid="41" grpId="0" animBg="1"/>
      <p:bldP spid="42" grpId="0" animBg="1"/>
      <p:bldP spid="43" grpId="0" animBg="1"/>
      <p:bldP spid="46"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A7A5A3D-6721-4581-BADF-C71016670C38}"/>
              </a:ext>
            </a:extLst>
          </p:cNvPr>
          <p:cNvSpPr txBox="1"/>
          <p:nvPr/>
        </p:nvSpPr>
        <p:spPr>
          <a:xfrm>
            <a:off x="266700" y="1066800"/>
            <a:ext cx="8610599" cy="4420313"/>
          </a:xfrm>
          <a:prstGeom prst="rect">
            <a:avLst/>
          </a:prstGeom>
          <a:solidFill>
            <a:schemeClr val="accent1">
              <a:lumMod val="20000"/>
              <a:lumOff val="80000"/>
            </a:schemeClr>
          </a:solidFill>
          <a:ln w="34925">
            <a:solidFill>
              <a:schemeClr val="tx1"/>
            </a:solidFill>
          </a:ln>
        </p:spPr>
        <p:txBody>
          <a:bodyPr wrap="square" rtlCol="0">
            <a:spAutoFit/>
          </a:bodyPr>
          <a:lstStyle/>
          <a:p>
            <a:pPr algn="ctr"/>
            <a:r>
              <a:rPr lang="zh-CN" altLang="en-US" sz="2400" b="1" dirty="0"/>
              <a:t>矩阵连乘满足最优子结构特性</a:t>
            </a:r>
            <a:endParaRPr lang="en-US" altLang="zh-CN" b="1" dirty="0"/>
          </a:p>
          <a:p>
            <a:endParaRPr lang="en-US" dirty="0"/>
          </a:p>
          <a:p>
            <a:r>
              <a:rPr lang="zh-CN" altLang="en-US" sz="2000" dirty="0"/>
              <a:t>证明：</a:t>
            </a:r>
            <a:endParaRPr lang="en-US" altLang="zh-CN" sz="2000" dirty="0"/>
          </a:p>
          <a:p>
            <a:pPr>
              <a:lnSpc>
                <a:spcPct val="130000"/>
              </a:lnSpc>
              <a:spcBef>
                <a:spcPts val="600"/>
              </a:spcBef>
            </a:pPr>
            <a:r>
              <a:rPr lang="zh-CN" altLang="en-US" sz="2000" dirty="0"/>
              <a:t>采用</a:t>
            </a:r>
            <a:r>
              <a:rPr lang="zh-CN" altLang="en-US" sz="2000" b="1" dirty="0"/>
              <a:t>反证法</a:t>
            </a:r>
            <a:r>
              <a:rPr lang="zh-CN" altLang="en-US" sz="2000" dirty="0"/>
              <a:t>。</a:t>
            </a:r>
            <a:r>
              <a:rPr lang="zh-CN" altLang="en-US" sz="2000" dirty="0">
                <a:latin typeface="Times New Roman" pitchFamily="18" charset="0"/>
                <a:ea typeface="SimSun" pitchFamily="2" charset="-122"/>
                <a:cs typeface="Times New Roman" pitchFamily="18" charset="0"/>
              </a:rPr>
              <a:t>假设</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[1, </a:t>
            </a:r>
            <a:r>
              <a:rPr lang="en-US" altLang="zh-CN"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en-US" sz="2000" i="1" baseline="-25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 </a:t>
            </a:r>
            <a:r>
              <a:rPr lang="en-US" sz="2000" b="1" dirty="0">
                <a:solidFill>
                  <a:srgbClr val="0033CC"/>
                </a:solidFill>
                <a:highlight>
                  <a:srgbClr val="FFFF00"/>
                </a:highlight>
                <a:latin typeface="Times" panose="02020603050405020304" pitchFamily="18" charset="0"/>
                <a:ea typeface="华文细黑" panose="02010600040101010101" pitchFamily="2" charset="-122"/>
                <a:cs typeface="+mj-cs"/>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b="1" dirty="0">
                <a:solidFill>
                  <a:srgbClr val="0033CC"/>
                </a:solidFill>
                <a:highlight>
                  <a:srgbClr val="FFFF00"/>
                </a:highlight>
                <a:latin typeface="Times" panose="02020603050405020304" pitchFamily="18" charset="0"/>
                <a:ea typeface="华文细黑" panose="02010600040101010101" pitchFamily="2" charset="-122"/>
                <a:cs typeface="+mj-cs"/>
              </a:rPr>
              <a:t>)</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n</a:t>
            </a:r>
            <a:r>
              <a:rPr lang="en-US"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是一个</a:t>
            </a:r>
            <a:r>
              <a:rPr lang="zh-CN" altLang="en-US" sz="2000" dirty="0">
                <a:solidFill>
                  <a:srgbClr val="FF0000"/>
                </a:solidFill>
                <a:latin typeface="Times New Roman" pitchFamily="18" charset="0"/>
                <a:ea typeface="SimSun" pitchFamily="2" charset="-122"/>
                <a:cs typeface="Times New Roman" pitchFamily="18" charset="0"/>
              </a:rPr>
              <a:t>最优</a:t>
            </a:r>
            <a:r>
              <a:rPr lang="zh-CN" altLang="en-US" sz="2000" dirty="0">
                <a:latin typeface="Times New Roman" pitchFamily="18" charset="0"/>
                <a:ea typeface="SimSun" pitchFamily="2" charset="-122"/>
                <a:cs typeface="Times New Roman" pitchFamily="18" charset="0"/>
              </a:rPr>
              <a:t>的连乘组合，但其中一个子段</a:t>
            </a:r>
            <a:r>
              <a:rPr lang="en-US" sz="2000" b="1" dirty="0">
                <a:solidFill>
                  <a:srgbClr val="0033CC"/>
                </a:solidFill>
                <a:highlight>
                  <a:srgbClr val="FFFF00"/>
                </a:highlight>
                <a:latin typeface="Times" panose="02020603050405020304" pitchFamily="18" charset="0"/>
                <a:ea typeface="华文细黑" panose="02010600040101010101" pitchFamily="2" charset="-122"/>
                <a:cs typeface="+mj-cs"/>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b="1" dirty="0">
                <a:solidFill>
                  <a:srgbClr val="0033CC"/>
                </a:solidFill>
                <a:highlight>
                  <a:srgbClr val="FFFF00"/>
                </a:highlight>
                <a:latin typeface="Times" panose="02020603050405020304" pitchFamily="18" charset="0"/>
                <a:ea typeface="华文细黑" panose="02010600040101010101" pitchFamily="2" charset="-122"/>
                <a:cs typeface="+mj-cs"/>
              </a:rPr>
              <a:t>)</a:t>
            </a:r>
            <a:r>
              <a:rPr lang="zh-CN" altLang="en-US" sz="2000" dirty="0">
                <a:latin typeface="Times New Roman" pitchFamily="18" charset="0"/>
                <a:ea typeface="SimSun" pitchFamily="2" charset="-122"/>
                <a:cs typeface="Times New Roman" pitchFamily="18" charset="0"/>
              </a:rPr>
              <a:t>的连乘次序不是最优的。如果是这样的话，我们可以用所谓最优的连乘次序</a:t>
            </a:r>
            <a:r>
              <a:rPr lang="en-US" sz="2000" dirty="0">
                <a:solidFill>
                  <a:srgbClr val="FF0000"/>
                </a:solidFill>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dirty="0">
                <a:solidFill>
                  <a:srgbClr val="FF0000"/>
                </a:solidFill>
                <a:latin typeface="Times New Roman" pitchFamily="18" charset="0"/>
                <a:ea typeface="SimSun" pitchFamily="2" charset="-122"/>
                <a:cs typeface="Times New Roman" pitchFamily="18" charset="0"/>
              </a:rPr>
              <a:t>)</a:t>
            </a:r>
            <a:r>
              <a:rPr lang="en-US" sz="2000" dirty="0">
                <a:solidFill>
                  <a:srgbClr val="FF0000"/>
                </a:solidFill>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来替换</a:t>
            </a:r>
            <a:r>
              <a:rPr lang="en-US" sz="2000" b="1" dirty="0">
                <a:solidFill>
                  <a:srgbClr val="0033CC"/>
                </a:solidFill>
                <a:highlight>
                  <a:srgbClr val="FFFF00"/>
                </a:highlight>
                <a:latin typeface="Times" panose="02020603050405020304" pitchFamily="18" charset="0"/>
                <a:ea typeface="华文细黑" panose="02010600040101010101" pitchFamily="2" charset="-122"/>
                <a:cs typeface="+mj-cs"/>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b="1" dirty="0">
                <a:solidFill>
                  <a:srgbClr val="0033CC"/>
                </a:solidFill>
                <a:highlight>
                  <a:srgbClr val="FFFF00"/>
                </a:highlight>
                <a:latin typeface="Times" panose="02020603050405020304" pitchFamily="18" charset="0"/>
                <a:ea typeface="华文细黑" panose="02010600040101010101" pitchFamily="2" charset="-122"/>
                <a:cs typeface="+mj-cs"/>
              </a:rPr>
              <a:t>)</a:t>
            </a:r>
            <a:r>
              <a:rPr lang="en-US" altLang="zh-CN" sz="2000" b="1" dirty="0">
                <a:solidFill>
                  <a:srgbClr val="0033CC"/>
                </a:solidFill>
                <a:highlight>
                  <a:srgbClr val="00FFFF"/>
                </a:highlight>
                <a:latin typeface="Times" panose="02020603050405020304" pitchFamily="18" charset="0"/>
                <a:ea typeface="华文细黑" panose="02010600040101010101" pitchFamily="2" charset="-122"/>
                <a:cs typeface="+mj-cs"/>
              </a:rPr>
              <a:t>【</a:t>
            </a:r>
            <a:r>
              <a:rPr lang="zh-CN" altLang="en-US" sz="2000" b="1" dirty="0">
                <a:solidFill>
                  <a:srgbClr val="0033CC"/>
                </a:solidFill>
                <a:highlight>
                  <a:srgbClr val="00FFFF"/>
                </a:highlight>
                <a:latin typeface="Times" panose="02020603050405020304" pitchFamily="18" charset="0"/>
                <a:ea typeface="华文细黑" panose="02010600040101010101" pitchFamily="2" charset="-122"/>
                <a:cs typeface="+mj-cs"/>
              </a:rPr>
              <a:t>称作剪贴法（</a:t>
            </a:r>
            <a:r>
              <a:rPr lang="en-US" altLang="zh-CN" sz="2000" b="1" dirty="0">
                <a:solidFill>
                  <a:srgbClr val="0033CC"/>
                </a:solidFill>
                <a:highlight>
                  <a:srgbClr val="00FFFF"/>
                </a:highlight>
                <a:latin typeface="Times" panose="02020603050405020304" pitchFamily="18" charset="0"/>
                <a:ea typeface="华文细黑" panose="02010600040101010101" pitchFamily="2" charset="-122"/>
                <a:cs typeface="+mj-cs"/>
              </a:rPr>
              <a:t>cut-and-paste</a:t>
            </a:r>
            <a:r>
              <a:rPr lang="zh-CN" altLang="en-US" sz="2000" b="1" dirty="0">
                <a:solidFill>
                  <a:srgbClr val="0033CC"/>
                </a:solidFill>
                <a:highlight>
                  <a:srgbClr val="00FFFF"/>
                </a:highlight>
                <a:latin typeface="Times" panose="02020603050405020304" pitchFamily="18" charset="0"/>
                <a:ea typeface="华文细黑" panose="02010600040101010101" pitchFamily="2" charset="-122"/>
                <a:cs typeface="+mj-cs"/>
              </a:rPr>
              <a:t>）</a:t>
            </a:r>
            <a:r>
              <a:rPr lang="en-US" altLang="zh-CN" sz="2000" b="1" dirty="0">
                <a:solidFill>
                  <a:srgbClr val="0033CC"/>
                </a:solidFill>
                <a:highlight>
                  <a:srgbClr val="00FFFF"/>
                </a:highlight>
                <a:latin typeface="Times" panose="02020603050405020304" pitchFamily="18" charset="0"/>
                <a:ea typeface="华文细黑" panose="02010600040101010101" pitchFamily="2" charset="-122"/>
                <a:cs typeface="+mj-cs"/>
              </a:rPr>
              <a:t>】</a:t>
            </a:r>
            <a:r>
              <a:rPr lang="en-US" altLang="zh-CN" sz="2000" b="1" dirty="0">
                <a:solidFill>
                  <a:srgbClr val="0033CC"/>
                </a:solidFill>
                <a:latin typeface="Times" panose="02020603050405020304" pitchFamily="18" charset="0"/>
                <a:ea typeface="华文细黑" panose="02010600040101010101" pitchFamily="2" charset="-122"/>
                <a:cs typeface="+mj-cs"/>
              </a:rPr>
              <a:t>——</a:t>
            </a:r>
            <a:r>
              <a:rPr lang="en-US" sz="2000" dirty="0">
                <a:solidFill>
                  <a:srgbClr val="FF0000"/>
                </a:solidFill>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dirty="0">
                <a:solidFill>
                  <a:srgbClr val="FF0000"/>
                </a:solidFill>
                <a:latin typeface="Times New Roman" pitchFamily="18" charset="0"/>
                <a:ea typeface="SimSun" pitchFamily="2" charset="-122"/>
                <a:cs typeface="Times New Roman" pitchFamily="18" charset="0"/>
              </a:rPr>
              <a:t>)</a:t>
            </a:r>
            <a:r>
              <a:rPr lang="en-US" sz="2000" dirty="0">
                <a:solidFill>
                  <a:srgbClr val="FF0000"/>
                </a:solidFill>
                <a:latin typeface="Times New Roman" pitchFamily="18" charset="0"/>
                <a:ea typeface="SimSun" pitchFamily="2" charset="-122"/>
                <a:cs typeface="Times New Roman" pitchFamily="18" charset="0"/>
                <a:sym typeface="Symbol" panose="05050102010706020507" pitchFamily="18" charset="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的连乘次数小于</a:t>
            </a:r>
            <a:r>
              <a:rPr lang="en-US" sz="2000" b="1" dirty="0">
                <a:solidFill>
                  <a:srgbClr val="0033CC"/>
                </a:solidFill>
                <a:highlight>
                  <a:srgbClr val="FFFF00"/>
                </a:highlight>
                <a:latin typeface="Times" panose="02020603050405020304" pitchFamily="18" charset="0"/>
                <a:ea typeface="华文细黑" panose="02010600040101010101" pitchFamily="2" charset="-122"/>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b="1" dirty="0">
                <a:solidFill>
                  <a:srgbClr val="0033CC"/>
                </a:solidFill>
                <a:highlight>
                  <a:srgbClr val="FFFF00"/>
                </a:highlight>
                <a:latin typeface="Times" panose="02020603050405020304" pitchFamily="18" charset="0"/>
                <a:ea typeface="华文细黑" panose="02010600040101010101" pitchFamily="2" charset="-122"/>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的连乘次数</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这种替换不会影响子段连乘之后的矩阵维数、因此是合法的。这样，我们可以得到一个新的连乘次序</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[1, </a:t>
            </a:r>
            <a:r>
              <a:rPr lang="en-US" altLang="zh-CN"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en-US" sz="2000" dirty="0">
                <a:solidFill>
                  <a:srgbClr val="FF0000"/>
                </a:solidFill>
                <a:latin typeface="Times New Roman" pitchFamily="18" charset="0"/>
                <a:ea typeface="SimSun" pitchFamily="2" charset="-122"/>
                <a:cs typeface="Times New Roman" pitchFamily="18" charset="0"/>
                <a:sym typeface="Symbol" panose="05050102010706020507" pitchFamily="18" charset="2"/>
              </a:rPr>
              <a:t> </a:t>
            </a:r>
            <a:r>
              <a:rPr lang="en-US" altLang="zh-CN" sz="2000"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en-US" sz="2000" i="1" baseline="-25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 </a:t>
            </a:r>
            <a:r>
              <a:rPr lang="en-US" sz="2000" dirty="0">
                <a:solidFill>
                  <a:srgbClr val="FF0000"/>
                </a:solidFill>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y</a:t>
            </a:r>
            <a:r>
              <a:rPr lang="en-US" sz="2000" dirty="0">
                <a:solidFill>
                  <a:srgbClr val="FF0000"/>
                </a:solidFill>
                <a:latin typeface="Times New Roman" pitchFamily="18" charset="0"/>
                <a:ea typeface="SimSun" pitchFamily="2" charset="-122"/>
                <a:cs typeface="Times New Roman" pitchFamily="18" charset="0"/>
              </a:rPr>
              <a:t>)</a:t>
            </a:r>
            <a:r>
              <a:rPr lang="en-US" sz="2000" dirty="0">
                <a:solidFill>
                  <a:srgbClr val="FF0000"/>
                </a:solidFill>
                <a:latin typeface="Times New Roman" pitchFamily="18" charset="0"/>
                <a:ea typeface="SimSun" pitchFamily="2" charset="-122"/>
                <a:cs typeface="Times New Roman" pitchFamily="18" charset="0"/>
                <a:sym typeface="Symbol" panose="05050102010706020507" pitchFamily="18" charset="2"/>
              </a:rPr>
              <a:t>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3200" i="1" baseline="-15000" dirty="0">
                <a:latin typeface="Times New Roman" pitchFamily="18" charset="0"/>
                <a:ea typeface="SimSun" pitchFamily="2" charset="-122"/>
                <a:cs typeface="Times New Roman" pitchFamily="18" charset="0"/>
              </a:rPr>
              <a:t>n</a:t>
            </a:r>
            <a:r>
              <a:rPr lang="en-US"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，并且新的连乘次序的总乘法次数小于原连乘次序，这和我们假定原给定连乘次序是全局最优的连乘组合相矛盾，因此矩阵连乘满足最优子结构特性</a:t>
            </a:r>
            <a:r>
              <a:rPr lang="en-US" altLang="zh-CN" sz="2000" dirty="0">
                <a:latin typeface="Times New Roman" pitchFamily="18" charset="0"/>
                <a:ea typeface="SimSun" pitchFamily="2" charset="-122"/>
                <a:cs typeface="Times New Roman" pitchFamily="18" charset="0"/>
              </a:rPr>
              <a:t>. </a:t>
            </a:r>
            <a:endParaRPr lang="en-US" sz="2000" dirty="0"/>
          </a:p>
        </p:txBody>
      </p:sp>
    </p:spTree>
    <p:extLst>
      <p:ext uri="{BB962C8B-B14F-4D97-AF65-F5344CB8AC3E}">
        <p14:creationId xmlns:p14="http://schemas.microsoft.com/office/powerpoint/2010/main" val="157868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81000"/>
            <a:ext cx="7924800" cy="400110"/>
          </a:xfrm>
          <a:prstGeom prst="rect">
            <a:avLst/>
          </a:prstGeom>
          <a:noFill/>
        </p:spPr>
        <p:txBody>
          <a:bodyPr wrap="square" rtlCol="0">
            <a:spAutoFit/>
          </a:bodyPr>
          <a:lstStyle/>
          <a:p>
            <a:r>
              <a:rPr lang="en-US" sz="2000" b="1" dirty="0">
                <a:latin typeface="SimSun" pitchFamily="2" charset="-122"/>
                <a:ea typeface="SimSun" pitchFamily="2" charset="-122"/>
              </a:rPr>
              <a:t>例 </a:t>
            </a:r>
            <a:r>
              <a:rPr lang="en-US" sz="2000" b="1" dirty="0">
                <a:latin typeface="Times New Roman" panose="02020603050405020304" pitchFamily="18" charset="0"/>
                <a:ea typeface="SimSun" pitchFamily="2" charset="-122"/>
                <a:cs typeface="Times New Roman" panose="02020603050405020304" pitchFamily="18" charset="0"/>
              </a:rPr>
              <a:t>6.2 </a:t>
            </a:r>
            <a:r>
              <a:rPr lang="en-US" sz="2000" b="1" dirty="0">
                <a:latin typeface="SimSun" pitchFamily="2" charset="-122"/>
                <a:ea typeface="SimSun" pitchFamily="2" charset="-122"/>
              </a:rPr>
              <a:t> </a:t>
            </a:r>
            <a:r>
              <a:rPr lang="en-US" sz="2000" dirty="0">
                <a:latin typeface="SimSun" pitchFamily="2" charset="-122"/>
                <a:ea typeface="SimSun" pitchFamily="2" charset="-122"/>
              </a:rPr>
              <a:t>用动态规划解例</a:t>
            </a:r>
            <a:r>
              <a:rPr lang="en-US" sz="2000" dirty="0">
                <a:latin typeface="Times New Roman" panose="02020603050405020304" pitchFamily="18" charset="0"/>
                <a:ea typeface="SimSun" pitchFamily="2" charset="-122"/>
                <a:cs typeface="Times New Roman" panose="02020603050405020304" pitchFamily="18" charset="0"/>
              </a:rPr>
              <a:t>6.1</a:t>
            </a:r>
            <a:r>
              <a:rPr lang="en-US" sz="2000" dirty="0">
                <a:latin typeface="SimSun" pitchFamily="2" charset="-122"/>
                <a:ea typeface="SimSun" pitchFamily="2" charset="-122"/>
              </a:rPr>
              <a:t>中矩阵连乘问题</a:t>
            </a:r>
            <a:endParaRPr lang="en-US" sz="2000" b="1" dirty="0">
              <a:latin typeface="SimSun" pitchFamily="2" charset="-122"/>
              <a:ea typeface="SimSun" pitchFamily="2"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2309153662"/>
              </p:ext>
            </p:extLst>
          </p:nvPr>
        </p:nvGraphicFramePr>
        <p:xfrm>
          <a:off x="1408906" y="833575"/>
          <a:ext cx="5410199" cy="6798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320428">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319652">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0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
        <p:nvSpPr>
          <p:cNvPr id="5" name="TextBox 4"/>
          <p:cNvSpPr txBox="1"/>
          <p:nvPr/>
        </p:nvSpPr>
        <p:spPr>
          <a:xfrm>
            <a:off x="800100" y="1504483"/>
            <a:ext cx="7734300" cy="957250"/>
          </a:xfrm>
          <a:prstGeom prst="rect">
            <a:avLst/>
          </a:prstGeom>
          <a:noFill/>
        </p:spPr>
        <p:txBody>
          <a:bodyPr wrap="square" rtlCol="0">
            <a:spAutoFit/>
          </a:bodyPr>
          <a:lstStyle/>
          <a:p>
            <a:pPr>
              <a:lnSpc>
                <a:spcPct val="150000"/>
              </a:lnSpc>
            </a:pPr>
            <a:r>
              <a:rPr lang="en-US" sz="2000" dirty="0" err="1">
                <a:latin typeface="SimSun" pitchFamily="2" charset="-122"/>
                <a:ea typeface="SimSun" pitchFamily="2" charset="-122"/>
              </a:rPr>
              <a:t>两个表，一个记录</a:t>
            </a:r>
            <a:r>
              <a:rPr lang="en-US" sz="2000" i="1" dirty="0" err="1">
                <a:latin typeface="Times" panose="02020603050405020304" pitchFamily="18" charset="0"/>
                <a:ea typeface="SimSun" pitchFamily="2" charset="-122"/>
              </a:rPr>
              <a:t>OPT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值，一个记录</a:t>
            </a:r>
            <a:r>
              <a:rPr lang="en-US" sz="2000" i="1" dirty="0" err="1">
                <a:latin typeface="Times New Roman" pitchFamily="18" charset="0"/>
                <a:ea typeface="SimSun" pitchFamily="2" charset="-122"/>
                <a:cs typeface="Times New Roman" pitchFamily="18" charset="0"/>
              </a:rPr>
              <a:t>k</a:t>
            </a:r>
            <a:r>
              <a:rPr lang="en-US" sz="2000" dirty="0" err="1">
                <a:latin typeface="Times New Roman" pitchFamily="18" charset="0"/>
                <a:ea typeface="SimSun" pitchFamily="2" charset="-122"/>
                <a:cs typeface="Times New Roman" pitchFamily="18" charset="0"/>
              </a:rPr>
              <a:t>值</a:t>
            </a:r>
            <a:r>
              <a:rPr lang="en-US" sz="2000" dirty="0">
                <a:latin typeface="Times New Roman" pitchFamily="18" charset="0"/>
                <a:ea typeface="SimSun" pitchFamily="2" charset="-122"/>
                <a:cs typeface="Times New Roman" pitchFamily="18" charset="0"/>
              </a:rPr>
              <a:t>。</a:t>
            </a:r>
          </a:p>
          <a:p>
            <a:pPr>
              <a:lnSpc>
                <a:spcPct val="150000"/>
              </a:lnSpc>
            </a:pPr>
            <a:r>
              <a:rPr lang="en-US" sz="2000" dirty="0">
                <a:latin typeface="Times New Roman" pitchFamily="18" charset="0"/>
                <a:ea typeface="SimSun" pitchFamily="2" charset="-122"/>
                <a:cs typeface="Times New Roman" pitchFamily="18" charset="0"/>
              </a:rPr>
              <a:t>在</a:t>
            </a:r>
            <a:r>
              <a:rPr lang="en-US" sz="2000" i="1" dirty="0">
                <a:latin typeface="Times" panose="02020603050405020304" pitchFamily="18" charset="0"/>
                <a:ea typeface="SimSun" pitchFamily="2" charset="-122"/>
              </a:rPr>
              <a:t> OPT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格子中，左上角是序列</a:t>
            </a:r>
            <a:r>
              <a:rPr lang="en-US" sz="2000" i="1" dirty="0">
                <a:latin typeface="Times New Roman" pitchFamily="18" charset="0"/>
                <a:ea typeface="SimSun" pitchFamily="2" charset="-122"/>
                <a:cs typeface="Times New Roman" pitchFamily="18" charset="0"/>
              </a:rPr>
              <a:t> 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右下角是连乘后的维数</a:t>
            </a:r>
            <a:r>
              <a:rPr lang="en-US" sz="2000" dirty="0">
                <a:latin typeface="Times New Roman" pitchFamily="18" charset="0"/>
                <a:ea typeface="SimSun" pitchFamily="2" charset="-122"/>
                <a:cs typeface="Times New Roman" pitchFamily="18" charset="0"/>
              </a:rPr>
              <a:t>。</a:t>
            </a:r>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778236650"/>
              </p:ext>
            </p:extLst>
          </p:nvPr>
        </p:nvGraphicFramePr>
        <p:xfrm>
          <a:off x="1066800" y="2521121"/>
          <a:ext cx="7239000" cy="4260679"/>
        </p:xfrm>
        <a:graphic>
          <a:graphicData uri="http://schemas.openxmlformats.org/presentationml/2006/ole">
            <mc:AlternateContent xmlns:mc="http://schemas.openxmlformats.org/markup-compatibility/2006">
              <mc:Choice xmlns:v="urn:schemas-microsoft-com:vml" Requires="v">
                <p:oleObj name="Picture" r:id="rId3" imgW="5657760" imgH="3314880" progId="Word.Picture.8">
                  <p:embed/>
                </p:oleObj>
              </mc:Choice>
              <mc:Fallback>
                <p:oleObj name="Picture" r:id="rId3" imgW="5657760" imgH="3314880" progId="Word.Picture.8">
                  <p:embed/>
                  <p:pic>
                    <p:nvPicPr>
                      <p:cNvPr id="0" name="Object 3"/>
                      <p:cNvPicPr>
                        <a:picLocks noChangeAspect="1" noChangeArrowheads="1"/>
                      </p:cNvPicPr>
                      <p:nvPr/>
                    </p:nvPicPr>
                    <p:blipFill>
                      <a:blip r:embed="rId4"/>
                      <a:srcRect/>
                      <a:stretch>
                        <a:fillRect/>
                      </a:stretch>
                    </p:blipFill>
                    <p:spPr bwMode="auto">
                      <a:xfrm>
                        <a:off x="1066800" y="2521121"/>
                        <a:ext cx="7239000" cy="4260679"/>
                      </a:xfrm>
                      <a:prstGeom prst="rect">
                        <a:avLst/>
                      </a:prstGeom>
                      <a:noFill/>
                    </p:spPr>
                  </p:pic>
                </p:oleObj>
              </mc:Fallback>
            </mc:AlternateContent>
          </a:graphicData>
        </a:graphic>
      </p:graphicFrame>
    </p:spTree>
    <p:extLst>
      <p:ext uri="{BB962C8B-B14F-4D97-AF65-F5344CB8AC3E}">
        <p14:creationId xmlns:p14="http://schemas.microsoft.com/office/powerpoint/2010/main" val="105589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015005600"/>
              </p:ext>
            </p:extLst>
          </p:nvPr>
        </p:nvGraphicFramePr>
        <p:xfrm>
          <a:off x="381000" y="76200"/>
          <a:ext cx="8763000" cy="6393758"/>
        </p:xfrm>
        <a:graphic>
          <a:graphicData uri="http://schemas.openxmlformats.org/presentationml/2006/ole">
            <mc:AlternateContent xmlns:mc="http://schemas.openxmlformats.org/markup-compatibility/2006">
              <mc:Choice xmlns:v="urn:schemas-microsoft-com:vml" Requires="v">
                <p:oleObj name="Picture" r:id="rId3" imgW="4572000" imgH="2800440" progId="Word.Picture.8">
                  <p:embed/>
                </p:oleObj>
              </mc:Choice>
              <mc:Fallback>
                <p:oleObj name="Picture" r:id="rId3" imgW="4572000" imgH="2800440" progId="Word.Picture.8">
                  <p:embed/>
                  <p:pic>
                    <p:nvPicPr>
                      <p:cNvPr id="0" name="Object 5"/>
                      <p:cNvPicPr>
                        <a:picLocks noChangeAspect="1" noChangeArrowheads="1"/>
                      </p:cNvPicPr>
                      <p:nvPr/>
                    </p:nvPicPr>
                    <p:blipFill>
                      <a:blip r:embed="rId4"/>
                      <a:srcRect/>
                      <a:stretch>
                        <a:fillRect/>
                      </a:stretch>
                    </p:blipFill>
                    <p:spPr bwMode="auto">
                      <a:xfrm>
                        <a:off x="381000" y="76200"/>
                        <a:ext cx="8763000" cy="6393758"/>
                      </a:xfrm>
                      <a:prstGeom prst="rect">
                        <a:avLst/>
                      </a:prstGeom>
                      <a:noFill/>
                    </p:spPr>
                  </p:pic>
                </p:oleObj>
              </mc:Fallback>
            </mc:AlternateContent>
          </a:graphicData>
        </a:graphic>
      </p:graphicFrame>
      <p:grpSp>
        <p:nvGrpSpPr>
          <p:cNvPr id="22" name="组合 21">
            <a:extLst>
              <a:ext uri="{FF2B5EF4-FFF2-40B4-BE49-F238E27FC236}">
                <a16:creationId xmlns:a16="http://schemas.microsoft.com/office/drawing/2014/main" id="{98B8E8A1-7A7A-74CD-FD7B-0CF7C3EB55ED}"/>
              </a:ext>
            </a:extLst>
          </p:cNvPr>
          <p:cNvGrpSpPr/>
          <p:nvPr/>
        </p:nvGrpSpPr>
        <p:grpSpPr>
          <a:xfrm>
            <a:off x="1524000" y="778778"/>
            <a:ext cx="1159778" cy="1278622"/>
            <a:chOff x="1524000" y="778778"/>
            <a:chExt cx="1159778" cy="1278622"/>
          </a:xfrm>
        </p:grpSpPr>
        <p:sp>
          <p:nvSpPr>
            <p:cNvPr id="2" name="椭圆 1">
              <a:extLst>
                <a:ext uri="{FF2B5EF4-FFF2-40B4-BE49-F238E27FC236}">
                  <a16:creationId xmlns:a16="http://schemas.microsoft.com/office/drawing/2014/main" id="{B586F78A-BF12-BA14-5FA2-DB2F7ABF0034}"/>
                </a:ext>
              </a:extLst>
            </p:cNvPr>
            <p:cNvSpPr/>
            <p:nvPr/>
          </p:nvSpPr>
          <p:spPr>
            <a:xfrm>
              <a:off x="2378978" y="778778"/>
              <a:ext cx="304800" cy="3810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连接符 5">
              <a:extLst>
                <a:ext uri="{FF2B5EF4-FFF2-40B4-BE49-F238E27FC236}">
                  <a16:creationId xmlns:a16="http://schemas.microsoft.com/office/drawing/2014/main" id="{5FA85F1E-5540-5C5C-CE5D-822D0547BB08}"/>
                </a:ext>
              </a:extLst>
            </p:cNvPr>
            <p:cNvCxnSpPr>
              <a:cxnSpLocks/>
            </p:cNvCxnSpPr>
            <p:nvPr/>
          </p:nvCxnSpPr>
          <p:spPr>
            <a:xfrm>
              <a:off x="2286000" y="2057400"/>
              <a:ext cx="30480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10" name="直接连接符 9">
              <a:extLst>
                <a:ext uri="{FF2B5EF4-FFF2-40B4-BE49-F238E27FC236}">
                  <a16:creationId xmlns:a16="http://schemas.microsoft.com/office/drawing/2014/main" id="{43ADB129-677B-9F5A-7766-E5B3DA93DBAE}"/>
                </a:ext>
              </a:extLst>
            </p:cNvPr>
            <p:cNvCxnSpPr>
              <a:cxnSpLocks/>
            </p:cNvCxnSpPr>
            <p:nvPr/>
          </p:nvCxnSpPr>
          <p:spPr>
            <a:xfrm>
              <a:off x="1524000" y="1154884"/>
              <a:ext cx="30480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grpSp>
      <p:grpSp>
        <p:nvGrpSpPr>
          <p:cNvPr id="23" name="组合 22">
            <a:extLst>
              <a:ext uri="{FF2B5EF4-FFF2-40B4-BE49-F238E27FC236}">
                <a16:creationId xmlns:a16="http://schemas.microsoft.com/office/drawing/2014/main" id="{BA9037B1-C3ED-4070-A87D-91FB1FA9E356}"/>
              </a:ext>
            </a:extLst>
          </p:cNvPr>
          <p:cNvGrpSpPr/>
          <p:nvPr/>
        </p:nvGrpSpPr>
        <p:grpSpPr>
          <a:xfrm>
            <a:off x="2286000" y="1700168"/>
            <a:ext cx="1219200" cy="1278622"/>
            <a:chOff x="2286000" y="1700168"/>
            <a:chExt cx="1219200" cy="1278622"/>
          </a:xfrm>
        </p:grpSpPr>
        <p:sp>
          <p:nvSpPr>
            <p:cNvPr id="15" name="椭圆 14">
              <a:extLst>
                <a:ext uri="{FF2B5EF4-FFF2-40B4-BE49-F238E27FC236}">
                  <a16:creationId xmlns:a16="http://schemas.microsoft.com/office/drawing/2014/main" id="{E00B2C4B-7405-5A79-6EAF-988C0E716772}"/>
                </a:ext>
              </a:extLst>
            </p:cNvPr>
            <p:cNvSpPr/>
            <p:nvPr/>
          </p:nvSpPr>
          <p:spPr>
            <a:xfrm>
              <a:off x="3200400" y="1700168"/>
              <a:ext cx="304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直接连接符 15">
              <a:extLst>
                <a:ext uri="{FF2B5EF4-FFF2-40B4-BE49-F238E27FC236}">
                  <a16:creationId xmlns:a16="http://schemas.microsoft.com/office/drawing/2014/main" id="{EA09253D-34C7-C62F-CD68-F626E93DC788}"/>
                </a:ext>
              </a:extLst>
            </p:cNvPr>
            <p:cNvCxnSpPr>
              <a:cxnSpLocks/>
            </p:cNvCxnSpPr>
            <p:nvPr/>
          </p:nvCxnSpPr>
          <p:spPr>
            <a:xfrm>
              <a:off x="3107422" y="2978790"/>
              <a:ext cx="304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F5EC215C-B3DA-F411-58CB-CCB44BC3A853}"/>
                </a:ext>
              </a:extLst>
            </p:cNvPr>
            <p:cNvCxnSpPr>
              <a:cxnSpLocks/>
            </p:cNvCxnSpPr>
            <p:nvPr/>
          </p:nvCxnSpPr>
          <p:spPr>
            <a:xfrm>
              <a:off x="2286000" y="2209800"/>
              <a:ext cx="304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24" name="组合 23">
            <a:extLst>
              <a:ext uri="{FF2B5EF4-FFF2-40B4-BE49-F238E27FC236}">
                <a16:creationId xmlns:a16="http://schemas.microsoft.com/office/drawing/2014/main" id="{AB6BE819-A22B-64F4-B4E2-480DBED249B2}"/>
              </a:ext>
            </a:extLst>
          </p:cNvPr>
          <p:cNvGrpSpPr/>
          <p:nvPr/>
        </p:nvGrpSpPr>
        <p:grpSpPr>
          <a:xfrm>
            <a:off x="3107422" y="2658611"/>
            <a:ext cx="1198927" cy="1227589"/>
            <a:chOff x="3107422" y="2658611"/>
            <a:chExt cx="1198927" cy="1227589"/>
          </a:xfrm>
        </p:grpSpPr>
        <p:sp>
          <p:nvSpPr>
            <p:cNvPr id="18" name="椭圆 17">
              <a:extLst>
                <a:ext uri="{FF2B5EF4-FFF2-40B4-BE49-F238E27FC236}">
                  <a16:creationId xmlns:a16="http://schemas.microsoft.com/office/drawing/2014/main" id="{FA2B01BA-2B8D-5562-926F-01A97FB45AB5}"/>
                </a:ext>
              </a:extLst>
            </p:cNvPr>
            <p:cNvSpPr/>
            <p:nvPr/>
          </p:nvSpPr>
          <p:spPr>
            <a:xfrm>
              <a:off x="4001549" y="2658611"/>
              <a:ext cx="304800" cy="3810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接连接符 18">
              <a:extLst>
                <a:ext uri="{FF2B5EF4-FFF2-40B4-BE49-F238E27FC236}">
                  <a16:creationId xmlns:a16="http://schemas.microsoft.com/office/drawing/2014/main" id="{2E46CEB3-0E85-31C9-DF09-418F530261FD}"/>
                </a:ext>
              </a:extLst>
            </p:cNvPr>
            <p:cNvCxnSpPr>
              <a:cxnSpLocks/>
            </p:cNvCxnSpPr>
            <p:nvPr/>
          </p:nvCxnSpPr>
          <p:spPr>
            <a:xfrm>
              <a:off x="3962400" y="3886200"/>
              <a:ext cx="304800" cy="0"/>
            </a:xfrm>
            <a:prstGeom prst="line">
              <a:avLst/>
            </a:prstGeom>
            <a:ln>
              <a:solidFill>
                <a:srgbClr val="92D050"/>
              </a:solidFill>
            </a:ln>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34754FBB-9C68-8E75-3F6A-8591C9856131}"/>
                </a:ext>
              </a:extLst>
            </p:cNvPr>
            <p:cNvCxnSpPr>
              <a:cxnSpLocks/>
            </p:cNvCxnSpPr>
            <p:nvPr/>
          </p:nvCxnSpPr>
          <p:spPr>
            <a:xfrm>
              <a:off x="3107422" y="3124200"/>
              <a:ext cx="304800" cy="0"/>
            </a:xfrm>
            <a:prstGeom prst="line">
              <a:avLst/>
            </a:prstGeom>
            <a:ln>
              <a:solidFill>
                <a:srgbClr val="92D050"/>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2822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009822077"/>
              </p:ext>
            </p:extLst>
          </p:nvPr>
        </p:nvGraphicFramePr>
        <p:xfrm>
          <a:off x="-140669" y="444499"/>
          <a:ext cx="9143999" cy="6728531"/>
        </p:xfrm>
        <a:graphic>
          <a:graphicData uri="http://schemas.openxmlformats.org/presentationml/2006/ole">
            <mc:AlternateContent xmlns:mc="http://schemas.openxmlformats.org/markup-compatibility/2006">
              <mc:Choice xmlns:v="urn:schemas-microsoft-com:vml" Requires="v">
                <p:oleObj name="Picture" r:id="rId2" imgW="4572000" imgH="3429000" progId="Word.Picture.8">
                  <p:embed/>
                </p:oleObj>
              </mc:Choice>
              <mc:Fallback>
                <p:oleObj name="Picture" r:id="rId2" imgW="4572000" imgH="3429000" progId="Word.Picture.8">
                  <p:embed/>
                  <p:pic>
                    <p:nvPicPr>
                      <p:cNvPr id="0" name="Object 1"/>
                      <p:cNvPicPr>
                        <a:picLocks noChangeAspect="1" noChangeArrowheads="1"/>
                      </p:cNvPicPr>
                      <p:nvPr/>
                    </p:nvPicPr>
                    <p:blipFill>
                      <a:blip r:embed="rId3"/>
                      <a:srcRect/>
                      <a:stretch>
                        <a:fillRect/>
                      </a:stretch>
                    </p:blipFill>
                    <p:spPr bwMode="auto">
                      <a:xfrm>
                        <a:off x="-140669" y="444499"/>
                        <a:ext cx="9143999" cy="6728531"/>
                      </a:xfrm>
                      <a:prstGeom prst="rect">
                        <a:avLst/>
                      </a:prstGeom>
                      <a:noFill/>
                    </p:spPr>
                  </p:pic>
                </p:oleObj>
              </mc:Fallback>
            </mc:AlternateContent>
          </a:graphicData>
        </a:graphic>
      </p:graphicFrame>
      <p:sp>
        <p:nvSpPr>
          <p:cNvPr id="19" name="文本框 18">
            <a:extLst>
              <a:ext uri="{FF2B5EF4-FFF2-40B4-BE49-F238E27FC236}">
                <a16:creationId xmlns:a16="http://schemas.microsoft.com/office/drawing/2014/main" id="{340F43A2-A088-E0F0-CF3B-EC6A6FAB2A89}"/>
              </a:ext>
            </a:extLst>
          </p:cNvPr>
          <p:cNvSpPr txBox="1"/>
          <p:nvPr/>
        </p:nvSpPr>
        <p:spPr>
          <a:xfrm>
            <a:off x="603154" y="5213172"/>
            <a:ext cx="8382000" cy="1200329"/>
          </a:xfrm>
          <a:prstGeom prst="rect">
            <a:avLst/>
          </a:prstGeom>
          <a:noFill/>
        </p:spPr>
        <p:txBody>
          <a:bodyPr wrap="square">
            <a:spAutoFit/>
          </a:bodyPr>
          <a:lstStyle/>
          <a:p>
            <a:r>
              <a:rPr lang="zh-CN" sz="1800" dirty="0">
                <a:effectLst/>
                <a:latin typeface="Times New Roman" panose="02020603050405020304" pitchFamily="18" charset="0"/>
                <a:ea typeface="宋体" panose="02010600030101010101" pitchFamily="2" charset="-122"/>
                <a:cs typeface="Times New Roman" panose="02020603050405020304" pitchFamily="18" charset="0"/>
              </a:rPr>
              <a:t>例如，连乘积</a:t>
            </a:r>
            <a:r>
              <a:rPr lang="en-US" sz="1800" i="1" dirty="0">
                <a:effectLst/>
                <a:latin typeface="Times New Roman" panose="02020603050405020304" pitchFamily="18" charset="0"/>
                <a:ea typeface="宋体" panose="02010600030101010101" pitchFamily="2" charset="-122"/>
              </a:rPr>
              <a:t>BCD</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有两种分段法，</a:t>
            </a:r>
            <a:r>
              <a:rPr lang="en-US" sz="1800" i="1" dirty="0">
                <a:effectLst/>
                <a:latin typeface="Times New Roman" panose="02020603050405020304" pitchFamily="18" charset="0"/>
                <a:ea typeface="宋体" panose="02010600030101010101" pitchFamily="2" charset="-122"/>
              </a:rPr>
              <a:t>k</a:t>
            </a:r>
            <a:r>
              <a:rPr lang="en-US" sz="1800" dirty="0">
                <a:effectLst/>
                <a:latin typeface="Times New Roman" panose="02020603050405020304" pitchFamily="18" charset="0"/>
                <a:ea typeface="宋体" panose="02010600030101010101" pitchFamily="2" charset="-122"/>
              </a:rPr>
              <a:t>=2</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i="1" dirty="0">
                <a:effectLst/>
                <a:latin typeface="Times New Roman" panose="02020603050405020304" pitchFamily="18" charset="0"/>
                <a:ea typeface="宋体" panose="02010600030101010101" pitchFamily="2" charset="-122"/>
              </a:rPr>
              <a:t>k</a:t>
            </a:r>
            <a:r>
              <a:rPr lang="en-US" sz="1800" dirty="0">
                <a:effectLst/>
                <a:latin typeface="Times New Roman" panose="02020603050405020304" pitchFamily="18" charset="0"/>
                <a:ea typeface="宋体" panose="02010600030101010101" pitchFamily="2" charset="-122"/>
              </a:rPr>
              <a:t>=3</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，分别对应</a:t>
            </a:r>
            <a:r>
              <a:rPr lang="en-US" sz="1800" i="1" dirty="0">
                <a:solidFill>
                  <a:srgbClr val="FF0000"/>
                </a:solidFill>
                <a:effectLst/>
                <a:latin typeface="Times New Roman" panose="02020603050405020304" pitchFamily="18" charset="0"/>
                <a:ea typeface="宋体" panose="02010600030101010101" pitchFamily="2" charset="-122"/>
              </a:rPr>
              <a:t>B</a:t>
            </a:r>
            <a:r>
              <a:rPr lang="en-US" sz="1800" dirty="0">
                <a:solidFill>
                  <a:srgbClr val="FF0000"/>
                </a:solidFill>
                <a:effectLst/>
                <a:latin typeface="Times New Roman" panose="02020603050405020304" pitchFamily="18" charset="0"/>
                <a:ea typeface="宋体" panose="02010600030101010101" pitchFamily="2" charset="-122"/>
              </a:rPr>
              <a:t>(</a:t>
            </a:r>
            <a:r>
              <a:rPr lang="en-US" sz="1800" i="1" dirty="0">
                <a:solidFill>
                  <a:srgbClr val="FF0000"/>
                </a:solidFill>
                <a:effectLst/>
                <a:latin typeface="Times New Roman" panose="02020603050405020304" pitchFamily="18" charset="0"/>
                <a:ea typeface="宋体" panose="02010600030101010101" pitchFamily="2" charset="-122"/>
              </a:rPr>
              <a:t>CD</a:t>
            </a:r>
            <a:r>
              <a:rPr lang="en-US" sz="1800" dirty="0">
                <a:solidFill>
                  <a:srgbClr val="FF0000"/>
                </a:solidFill>
                <a:effectLst/>
                <a:latin typeface="Times New Roman" panose="02020603050405020304" pitchFamily="18" charset="0"/>
                <a:ea typeface="宋体" panose="02010600030101010101" pitchFamily="2" charset="-122"/>
              </a:rPr>
              <a:t>)</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dirty="0">
                <a:solidFill>
                  <a:srgbClr val="0000FF"/>
                </a:solidFill>
                <a:effectLst/>
                <a:latin typeface="Times New Roman" panose="02020603050405020304" pitchFamily="18" charset="0"/>
                <a:ea typeface="宋体" panose="02010600030101010101" pitchFamily="2" charset="-122"/>
              </a:rPr>
              <a:t>(</a:t>
            </a:r>
            <a:r>
              <a:rPr lang="en-US" sz="1800" i="1" dirty="0">
                <a:solidFill>
                  <a:srgbClr val="0000FF"/>
                </a:solidFill>
                <a:effectLst/>
                <a:latin typeface="Times New Roman" panose="02020603050405020304" pitchFamily="18" charset="0"/>
                <a:ea typeface="宋体" panose="02010600030101010101" pitchFamily="2" charset="-122"/>
              </a:rPr>
              <a:t>B</a:t>
            </a:r>
            <a:r>
              <a:rPr lang="en-US" sz="1800" dirty="0">
                <a:solidFill>
                  <a:srgbClr val="0000FF"/>
                </a:solidFill>
                <a:effectLst/>
                <a:latin typeface="Times New Roman" panose="02020603050405020304" pitchFamily="18" charset="0"/>
                <a:ea typeface="宋体" panose="02010600030101010101" pitchFamily="2" charset="-122"/>
              </a:rPr>
              <a:t>C)</a:t>
            </a:r>
            <a:r>
              <a:rPr lang="en-US" sz="1800" i="1" dirty="0">
                <a:solidFill>
                  <a:srgbClr val="0000FF"/>
                </a:solidFill>
                <a:effectLst/>
                <a:latin typeface="Times New Roman" panose="02020603050405020304" pitchFamily="18" charset="0"/>
                <a:ea typeface="宋体" panose="02010600030101010101" pitchFamily="2" charset="-122"/>
              </a:rPr>
              <a:t>D</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。如果</a:t>
            </a:r>
            <a:r>
              <a:rPr lang="en-US" sz="1800" i="1" dirty="0">
                <a:effectLst/>
                <a:latin typeface="Times New Roman" panose="02020603050405020304" pitchFamily="18" charset="0"/>
                <a:ea typeface="宋体" panose="02010600030101010101" pitchFamily="2" charset="-122"/>
              </a:rPr>
              <a:t>k </a:t>
            </a:r>
            <a:r>
              <a:rPr lang="en-US" sz="1800" dirty="0">
                <a:effectLst/>
                <a:latin typeface="Times New Roman" panose="02020603050405020304" pitchFamily="18" charset="0"/>
                <a:ea typeface="宋体" panose="02010600030101010101" pitchFamily="2" charset="-122"/>
              </a:rPr>
              <a:t>=2</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，子问题</a:t>
            </a:r>
            <a:r>
              <a:rPr lang="en-US" sz="1800" i="1" dirty="0">
                <a:effectLst/>
                <a:latin typeface="Times New Roman" panose="02020603050405020304" pitchFamily="18" charset="0"/>
                <a:ea typeface="宋体" panose="02010600030101010101" pitchFamily="2" charset="-122"/>
              </a:rPr>
              <a:t>B</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i="1" dirty="0">
                <a:effectLst/>
                <a:latin typeface="Times New Roman" panose="02020603050405020304" pitchFamily="18" charset="0"/>
                <a:ea typeface="宋体" panose="02010600030101010101" pitchFamily="2" charset="-122"/>
              </a:rPr>
              <a:t>CD</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已解，分别需要</a:t>
            </a:r>
            <a:r>
              <a:rPr lang="en-US" sz="1800" dirty="0">
                <a:effectLst/>
                <a:latin typeface="Times New Roman" panose="02020603050405020304" pitchFamily="18" charset="0"/>
                <a:ea typeface="宋体" panose="02010600030101010101" pitchFamily="2" charset="-122"/>
              </a:rPr>
              <a:t>0</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dirty="0">
                <a:effectLst/>
                <a:latin typeface="Times New Roman" panose="02020603050405020304" pitchFamily="18" charset="0"/>
                <a:ea typeface="宋体" panose="02010600030101010101" pitchFamily="2" charset="-122"/>
              </a:rPr>
              <a:t>18000</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次乘法，因</a:t>
            </a:r>
            <a:r>
              <a:rPr lang="en-US" sz="1800" i="1" dirty="0">
                <a:effectLst/>
                <a:latin typeface="Times New Roman" panose="02020603050405020304" pitchFamily="18" charset="0"/>
                <a:ea typeface="宋体" panose="02010600030101010101" pitchFamily="2" charset="-122"/>
              </a:rPr>
              <a:t>B</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i="1" dirty="0">
                <a:effectLst/>
                <a:latin typeface="Times New Roman" panose="02020603050405020304" pitchFamily="18" charset="0"/>
                <a:ea typeface="宋体" panose="02010600030101010101" pitchFamily="2" charset="-122"/>
              </a:rPr>
              <a:t>CD</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相乘需要</a:t>
            </a:r>
            <a:r>
              <a:rPr lang="en-US" sz="1800" dirty="0">
                <a:effectLst/>
                <a:latin typeface="Times New Roman" panose="02020603050405020304" pitchFamily="18" charset="0"/>
                <a:ea typeface="宋体" panose="02010600030101010101" pitchFamily="2" charset="-122"/>
              </a:rPr>
              <a:t>2</a:t>
            </a:r>
            <a:r>
              <a:rPr lang="en-US" sz="18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宋体" panose="02010600030101010101" pitchFamily="2" charset="-122"/>
              </a:rPr>
              <a:t>40</a:t>
            </a:r>
            <a:r>
              <a:rPr lang="en-US" sz="18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宋体" panose="02010600030101010101" pitchFamily="2" charset="-122"/>
              </a:rPr>
              <a:t>30=2400</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次乘法，总数是</a:t>
            </a:r>
            <a:r>
              <a:rPr lang="en-US" sz="1800" dirty="0">
                <a:effectLst/>
                <a:latin typeface="Times New Roman" panose="02020603050405020304" pitchFamily="18" charset="0"/>
                <a:ea typeface="宋体" panose="02010600030101010101" pitchFamily="2" charset="-122"/>
              </a:rPr>
              <a:t>20400</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。如果</a:t>
            </a:r>
            <a:r>
              <a:rPr lang="en-US" sz="1800" i="1" dirty="0">
                <a:effectLst/>
                <a:latin typeface="Times New Roman" panose="02020603050405020304" pitchFamily="18" charset="0"/>
                <a:ea typeface="宋体" panose="02010600030101010101" pitchFamily="2" charset="-122"/>
              </a:rPr>
              <a:t>k </a:t>
            </a:r>
            <a:r>
              <a:rPr lang="en-US" sz="1800" dirty="0">
                <a:effectLst/>
                <a:latin typeface="Times New Roman" panose="02020603050405020304" pitchFamily="18" charset="0"/>
                <a:ea typeface="宋体" panose="02010600030101010101" pitchFamily="2" charset="-122"/>
              </a:rPr>
              <a:t>= 3</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，则总共需要</a:t>
            </a:r>
            <a:r>
              <a:rPr lang="en-US" sz="1800" dirty="0">
                <a:effectLst/>
                <a:latin typeface="Times New Roman" panose="02020603050405020304" pitchFamily="18" charset="0"/>
                <a:ea typeface="宋体" panose="02010600030101010101" pitchFamily="2" charset="-122"/>
              </a:rPr>
              <a:t>1200+0+2</a:t>
            </a:r>
            <a:r>
              <a:rPr lang="en-US" sz="18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宋体" panose="02010600030101010101" pitchFamily="2" charset="-122"/>
              </a:rPr>
              <a:t>15</a:t>
            </a:r>
            <a:r>
              <a:rPr lang="en-US" sz="18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宋体" panose="02010600030101010101" pitchFamily="2" charset="-122"/>
              </a:rPr>
              <a:t>30=2100</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。所以最佳解取</a:t>
            </a:r>
            <a:r>
              <a:rPr lang="en-US" sz="1800" i="1" dirty="0">
                <a:effectLst/>
                <a:latin typeface="Times New Roman" panose="02020603050405020304" pitchFamily="18" charset="0"/>
                <a:ea typeface="宋体" panose="02010600030101010101" pitchFamily="2" charset="-122"/>
              </a:rPr>
              <a:t>k </a:t>
            </a:r>
            <a:r>
              <a:rPr lang="en-US" sz="1800" dirty="0">
                <a:effectLst/>
                <a:latin typeface="Times New Roman" panose="02020603050405020304" pitchFamily="18" charset="0"/>
                <a:ea typeface="宋体" panose="02010600030101010101" pitchFamily="2" charset="-122"/>
              </a:rPr>
              <a:t>= 3</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800" i="1" dirty="0">
                <a:effectLst/>
                <a:latin typeface="Times New Roman" panose="02020603050405020304" pitchFamily="18" charset="0"/>
                <a:ea typeface="宋体" panose="02010600030101010101" pitchFamily="2" charset="-122"/>
              </a:rPr>
              <a:t>C</a:t>
            </a:r>
            <a:r>
              <a:rPr lang="zh-CN" sz="1800" dirty="0">
                <a:effectLst/>
                <a:latin typeface="Times New Roman" panose="02020603050405020304" pitchFamily="18" charset="0"/>
                <a:ea typeface="宋体" panose="02010600030101010101" pitchFamily="2" charset="-122"/>
                <a:cs typeface="Times New Roman" panose="02020603050405020304" pitchFamily="18" charset="0"/>
              </a:rPr>
              <a:t>处分段。</a:t>
            </a:r>
            <a:endParaRPr lang="en-US" dirty="0"/>
          </a:p>
        </p:txBody>
      </p:sp>
      <p:grpSp>
        <p:nvGrpSpPr>
          <p:cNvPr id="21" name="组合 20">
            <a:extLst>
              <a:ext uri="{FF2B5EF4-FFF2-40B4-BE49-F238E27FC236}">
                <a16:creationId xmlns:a16="http://schemas.microsoft.com/office/drawing/2014/main" id="{E9CE2771-900F-94C5-EDBE-7D0CD8148706}"/>
              </a:ext>
            </a:extLst>
          </p:cNvPr>
          <p:cNvGrpSpPr/>
          <p:nvPr/>
        </p:nvGrpSpPr>
        <p:grpSpPr>
          <a:xfrm>
            <a:off x="1295400" y="1676400"/>
            <a:ext cx="6890158" cy="1752600"/>
            <a:chOff x="1295400" y="1676400"/>
            <a:chExt cx="6890158" cy="1752600"/>
          </a:xfrm>
        </p:grpSpPr>
        <p:grpSp>
          <p:nvGrpSpPr>
            <p:cNvPr id="17" name="组合 16">
              <a:extLst>
                <a:ext uri="{FF2B5EF4-FFF2-40B4-BE49-F238E27FC236}">
                  <a16:creationId xmlns:a16="http://schemas.microsoft.com/office/drawing/2014/main" id="{92008A92-8110-151F-653E-8AB49647CE5C}"/>
                </a:ext>
              </a:extLst>
            </p:cNvPr>
            <p:cNvGrpSpPr/>
            <p:nvPr/>
          </p:nvGrpSpPr>
          <p:grpSpPr>
            <a:xfrm>
              <a:off x="1295400" y="1676400"/>
              <a:ext cx="2546758" cy="1752600"/>
              <a:chOff x="1295400" y="1676400"/>
              <a:chExt cx="2546758" cy="1752600"/>
            </a:xfrm>
          </p:grpSpPr>
          <p:sp>
            <p:nvSpPr>
              <p:cNvPr id="5" name="椭圆 4">
                <a:extLst>
                  <a:ext uri="{FF2B5EF4-FFF2-40B4-BE49-F238E27FC236}">
                    <a16:creationId xmlns:a16="http://schemas.microsoft.com/office/drawing/2014/main" id="{91F2B36C-A87B-7D95-736B-DE9AE26540A9}"/>
                  </a:ext>
                </a:extLst>
              </p:cNvPr>
              <p:cNvSpPr/>
              <p:nvPr/>
            </p:nvSpPr>
            <p:spPr>
              <a:xfrm>
                <a:off x="3352800" y="1676400"/>
                <a:ext cx="489358" cy="457199"/>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直接箭头连接符 10">
                <a:extLst>
                  <a:ext uri="{FF2B5EF4-FFF2-40B4-BE49-F238E27FC236}">
                    <a16:creationId xmlns:a16="http://schemas.microsoft.com/office/drawing/2014/main" id="{09BADB62-B901-0E40-AB3E-B9F5620514CF}"/>
                  </a:ext>
                </a:extLst>
              </p:cNvPr>
              <p:cNvCxnSpPr>
                <a:cxnSpLocks/>
              </p:cNvCxnSpPr>
              <p:nvPr/>
            </p:nvCxnSpPr>
            <p:spPr>
              <a:xfrm>
                <a:off x="2193022" y="1923874"/>
                <a:ext cx="304800" cy="0"/>
              </a:xfrm>
              <a:prstGeom prst="straightConnector1">
                <a:avLst/>
              </a:prstGeom>
              <a:ln w="4762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6938E2C-007E-DC64-D733-3D60DB1D0448}"/>
                  </a:ext>
                </a:extLst>
              </p:cNvPr>
              <p:cNvCxnSpPr>
                <a:cxnSpLocks/>
              </p:cNvCxnSpPr>
              <p:nvPr/>
            </p:nvCxnSpPr>
            <p:spPr>
              <a:xfrm>
                <a:off x="3089945" y="3429000"/>
                <a:ext cx="304800" cy="0"/>
              </a:xfrm>
              <a:prstGeom prst="straightConnector1">
                <a:avLst/>
              </a:prstGeom>
              <a:ln w="4762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644B865-80E7-FFA9-2731-333CB87E6BE9}"/>
                  </a:ext>
                </a:extLst>
              </p:cNvPr>
              <p:cNvCxnSpPr>
                <a:cxnSpLocks/>
              </p:cNvCxnSpPr>
              <p:nvPr/>
            </p:nvCxnSpPr>
            <p:spPr>
              <a:xfrm>
                <a:off x="1295400" y="1949041"/>
                <a:ext cx="3048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206FCAA-0170-566D-77BB-C67A335B2BC3}"/>
                  </a:ext>
                </a:extLst>
              </p:cNvPr>
              <p:cNvCxnSpPr>
                <a:cxnSpLocks/>
              </p:cNvCxnSpPr>
              <p:nvPr/>
            </p:nvCxnSpPr>
            <p:spPr>
              <a:xfrm>
                <a:off x="3107422" y="2727121"/>
                <a:ext cx="3048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椭圆 19">
              <a:extLst>
                <a:ext uri="{FF2B5EF4-FFF2-40B4-BE49-F238E27FC236}">
                  <a16:creationId xmlns:a16="http://schemas.microsoft.com/office/drawing/2014/main" id="{1BB910A0-B2E2-3DDD-43FA-0F0E4DAE99DB}"/>
                </a:ext>
              </a:extLst>
            </p:cNvPr>
            <p:cNvSpPr/>
            <p:nvPr/>
          </p:nvSpPr>
          <p:spPr>
            <a:xfrm>
              <a:off x="7696200" y="1891180"/>
              <a:ext cx="489358" cy="457199"/>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892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77585746"/>
              </p:ext>
            </p:extLst>
          </p:nvPr>
        </p:nvGraphicFramePr>
        <p:xfrm>
          <a:off x="76200" y="2771"/>
          <a:ext cx="8991600" cy="6899513"/>
        </p:xfrm>
        <a:graphic>
          <a:graphicData uri="http://schemas.openxmlformats.org/presentationml/2006/ole">
            <mc:AlternateContent xmlns:mc="http://schemas.openxmlformats.org/markup-compatibility/2006">
              <mc:Choice xmlns:v="urn:schemas-microsoft-com:vml" Requires="v">
                <p:oleObj name="Picture" r:id="rId2" imgW="4572000" imgH="3314880" progId="Word.Picture.8">
                  <p:embed/>
                </p:oleObj>
              </mc:Choice>
              <mc:Fallback>
                <p:oleObj name="Picture" r:id="rId2" imgW="4572000" imgH="3314880" progId="Word.Picture.8">
                  <p:embed/>
                  <p:pic>
                    <p:nvPicPr>
                      <p:cNvPr id="0" name="Object 1"/>
                      <p:cNvPicPr>
                        <a:picLocks noChangeAspect="1" noChangeArrowheads="1"/>
                      </p:cNvPicPr>
                      <p:nvPr/>
                    </p:nvPicPr>
                    <p:blipFill>
                      <a:blip r:embed="rId3"/>
                      <a:srcRect/>
                      <a:stretch>
                        <a:fillRect/>
                      </a:stretch>
                    </p:blipFill>
                    <p:spPr bwMode="auto">
                      <a:xfrm>
                        <a:off x="76200" y="2771"/>
                        <a:ext cx="8991600" cy="6899513"/>
                      </a:xfrm>
                      <a:prstGeom prst="rect">
                        <a:avLst/>
                      </a:prstGeom>
                      <a:noFill/>
                    </p:spPr>
                  </p:pic>
                </p:oleObj>
              </mc:Fallback>
            </mc:AlternateContent>
          </a:graphicData>
        </a:graphic>
      </p:graphicFrame>
      <p:grpSp>
        <p:nvGrpSpPr>
          <p:cNvPr id="32" name="组合 31">
            <a:extLst>
              <a:ext uri="{FF2B5EF4-FFF2-40B4-BE49-F238E27FC236}">
                <a16:creationId xmlns:a16="http://schemas.microsoft.com/office/drawing/2014/main" id="{9BECFE01-EBD3-1B99-0B82-C5A3B8B5B20F}"/>
              </a:ext>
            </a:extLst>
          </p:cNvPr>
          <p:cNvGrpSpPr/>
          <p:nvPr/>
        </p:nvGrpSpPr>
        <p:grpSpPr>
          <a:xfrm>
            <a:off x="1219200" y="615542"/>
            <a:ext cx="6781800" cy="2813458"/>
            <a:chOff x="1219200" y="615542"/>
            <a:chExt cx="6781800" cy="2813458"/>
          </a:xfrm>
        </p:grpSpPr>
        <p:grpSp>
          <p:nvGrpSpPr>
            <p:cNvPr id="21" name="组合 20">
              <a:extLst>
                <a:ext uri="{FF2B5EF4-FFF2-40B4-BE49-F238E27FC236}">
                  <a16:creationId xmlns:a16="http://schemas.microsoft.com/office/drawing/2014/main" id="{6A8C5221-7604-6653-16D9-C9563F69F1C2}"/>
                </a:ext>
              </a:extLst>
            </p:cNvPr>
            <p:cNvGrpSpPr/>
            <p:nvPr/>
          </p:nvGrpSpPr>
          <p:grpSpPr>
            <a:xfrm>
              <a:off x="1219200" y="615542"/>
              <a:ext cx="3124200" cy="2813458"/>
              <a:chOff x="1219200" y="615542"/>
              <a:chExt cx="3124200" cy="2813458"/>
            </a:xfrm>
          </p:grpSpPr>
          <p:grpSp>
            <p:nvGrpSpPr>
              <p:cNvPr id="8" name="组合 7">
                <a:extLst>
                  <a:ext uri="{FF2B5EF4-FFF2-40B4-BE49-F238E27FC236}">
                    <a16:creationId xmlns:a16="http://schemas.microsoft.com/office/drawing/2014/main" id="{333980C9-54B5-BC20-34C5-1D09524F34B2}"/>
                  </a:ext>
                </a:extLst>
              </p:cNvPr>
              <p:cNvGrpSpPr/>
              <p:nvPr/>
            </p:nvGrpSpPr>
            <p:grpSpPr>
              <a:xfrm>
                <a:off x="1219200" y="615542"/>
                <a:ext cx="3124200" cy="1212559"/>
                <a:chOff x="1219200" y="615542"/>
                <a:chExt cx="3124200" cy="1212559"/>
              </a:xfrm>
            </p:grpSpPr>
            <p:sp>
              <p:nvSpPr>
                <p:cNvPr id="5" name="椭圆 4">
                  <a:extLst>
                    <a:ext uri="{FF2B5EF4-FFF2-40B4-BE49-F238E27FC236}">
                      <a16:creationId xmlns:a16="http://schemas.microsoft.com/office/drawing/2014/main" id="{18C09D10-27A7-B00A-2BBD-394CD2038F3C}"/>
                    </a:ext>
                  </a:extLst>
                </p:cNvPr>
                <p:cNvSpPr/>
                <p:nvPr/>
              </p:nvSpPr>
              <p:spPr>
                <a:xfrm>
                  <a:off x="3657600" y="615542"/>
                  <a:ext cx="685800" cy="37505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连接符 5">
                  <a:extLst>
                    <a:ext uri="{FF2B5EF4-FFF2-40B4-BE49-F238E27FC236}">
                      <a16:creationId xmlns:a16="http://schemas.microsoft.com/office/drawing/2014/main" id="{A3A38277-B37C-82FD-F4D3-1050495E8106}"/>
                    </a:ext>
                  </a:extLst>
                </p:cNvPr>
                <p:cNvCxnSpPr>
                  <a:cxnSpLocks/>
                </p:cNvCxnSpPr>
                <p:nvPr/>
              </p:nvCxnSpPr>
              <p:spPr>
                <a:xfrm>
                  <a:off x="3657600" y="1828101"/>
                  <a:ext cx="38100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cxnSp>
              <p:nvCxnSpPr>
                <p:cNvPr id="7" name="直接连接符 6">
                  <a:extLst>
                    <a:ext uri="{FF2B5EF4-FFF2-40B4-BE49-F238E27FC236}">
                      <a16:creationId xmlns:a16="http://schemas.microsoft.com/office/drawing/2014/main" id="{B231CA2F-B723-4ED4-474A-8762C16135A1}"/>
                    </a:ext>
                  </a:extLst>
                </p:cNvPr>
                <p:cNvCxnSpPr>
                  <a:cxnSpLocks/>
                </p:cNvCxnSpPr>
                <p:nvPr/>
              </p:nvCxnSpPr>
              <p:spPr>
                <a:xfrm>
                  <a:off x="1219200" y="914400"/>
                  <a:ext cx="304800" cy="0"/>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grpSp>
          <p:cxnSp>
            <p:nvCxnSpPr>
              <p:cNvPr id="11" name="直接连接符 10">
                <a:extLst>
                  <a:ext uri="{FF2B5EF4-FFF2-40B4-BE49-F238E27FC236}">
                    <a16:creationId xmlns:a16="http://schemas.microsoft.com/office/drawing/2014/main" id="{43C65C0B-2A28-EEE5-1199-19E9C796462B}"/>
                  </a:ext>
                </a:extLst>
              </p:cNvPr>
              <p:cNvCxnSpPr>
                <a:cxnSpLocks/>
              </p:cNvCxnSpPr>
              <p:nvPr/>
            </p:nvCxnSpPr>
            <p:spPr>
              <a:xfrm>
                <a:off x="3680670" y="2641833"/>
                <a:ext cx="304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2" name="直接连接符 11">
                <a:extLst>
                  <a:ext uri="{FF2B5EF4-FFF2-40B4-BE49-F238E27FC236}">
                    <a16:creationId xmlns:a16="http://schemas.microsoft.com/office/drawing/2014/main" id="{0A4E9D7D-D685-E064-CE87-FFD99BC7C741}"/>
                  </a:ext>
                </a:extLst>
              </p:cNvPr>
              <p:cNvCxnSpPr>
                <a:cxnSpLocks/>
              </p:cNvCxnSpPr>
              <p:nvPr/>
            </p:nvCxnSpPr>
            <p:spPr>
              <a:xfrm>
                <a:off x="2081868" y="979414"/>
                <a:ext cx="304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5" name="直接连接符 14">
                <a:extLst>
                  <a:ext uri="{FF2B5EF4-FFF2-40B4-BE49-F238E27FC236}">
                    <a16:creationId xmlns:a16="http://schemas.microsoft.com/office/drawing/2014/main" id="{A8F1B6F0-94B4-E392-3AEE-F26A814D17FC}"/>
                  </a:ext>
                </a:extLst>
              </p:cNvPr>
              <p:cNvCxnSpPr>
                <a:cxnSpLocks/>
              </p:cNvCxnSpPr>
              <p:nvPr/>
            </p:nvCxnSpPr>
            <p:spPr>
              <a:xfrm>
                <a:off x="3657600" y="3429000"/>
                <a:ext cx="152400" cy="0"/>
              </a:xfrm>
              <a:prstGeom prst="line">
                <a:avLst/>
              </a:prstGeom>
              <a:ln>
                <a:solidFill>
                  <a:srgbClr val="92D050"/>
                </a:solidFill>
              </a:ln>
            </p:spPr>
            <p:style>
              <a:lnRef idx="3">
                <a:schemeClr val="accent1"/>
              </a:lnRef>
              <a:fillRef idx="0">
                <a:schemeClr val="accent1"/>
              </a:fillRef>
              <a:effectRef idx="2">
                <a:schemeClr val="accent1"/>
              </a:effectRef>
              <a:fontRef idx="minor">
                <a:schemeClr val="tx1"/>
              </a:fontRef>
            </p:style>
          </p:cxnSp>
          <p:cxnSp>
            <p:nvCxnSpPr>
              <p:cNvPr id="16" name="直接连接符 15">
                <a:extLst>
                  <a:ext uri="{FF2B5EF4-FFF2-40B4-BE49-F238E27FC236}">
                    <a16:creationId xmlns:a16="http://schemas.microsoft.com/office/drawing/2014/main" id="{645A67AC-E888-2102-9223-43AE731CCC0E}"/>
                  </a:ext>
                </a:extLst>
              </p:cNvPr>
              <p:cNvCxnSpPr>
                <a:cxnSpLocks/>
              </p:cNvCxnSpPr>
              <p:nvPr/>
            </p:nvCxnSpPr>
            <p:spPr>
              <a:xfrm>
                <a:off x="2895600" y="965904"/>
                <a:ext cx="381000" cy="0"/>
              </a:xfrm>
              <a:prstGeom prst="line">
                <a:avLst/>
              </a:prstGeom>
              <a:ln>
                <a:solidFill>
                  <a:srgbClr val="92D050"/>
                </a:solidFill>
              </a:ln>
            </p:spPr>
            <p:style>
              <a:lnRef idx="3">
                <a:schemeClr val="accent1"/>
              </a:lnRef>
              <a:fillRef idx="0">
                <a:schemeClr val="accent1"/>
              </a:fillRef>
              <a:effectRef idx="2">
                <a:schemeClr val="accent1"/>
              </a:effectRef>
              <a:fontRef idx="minor">
                <a:schemeClr val="tx1"/>
              </a:fontRef>
            </p:style>
          </p:cxnSp>
        </p:grpSp>
        <p:sp>
          <p:nvSpPr>
            <p:cNvPr id="31" name="椭圆 30">
              <a:extLst>
                <a:ext uri="{FF2B5EF4-FFF2-40B4-BE49-F238E27FC236}">
                  <a16:creationId xmlns:a16="http://schemas.microsoft.com/office/drawing/2014/main" id="{2297BE45-413F-FCCC-FBC9-3DFB48F0B6C0}"/>
                </a:ext>
              </a:extLst>
            </p:cNvPr>
            <p:cNvSpPr/>
            <p:nvPr/>
          </p:nvSpPr>
          <p:spPr>
            <a:xfrm>
              <a:off x="7543800" y="838200"/>
              <a:ext cx="4572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320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847900"/>
            <a:ext cx="7467600" cy="430887"/>
          </a:xfrm>
          <a:prstGeom prst="rect">
            <a:avLst/>
          </a:prstGeom>
          <a:noFill/>
        </p:spPr>
        <p:txBody>
          <a:bodyPr wrap="square" rtlCol="0">
            <a:spAutoFit/>
          </a:bodyPr>
          <a:lstStyle/>
          <a:p>
            <a:r>
              <a:rPr lang="en-US" sz="2200" dirty="0" err="1"/>
              <a:t>由表</a:t>
            </a:r>
            <a:r>
              <a:rPr lang="en-US" sz="2200" i="1" dirty="0" err="1">
                <a:latin typeface="Times New Roman" pitchFamily="18" charset="0"/>
                <a:cs typeface="Times New Roman" pitchFamily="18" charset="0"/>
              </a:rPr>
              <a:t>K</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j</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输出顺序</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二叉树</a:t>
            </a:r>
            <a:r>
              <a:rPr lang="en-US" sz="2200" dirty="0">
                <a:latin typeface="Times New Roman" pitchFamily="18" charset="0"/>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18543728"/>
              </p:ext>
            </p:extLst>
          </p:nvPr>
        </p:nvGraphicFramePr>
        <p:xfrm>
          <a:off x="0" y="762000"/>
          <a:ext cx="9144000" cy="5468221"/>
        </p:xfrm>
        <a:graphic>
          <a:graphicData uri="http://schemas.openxmlformats.org/presentationml/2006/ole">
            <mc:AlternateContent xmlns:mc="http://schemas.openxmlformats.org/markup-compatibility/2006">
              <mc:Choice xmlns:v="urn:schemas-microsoft-com:vml" Requires="v">
                <p:oleObj name="Picture" r:id="rId3" imgW="4857840" imgH="2685960" progId="Word.Picture.8">
                  <p:embed/>
                </p:oleObj>
              </mc:Choice>
              <mc:Fallback>
                <p:oleObj name="Picture" r:id="rId3" imgW="4857840" imgH="2685960" progId="Word.Picture.8">
                  <p:embed/>
                  <p:pic>
                    <p:nvPicPr>
                      <p:cNvPr id="0" name="Object 1"/>
                      <p:cNvPicPr>
                        <a:picLocks noChangeAspect="1" noChangeArrowheads="1"/>
                      </p:cNvPicPr>
                      <p:nvPr/>
                    </p:nvPicPr>
                    <p:blipFill>
                      <a:blip r:embed="rId4"/>
                      <a:srcRect/>
                      <a:stretch>
                        <a:fillRect/>
                      </a:stretch>
                    </p:blipFill>
                    <p:spPr bwMode="auto">
                      <a:xfrm>
                        <a:off x="0" y="762000"/>
                        <a:ext cx="9144000" cy="5468221"/>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99DA7A6E-D1DE-4D6C-B399-B3197AF444A7}"/>
              </a:ext>
            </a:extLst>
          </p:cNvPr>
          <p:cNvSpPr txBox="1"/>
          <p:nvPr/>
        </p:nvSpPr>
        <p:spPr>
          <a:xfrm>
            <a:off x="228600" y="6400800"/>
            <a:ext cx="8686800" cy="400110"/>
          </a:xfrm>
          <a:prstGeom prst="rect">
            <a:avLst/>
          </a:prstGeom>
          <a:solidFill>
            <a:srgbClr val="FFC000"/>
          </a:solidFill>
          <a:ln w="25400">
            <a:solidFill>
              <a:schemeClr val="tx1"/>
            </a:solidFill>
          </a:ln>
        </p:spPr>
        <p:txBody>
          <a:bodyPr wrap="square">
            <a:spAutoFit/>
          </a:bodyPr>
          <a:lstStyle/>
          <a:p>
            <a:r>
              <a:rPr lang="en-US" sz="2000" i="1" dirty="0">
                <a:latin typeface="Times" panose="02020603050405020304" pitchFamily="18" charset="0"/>
              </a:rPr>
              <a:t>K</a:t>
            </a:r>
            <a:r>
              <a:rPr lang="en-US" sz="2000" dirty="0">
                <a:latin typeface="Times" panose="02020603050405020304" pitchFamily="18" charset="0"/>
              </a:rPr>
              <a:t>[</a:t>
            </a:r>
            <a:r>
              <a:rPr lang="en-US" altLang="zh-CN" sz="2000" i="1" dirty="0" err="1">
                <a:latin typeface="Times" panose="02020603050405020304" pitchFamily="18" charset="0"/>
              </a:rPr>
              <a:t>i</a:t>
            </a:r>
            <a:r>
              <a:rPr lang="en-US" sz="2000" dirty="0" err="1">
                <a:latin typeface="Times" panose="02020603050405020304" pitchFamily="18" charset="0"/>
              </a:rPr>
              <a:t>,</a:t>
            </a:r>
            <a:r>
              <a:rPr lang="en-US" sz="2000" i="1" dirty="0" err="1">
                <a:latin typeface="Times" panose="02020603050405020304" pitchFamily="18" charset="0"/>
              </a:rPr>
              <a:t>j</a:t>
            </a:r>
            <a:r>
              <a:rPr lang="en-US" sz="2000" dirty="0">
                <a:latin typeface="Times" panose="02020603050405020304" pitchFamily="18" charset="0"/>
              </a:rPr>
              <a:t>]</a:t>
            </a:r>
            <a:r>
              <a:rPr lang="zh-CN" altLang="en-US" sz="2000" dirty="0">
                <a:latin typeface="Times" panose="02020603050405020304" pitchFamily="18" charset="0"/>
              </a:rPr>
              <a:t>是前几页上，每页右侧图或表中的值，</a:t>
            </a:r>
            <a:r>
              <a:rPr lang="en-US" altLang="zh-CN" sz="2000" i="1" dirty="0">
                <a:latin typeface="Times" panose="02020603050405020304" pitchFamily="18" charset="0"/>
              </a:rPr>
              <a:t>i</a:t>
            </a:r>
            <a:r>
              <a:rPr lang="zh-CN" altLang="en-US" sz="2000" dirty="0">
                <a:latin typeface="Times" panose="02020603050405020304" pitchFamily="18" charset="0"/>
              </a:rPr>
              <a:t>和</a:t>
            </a:r>
            <a:r>
              <a:rPr lang="en-US" altLang="zh-CN" sz="2000" i="1" dirty="0">
                <a:latin typeface="Times" panose="02020603050405020304" pitchFamily="18" charset="0"/>
              </a:rPr>
              <a:t>j</a:t>
            </a:r>
            <a:r>
              <a:rPr lang="zh-CN" altLang="en-US" sz="2000" dirty="0">
                <a:latin typeface="Times" panose="02020603050405020304" pitchFamily="18" charset="0"/>
              </a:rPr>
              <a:t>的值，则见各图</a:t>
            </a:r>
            <a:r>
              <a:rPr lang="en-US" altLang="zh-CN" sz="2000" dirty="0">
                <a:latin typeface="Times" panose="02020603050405020304" pitchFamily="18" charset="0"/>
              </a:rPr>
              <a:t>/</a:t>
            </a:r>
            <a:r>
              <a:rPr lang="zh-CN" altLang="en-US" sz="2000" dirty="0">
                <a:latin typeface="Times" panose="02020603050405020304" pitchFamily="18" charset="0"/>
              </a:rPr>
              <a:t>表的左上角</a:t>
            </a:r>
            <a:endParaRPr lang="en-US" sz="2000" dirty="0">
              <a:latin typeface="Times" panose="02020603050405020304" pitchFamily="18" charset="0"/>
            </a:endParaRPr>
          </a:p>
        </p:txBody>
      </p:sp>
    </p:spTree>
    <p:extLst>
      <p:ext uri="{BB962C8B-B14F-4D97-AF65-F5344CB8AC3E}">
        <p14:creationId xmlns:p14="http://schemas.microsoft.com/office/powerpoint/2010/main" val="58438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92625"/>
            <a:ext cx="2895600" cy="365125"/>
          </a:xfrm>
        </p:spPr>
        <p:txBody>
          <a:bodyPr/>
          <a:lstStyle/>
          <a:p>
            <a:r>
              <a:rPr lang="en-US" dirty="0"/>
              <a:t>6-15</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文本框 6">
            <a:extLst>
              <a:ext uri="{FF2B5EF4-FFF2-40B4-BE49-F238E27FC236}">
                <a16:creationId xmlns:a16="http://schemas.microsoft.com/office/drawing/2014/main" id="{9A505370-D1C0-4B45-A10F-0D1872EAAAAB}"/>
              </a:ext>
            </a:extLst>
          </p:cNvPr>
          <p:cNvSpPr txBox="1"/>
          <p:nvPr/>
        </p:nvSpPr>
        <p:spPr>
          <a:xfrm>
            <a:off x="625671" y="239290"/>
            <a:ext cx="8305800" cy="5940088"/>
          </a:xfrm>
          <a:prstGeom prst="rect">
            <a:avLst/>
          </a:prstGeom>
          <a:noFill/>
        </p:spPr>
        <p:txBody>
          <a:bodyPr wrap="square">
            <a:spAutoFit/>
          </a:bodyPr>
          <a:lstStyle/>
          <a:p>
            <a:pPr marL="228600" algn="just">
              <a:tabLst>
                <a:tab pos="1685925" algn="l"/>
              </a:tabLst>
            </a:pPr>
            <a:r>
              <a:rPr lang="en-US" sz="2000" dirty="0">
                <a:effectLst/>
                <a:latin typeface="New York" panose="02020502060305060204" pitchFamily="18" charset="0"/>
                <a:ea typeface="宋体" panose="02010600030101010101" pitchFamily="2" charset="-122"/>
                <a:cs typeface="Times New Roman" panose="02020603050405020304" pitchFamily="18" charset="0"/>
              </a:rPr>
              <a:t>Matrix-Chain-Order(</a:t>
            </a:r>
            <a:r>
              <a:rPr lang="en-US" sz="2000" i="1" dirty="0">
                <a:effectLst/>
                <a:latin typeface="New York" panose="02020502060305060204" pitchFamily="18" charset="0"/>
                <a:ea typeface="宋体" panose="02010600030101010101" pitchFamily="2" charset="-122"/>
                <a:cs typeface="Times New Roman" panose="02020603050405020304" pitchFamily="18" charset="0"/>
              </a:rPr>
              <a:t>p</a:t>
            </a:r>
            <a:r>
              <a:rPr lang="en-US" sz="2000" dirty="0">
                <a:effectLst/>
                <a:latin typeface="New York" panose="02020502060305060204" pitchFamily="18" charset="0"/>
                <a:ea typeface="宋体" panose="02010600030101010101" pitchFamily="2" charset="-122"/>
                <a:cs typeface="Times New Roman" panose="02020603050405020304" pitchFamily="18" charset="0"/>
              </a:rPr>
              <a:t>)</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n</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length</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p</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-1</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for</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1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to</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n           </a:t>
            </a:r>
            <a:r>
              <a:rPr 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单个矩阵，不需要计算，最小规模的子问题</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do</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0</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for</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l</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2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to</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n  </a:t>
            </a:r>
            <a:r>
              <a:rPr lang="en-US" dirty="0">
                <a:effectLst/>
                <a:latin typeface="Times New Roman" panose="02020603050405020304" pitchFamily="18" charset="0"/>
                <a:ea typeface="宋体" panose="02010600030101010101" pitchFamily="2" charset="-122"/>
                <a:cs typeface="Times New Roman" panose="02020603050405020304" pitchFamily="18" charset="0"/>
              </a:rPr>
              <a:t>//</a:t>
            </a:r>
            <a:r>
              <a:rPr lang="zh-CN" dirty="0">
                <a:effectLst/>
                <a:latin typeface="Times New Roman" panose="02020603050405020304" pitchFamily="18" charset="0"/>
                <a:ea typeface="宋体" panose="02010600030101010101" pitchFamily="2" charset="-122"/>
                <a:cs typeface="Times New Roman" panose="02020603050405020304" pitchFamily="18" charset="0"/>
              </a:rPr>
              <a:t>矩阵链的长度，即链中共有几个矩阵</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，至少看两个的</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do for</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1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to</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n</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l</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+1            //</a:t>
            </a:r>
            <a:r>
              <a:rPr lang="zh-CN" sz="2000" dirty="0">
                <a:effectLst/>
                <a:latin typeface="Times New Roman" panose="02020603050405020304" pitchFamily="18" charset="0"/>
                <a:ea typeface="宋体" panose="02010600030101010101" pitchFamily="2" charset="-122"/>
                <a:cs typeface="Times New Roman" panose="02020603050405020304" pitchFamily="18" charset="0"/>
              </a:rPr>
              <a:t>链的起点</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第几个矩阵</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do</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l </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- 1           //</a:t>
            </a:r>
            <a:r>
              <a:rPr lang="zh-CN" sz="2000" dirty="0">
                <a:effectLst/>
                <a:latin typeface="Times New Roman" panose="02020603050405020304" pitchFamily="18" charset="0"/>
                <a:ea typeface="宋体" panose="02010600030101010101" pitchFamily="2" charset="-122"/>
                <a:cs typeface="Times New Roman" panose="02020603050405020304" pitchFamily="18" charset="0"/>
              </a:rPr>
              <a:t>链的终点</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2000" dirty="0">
                <a:effectLst/>
                <a:latin typeface="Times New Roman" panose="02020603050405020304" pitchFamily="18" charset="0"/>
                <a:ea typeface="宋体" panose="02010600030101010101" pitchFamily="2" charset="-122"/>
                <a:cs typeface="Times New Roman" panose="02020603050405020304" pitchFamily="18" charset="0"/>
              </a:rPr>
              <a:t>初始化计算量</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for</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k</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to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- 1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枚举所有</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break point</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do</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q</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k</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k</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+1,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p</a:t>
            </a:r>
            <a:r>
              <a:rPr lang="en-US" sz="2800" i="1" baseline="-30000"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4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p</a:t>
            </a:r>
            <a:r>
              <a:rPr lang="en-US" sz="2800" i="1" baseline="-30000" dirty="0">
                <a:latin typeface="Times New Roman" panose="02020603050405020304" pitchFamily="18" charset="0"/>
                <a:ea typeface="宋体" panose="02010600030101010101" pitchFamily="2" charset="-122"/>
                <a:cs typeface="Times New Roman" panose="02020603050405020304" pitchFamily="18" charset="0"/>
              </a:rPr>
              <a:t>k</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p</a:t>
            </a:r>
            <a:r>
              <a:rPr lang="en-US" sz="2800" i="1" baseline="-30000" dirty="0">
                <a:latin typeface="Times New Roman" panose="02020603050405020304" pitchFamily="18" charset="0"/>
                <a:ea typeface="宋体" panose="02010600030101010101" pitchFamily="2" charset="-122"/>
                <a:cs typeface="Times New Roman" panose="02020603050405020304" pitchFamily="18" charset="0"/>
              </a:rPr>
              <a:t>j</a:t>
            </a:r>
            <a:endParaRPr lang="en-US" sz="2400" i="1" baseline="-300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1600" i="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if</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q</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&lt;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then</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q</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spcBef>
                <a:spcPts val="200"/>
              </a:spcBef>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K</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j</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k</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宋体" panose="02010600030101010101" pitchFamily="2" charset="-122"/>
                <a:cs typeface="Times New Roman" panose="02020603050405020304" pitchFamily="18" charset="0"/>
              </a:rPr>
              <a:t>return</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OPT</a:t>
            </a: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宋体" panose="02010600030101010101" pitchFamily="2" charset="-122"/>
                <a:cs typeface="Times New Roman" panose="02020603050405020304" pitchFamily="18" charset="0"/>
              </a:rPr>
              <a:t>K</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a:p>
            <a:pPr marL="342900" lvl="0" indent="-342900" algn="just">
              <a:buFont typeface="New York" panose="02020502060305060204" pitchFamily="18" charset="0"/>
              <a:buAutoNum type="arabicPeriod"/>
              <a:tabLst>
                <a:tab pos="457200" algn="l"/>
              </a:tabLs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 End</a:t>
            </a:r>
            <a:endParaRPr lang="en-US" sz="1400" dirty="0">
              <a:effectLst/>
              <a:latin typeface="New York" panose="020205020603050602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A43FF6B-3125-4A90-B6E6-49563DCB07E4}"/>
              </a:ext>
            </a:extLst>
          </p:cNvPr>
          <p:cNvSpPr txBox="1"/>
          <p:nvPr/>
        </p:nvSpPr>
        <p:spPr>
          <a:xfrm>
            <a:off x="633984" y="6172200"/>
            <a:ext cx="8122736" cy="646331"/>
          </a:xfrm>
          <a:prstGeom prst="rect">
            <a:avLst/>
          </a:prstGeom>
          <a:noFill/>
        </p:spPr>
        <p:txBody>
          <a:bodyPr wrap="none" rtlCol="0">
            <a:spAutoFit/>
          </a:bodyPr>
          <a:lstStyle/>
          <a:p>
            <a:r>
              <a:rPr lang="zh-CN" altLang="en-US" dirty="0">
                <a:latin typeface="Times" panose="02020603050405020304" pitchFamily="18" charset="0"/>
              </a:rPr>
              <a:t>矩阵相乘的复杂度为</a:t>
            </a:r>
            <a:r>
              <a:rPr lang="en-US" altLang="zh-CN" dirty="0">
                <a:latin typeface="Times" panose="02020603050405020304" pitchFamily="18" charset="0"/>
              </a:rPr>
              <a:t>O(</a:t>
            </a:r>
            <a:r>
              <a:rPr lang="en-US" altLang="zh-CN" i="1" dirty="0">
                <a:latin typeface="Times" panose="02020603050405020304" pitchFamily="18" charset="0"/>
              </a:rPr>
              <a:t>n</a:t>
            </a:r>
            <a:r>
              <a:rPr lang="en-US" altLang="zh-CN" sz="2400" baseline="20000" dirty="0">
                <a:latin typeface="Times" panose="02020603050405020304" pitchFamily="18" charset="0"/>
              </a:rPr>
              <a:t>3</a:t>
            </a:r>
            <a:r>
              <a:rPr lang="en-US" altLang="zh-CN" dirty="0">
                <a:latin typeface="Times" panose="02020603050405020304" pitchFamily="18" charset="0"/>
              </a:rPr>
              <a:t>).</a:t>
            </a:r>
            <a:r>
              <a:rPr lang="zh-CN" altLang="en-US" dirty="0">
                <a:latin typeface="Times" panose="02020603050405020304" pitchFamily="18" charset="0"/>
              </a:rPr>
              <a:t> 这是因为算法涉及三重循环，每重循环（</a:t>
            </a:r>
            <a:r>
              <a:rPr lang="en-US" altLang="zh-CN" i="1" dirty="0">
                <a:latin typeface="Times" panose="02020603050405020304" pitchFamily="18" charset="0"/>
              </a:rPr>
              <a:t> l</a:t>
            </a:r>
            <a:r>
              <a:rPr lang="zh-CN" altLang="en-US" i="1" dirty="0">
                <a:latin typeface="Times" panose="02020603050405020304" pitchFamily="18" charset="0"/>
              </a:rPr>
              <a:t>、</a:t>
            </a:r>
            <a:r>
              <a:rPr lang="en-US" altLang="zh-CN" i="1" dirty="0">
                <a:latin typeface="Times" panose="02020603050405020304" pitchFamily="18" charset="0"/>
              </a:rPr>
              <a:t>i</a:t>
            </a:r>
            <a:r>
              <a:rPr lang="zh-CN" altLang="en-US" i="1" dirty="0">
                <a:latin typeface="Times" panose="02020603050405020304" pitchFamily="18" charset="0"/>
              </a:rPr>
              <a:t>、</a:t>
            </a:r>
            <a:r>
              <a:rPr lang="en-US" altLang="zh-CN" i="1" dirty="0">
                <a:latin typeface="Times" panose="02020603050405020304" pitchFamily="18" charset="0"/>
              </a:rPr>
              <a:t>k</a:t>
            </a:r>
            <a:r>
              <a:rPr lang="en-US" altLang="zh-CN" dirty="0">
                <a:latin typeface="Times" panose="02020603050405020304" pitchFamily="18" charset="0"/>
              </a:rPr>
              <a:t> </a:t>
            </a:r>
            <a:r>
              <a:rPr lang="zh-CN" altLang="en-US" dirty="0">
                <a:latin typeface="Times" panose="02020603050405020304" pitchFamily="18" charset="0"/>
              </a:rPr>
              <a:t>）</a:t>
            </a:r>
            <a:endParaRPr lang="en-US" altLang="zh-CN" dirty="0">
              <a:latin typeface="Times" panose="02020603050405020304" pitchFamily="18" charset="0"/>
            </a:endParaRPr>
          </a:p>
          <a:p>
            <a:r>
              <a:rPr lang="zh-CN" altLang="en-US" dirty="0">
                <a:latin typeface="Times" panose="02020603050405020304" pitchFamily="18" charset="0"/>
              </a:rPr>
              <a:t>最多取取值</a:t>
            </a:r>
            <a:r>
              <a:rPr lang="en-US" altLang="zh-CN" i="1" dirty="0">
                <a:latin typeface="Times" panose="02020603050405020304" pitchFamily="18" charset="0"/>
              </a:rPr>
              <a:t>n</a:t>
            </a:r>
            <a:r>
              <a:rPr lang="en-US" altLang="zh-CN" dirty="0">
                <a:latin typeface="Times" panose="02020603050405020304" pitchFamily="18" charset="0"/>
              </a:rPr>
              <a:t>-1</a:t>
            </a:r>
            <a:r>
              <a:rPr lang="zh-CN" altLang="en-US" dirty="0">
                <a:latin typeface="Times" panose="02020603050405020304" pitchFamily="18" charset="0"/>
              </a:rPr>
              <a:t>个值</a:t>
            </a:r>
            <a:r>
              <a:rPr lang="en-US" altLang="zh-CN" dirty="0">
                <a:latin typeface="Times" panose="02020603050405020304" pitchFamily="18" charset="0"/>
              </a:rPr>
              <a:t>.</a:t>
            </a:r>
            <a:endParaRPr lang="en-US" dirty="0">
              <a:latin typeface="Times" panose="02020603050405020304" pitchFamily="18" charset="0"/>
            </a:endParaRPr>
          </a:p>
        </p:txBody>
      </p:sp>
      <p:cxnSp>
        <p:nvCxnSpPr>
          <p:cNvPr id="5" name="直接连接符 4">
            <a:extLst>
              <a:ext uri="{FF2B5EF4-FFF2-40B4-BE49-F238E27FC236}">
                <a16:creationId xmlns:a16="http://schemas.microsoft.com/office/drawing/2014/main" id="{E6CFFE22-DCEB-4F56-A9C9-1E155863E49A}"/>
              </a:ext>
            </a:extLst>
          </p:cNvPr>
          <p:cNvCxnSpPr/>
          <p:nvPr/>
        </p:nvCxnSpPr>
        <p:spPr>
          <a:xfrm>
            <a:off x="4258811" y="4258811"/>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B20F2981-CEB9-4978-AF52-F0EA81A995A4}"/>
              </a:ext>
            </a:extLst>
          </p:cNvPr>
          <p:cNvCxnSpPr>
            <a:cxnSpLocks/>
          </p:cNvCxnSpPr>
          <p:nvPr/>
        </p:nvCxnSpPr>
        <p:spPr>
          <a:xfrm>
            <a:off x="3310156" y="3657600"/>
            <a:ext cx="0" cy="121920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C3DA02E3-402E-4206-97E9-19BC88AD67C5}"/>
              </a:ext>
            </a:extLst>
          </p:cNvPr>
          <p:cNvCxnSpPr>
            <a:cxnSpLocks/>
          </p:cNvCxnSpPr>
          <p:nvPr/>
        </p:nvCxnSpPr>
        <p:spPr>
          <a:xfrm>
            <a:off x="2421622" y="2590800"/>
            <a:ext cx="0" cy="2514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9588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13186"/>
            <a:ext cx="8839200" cy="2853153"/>
          </a:xfrm>
          <a:prstGeom prst="rect">
            <a:avLst/>
          </a:prstGeom>
          <a:noFill/>
        </p:spPr>
        <p:txBody>
          <a:bodyPr wrap="square" rtlCol="0">
            <a:spAutoFit/>
          </a:bodyPr>
          <a:lstStyle/>
          <a:p>
            <a:pPr>
              <a:lnSpc>
                <a:spcPct val="200000"/>
              </a:lnSpc>
            </a:pP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自顶而下</a:t>
            </a:r>
            <a:r>
              <a:rPr lang="zh-CN" altLang="en-US" sz="2400" b="1" dirty="0">
                <a:latin typeface="华文细黑" panose="02010600040101010101" pitchFamily="2" charset="-122"/>
                <a:ea typeface="华文细黑" panose="02010600040101010101" pitchFamily="2" charset="-122"/>
              </a:rPr>
              <a:t>的递归方式求解矩阵连乘问题</a:t>
            </a:r>
            <a:endParaRPr lang="en-US" sz="2400" b="1" dirty="0">
              <a:latin typeface="华文细黑" panose="02010600040101010101" pitchFamily="2" charset="-122"/>
              <a:ea typeface="华文细黑" panose="02010600040101010101" pitchFamily="2" charset="-122"/>
            </a:endParaRPr>
          </a:p>
          <a:p>
            <a:pPr indent="465138">
              <a:lnSpc>
                <a:spcPct val="175000"/>
              </a:lnSpc>
            </a:pPr>
            <a:endParaRPr lang="en-US" sz="2000" b="1" dirty="0">
              <a:latin typeface="Times New Roman" pitchFamily="18" charset="0"/>
              <a:ea typeface="SimSun" pitchFamily="2" charset="-122"/>
              <a:cs typeface="Times New Roman" pitchFamily="18" charset="0"/>
            </a:endParaRPr>
          </a:p>
          <a:p>
            <a:pPr indent="465138">
              <a:lnSpc>
                <a:spcPct val="175000"/>
              </a:lnSpc>
            </a:pPr>
            <a:endParaRPr lang="en-US" sz="2000" b="1" dirty="0">
              <a:latin typeface="Times New Roman" pitchFamily="18" charset="0"/>
              <a:ea typeface="SimSun" pitchFamily="2" charset="-122"/>
              <a:cs typeface="Times New Roman" pitchFamily="18" charset="0"/>
            </a:endParaRPr>
          </a:p>
          <a:p>
            <a:pPr indent="465138">
              <a:lnSpc>
                <a:spcPct val="175000"/>
              </a:lnSpc>
            </a:pPr>
            <a:r>
              <a:rPr lang="zh-CN" altLang="en-US" sz="2000" dirty="0">
                <a:latin typeface="Times New Roman" pitchFamily="18" charset="0"/>
                <a:ea typeface="SimSun" pitchFamily="2" charset="-122"/>
                <a:cs typeface="Times New Roman" pitchFamily="18" charset="0"/>
              </a:rPr>
              <a:t>讨论如何采用自顶而下的递归方式求解矩阵连乘，从</a:t>
            </a:r>
            <a:r>
              <a:rPr lang="en-US" sz="2000" dirty="0" err="1">
                <a:latin typeface="Times New Roman" pitchFamily="18" charset="0"/>
                <a:ea typeface="SimSun" pitchFamily="2" charset="-122"/>
                <a:cs typeface="Times New Roman" pitchFamily="18" charset="0"/>
              </a:rPr>
              <a:t>归纳公式</a:t>
            </a:r>
            <a:r>
              <a:rPr lang="zh-CN" altLang="en-US" sz="2000" dirty="0">
                <a:latin typeface="Times New Roman" pitchFamily="18" charset="0"/>
                <a:ea typeface="SimSun" pitchFamily="2" charset="-122"/>
                <a:cs typeface="Times New Roman" pitchFamily="18" charset="0"/>
              </a:rPr>
              <a:t>开始</a:t>
            </a:r>
            <a:r>
              <a:rPr lang="en-US" altLang="zh-CN"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marL="465138">
              <a:lnSpc>
                <a:spcPct val="150000"/>
              </a:lnSpc>
            </a:pPr>
            <a:r>
              <a:rPr lang="en-US" sz="2000" i="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11D308D-C7E9-A3E3-0890-D382F049CBB8}"/>
                  </a:ext>
                </a:extLst>
              </p:cNvPr>
              <p:cNvSpPr txBox="1"/>
              <p:nvPr/>
            </p:nvSpPr>
            <p:spPr>
              <a:xfrm>
                <a:off x="533400" y="3048000"/>
                <a:ext cx="8305800" cy="891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𝑂𝑃𝑇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0                                                                                                  </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e>
                              <m:limLow>
                                <m:limLowPr>
                                  <m:ctrlPr>
                                    <a:rPr lang="en-US" sz="2000" i="1">
                                      <a:latin typeface="Cambria Math" panose="02040503050406030204" pitchFamily="18" charset="0"/>
                                    </a:rPr>
                                  </m:ctrlPr>
                                </m:limLowPr>
                                <m:e>
                                  <m:r>
                                    <m:rPr>
                                      <m:sty m:val="p"/>
                                    </m:rPr>
                                    <a:rPr lang="en-US" sz="2000">
                                      <a:latin typeface="Cambria Math"/>
                                    </a:rPr>
                                    <m:t>min</m:t>
                                  </m:r>
                                </m:e>
                                <m:lim>
                                  <m:r>
                                    <a:rPr lang="en-US" sz="2000" i="1">
                                      <a:latin typeface="Cambria Math"/>
                                    </a:rPr>
                                    <m:t>𝑖</m:t>
                                  </m:r>
                                  <m:r>
                                    <a:rPr lang="en-US" sz="2000" i="1">
                                      <a:latin typeface="Cambria Math"/>
                                      <a:ea typeface="Cambria Math"/>
                                    </a:rPr>
                                    <m:t>≤</m:t>
                                  </m:r>
                                  <m:r>
                                    <a:rPr lang="en-US" sz="2000" i="1">
                                      <a:latin typeface="Cambria Math"/>
                                      <a:ea typeface="Cambria Math"/>
                                    </a:rPr>
                                    <m:t>𝑘</m:t>
                                  </m:r>
                                  <m:r>
                                    <a:rPr lang="en-US" sz="2000" i="1">
                                      <a:latin typeface="Cambria Math"/>
                                      <a:ea typeface="Cambria Math"/>
                                    </a:rPr>
                                    <m:t>≤</m:t>
                                  </m:r>
                                  <m:r>
                                    <a:rPr lang="en-US" sz="2000" i="1">
                                      <a:latin typeface="Cambria Math"/>
                                      <a:ea typeface="Cambria Math"/>
                                    </a:rPr>
                                    <m:t>𝑗</m:t>
                                  </m:r>
                                  <m:r>
                                    <a:rPr lang="en-US" sz="2000" i="1">
                                      <a:latin typeface="Cambria Math"/>
                                      <a:ea typeface="Cambria Math"/>
                                    </a:rPr>
                                    <m:t>−1</m:t>
                                  </m:r>
                                </m:lim>
                              </m:limLow>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𝑂𝑃𝑇</m:t>
                              </m:r>
                              <m:d>
                                <m:dPr>
                                  <m:ctrlPr>
                                    <a:rPr lang="en-US" sz="2000" i="1">
                                      <a:latin typeface="Cambria Math" panose="02040503050406030204" pitchFamily="18" charset="0"/>
                                      <a:ea typeface="Cambria Math"/>
                                    </a:rPr>
                                  </m:ctrlPr>
                                </m:dPr>
                                <m:e>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𝑘</m:t>
                                  </m:r>
                                </m:e>
                              </m:d>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𝑂𝑃𝑇</m:t>
                              </m:r>
                              <m:d>
                                <m:dPr>
                                  <m:ctrlPr>
                                    <a:rPr lang="en-US" sz="2000" i="1">
                                      <a:latin typeface="Cambria Math" panose="02040503050406030204" pitchFamily="18" charset="0"/>
                                      <a:ea typeface="Cambria Math"/>
                                    </a:rPr>
                                  </m:ctrlPr>
                                </m:dPr>
                                <m:e>
                                  <m:r>
                                    <a:rPr lang="en-US" sz="2000" i="1">
                                      <a:latin typeface="Cambria Math" panose="02040503050406030204" pitchFamily="18" charset="0"/>
                                      <a:ea typeface="Cambria Math"/>
                                    </a:rPr>
                                    <m:t>𝑘</m:t>
                                  </m:r>
                                  <m:r>
                                    <a:rPr lang="en-US" sz="2000" i="1">
                                      <a:latin typeface="Cambria Math" panose="02040503050406030204" pitchFamily="18" charset="0"/>
                                      <a:ea typeface="Cambria Math"/>
                                    </a:rPr>
                                    <m:t>+1,</m:t>
                                  </m:r>
                                  <m:r>
                                    <a:rPr lang="en-US" sz="2000" i="1">
                                      <a:latin typeface="Cambria Math" panose="02040503050406030204" pitchFamily="18" charset="0"/>
                                      <a:ea typeface="Cambria Math"/>
                                    </a:rPr>
                                    <m:t>𝑗</m:t>
                                  </m:r>
                                </m:e>
                              </m:d>
                              <m:r>
                                <a:rPr lang="en-US" sz="2000" i="1">
                                  <a:latin typeface="Cambria Math" panose="02040503050406030204" pitchFamily="18" charset="0"/>
                                  <a:ea typeface="Cambria Math"/>
                                </a:rPr>
                                <m:t>+</m:t>
                              </m:r>
                              <m:r>
                                <m:rPr>
                                  <m:nor/>
                                </m:rPr>
                                <a:rPr lang="en-US" sz="2000" i="1" dirty="0">
                                  <a:latin typeface="Times New Roman" pitchFamily="18" charset="0"/>
                                  <a:ea typeface="SimSun" pitchFamily="2" charset="-122"/>
                                  <a:cs typeface="Times New Roman" pitchFamily="18" charset="0"/>
                                </a:rPr>
                                <m:t>p</m:t>
                              </m:r>
                              <m:r>
                                <m:rPr>
                                  <m:nor/>
                                </m:rPr>
                                <a:rPr lang="en-US" sz="2000" i="1" baseline="-25000" dirty="0">
                                  <a:latin typeface="Times New Roman" pitchFamily="18" charset="0"/>
                                  <a:ea typeface="SimSun" pitchFamily="2" charset="-122"/>
                                  <a:cs typeface="Times New Roman" pitchFamily="18" charset="0"/>
                                </a:rPr>
                                <m:t>i</m:t>
                              </m:r>
                              <m:r>
                                <m:rPr>
                                  <m:nor/>
                                </m:rPr>
                                <a:rPr lang="en-US" sz="2000" i="1" baseline="-25000" dirty="0">
                                  <a:latin typeface="Times New Roman" pitchFamily="18" charset="0"/>
                                  <a:ea typeface="SimSun" pitchFamily="2" charset="-122"/>
                                  <a:cs typeface="Times New Roman" pitchFamily="18" charset="0"/>
                                </a:rPr>
                                <m:t>−</m:t>
                              </m:r>
                              <m:r>
                                <m:rPr>
                                  <m:nor/>
                                </m:rPr>
                                <a:rPr lang="en-US" sz="2000" baseline="-25000" dirty="0">
                                  <a:latin typeface="Times New Roman" pitchFamily="18" charset="0"/>
                                  <a:ea typeface="SimSun" pitchFamily="2" charset="-122"/>
                                  <a:cs typeface="Times New Roman" pitchFamily="18" charset="0"/>
                                </a:rPr>
                                <m:t>1</m:t>
                              </m:r>
                              <m:r>
                                <m:rPr>
                                  <m:nor/>
                                </m:rPr>
                                <a:rPr lang="en-US" i="1" baseline="-15000" dirty="0">
                                  <a:latin typeface="Times New Roman" pitchFamily="18" charset="0"/>
                                  <a:ea typeface="SimSun" pitchFamily="2" charset="-122"/>
                                  <a:cs typeface="Times New Roman" pitchFamily="18" charset="0"/>
                                </a:rPr>
                                <m:t> </m:t>
                              </m:r>
                              <m:r>
                                <m:rPr>
                                  <m:nor/>
                                </m:rPr>
                                <a:rPr lang="en-US" sz="2000" dirty="0">
                                  <a:latin typeface="Times New Roman" pitchFamily="18" charset="0"/>
                                  <a:ea typeface="SimSun" pitchFamily="2" charset="-122"/>
                                  <a:cs typeface="Times New Roman" pitchFamily="18" charset="0"/>
                                  <a:sym typeface="Symbol"/>
                                </a:rPr>
                                <m:t></m:t>
                              </m:r>
                              <m:r>
                                <m:rPr>
                                  <m:nor/>
                                </m:rPr>
                                <a:rPr lang="en-US" sz="2000" dirty="0">
                                  <a:latin typeface="Times New Roman" pitchFamily="18" charset="0"/>
                                  <a:ea typeface="SimSun" pitchFamily="2" charset="-122"/>
                                  <a:cs typeface="Times New Roman" pitchFamily="18" charset="0"/>
                                </a:rPr>
                                <m:t> </m:t>
                              </m:r>
                              <m:r>
                                <m:rPr>
                                  <m:nor/>
                                </m:rPr>
                                <a:rPr lang="en-US" sz="2000" i="1" dirty="0">
                                  <a:latin typeface="Times New Roman" pitchFamily="18" charset="0"/>
                                  <a:ea typeface="SimSun" pitchFamily="2" charset="-122"/>
                                  <a:cs typeface="Times New Roman" pitchFamily="18" charset="0"/>
                                </a:rPr>
                                <m:t>p</m:t>
                              </m:r>
                              <m:r>
                                <m:rPr>
                                  <m:nor/>
                                </m:rPr>
                                <a:rPr lang="en-US" sz="2000" i="1" baseline="-25000" dirty="0">
                                  <a:latin typeface="Times New Roman" pitchFamily="18" charset="0"/>
                                  <a:ea typeface="SimSun" pitchFamily="2" charset="-122"/>
                                  <a:cs typeface="Times New Roman" pitchFamily="18" charset="0"/>
                                </a:rPr>
                                <m:t>k</m:t>
                              </m:r>
                              <m:r>
                                <m:rPr>
                                  <m:nor/>
                                </m:rPr>
                                <a:rPr lang="en-US" sz="2000" dirty="0">
                                  <a:latin typeface="Times New Roman" pitchFamily="18" charset="0"/>
                                  <a:ea typeface="SimSun" pitchFamily="2" charset="-122"/>
                                  <a:cs typeface="Times New Roman" pitchFamily="18" charset="0"/>
                                </a:rPr>
                                <m:t> </m:t>
                              </m:r>
                              <m:r>
                                <m:rPr>
                                  <m:nor/>
                                </m:rPr>
                                <a:rPr lang="en-US" sz="2000" dirty="0">
                                  <a:latin typeface="Times New Roman" pitchFamily="18" charset="0"/>
                                  <a:ea typeface="SimSun" pitchFamily="2" charset="-122"/>
                                  <a:cs typeface="Times New Roman" pitchFamily="18" charset="0"/>
                                  <a:sym typeface="Symbol"/>
                                </a:rPr>
                                <m:t></m:t>
                              </m:r>
                              <m:r>
                                <m:rPr>
                                  <m:nor/>
                                </m:rPr>
                                <a:rPr lang="en-US" sz="2000" dirty="0">
                                  <a:latin typeface="Times New Roman" pitchFamily="18" charset="0"/>
                                  <a:ea typeface="SimSun" pitchFamily="2" charset="-122"/>
                                  <a:cs typeface="Times New Roman" pitchFamily="18" charset="0"/>
                                </a:rPr>
                                <m:t> </m:t>
                              </m:r>
                              <m:r>
                                <m:rPr>
                                  <m:nor/>
                                </m:rPr>
                                <a:rPr lang="en-US" sz="2000" i="1" dirty="0">
                                  <a:latin typeface="Times New Roman" pitchFamily="18" charset="0"/>
                                  <a:ea typeface="SimSun" pitchFamily="2" charset="-122"/>
                                  <a:cs typeface="Times New Roman" pitchFamily="18" charset="0"/>
                                </a:rPr>
                                <m:t>p</m:t>
                              </m:r>
                              <m:r>
                                <m:rPr>
                                  <m:nor/>
                                </m:rPr>
                                <a:rPr lang="en-US" sz="2000" i="1" baseline="-25000" dirty="0">
                                  <a:latin typeface="Times New Roman" pitchFamily="18" charset="0"/>
                                  <a:ea typeface="SimSun" pitchFamily="2" charset="-122"/>
                                  <a:cs typeface="Times New Roman" pitchFamily="18" charset="0"/>
                                </a:rPr>
                                <m:t>j</m:t>
                              </m:r>
                              <m:r>
                                <m:rPr>
                                  <m:nor/>
                                </m:rPr>
                                <a:rPr lang="en-US" sz="2000" b="0" i="1" baseline="-25000" dirty="0" smtClean="0">
                                  <a:latin typeface="Times New Roman" pitchFamily="18" charset="0"/>
                                  <a:ea typeface="SimSun" pitchFamily="2" charset="-122"/>
                                  <a:cs typeface="Times New Roman" pitchFamily="18" charset="0"/>
                                </a:rPr>
                                <m:t>      </m:t>
                              </m:r>
                              <m:r>
                                <m:rPr>
                                  <m:nor/>
                                </m:rPr>
                                <a:rPr lang="en-US" sz="2000" b="0" baseline="-25000" dirty="0" smtClean="0">
                                  <a:latin typeface="Times New Roman" pitchFamily="18" charset="0"/>
                                  <a:ea typeface="SimSun" pitchFamily="2" charset="-122"/>
                                  <a:cs typeface="Times New Roman" pitchFamily="18" charset="0"/>
                                </a:rPr>
                                <m:t>otherwise</m:t>
                              </m:r>
                            </m:e>
                          </m:eqArr>
                        </m:e>
                      </m:d>
                    </m:oMath>
                  </m:oMathPara>
                </a14:m>
                <a:endParaRPr lang="en-US" dirty="0"/>
              </a:p>
            </p:txBody>
          </p:sp>
        </mc:Choice>
        <mc:Fallback xmlns="">
          <p:sp>
            <p:nvSpPr>
              <p:cNvPr id="5" name="文本框 4">
                <a:extLst>
                  <a:ext uri="{FF2B5EF4-FFF2-40B4-BE49-F238E27FC236}">
                    <a16:creationId xmlns:a16="http://schemas.microsoft.com/office/drawing/2014/main" id="{D11D308D-C7E9-A3E3-0890-D382F049CBB8}"/>
                  </a:ext>
                </a:extLst>
              </p:cNvPr>
              <p:cNvSpPr txBox="1">
                <a:spLocks noRot="1" noChangeAspect="1" noMove="1" noResize="1" noEditPoints="1" noAdjustHandles="1" noChangeArrowheads="1" noChangeShapeType="1" noTextEdit="1"/>
              </p:cNvSpPr>
              <p:nvPr/>
            </p:nvSpPr>
            <p:spPr>
              <a:xfrm>
                <a:off x="533400" y="3048000"/>
                <a:ext cx="8305800" cy="891719"/>
              </a:xfrm>
              <a:prstGeom prst="rect">
                <a:avLst/>
              </a:prstGeom>
              <a:blipFill>
                <a:blip r:embed="rId3"/>
                <a:stretch>
                  <a:fillRect/>
                </a:stretch>
              </a:blipFill>
            </p:spPr>
            <p:txBody>
              <a:bodyPr/>
              <a:lstStyle/>
              <a:p>
                <a:r>
                  <a:rPr lang="en-US">
                    <a:noFill/>
                  </a:rPr>
                  <a:t> </a:t>
                </a:r>
              </a:p>
            </p:txBody>
          </p:sp>
        </mc:Fallback>
      </mc:AlternateContent>
      <p:sp>
        <p:nvSpPr>
          <p:cNvPr id="3" name="文本框 2">
            <a:extLst>
              <a:ext uri="{FF2B5EF4-FFF2-40B4-BE49-F238E27FC236}">
                <a16:creationId xmlns:a16="http://schemas.microsoft.com/office/drawing/2014/main" id="{F4F9B5C8-4F6B-4BBE-C8A8-D1EBDB64D677}"/>
              </a:ext>
            </a:extLst>
          </p:cNvPr>
          <p:cNvSpPr txBox="1"/>
          <p:nvPr/>
        </p:nvSpPr>
        <p:spPr>
          <a:xfrm>
            <a:off x="0" y="0"/>
            <a:ext cx="1223412" cy="369332"/>
          </a:xfrm>
          <a:prstGeom prst="rect">
            <a:avLst/>
          </a:prstGeom>
          <a:solidFill>
            <a:srgbClr val="FFC000"/>
          </a:solidFill>
        </p:spPr>
        <p:txBody>
          <a:bodyPr wrap="none" rtlCol="0">
            <a:spAutoFit/>
          </a:bodyPr>
          <a:lstStyle/>
          <a:p>
            <a:r>
              <a:rPr lang="zh-CN" altLang="en-US" dirty="0">
                <a:latin typeface="楷体" panose="02010609060101010101" pitchFamily="49" charset="-122"/>
                <a:ea typeface="楷体" panose="02010609060101010101" pitchFamily="49" charset="-122"/>
              </a:rPr>
              <a:t>求解方法</a:t>
            </a:r>
            <a:r>
              <a:rPr lang="en-US" altLang="zh-CN" dirty="0">
                <a:latin typeface="楷体" panose="02010609060101010101" pitchFamily="49" charset="-122"/>
                <a:ea typeface="楷体" panose="02010609060101010101" pitchFamily="49" charset="-122"/>
              </a:rPr>
              <a:t>2</a:t>
            </a:r>
            <a:endParaRPr 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4622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13186"/>
            <a:ext cx="8839200" cy="2314544"/>
          </a:xfrm>
          <a:prstGeom prst="rect">
            <a:avLst/>
          </a:prstGeom>
          <a:noFill/>
        </p:spPr>
        <p:txBody>
          <a:bodyPr wrap="square" rtlCol="0">
            <a:spAutoFit/>
          </a:bodyPr>
          <a:lstStyle/>
          <a:p>
            <a:pPr>
              <a:lnSpc>
                <a:spcPct val="200000"/>
              </a:lnSpc>
            </a:pP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自顶而下</a:t>
            </a:r>
            <a:r>
              <a:rPr lang="zh-CN" altLang="en-US" sz="2400" b="1" dirty="0">
                <a:latin typeface="华文细黑" panose="02010600040101010101" pitchFamily="2" charset="-122"/>
                <a:ea typeface="华文细黑" panose="02010600040101010101" pitchFamily="2" charset="-122"/>
              </a:rPr>
              <a:t>的递归方式求解矩阵连乘问题</a:t>
            </a:r>
            <a:endParaRPr lang="en-US" sz="2400" b="1" dirty="0">
              <a:latin typeface="华文细黑" panose="02010600040101010101" pitchFamily="2" charset="-122"/>
              <a:ea typeface="华文细黑" panose="02010600040101010101" pitchFamily="2" charset="-122"/>
            </a:endParaRPr>
          </a:p>
          <a:p>
            <a:pPr indent="465138">
              <a:lnSpc>
                <a:spcPct val="175000"/>
              </a:lnSpc>
            </a:pPr>
            <a:endParaRPr lang="en-US" sz="2000" b="1" dirty="0">
              <a:latin typeface="Times New Roman" pitchFamily="18" charset="0"/>
              <a:ea typeface="SimSun" pitchFamily="2" charset="-122"/>
              <a:cs typeface="Times New Roman" pitchFamily="18" charset="0"/>
            </a:endParaRPr>
          </a:p>
          <a:p>
            <a:pPr indent="465138">
              <a:lnSpc>
                <a:spcPct val="175000"/>
              </a:lnSpc>
            </a:pPr>
            <a:endParaRPr lang="en-US" sz="2000" b="1" dirty="0">
              <a:latin typeface="Times New Roman" pitchFamily="18" charset="0"/>
              <a:ea typeface="SimSun" pitchFamily="2" charset="-122"/>
              <a:cs typeface="Times New Roman" pitchFamily="18" charset="0"/>
            </a:endParaRPr>
          </a:p>
          <a:p>
            <a:pPr marL="465138">
              <a:lnSpc>
                <a:spcPct val="150000"/>
              </a:lnSpc>
            </a:pPr>
            <a:r>
              <a:rPr lang="en-US" sz="2000" i="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pic>
        <p:nvPicPr>
          <p:cNvPr id="3" name="图片 2">
            <a:extLst>
              <a:ext uri="{FF2B5EF4-FFF2-40B4-BE49-F238E27FC236}">
                <a16:creationId xmlns:a16="http://schemas.microsoft.com/office/drawing/2014/main" id="{0094DD7F-79AB-8D57-4478-885C2AE6A610}"/>
              </a:ext>
            </a:extLst>
          </p:cNvPr>
          <p:cNvPicPr>
            <a:picLocks noChangeAspect="1"/>
          </p:cNvPicPr>
          <p:nvPr/>
        </p:nvPicPr>
        <p:blipFill>
          <a:blip r:embed="rId3"/>
          <a:stretch>
            <a:fillRect/>
          </a:stretch>
        </p:blipFill>
        <p:spPr>
          <a:xfrm>
            <a:off x="1066800" y="1219200"/>
            <a:ext cx="7543800" cy="5385668"/>
          </a:xfrm>
          <a:prstGeom prst="rect">
            <a:avLst/>
          </a:prstGeom>
        </p:spPr>
      </p:pic>
      <p:sp>
        <p:nvSpPr>
          <p:cNvPr id="5" name="文本框 4">
            <a:extLst>
              <a:ext uri="{FF2B5EF4-FFF2-40B4-BE49-F238E27FC236}">
                <a16:creationId xmlns:a16="http://schemas.microsoft.com/office/drawing/2014/main" id="{AD7189ED-5F5B-AD83-B7BE-1C2D4343D048}"/>
              </a:ext>
            </a:extLst>
          </p:cNvPr>
          <p:cNvSpPr txBox="1"/>
          <p:nvPr/>
        </p:nvSpPr>
        <p:spPr>
          <a:xfrm>
            <a:off x="0" y="0"/>
            <a:ext cx="1223412" cy="369332"/>
          </a:xfrm>
          <a:prstGeom prst="rect">
            <a:avLst/>
          </a:prstGeom>
          <a:solidFill>
            <a:srgbClr val="FFC000"/>
          </a:solidFill>
        </p:spPr>
        <p:txBody>
          <a:bodyPr wrap="none" rtlCol="0">
            <a:spAutoFit/>
          </a:bodyPr>
          <a:lstStyle/>
          <a:p>
            <a:r>
              <a:rPr lang="zh-CN" altLang="en-US" dirty="0">
                <a:latin typeface="楷体" panose="02010609060101010101" pitchFamily="49" charset="-122"/>
                <a:ea typeface="楷体" panose="02010609060101010101" pitchFamily="49" charset="-122"/>
              </a:rPr>
              <a:t>求解方法</a:t>
            </a:r>
            <a:r>
              <a:rPr lang="en-US" altLang="zh-CN" dirty="0">
                <a:latin typeface="楷体" panose="02010609060101010101" pitchFamily="49" charset="-122"/>
                <a:ea typeface="楷体" panose="02010609060101010101" pitchFamily="49" charset="-122"/>
              </a:rPr>
              <a:t>2</a:t>
            </a:r>
            <a:endParaRPr lang="en-US" dirty="0">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12FD9B0F-0ED8-4AF8-35CE-327BC3E5C4A8}"/>
              </a:ext>
            </a:extLst>
          </p:cNvPr>
          <p:cNvSpPr txBox="1"/>
          <p:nvPr/>
        </p:nvSpPr>
        <p:spPr>
          <a:xfrm>
            <a:off x="3352800" y="2940916"/>
            <a:ext cx="1826141" cy="338554"/>
          </a:xfrm>
          <a:prstGeom prst="rect">
            <a:avLst/>
          </a:prstGeom>
          <a:noFill/>
        </p:spPr>
        <p:txBody>
          <a:bodyPr wrap="none" rtlCol="0">
            <a:spAutoFit/>
          </a:bodyPr>
          <a:lstStyle/>
          <a:p>
            <a:r>
              <a:rPr lang="en-US"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枚举所有切割点</a:t>
            </a:r>
            <a:endParaRPr lang="en-US"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5498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a:t>
            </a:r>
          </a:p>
        </p:txBody>
      </p:sp>
      <p:sp>
        <p:nvSpPr>
          <p:cNvPr id="6" name="TextBox 5"/>
          <p:cNvSpPr txBox="1"/>
          <p:nvPr/>
        </p:nvSpPr>
        <p:spPr>
          <a:xfrm>
            <a:off x="228600" y="413761"/>
            <a:ext cx="8763000" cy="6127255"/>
          </a:xfrm>
          <a:prstGeom prst="rect">
            <a:avLst/>
          </a:prstGeom>
          <a:noFill/>
        </p:spPr>
        <p:txBody>
          <a:bodyPr wrap="square" rtlCol="0">
            <a:spAutoFit/>
          </a:bodyPr>
          <a:lstStyle/>
          <a:p>
            <a:r>
              <a:rPr lang="zh-CN" altLang="en-US" sz="2400" b="1" dirty="0">
                <a:latin typeface="SimSun" pitchFamily="2" charset="-122"/>
                <a:ea typeface="SimSun" pitchFamily="2" charset="-122"/>
              </a:rPr>
              <a:t>具体</a:t>
            </a:r>
            <a:r>
              <a:rPr lang="en-US" sz="2400" b="1" dirty="0" err="1">
                <a:latin typeface="SimSun" pitchFamily="2" charset="-122"/>
                <a:ea typeface="SimSun" pitchFamily="2" charset="-122"/>
              </a:rPr>
              <a:t>做法</a:t>
            </a:r>
            <a:r>
              <a:rPr lang="en-US" sz="2400" b="1" dirty="0">
                <a:latin typeface="SimSun" pitchFamily="2" charset="-122"/>
                <a:ea typeface="SimSun" pitchFamily="2" charset="-122"/>
              </a:rPr>
              <a:t>：</a:t>
            </a:r>
          </a:p>
          <a:p>
            <a:pPr marL="465138" indent="-465138">
              <a:lnSpc>
                <a:spcPct val="150000"/>
              </a:lnSpc>
              <a:buAutoNum type="arabicPlain"/>
            </a:pPr>
            <a:r>
              <a:rPr lang="en-US" sz="2000" b="1" dirty="0" err="1">
                <a:latin typeface="SimSun" pitchFamily="2" charset="-122"/>
                <a:ea typeface="SimSun" pitchFamily="2" charset="-122"/>
              </a:rPr>
              <a:t>初始化</a:t>
            </a:r>
            <a:r>
              <a:rPr lang="en-US" sz="2000" b="1" dirty="0">
                <a:latin typeface="SimSun" pitchFamily="2" charset="-122"/>
                <a:ea typeface="SimSun" pitchFamily="2" charset="-122"/>
              </a:rPr>
              <a:t>          					</a:t>
            </a:r>
          </a:p>
          <a:p>
            <a:pPr marL="465138">
              <a:lnSpc>
                <a:spcPct val="150000"/>
              </a:lnSpc>
              <a:spcBef>
                <a:spcPts val="300"/>
              </a:spcBef>
            </a:pPr>
            <a:r>
              <a:rPr lang="zh-CN" altLang="en-US" sz="2000" dirty="0"/>
              <a:t>先把输入数据分解到最小单位，并对其求解做出解答。这是个</a:t>
            </a:r>
            <a:r>
              <a:rPr lang="en-US" altLang="zh-CN" sz="2000" dirty="0"/>
              <a:t>”</a:t>
            </a:r>
            <a:r>
              <a:rPr lang="zh-CN" altLang="en-US" sz="2000" dirty="0"/>
              <a:t>解</a:t>
            </a:r>
            <a:r>
              <a:rPr lang="en-US" altLang="zh-CN" sz="2000" dirty="0"/>
              <a:t>”</a:t>
            </a:r>
            <a:r>
              <a:rPr lang="zh-CN" altLang="en-US" sz="2000" dirty="0"/>
              <a:t>的集合，称</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初始解集合</a:t>
            </a:r>
            <a:r>
              <a:rPr lang="zh-CN" altLang="en-US" sz="2000" dirty="0"/>
              <a:t>，以它们为基础或边界条件，并在它们之上，给出更大规模的问题的解。用</a:t>
            </a:r>
            <a:r>
              <a:rPr lang="en-US" sz="2000" i="1" dirty="0">
                <a:latin typeface="Times" panose="02020603050405020304" pitchFamily="18" charset="0"/>
              </a:rPr>
              <a:t>S</a:t>
            </a:r>
            <a:r>
              <a:rPr lang="en-US" sz="2400" baseline="-25000" dirty="0">
                <a:latin typeface="Times New Roman" pitchFamily="18" charset="0"/>
                <a:ea typeface="SimSun" pitchFamily="2" charset="-122"/>
                <a:cs typeface="Times New Roman" pitchFamily="18" charset="0"/>
              </a:rPr>
              <a:t>0</a:t>
            </a:r>
            <a:r>
              <a:rPr lang="zh-CN" altLang="en-US" sz="2000" dirty="0"/>
              <a:t>表示这个初始集合，也称初始条件。</a:t>
            </a:r>
            <a:endParaRPr lang="en-US" altLang="zh-CN" dirty="0"/>
          </a:p>
          <a:p>
            <a:pPr marL="465138" indent="-465138">
              <a:lnSpc>
                <a:spcPct val="150000"/>
              </a:lnSpc>
              <a:spcBef>
                <a:spcPts val="300"/>
              </a:spcBef>
            </a:pPr>
            <a:r>
              <a:rPr lang="en-US" altLang="zh-CN" sz="2000" dirty="0">
                <a:latin typeface="Times" panose="02020603050405020304" pitchFamily="18" charset="0"/>
              </a:rPr>
              <a:t>2</a:t>
            </a:r>
            <a:r>
              <a:rPr lang="en-US" altLang="zh-CN" b="1" dirty="0"/>
              <a:t>	</a:t>
            </a:r>
            <a:r>
              <a:rPr lang="zh-CN" altLang="en-US" sz="2000" b="1" dirty="0">
                <a:solidFill>
                  <a:srgbClr val="FF0000"/>
                </a:solidFill>
              </a:rPr>
              <a:t>自底而上</a:t>
            </a:r>
            <a:r>
              <a:rPr lang="zh-CN" altLang="en-US" sz="2000" b="1" dirty="0"/>
              <a:t>归纳</a:t>
            </a:r>
            <a:endParaRPr lang="en-US" altLang="zh-CN" sz="2000" dirty="0"/>
          </a:p>
          <a:p>
            <a:pPr marL="914400" indent="-449263">
              <a:lnSpc>
                <a:spcPct val="150000"/>
              </a:lnSpc>
              <a:spcBef>
                <a:spcPts val="300"/>
              </a:spcBef>
              <a:buFont typeface="Symbol" panose="05050102010706020507" pitchFamily="18" charset="2"/>
              <a:buChar char="·"/>
            </a:pPr>
            <a:r>
              <a:rPr lang="zh-CN" altLang="en-US" sz="2000" dirty="0"/>
              <a:t>用集合</a:t>
            </a:r>
            <a:r>
              <a:rPr lang="en-US" sz="2000"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i="1" baseline="-25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中的解来求解集合</a:t>
            </a:r>
            <a:r>
              <a:rPr lang="en-US" sz="2000"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a:t>
            </a:r>
            <a:r>
              <a:rPr lang="en-US" sz="2400"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 </a:t>
            </a:r>
            <a:r>
              <a:rPr lang="en-US" sz="2000" dirty="0">
                <a:latin typeface="Times New Roman" pitchFamily="18" charset="0"/>
                <a:ea typeface="SimSun" pitchFamily="2" charset="-122"/>
                <a:cs typeface="Times New Roman" pitchFamily="18" charset="0"/>
              </a:rPr>
              <a:t>≥ 0)</a:t>
            </a:r>
            <a:r>
              <a:rPr lang="zh-CN" altLang="en-US"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比</a:t>
            </a:r>
            <a:r>
              <a:rPr lang="en-US" sz="2000"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baseline="-25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规模更大。归纳进行到产生规模为</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的解为止</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1371600" lvl="1" indent="-449263">
              <a:lnSpc>
                <a:spcPct val="150000"/>
              </a:lnSpc>
              <a:spcBef>
                <a:spcPts val="300"/>
              </a:spcBef>
              <a:buFont typeface="Symbol" panose="05050102010706020507" pitchFamily="18" charset="2"/>
              <a:buChar char="·"/>
            </a:pPr>
            <a:r>
              <a:rPr lang="en-US" sz="1800"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的下标代表子问题的规模，而子问题的规模会随着下标的增长而增长</a:t>
            </a:r>
            <a:r>
              <a:rPr lang="en-US" altLang="zh-CN" dirty="0">
                <a:latin typeface="Times New Roman" pitchFamily="18" charset="0"/>
                <a:ea typeface="SimSun" pitchFamily="2" charset="-122"/>
                <a:cs typeface="Times New Roman" pitchFamily="18" charset="0"/>
              </a:rPr>
              <a:t>.</a:t>
            </a:r>
          </a:p>
          <a:p>
            <a:pPr marL="914400" indent="-449263">
              <a:lnSpc>
                <a:spcPct val="150000"/>
              </a:lnSpc>
              <a:spcBef>
                <a:spcPts val="300"/>
              </a:spcBef>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要求：</a:t>
            </a:r>
            <a:r>
              <a:rPr lang="en-US" sz="2000"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8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800" i="1" baseline="-25000" dirty="0">
                <a:latin typeface="Times New Roman" pitchFamily="18" charset="0"/>
                <a:ea typeface="SimSun" pitchFamily="2" charset="-122"/>
                <a:cs typeface="Times New Roman" pitchFamily="18" charset="0"/>
              </a:rPr>
              <a:t>i</a:t>
            </a:r>
            <a:r>
              <a:rPr lang="en-US" i="1" baseline="-25000" dirty="0">
                <a:latin typeface="Times New Roman" pitchFamily="18" charset="0"/>
                <a:ea typeface="SimSun" pitchFamily="2" charset="-122"/>
                <a:cs typeface="Times New Roman" pitchFamily="18" charset="0"/>
              </a:rPr>
              <a:t>  </a:t>
            </a:r>
            <a:r>
              <a:rPr lang="en-US" dirty="0">
                <a:latin typeface="SimSun" panose="02010600030101010101" pitchFamily="2" charset="-122"/>
                <a:ea typeface="SimSun" panose="02010600030101010101" pitchFamily="2" charset="-122"/>
                <a:cs typeface="Times New Roman" pitchFamily="18" charset="0"/>
              </a:rPr>
              <a:t>, </a:t>
            </a:r>
            <a:r>
              <a:rPr lang="en-US" sz="2000" dirty="0">
                <a:latin typeface="SimSun" panose="02010600030101010101" pitchFamily="2" charset="-122"/>
                <a:ea typeface="SimSun" panose="02010600030101010101"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中</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任何一个解，都必须是该</a:t>
            </a:r>
            <a:r>
              <a:rPr lang="zh-CN" altLang="en-US" sz="2000" dirty="0">
                <a:solidFill>
                  <a:srgbClr val="FF0000"/>
                </a:solidFill>
                <a:effectLst>
                  <a:outerShdw blurRad="38100" dist="38100" dir="2700000" algn="tl">
                    <a:srgbClr val="C0C0C0"/>
                  </a:outerShdw>
                </a:effectLst>
                <a:latin typeface="华文细黑" pitchFamily="2" charset="-122"/>
                <a:ea typeface="华文细黑" pitchFamily="2" charset="-122"/>
              </a:rPr>
              <a:t>子问题的最优解</a:t>
            </a:r>
            <a:r>
              <a:rPr lang="zh-CN" altLang="en-US" sz="2000" dirty="0">
                <a:latin typeface="Times New Roman" pitchFamily="18" charset="0"/>
                <a:ea typeface="SimSun" pitchFamily="2" charset="-122"/>
                <a:cs typeface="Times New Roman" pitchFamily="18" charset="0"/>
              </a:rPr>
              <a:t>。这是</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动态规划的最重要特点</a:t>
            </a:r>
            <a:r>
              <a:rPr lang="en-US" altLang="zh-CN" sz="2000"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即：满足</a:t>
            </a:r>
            <a:r>
              <a:rPr lang="zh-CN" altLang="en-US" sz="2000" dirty="0">
                <a:solidFill>
                  <a:srgbClr val="FF0000"/>
                </a:solidFill>
                <a:effectLst>
                  <a:outerShdw blurRad="38100" dist="38100" dir="2700000" algn="tl">
                    <a:srgbClr val="C0C0C0"/>
                  </a:outerShdw>
                </a:effectLst>
                <a:latin typeface="华文细黑" pitchFamily="2" charset="-122"/>
                <a:ea typeface="华文细黑" pitchFamily="2" charset="-122"/>
              </a:rPr>
              <a:t>最优子结构</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特性</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914400" indent="-449263">
              <a:lnSpc>
                <a:spcPct val="150000"/>
              </a:lnSpc>
              <a:spcBef>
                <a:spcPts val="300"/>
              </a:spcBef>
              <a:buFont typeface="Symbol" panose="05050102010706020507" pitchFamily="18" charset="2"/>
              <a:buChar char="·"/>
            </a:pPr>
            <a:r>
              <a:rPr lang="zh-CN" altLang="en-US" sz="2000" dirty="0">
                <a:latin typeface="Times New Roman" pitchFamily="18" charset="0"/>
                <a:ea typeface="SimSun" pitchFamily="2" charset="-122"/>
                <a:cs typeface="Times New Roman" pitchFamily="18" charset="0"/>
              </a:rPr>
              <a:t>找出</a:t>
            </a:r>
            <a:r>
              <a:rPr lang="en-US" sz="2000" i="1" dirty="0">
                <a:solidFill>
                  <a:srgbClr val="FF0000"/>
                </a:solidFill>
                <a:latin typeface="Times" panose="02020603050405020304" pitchFamily="18" charset="0"/>
                <a:ea typeface="华文细黑" panose="02010600040101010101" pitchFamily="2" charset="-122"/>
                <a:cs typeface="Times New Roman" pitchFamily="18" charset="0"/>
              </a:rPr>
              <a:t>S</a:t>
            </a:r>
            <a:r>
              <a:rPr lang="en-US" sz="2800" i="1" baseline="-25000" dirty="0">
                <a:solidFill>
                  <a:srgbClr val="FF0000"/>
                </a:solidFill>
                <a:latin typeface="Times" panose="02020603050405020304" pitchFamily="18" charset="0"/>
                <a:ea typeface="华文细黑" panose="02010600040101010101" pitchFamily="2" charset="-122"/>
                <a:cs typeface="Times New Roman" pitchFamily="18" charset="0"/>
              </a:rPr>
              <a:t>i</a:t>
            </a:r>
            <a:r>
              <a:rPr lang="en-US" sz="2800" baseline="-25000" dirty="0">
                <a:solidFill>
                  <a:srgbClr val="FF0000"/>
                </a:solidFill>
                <a:latin typeface="Times" panose="02020603050405020304" pitchFamily="18" charset="0"/>
                <a:ea typeface="华文细黑" panose="02010600040101010101" pitchFamily="2" charset="-122"/>
                <a:cs typeface="Times New Roman" pitchFamily="18" charset="0"/>
              </a:rPr>
              <a:t>+1</a:t>
            </a:r>
            <a:r>
              <a:rPr lang="zh-CN" altLang="en-US" sz="2000" dirty="0">
                <a:solidFill>
                  <a:srgbClr val="FF0000"/>
                </a:solidFill>
                <a:latin typeface="Times" panose="02020603050405020304" pitchFamily="18" charset="0"/>
                <a:ea typeface="华文细黑" panose="02010600040101010101" pitchFamily="2" charset="-122"/>
                <a:cs typeface="Times New Roman" pitchFamily="18" charset="0"/>
              </a:rPr>
              <a:t>的解</a:t>
            </a:r>
            <a:r>
              <a:rPr lang="zh-CN" altLang="en-US" sz="2000" dirty="0">
                <a:latin typeface="Times New Roman" pitchFamily="18" charset="0"/>
                <a:ea typeface="SimSun" pitchFamily="2" charset="-122"/>
                <a:cs typeface="Times New Roman" pitchFamily="18" charset="0"/>
              </a:rPr>
              <a:t>和</a:t>
            </a:r>
            <a:r>
              <a:rPr lang="en-US" sz="2000" i="1" dirty="0">
                <a:solidFill>
                  <a:srgbClr val="FF0000"/>
                </a:solidFill>
                <a:latin typeface="Times" panose="02020603050405020304" pitchFamily="18" charset="0"/>
                <a:ea typeface="华文细黑" panose="02010600040101010101" pitchFamily="2" charset="-122"/>
                <a:cs typeface="Times New Roman" pitchFamily="18" charset="0"/>
              </a:rPr>
              <a:t>S</a:t>
            </a:r>
            <a:r>
              <a:rPr lang="en-US" sz="2800" baseline="-25000" dirty="0">
                <a:solidFill>
                  <a:srgbClr val="FF0000"/>
                </a:solidFill>
                <a:latin typeface="Times" panose="02020603050405020304" pitchFamily="18" charset="0"/>
                <a:ea typeface="华文细黑" panose="02010600040101010101" pitchFamily="2" charset="-122"/>
                <a:cs typeface="Times New Roman" pitchFamily="18" charset="0"/>
              </a:rPr>
              <a:t>0</a:t>
            </a:r>
            <a:r>
              <a:rPr lang="zh-CN" altLang="en-US" dirty="0">
                <a:solidFill>
                  <a:srgbClr val="FF0000"/>
                </a:solidFill>
                <a:latin typeface="Times" panose="02020603050405020304" pitchFamily="18" charset="0"/>
                <a:ea typeface="华文细黑" panose="02010600040101010101" pitchFamily="2" charset="-122"/>
                <a:cs typeface="Times New Roman" pitchFamily="18" charset="0"/>
              </a:rPr>
              <a:t>，</a:t>
            </a:r>
            <a:r>
              <a:rPr lang="en-US" sz="2000" i="1" dirty="0">
                <a:solidFill>
                  <a:srgbClr val="FF0000"/>
                </a:solidFill>
                <a:latin typeface="Times" panose="02020603050405020304" pitchFamily="18" charset="0"/>
                <a:ea typeface="华文细黑" panose="02010600040101010101" pitchFamily="2" charset="-122"/>
                <a:cs typeface="Times New Roman" pitchFamily="18" charset="0"/>
              </a:rPr>
              <a:t>S</a:t>
            </a:r>
            <a:r>
              <a:rPr lang="en-US" sz="2800" baseline="-25000" dirty="0">
                <a:solidFill>
                  <a:srgbClr val="FF0000"/>
                </a:solidFill>
                <a:latin typeface="Times" panose="02020603050405020304" pitchFamily="18" charset="0"/>
                <a:ea typeface="华文细黑" panose="02010600040101010101" pitchFamily="2" charset="-122"/>
                <a:cs typeface="Times New Roman" pitchFamily="18" charset="0"/>
              </a:rPr>
              <a:t>1</a:t>
            </a:r>
            <a:r>
              <a:rPr lang="zh-CN" altLang="en-US" dirty="0">
                <a:solidFill>
                  <a:srgbClr val="FF0000"/>
                </a:solidFill>
                <a:latin typeface="Times" panose="02020603050405020304" pitchFamily="18" charset="0"/>
                <a:ea typeface="华文细黑" panose="02010600040101010101" pitchFamily="2" charset="-122"/>
                <a:cs typeface="Times New Roman" pitchFamily="18" charset="0"/>
              </a:rPr>
              <a:t>，</a:t>
            </a:r>
            <a:r>
              <a:rPr lang="en-US" dirty="0">
                <a:solidFill>
                  <a:srgbClr val="FF0000"/>
                </a:solidFill>
                <a:latin typeface="Times" panose="02020603050405020304" pitchFamily="18" charset="0"/>
                <a:ea typeface="华文细黑" panose="02010600040101010101" pitchFamily="2" charset="-122"/>
                <a:cs typeface="Times New Roman" pitchFamily="18" charset="0"/>
              </a:rPr>
              <a:t>…</a:t>
            </a:r>
            <a:r>
              <a:rPr lang="zh-CN" altLang="en-US" dirty="0">
                <a:solidFill>
                  <a:srgbClr val="FF0000"/>
                </a:solidFill>
                <a:latin typeface="Times" panose="02020603050405020304" pitchFamily="18" charset="0"/>
                <a:ea typeface="华文细黑" panose="02010600040101010101" pitchFamily="2" charset="-122"/>
                <a:cs typeface="Times New Roman" pitchFamily="18" charset="0"/>
              </a:rPr>
              <a:t>，</a:t>
            </a:r>
            <a:r>
              <a:rPr lang="en-US" sz="2000" i="1" dirty="0">
                <a:solidFill>
                  <a:srgbClr val="FF0000"/>
                </a:solidFill>
                <a:latin typeface="Times" panose="02020603050405020304" pitchFamily="18" charset="0"/>
                <a:ea typeface="华文细黑" panose="02010600040101010101" pitchFamily="2" charset="-122"/>
                <a:cs typeface="Times New Roman" pitchFamily="18" charset="0"/>
              </a:rPr>
              <a:t>S</a:t>
            </a:r>
            <a:r>
              <a:rPr lang="en-US" sz="2800" i="1" baseline="-25000" dirty="0">
                <a:solidFill>
                  <a:srgbClr val="FF0000"/>
                </a:solidFill>
                <a:latin typeface="Times" panose="02020603050405020304" pitchFamily="18" charset="0"/>
                <a:ea typeface="华文细黑" panose="02010600040101010101" pitchFamily="2" charset="-122"/>
                <a:cs typeface="Times New Roman" pitchFamily="18" charset="0"/>
              </a:rPr>
              <a:t>i</a:t>
            </a:r>
            <a:r>
              <a:rPr lang="en-US" i="1" baseline="-25000" dirty="0">
                <a:solidFill>
                  <a:srgbClr val="FF0000"/>
                </a:solidFill>
                <a:latin typeface="Times" panose="02020603050405020304" pitchFamily="18" charset="0"/>
                <a:ea typeface="华文细黑" panose="02010600040101010101" pitchFamily="2" charset="-122"/>
                <a:cs typeface="Times New Roman" pitchFamily="18" charset="0"/>
              </a:rPr>
              <a:t> </a:t>
            </a:r>
            <a:r>
              <a:rPr lang="zh-CN" altLang="en-US" sz="2000" dirty="0">
                <a:solidFill>
                  <a:srgbClr val="FF0000"/>
                </a:solidFill>
                <a:latin typeface="Times" panose="02020603050405020304" pitchFamily="18" charset="0"/>
                <a:ea typeface="华文细黑" panose="02010600040101010101" pitchFamily="2" charset="-122"/>
                <a:cs typeface="Times New Roman" pitchFamily="18" charset="0"/>
              </a:rPr>
              <a:t>的解</a:t>
            </a:r>
            <a:r>
              <a:rPr lang="zh-CN" altLang="en-US" sz="2000" dirty="0">
                <a:latin typeface="Times" panose="02020603050405020304" pitchFamily="18" charset="0"/>
                <a:ea typeface="华文细黑" panose="02010600040101010101" pitchFamily="2" charset="-122"/>
                <a:cs typeface="Times New Roman" pitchFamily="18" charset="0"/>
              </a:rPr>
              <a:t>之间</a:t>
            </a:r>
            <a:r>
              <a:rPr lang="zh-CN" altLang="en-US" sz="2000" dirty="0">
                <a:latin typeface="Times New Roman" pitchFamily="18" charset="0"/>
                <a:ea typeface="SimSun" pitchFamily="2" charset="-122"/>
                <a:cs typeface="Times New Roman" pitchFamily="18" charset="0"/>
              </a:rPr>
              <a:t>的关系是关键。表示这个关系的公式</a:t>
            </a:r>
            <a:r>
              <a:rPr lang="zh-CN" altLang="en-US" sz="2000" dirty="0"/>
              <a:t>称为</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归纳公式</a:t>
            </a:r>
            <a:r>
              <a:rPr lang="zh-CN" altLang="en-US" sz="2000" dirty="0"/>
              <a:t>。</a:t>
            </a:r>
            <a:endParaRPr lang="en-US" b="1" dirty="0">
              <a:latin typeface="SimSun" pitchFamily="2" charset="-122"/>
              <a:ea typeface="SimSun" pitchFamily="2" charset="-122"/>
            </a:endParaRPr>
          </a:p>
        </p:txBody>
      </p:sp>
    </p:spTree>
    <p:extLst>
      <p:ext uri="{BB962C8B-B14F-4D97-AF65-F5344CB8AC3E}">
        <p14:creationId xmlns:p14="http://schemas.microsoft.com/office/powerpoint/2010/main" val="181477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13186"/>
            <a:ext cx="8839200" cy="1775935"/>
          </a:xfrm>
          <a:prstGeom prst="rect">
            <a:avLst/>
          </a:prstGeom>
          <a:noFill/>
        </p:spPr>
        <p:txBody>
          <a:bodyPr wrap="square" rtlCol="0">
            <a:spAutoFit/>
          </a:bodyPr>
          <a:lstStyle/>
          <a:p>
            <a:pPr>
              <a:lnSpc>
                <a:spcPct val="200000"/>
              </a:lnSpc>
            </a:pP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自顶而下</a:t>
            </a:r>
            <a:r>
              <a:rPr lang="zh-CN" altLang="en-US" sz="2400" b="1" dirty="0">
                <a:latin typeface="华文细黑" panose="02010600040101010101" pitchFamily="2" charset="-122"/>
                <a:ea typeface="华文细黑" panose="02010600040101010101" pitchFamily="2" charset="-122"/>
              </a:rPr>
              <a:t>的递归方式求解矩阵连乘问题</a:t>
            </a:r>
            <a:endParaRPr lang="en-US" sz="2400" b="1" dirty="0">
              <a:latin typeface="华文细黑" panose="02010600040101010101" pitchFamily="2" charset="-122"/>
              <a:ea typeface="华文细黑" panose="02010600040101010101" pitchFamily="2" charset="-122"/>
            </a:endParaRPr>
          </a:p>
          <a:p>
            <a:pPr indent="465138">
              <a:lnSpc>
                <a:spcPct val="175000"/>
              </a:lnSpc>
            </a:pPr>
            <a:r>
              <a:rPr lang="zh-CN" altLang="en-US" sz="2000" b="1" dirty="0">
                <a:latin typeface="Times New Roman" pitchFamily="18" charset="0"/>
                <a:ea typeface="SimSun" pitchFamily="2" charset="-122"/>
                <a:cs typeface="Times New Roman" pitchFamily="18" charset="0"/>
              </a:rPr>
              <a:t>递归方式求解的复杂度</a:t>
            </a:r>
            <a:endParaRPr lang="en-US" sz="2000" b="1" dirty="0">
              <a:latin typeface="Times New Roman" pitchFamily="18" charset="0"/>
              <a:ea typeface="SimSun" pitchFamily="2" charset="-122"/>
              <a:cs typeface="Times New Roman" pitchFamily="18" charset="0"/>
            </a:endParaRPr>
          </a:p>
          <a:p>
            <a:pPr marL="465138">
              <a:lnSpc>
                <a:spcPct val="150000"/>
              </a:lnSpc>
            </a:pPr>
            <a:r>
              <a:rPr lang="en-US" sz="2000" i="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pic>
        <p:nvPicPr>
          <p:cNvPr id="5" name="图片 4">
            <a:extLst>
              <a:ext uri="{FF2B5EF4-FFF2-40B4-BE49-F238E27FC236}">
                <a16:creationId xmlns:a16="http://schemas.microsoft.com/office/drawing/2014/main" id="{D28875AB-298B-BB67-5604-BF7F444E8785}"/>
              </a:ext>
            </a:extLst>
          </p:cNvPr>
          <p:cNvPicPr>
            <a:picLocks noChangeAspect="1"/>
          </p:cNvPicPr>
          <p:nvPr/>
        </p:nvPicPr>
        <p:blipFill>
          <a:blip r:embed="rId3"/>
          <a:stretch>
            <a:fillRect/>
          </a:stretch>
        </p:blipFill>
        <p:spPr>
          <a:xfrm>
            <a:off x="990599" y="1752600"/>
            <a:ext cx="7287347" cy="4872073"/>
          </a:xfrm>
          <a:prstGeom prst="rect">
            <a:avLst/>
          </a:prstGeom>
        </p:spPr>
      </p:pic>
      <p:cxnSp>
        <p:nvCxnSpPr>
          <p:cNvPr id="3" name="直接箭头连接符 2">
            <a:extLst>
              <a:ext uri="{FF2B5EF4-FFF2-40B4-BE49-F238E27FC236}">
                <a16:creationId xmlns:a16="http://schemas.microsoft.com/office/drawing/2014/main" id="{66C31FA6-8346-475F-018E-17BA59AB2C79}"/>
              </a:ext>
            </a:extLst>
          </p:cNvPr>
          <p:cNvCxnSpPr>
            <a:cxnSpLocks/>
          </p:cNvCxnSpPr>
          <p:nvPr/>
        </p:nvCxnSpPr>
        <p:spPr>
          <a:xfrm flipH="1">
            <a:off x="7086600" y="1828800"/>
            <a:ext cx="304800" cy="260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C1FA617-0C19-A39E-FE38-40B4F973E353}"/>
              </a:ext>
            </a:extLst>
          </p:cNvPr>
          <p:cNvSpPr txBox="1"/>
          <p:nvPr/>
        </p:nvSpPr>
        <p:spPr>
          <a:xfrm>
            <a:off x="7315200" y="1524000"/>
            <a:ext cx="877163" cy="369332"/>
          </a:xfrm>
          <a:prstGeom prst="rect">
            <a:avLst/>
          </a:prstGeom>
          <a:noFill/>
        </p:spPr>
        <p:txBody>
          <a:bodyPr wrap="none" rtlCol="0">
            <a:spAutoFit/>
          </a:bodyPr>
          <a:lstStyle/>
          <a:p>
            <a:r>
              <a:rPr lang="zh-CN" altLang="en-US" dirty="0"/>
              <a:t>递归式</a:t>
            </a:r>
            <a:endParaRPr lang="en-US" dirty="0"/>
          </a:p>
        </p:txBody>
      </p:sp>
      <p:sp>
        <p:nvSpPr>
          <p:cNvPr id="12" name="文本框 11">
            <a:extLst>
              <a:ext uri="{FF2B5EF4-FFF2-40B4-BE49-F238E27FC236}">
                <a16:creationId xmlns:a16="http://schemas.microsoft.com/office/drawing/2014/main" id="{BCE8FD1B-56E6-EC45-D29E-61DDDE5B6ED0}"/>
              </a:ext>
            </a:extLst>
          </p:cNvPr>
          <p:cNvSpPr txBox="1"/>
          <p:nvPr/>
        </p:nvSpPr>
        <p:spPr>
          <a:xfrm>
            <a:off x="0" y="0"/>
            <a:ext cx="1223412" cy="369332"/>
          </a:xfrm>
          <a:prstGeom prst="rect">
            <a:avLst/>
          </a:prstGeom>
          <a:solidFill>
            <a:srgbClr val="FFC000"/>
          </a:solidFill>
        </p:spPr>
        <p:txBody>
          <a:bodyPr wrap="none" rtlCol="0">
            <a:spAutoFit/>
          </a:bodyPr>
          <a:lstStyle/>
          <a:p>
            <a:r>
              <a:rPr lang="zh-CN" altLang="en-US" dirty="0">
                <a:latin typeface="楷体" panose="02010609060101010101" pitchFamily="49" charset="-122"/>
                <a:ea typeface="楷体" panose="02010609060101010101" pitchFamily="49" charset="-122"/>
              </a:rPr>
              <a:t>求解方法</a:t>
            </a:r>
            <a:r>
              <a:rPr lang="en-US" altLang="zh-CN" dirty="0">
                <a:latin typeface="楷体" panose="02010609060101010101" pitchFamily="49" charset="-122"/>
                <a:ea typeface="楷体" panose="02010609060101010101" pitchFamily="49" charset="-122"/>
              </a:rPr>
              <a:t>2</a:t>
            </a:r>
            <a:endParaRPr 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8474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组合 124">
            <a:extLst>
              <a:ext uri="{FF2B5EF4-FFF2-40B4-BE49-F238E27FC236}">
                <a16:creationId xmlns:a16="http://schemas.microsoft.com/office/drawing/2014/main" id="{01CAB777-B91E-A4C4-5A2D-EFE8773FFCA4}"/>
              </a:ext>
            </a:extLst>
          </p:cNvPr>
          <p:cNvGrpSpPr/>
          <p:nvPr/>
        </p:nvGrpSpPr>
        <p:grpSpPr>
          <a:xfrm>
            <a:off x="838200" y="1676400"/>
            <a:ext cx="7162202" cy="2868423"/>
            <a:chOff x="808885" y="-7843"/>
            <a:chExt cx="7162202" cy="2868423"/>
          </a:xfrm>
        </p:grpSpPr>
        <p:sp>
          <p:nvSpPr>
            <p:cNvPr id="122" name="流程图: 可选过程 121">
              <a:extLst>
                <a:ext uri="{FF2B5EF4-FFF2-40B4-BE49-F238E27FC236}">
                  <a16:creationId xmlns:a16="http://schemas.microsoft.com/office/drawing/2014/main" id="{1988894A-2132-B81B-1E78-00346CA9600F}"/>
                </a:ext>
              </a:extLst>
            </p:cNvPr>
            <p:cNvSpPr/>
            <p:nvPr/>
          </p:nvSpPr>
          <p:spPr>
            <a:xfrm>
              <a:off x="7343142" y="1731690"/>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流程图: 可选过程 120">
              <a:extLst>
                <a:ext uri="{FF2B5EF4-FFF2-40B4-BE49-F238E27FC236}">
                  <a16:creationId xmlns:a16="http://schemas.microsoft.com/office/drawing/2014/main" id="{13A7A4C5-05FD-1C7B-CF75-CCD3FFF28589}"/>
                </a:ext>
              </a:extLst>
            </p:cNvPr>
            <p:cNvSpPr/>
            <p:nvPr/>
          </p:nvSpPr>
          <p:spPr>
            <a:xfrm>
              <a:off x="5549246" y="1720940"/>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流程图: 可选过程 117">
              <a:extLst>
                <a:ext uri="{FF2B5EF4-FFF2-40B4-BE49-F238E27FC236}">
                  <a16:creationId xmlns:a16="http://schemas.microsoft.com/office/drawing/2014/main" id="{0F9435EC-0B8F-7A6C-5E80-8340D6983047}"/>
                </a:ext>
              </a:extLst>
            </p:cNvPr>
            <p:cNvSpPr/>
            <p:nvPr/>
          </p:nvSpPr>
          <p:spPr>
            <a:xfrm>
              <a:off x="2698698" y="1713876"/>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流程图: 可选过程 119">
              <a:extLst>
                <a:ext uri="{FF2B5EF4-FFF2-40B4-BE49-F238E27FC236}">
                  <a16:creationId xmlns:a16="http://schemas.microsoft.com/office/drawing/2014/main" id="{68D62798-B5FC-8D1B-6575-7DFC4A3746AE}"/>
                </a:ext>
              </a:extLst>
            </p:cNvPr>
            <p:cNvSpPr/>
            <p:nvPr/>
          </p:nvSpPr>
          <p:spPr>
            <a:xfrm>
              <a:off x="3823814" y="1704663"/>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流程图: 可选过程 118">
              <a:extLst>
                <a:ext uri="{FF2B5EF4-FFF2-40B4-BE49-F238E27FC236}">
                  <a16:creationId xmlns:a16="http://schemas.microsoft.com/office/drawing/2014/main" id="{7837A642-6350-5AEB-0D0F-10EF01D0EF19}"/>
                </a:ext>
              </a:extLst>
            </p:cNvPr>
            <p:cNvSpPr/>
            <p:nvPr/>
          </p:nvSpPr>
          <p:spPr>
            <a:xfrm>
              <a:off x="3296979" y="1704663"/>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流程图: 可选过程 122">
              <a:extLst>
                <a:ext uri="{FF2B5EF4-FFF2-40B4-BE49-F238E27FC236}">
                  <a16:creationId xmlns:a16="http://schemas.microsoft.com/office/drawing/2014/main" id="{2EBEF37F-A588-1E80-9AF5-E06F796FB17C}"/>
                </a:ext>
              </a:extLst>
            </p:cNvPr>
            <p:cNvSpPr/>
            <p:nvPr/>
          </p:nvSpPr>
          <p:spPr>
            <a:xfrm>
              <a:off x="7517117" y="867835"/>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任意多边形: 形状 114">
              <a:extLst>
                <a:ext uri="{FF2B5EF4-FFF2-40B4-BE49-F238E27FC236}">
                  <a16:creationId xmlns:a16="http://schemas.microsoft.com/office/drawing/2014/main" id="{A39BA377-4288-3932-E018-82305C7CBD02}"/>
                </a:ext>
              </a:extLst>
            </p:cNvPr>
            <p:cNvSpPr/>
            <p:nvPr/>
          </p:nvSpPr>
          <p:spPr>
            <a:xfrm>
              <a:off x="6783535" y="1693212"/>
              <a:ext cx="1004923" cy="1153219"/>
            </a:xfrm>
            <a:custGeom>
              <a:avLst/>
              <a:gdLst>
                <a:gd name="connsiteX0" fmla="*/ 47333 w 991855"/>
                <a:gd name="connsiteY0" fmla="*/ 71000 h 1153219"/>
                <a:gd name="connsiteX1" fmla="*/ 122637 w 991855"/>
                <a:gd name="connsiteY1" fmla="*/ 0 h 1153219"/>
                <a:gd name="connsiteX2" fmla="*/ 253880 w 991855"/>
                <a:gd name="connsiteY2" fmla="*/ 15060 h 1153219"/>
                <a:gd name="connsiteX3" fmla="*/ 370063 w 991855"/>
                <a:gd name="connsiteY3" fmla="*/ 58091 h 1153219"/>
                <a:gd name="connsiteX4" fmla="*/ 991855 w 991855"/>
                <a:gd name="connsiteY4" fmla="*/ 1034885 h 1153219"/>
                <a:gd name="connsiteX5" fmla="*/ 966037 w 991855"/>
                <a:gd name="connsiteY5" fmla="*/ 1112340 h 1153219"/>
                <a:gd name="connsiteX6" fmla="*/ 899339 w 991855"/>
                <a:gd name="connsiteY6" fmla="*/ 1138159 h 1153219"/>
                <a:gd name="connsiteX7" fmla="*/ 148455 w 991855"/>
                <a:gd name="connsiteY7" fmla="*/ 1153219 h 1153219"/>
                <a:gd name="connsiteX8" fmla="*/ 43030 w 991855"/>
                <a:gd name="connsiteY8" fmla="*/ 1114492 h 1153219"/>
                <a:gd name="connsiteX9" fmla="*/ 0 w 991855"/>
                <a:gd name="connsiteY9" fmla="*/ 1056401 h 1153219"/>
                <a:gd name="connsiteX10" fmla="*/ 47333 w 991855"/>
                <a:gd name="connsiteY10" fmla="*/ 71000 h 1153219"/>
                <a:gd name="connsiteX0" fmla="*/ 28867 w 992753"/>
                <a:gd name="connsiteY0" fmla="*/ 94667 h 1153219"/>
                <a:gd name="connsiteX1" fmla="*/ 123535 w 992753"/>
                <a:gd name="connsiteY1" fmla="*/ 0 h 1153219"/>
                <a:gd name="connsiteX2" fmla="*/ 254778 w 992753"/>
                <a:gd name="connsiteY2" fmla="*/ 15060 h 1153219"/>
                <a:gd name="connsiteX3" fmla="*/ 370961 w 992753"/>
                <a:gd name="connsiteY3" fmla="*/ 58091 h 1153219"/>
                <a:gd name="connsiteX4" fmla="*/ 992753 w 992753"/>
                <a:gd name="connsiteY4" fmla="*/ 1034885 h 1153219"/>
                <a:gd name="connsiteX5" fmla="*/ 966935 w 992753"/>
                <a:gd name="connsiteY5" fmla="*/ 1112340 h 1153219"/>
                <a:gd name="connsiteX6" fmla="*/ 900237 w 992753"/>
                <a:gd name="connsiteY6" fmla="*/ 1138159 h 1153219"/>
                <a:gd name="connsiteX7" fmla="*/ 149353 w 992753"/>
                <a:gd name="connsiteY7" fmla="*/ 1153219 h 1153219"/>
                <a:gd name="connsiteX8" fmla="*/ 43928 w 992753"/>
                <a:gd name="connsiteY8" fmla="*/ 1114492 h 1153219"/>
                <a:gd name="connsiteX9" fmla="*/ 898 w 992753"/>
                <a:gd name="connsiteY9" fmla="*/ 1056401 h 1153219"/>
                <a:gd name="connsiteX10" fmla="*/ 28867 w 992753"/>
                <a:gd name="connsiteY10" fmla="*/ 94667 h 1153219"/>
                <a:gd name="connsiteX0" fmla="*/ 27969 w 991855"/>
                <a:gd name="connsiteY0" fmla="*/ 94667 h 1153219"/>
                <a:gd name="connsiteX1" fmla="*/ 122637 w 991855"/>
                <a:gd name="connsiteY1" fmla="*/ 0 h 1153219"/>
                <a:gd name="connsiteX2" fmla="*/ 253880 w 991855"/>
                <a:gd name="connsiteY2" fmla="*/ 15060 h 1153219"/>
                <a:gd name="connsiteX3" fmla="*/ 370063 w 991855"/>
                <a:gd name="connsiteY3" fmla="*/ 58091 h 1153219"/>
                <a:gd name="connsiteX4" fmla="*/ 991855 w 991855"/>
                <a:gd name="connsiteY4" fmla="*/ 1034885 h 1153219"/>
                <a:gd name="connsiteX5" fmla="*/ 966037 w 991855"/>
                <a:gd name="connsiteY5" fmla="*/ 1112340 h 1153219"/>
                <a:gd name="connsiteX6" fmla="*/ 899339 w 991855"/>
                <a:gd name="connsiteY6" fmla="*/ 1138159 h 1153219"/>
                <a:gd name="connsiteX7" fmla="*/ 148455 w 991855"/>
                <a:gd name="connsiteY7" fmla="*/ 1153219 h 1153219"/>
                <a:gd name="connsiteX8" fmla="*/ 43030 w 991855"/>
                <a:gd name="connsiteY8" fmla="*/ 1114492 h 1153219"/>
                <a:gd name="connsiteX9" fmla="*/ 0 w 991855"/>
                <a:gd name="connsiteY9" fmla="*/ 1056401 h 1153219"/>
                <a:gd name="connsiteX10" fmla="*/ 27969 w 991855"/>
                <a:gd name="connsiteY10" fmla="*/ 94667 h 1153219"/>
                <a:gd name="connsiteX0" fmla="*/ 16471 w 999721"/>
                <a:gd name="connsiteY0" fmla="*/ 137698 h 1153219"/>
                <a:gd name="connsiteX1" fmla="*/ 130503 w 999721"/>
                <a:gd name="connsiteY1" fmla="*/ 0 h 1153219"/>
                <a:gd name="connsiteX2" fmla="*/ 261746 w 999721"/>
                <a:gd name="connsiteY2" fmla="*/ 15060 h 1153219"/>
                <a:gd name="connsiteX3" fmla="*/ 377929 w 999721"/>
                <a:gd name="connsiteY3" fmla="*/ 58091 h 1153219"/>
                <a:gd name="connsiteX4" fmla="*/ 999721 w 999721"/>
                <a:gd name="connsiteY4" fmla="*/ 1034885 h 1153219"/>
                <a:gd name="connsiteX5" fmla="*/ 973903 w 999721"/>
                <a:gd name="connsiteY5" fmla="*/ 1112340 h 1153219"/>
                <a:gd name="connsiteX6" fmla="*/ 907205 w 999721"/>
                <a:gd name="connsiteY6" fmla="*/ 1138159 h 1153219"/>
                <a:gd name="connsiteX7" fmla="*/ 156321 w 999721"/>
                <a:gd name="connsiteY7" fmla="*/ 1153219 h 1153219"/>
                <a:gd name="connsiteX8" fmla="*/ 50896 w 999721"/>
                <a:gd name="connsiteY8" fmla="*/ 1114492 h 1153219"/>
                <a:gd name="connsiteX9" fmla="*/ 7866 w 999721"/>
                <a:gd name="connsiteY9" fmla="*/ 1056401 h 1153219"/>
                <a:gd name="connsiteX10" fmla="*/ 16471 w 999721"/>
                <a:gd name="connsiteY10" fmla="*/ 137698 h 1153219"/>
                <a:gd name="connsiteX0" fmla="*/ 10915 w 994165"/>
                <a:gd name="connsiteY0" fmla="*/ 137698 h 1153219"/>
                <a:gd name="connsiteX1" fmla="*/ 124947 w 994165"/>
                <a:gd name="connsiteY1" fmla="*/ 0 h 1153219"/>
                <a:gd name="connsiteX2" fmla="*/ 256190 w 994165"/>
                <a:gd name="connsiteY2" fmla="*/ 15060 h 1153219"/>
                <a:gd name="connsiteX3" fmla="*/ 372373 w 994165"/>
                <a:gd name="connsiteY3" fmla="*/ 58091 h 1153219"/>
                <a:gd name="connsiteX4" fmla="*/ 994165 w 994165"/>
                <a:gd name="connsiteY4" fmla="*/ 1034885 h 1153219"/>
                <a:gd name="connsiteX5" fmla="*/ 968347 w 994165"/>
                <a:gd name="connsiteY5" fmla="*/ 1112340 h 1153219"/>
                <a:gd name="connsiteX6" fmla="*/ 901649 w 994165"/>
                <a:gd name="connsiteY6" fmla="*/ 1138159 h 1153219"/>
                <a:gd name="connsiteX7" fmla="*/ 150765 w 994165"/>
                <a:gd name="connsiteY7" fmla="*/ 1153219 h 1153219"/>
                <a:gd name="connsiteX8" fmla="*/ 45340 w 994165"/>
                <a:gd name="connsiteY8" fmla="*/ 1114492 h 1153219"/>
                <a:gd name="connsiteX9" fmla="*/ 2310 w 994165"/>
                <a:gd name="connsiteY9" fmla="*/ 1056401 h 1153219"/>
                <a:gd name="connsiteX10" fmla="*/ 10915 w 994165"/>
                <a:gd name="connsiteY10" fmla="*/ 137698 h 1153219"/>
                <a:gd name="connsiteX0" fmla="*/ 10915 w 994165"/>
                <a:gd name="connsiteY0" fmla="*/ 137698 h 1153219"/>
                <a:gd name="connsiteX1" fmla="*/ 124947 w 994165"/>
                <a:gd name="connsiteY1" fmla="*/ 0 h 1153219"/>
                <a:gd name="connsiteX2" fmla="*/ 256190 w 994165"/>
                <a:gd name="connsiteY2" fmla="*/ 15060 h 1153219"/>
                <a:gd name="connsiteX3" fmla="*/ 372373 w 994165"/>
                <a:gd name="connsiteY3" fmla="*/ 58091 h 1153219"/>
                <a:gd name="connsiteX4" fmla="*/ 994165 w 994165"/>
                <a:gd name="connsiteY4" fmla="*/ 1034885 h 1153219"/>
                <a:gd name="connsiteX5" fmla="*/ 968347 w 994165"/>
                <a:gd name="connsiteY5" fmla="*/ 1112340 h 1153219"/>
                <a:gd name="connsiteX6" fmla="*/ 901649 w 994165"/>
                <a:gd name="connsiteY6" fmla="*/ 1138159 h 1153219"/>
                <a:gd name="connsiteX7" fmla="*/ 150765 w 994165"/>
                <a:gd name="connsiteY7" fmla="*/ 1153219 h 1153219"/>
                <a:gd name="connsiteX8" fmla="*/ 45340 w 994165"/>
                <a:gd name="connsiteY8" fmla="*/ 1114492 h 1153219"/>
                <a:gd name="connsiteX9" fmla="*/ 2310 w 994165"/>
                <a:gd name="connsiteY9" fmla="*/ 1056401 h 1153219"/>
                <a:gd name="connsiteX10" fmla="*/ 10915 w 994165"/>
                <a:gd name="connsiteY10" fmla="*/ 137698 h 1153219"/>
                <a:gd name="connsiteX0" fmla="*/ 10915 w 1004923"/>
                <a:gd name="connsiteY0" fmla="*/ 137698 h 1153219"/>
                <a:gd name="connsiteX1" fmla="*/ 124947 w 1004923"/>
                <a:gd name="connsiteY1" fmla="*/ 0 h 1153219"/>
                <a:gd name="connsiteX2" fmla="*/ 256190 w 1004923"/>
                <a:gd name="connsiteY2" fmla="*/ 15060 h 1153219"/>
                <a:gd name="connsiteX3" fmla="*/ 372373 w 1004923"/>
                <a:gd name="connsiteY3" fmla="*/ 58091 h 1153219"/>
                <a:gd name="connsiteX4" fmla="*/ 1004923 w 1004923"/>
                <a:gd name="connsiteY4" fmla="*/ 1004764 h 1153219"/>
                <a:gd name="connsiteX5" fmla="*/ 968347 w 1004923"/>
                <a:gd name="connsiteY5" fmla="*/ 1112340 h 1153219"/>
                <a:gd name="connsiteX6" fmla="*/ 901649 w 1004923"/>
                <a:gd name="connsiteY6" fmla="*/ 1138159 h 1153219"/>
                <a:gd name="connsiteX7" fmla="*/ 150765 w 1004923"/>
                <a:gd name="connsiteY7" fmla="*/ 1153219 h 1153219"/>
                <a:gd name="connsiteX8" fmla="*/ 45340 w 1004923"/>
                <a:gd name="connsiteY8" fmla="*/ 1114492 h 1153219"/>
                <a:gd name="connsiteX9" fmla="*/ 2310 w 1004923"/>
                <a:gd name="connsiteY9" fmla="*/ 1056401 h 1153219"/>
                <a:gd name="connsiteX10" fmla="*/ 10915 w 1004923"/>
                <a:gd name="connsiteY10" fmla="*/ 137698 h 115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4923" h="1153219">
                  <a:moveTo>
                    <a:pt x="10915" y="137698"/>
                  </a:moveTo>
                  <a:cubicBezTo>
                    <a:pt x="46775" y="59526"/>
                    <a:pt x="86936" y="45899"/>
                    <a:pt x="124947" y="0"/>
                  </a:cubicBezTo>
                  <a:lnTo>
                    <a:pt x="256190" y="15060"/>
                  </a:lnTo>
                  <a:lnTo>
                    <a:pt x="372373" y="58091"/>
                  </a:lnTo>
                  <a:lnTo>
                    <a:pt x="1004923" y="1004764"/>
                  </a:lnTo>
                  <a:lnTo>
                    <a:pt x="968347" y="1112340"/>
                  </a:lnTo>
                  <a:lnTo>
                    <a:pt x="901649" y="1138159"/>
                  </a:lnTo>
                  <a:lnTo>
                    <a:pt x="150765" y="1153219"/>
                  </a:lnTo>
                  <a:lnTo>
                    <a:pt x="45340" y="1114492"/>
                  </a:lnTo>
                  <a:lnTo>
                    <a:pt x="2310" y="1056401"/>
                  </a:lnTo>
                  <a:cubicBezTo>
                    <a:pt x="5179" y="733671"/>
                    <a:pt x="-9166" y="206547"/>
                    <a:pt x="10915" y="137698"/>
                  </a:cubicBez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任意多边形: 形状 111">
              <a:extLst>
                <a:ext uri="{FF2B5EF4-FFF2-40B4-BE49-F238E27FC236}">
                  <a16:creationId xmlns:a16="http://schemas.microsoft.com/office/drawing/2014/main" id="{4500610C-6873-54DF-F3E4-FFD4B4442F10}"/>
                </a:ext>
              </a:extLst>
            </p:cNvPr>
            <p:cNvSpPr/>
            <p:nvPr/>
          </p:nvSpPr>
          <p:spPr>
            <a:xfrm>
              <a:off x="4387766" y="849899"/>
              <a:ext cx="1043608" cy="1147969"/>
            </a:xfrm>
            <a:custGeom>
              <a:avLst/>
              <a:gdLst>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24848 h 1147969"/>
                <a:gd name="connsiteX8" fmla="*/ 675861 w 1043608"/>
                <a:gd name="connsiteY8" fmla="*/ 54665 h 1147969"/>
                <a:gd name="connsiteX9" fmla="*/ 690769 w 1043608"/>
                <a:gd name="connsiteY9" fmla="*/ 69574 h 1147969"/>
                <a:gd name="connsiteX10" fmla="*/ 700708 w 1043608"/>
                <a:gd name="connsiteY10" fmla="*/ 89452 h 1147969"/>
                <a:gd name="connsiteX11" fmla="*/ 715617 w 1043608"/>
                <a:gd name="connsiteY11" fmla="*/ 99391 h 1147969"/>
                <a:gd name="connsiteX12" fmla="*/ 720587 w 1043608"/>
                <a:gd name="connsiteY12" fmla="*/ 104361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24848 h 1147969"/>
                <a:gd name="connsiteX8" fmla="*/ 683882 w 1043608"/>
                <a:gd name="connsiteY8" fmla="*/ 54665 h 1147969"/>
                <a:gd name="connsiteX9" fmla="*/ 690769 w 1043608"/>
                <a:gd name="connsiteY9" fmla="*/ 69574 h 1147969"/>
                <a:gd name="connsiteX10" fmla="*/ 700708 w 1043608"/>
                <a:gd name="connsiteY10" fmla="*/ 89452 h 1147969"/>
                <a:gd name="connsiteX11" fmla="*/ 715617 w 1043608"/>
                <a:gd name="connsiteY11" fmla="*/ 99391 h 1147969"/>
                <a:gd name="connsiteX12" fmla="*/ 720587 w 1043608"/>
                <a:gd name="connsiteY12" fmla="*/ 104361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24848 h 1147969"/>
                <a:gd name="connsiteX8" fmla="*/ 683882 w 1043608"/>
                <a:gd name="connsiteY8" fmla="*/ 54665 h 1147969"/>
                <a:gd name="connsiteX9" fmla="*/ 702030 w 1043608"/>
                <a:gd name="connsiteY9" fmla="*/ 69574 h 1147969"/>
                <a:gd name="connsiteX10" fmla="*/ 700708 w 1043608"/>
                <a:gd name="connsiteY10" fmla="*/ 89452 h 1147969"/>
                <a:gd name="connsiteX11" fmla="*/ 715617 w 1043608"/>
                <a:gd name="connsiteY11" fmla="*/ 99391 h 1147969"/>
                <a:gd name="connsiteX12" fmla="*/ 720587 w 1043608"/>
                <a:gd name="connsiteY12" fmla="*/ 104361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24848 h 1147969"/>
                <a:gd name="connsiteX8" fmla="*/ 683882 w 1043608"/>
                <a:gd name="connsiteY8" fmla="*/ 54665 h 1147969"/>
                <a:gd name="connsiteX9" fmla="*/ 702030 w 1043608"/>
                <a:gd name="connsiteY9" fmla="*/ 69574 h 1147969"/>
                <a:gd name="connsiteX10" fmla="*/ 700708 w 1043608"/>
                <a:gd name="connsiteY10" fmla="*/ 89452 h 1147969"/>
                <a:gd name="connsiteX11" fmla="*/ 715617 w 1043608"/>
                <a:gd name="connsiteY11" fmla="*/ 99391 h 1147969"/>
                <a:gd name="connsiteX12" fmla="*/ 720587 w 1043608"/>
                <a:gd name="connsiteY12" fmla="*/ 79587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24848 h 1147969"/>
                <a:gd name="connsiteX8" fmla="*/ 683882 w 1043608"/>
                <a:gd name="connsiteY8" fmla="*/ 54665 h 1147969"/>
                <a:gd name="connsiteX9" fmla="*/ 702030 w 1043608"/>
                <a:gd name="connsiteY9" fmla="*/ 69574 h 1147969"/>
                <a:gd name="connsiteX10" fmla="*/ 700708 w 1043608"/>
                <a:gd name="connsiteY10" fmla="*/ 89452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24848 h 1147969"/>
                <a:gd name="connsiteX8" fmla="*/ 683882 w 1043608"/>
                <a:gd name="connsiteY8" fmla="*/ 54665 h 1147969"/>
                <a:gd name="connsiteX9" fmla="*/ 708787 w 1043608"/>
                <a:gd name="connsiteY9" fmla="*/ 56061 h 1147969"/>
                <a:gd name="connsiteX10" fmla="*/ 700708 w 1043608"/>
                <a:gd name="connsiteY10" fmla="*/ 89452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15839 h 1147969"/>
                <a:gd name="connsiteX8" fmla="*/ 683882 w 1043608"/>
                <a:gd name="connsiteY8" fmla="*/ 54665 h 1147969"/>
                <a:gd name="connsiteX9" fmla="*/ 708787 w 1043608"/>
                <a:gd name="connsiteY9" fmla="*/ 56061 h 1147969"/>
                <a:gd name="connsiteX10" fmla="*/ 700708 w 1043608"/>
                <a:gd name="connsiteY10" fmla="*/ 89452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15839 h 1147969"/>
                <a:gd name="connsiteX8" fmla="*/ 683882 w 1043608"/>
                <a:gd name="connsiteY8" fmla="*/ 54665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96956 w 1043608"/>
                <a:gd name="connsiteY4" fmla="*/ 9939 h 1147969"/>
                <a:gd name="connsiteX5" fmla="*/ 531743 w 1043608"/>
                <a:gd name="connsiteY5" fmla="*/ 0 h 1147969"/>
                <a:gd name="connsiteX6" fmla="*/ 646043 w 1043608"/>
                <a:gd name="connsiteY6" fmla="*/ 4969 h 1147969"/>
                <a:gd name="connsiteX7" fmla="*/ 655982 w 1043608"/>
                <a:gd name="connsiteY7" fmla="*/ 15839 h 1147969"/>
                <a:gd name="connsiteX8" fmla="*/ 683882 w 1043608"/>
                <a:gd name="connsiteY8" fmla="*/ 32143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7200 w 1043608"/>
                <a:gd name="connsiteY3" fmla="*/ 19878 h 1147969"/>
                <a:gd name="connsiteX4" fmla="*/ 485695 w 1043608"/>
                <a:gd name="connsiteY4" fmla="*/ 3183 h 1147969"/>
                <a:gd name="connsiteX5" fmla="*/ 531743 w 1043608"/>
                <a:gd name="connsiteY5" fmla="*/ 0 h 1147969"/>
                <a:gd name="connsiteX6" fmla="*/ 646043 w 1043608"/>
                <a:gd name="connsiteY6" fmla="*/ 4969 h 1147969"/>
                <a:gd name="connsiteX7" fmla="*/ 655982 w 1043608"/>
                <a:gd name="connsiteY7" fmla="*/ 15839 h 1147969"/>
                <a:gd name="connsiteX8" fmla="*/ 683882 w 1043608"/>
                <a:gd name="connsiteY8" fmla="*/ 32143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50444 w 1043608"/>
                <a:gd name="connsiteY3" fmla="*/ 19878 h 1147969"/>
                <a:gd name="connsiteX4" fmla="*/ 485695 w 1043608"/>
                <a:gd name="connsiteY4" fmla="*/ 3183 h 1147969"/>
                <a:gd name="connsiteX5" fmla="*/ 531743 w 1043608"/>
                <a:gd name="connsiteY5" fmla="*/ 0 h 1147969"/>
                <a:gd name="connsiteX6" fmla="*/ 646043 w 1043608"/>
                <a:gd name="connsiteY6" fmla="*/ 4969 h 1147969"/>
                <a:gd name="connsiteX7" fmla="*/ 655982 w 1043608"/>
                <a:gd name="connsiteY7" fmla="*/ 15839 h 1147969"/>
                <a:gd name="connsiteX8" fmla="*/ 683882 w 1043608"/>
                <a:gd name="connsiteY8" fmla="*/ 32143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23417 w 1043608"/>
                <a:gd name="connsiteY3" fmla="*/ 26635 h 1147969"/>
                <a:gd name="connsiteX4" fmla="*/ 485695 w 1043608"/>
                <a:gd name="connsiteY4" fmla="*/ 3183 h 1147969"/>
                <a:gd name="connsiteX5" fmla="*/ 531743 w 1043608"/>
                <a:gd name="connsiteY5" fmla="*/ 0 h 1147969"/>
                <a:gd name="connsiteX6" fmla="*/ 646043 w 1043608"/>
                <a:gd name="connsiteY6" fmla="*/ 4969 h 1147969"/>
                <a:gd name="connsiteX7" fmla="*/ 655982 w 1043608"/>
                <a:gd name="connsiteY7" fmla="*/ 15839 h 1147969"/>
                <a:gd name="connsiteX8" fmla="*/ 683882 w 1043608"/>
                <a:gd name="connsiteY8" fmla="*/ 32143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23417 w 1043608"/>
                <a:gd name="connsiteY3" fmla="*/ 26635 h 1147969"/>
                <a:gd name="connsiteX4" fmla="*/ 485695 w 1043608"/>
                <a:gd name="connsiteY4" fmla="*/ 3183 h 1147969"/>
                <a:gd name="connsiteX5" fmla="*/ 531743 w 1043608"/>
                <a:gd name="connsiteY5" fmla="*/ 0 h 1147969"/>
                <a:gd name="connsiteX6" fmla="*/ 646043 w 1043608"/>
                <a:gd name="connsiteY6" fmla="*/ 4969 h 1147969"/>
                <a:gd name="connsiteX7" fmla="*/ 655982 w 1043608"/>
                <a:gd name="connsiteY7" fmla="*/ 1583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23417 w 1043608"/>
                <a:gd name="connsiteY3" fmla="*/ 26635 h 1147969"/>
                <a:gd name="connsiteX4" fmla="*/ 485695 w 1043608"/>
                <a:gd name="connsiteY4" fmla="*/ 3183 h 1147969"/>
                <a:gd name="connsiteX5" fmla="*/ 523068 w 1043608"/>
                <a:gd name="connsiteY5" fmla="*/ 0 h 1147969"/>
                <a:gd name="connsiteX6" fmla="*/ 646043 w 1043608"/>
                <a:gd name="connsiteY6" fmla="*/ 4969 h 1147969"/>
                <a:gd name="connsiteX7" fmla="*/ 655982 w 1043608"/>
                <a:gd name="connsiteY7" fmla="*/ 1583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42291 w 1043608"/>
                <a:gd name="connsiteY2" fmla="*/ 24848 h 1147969"/>
                <a:gd name="connsiteX3" fmla="*/ 423417 w 1043608"/>
                <a:gd name="connsiteY3" fmla="*/ 26635 h 1147969"/>
                <a:gd name="connsiteX4" fmla="*/ 466609 w 1043608"/>
                <a:gd name="connsiteY4" fmla="*/ 3183 h 1147969"/>
                <a:gd name="connsiteX5" fmla="*/ 523068 w 1043608"/>
                <a:gd name="connsiteY5" fmla="*/ 0 h 1147969"/>
                <a:gd name="connsiteX6" fmla="*/ 646043 w 1043608"/>
                <a:gd name="connsiteY6" fmla="*/ 4969 h 1147969"/>
                <a:gd name="connsiteX7" fmla="*/ 655982 w 1043608"/>
                <a:gd name="connsiteY7" fmla="*/ 1583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23205 w 1043608"/>
                <a:gd name="connsiteY2" fmla="*/ 16172 h 1147969"/>
                <a:gd name="connsiteX3" fmla="*/ 423417 w 1043608"/>
                <a:gd name="connsiteY3" fmla="*/ 26635 h 1147969"/>
                <a:gd name="connsiteX4" fmla="*/ 466609 w 1043608"/>
                <a:gd name="connsiteY4" fmla="*/ 3183 h 1147969"/>
                <a:gd name="connsiteX5" fmla="*/ 523068 w 1043608"/>
                <a:gd name="connsiteY5" fmla="*/ 0 h 1147969"/>
                <a:gd name="connsiteX6" fmla="*/ 646043 w 1043608"/>
                <a:gd name="connsiteY6" fmla="*/ 4969 h 1147969"/>
                <a:gd name="connsiteX7" fmla="*/ 655982 w 1043608"/>
                <a:gd name="connsiteY7" fmla="*/ 1583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23205 w 1043608"/>
                <a:gd name="connsiteY2" fmla="*/ 16172 h 1147969"/>
                <a:gd name="connsiteX3" fmla="*/ 418212 w 1043608"/>
                <a:gd name="connsiteY3" fmla="*/ 24900 h 1147969"/>
                <a:gd name="connsiteX4" fmla="*/ 466609 w 1043608"/>
                <a:gd name="connsiteY4" fmla="*/ 3183 h 1147969"/>
                <a:gd name="connsiteX5" fmla="*/ 523068 w 1043608"/>
                <a:gd name="connsiteY5" fmla="*/ 0 h 1147969"/>
                <a:gd name="connsiteX6" fmla="*/ 646043 w 1043608"/>
                <a:gd name="connsiteY6" fmla="*/ 4969 h 1147969"/>
                <a:gd name="connsiteX7" fmla="*/ 655982 w 1043608"/>
                <a:gd name="connsiteY7" fmla="*/ 1583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23205 w 1043608"/>
                <a:gd name="connsiteY2" fmla="*/ 16172 h 1147969"/>
                <a:gd name="connsiteX3" fmla="*/ 399126 w 1043608"/>
                <a:gd name="connsiteY3" fmla="*/ 21430 h 1147969"/>
                <a:gd name="connsiteX4" fmla="*/ 466609 w 1043608"/>
                <a:gd name="connsiteY4" fmla="*/ 3183 h 1147969"/>
                <a:gd name="connsiteX5" fmla="*/ 523068 w 1043608"/>
                <a:gd name="connsiteY5" fmla="*/ 0 h 1147969"/>
                <a:gd name="connsiteX6" fmla="*/ 646043 w 1043608"/>
                <a:gd name="connsiteY6" fmla="*/ 4969 h 1147969"/>
                <a:gd name="connsiteX7" fmla="*/ 655982 w 1043608"/>
                <a:gd name="connsiteY7" fmla="*/ 1583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23205 w 1043608"/>
                <a:gd name="connsiteY2" fmla="*/ 16172 h 1147969"/>
                <a:gd name="connsiteX3" fmla="*/ 399126 w 1043608"/>
                <a:gd name="connsiteY3" fmla="*/ 21430 h 1147969"/>
                <a:gd name="connsiteX4" fmla="*/ 466609 w 1043608"/>
                <a:gd name="connsiteY4" fmla="*/ 3183 h 1147969"/>
                <a:gd name="connsiteX5" fmla="*/ 523068 w 1043608"/>
                <a:gd name="connsiteY5" fmla="*/ 0 h 1147969"/>
                <a:gd name="connsiteX6" fmla="*/ 646043 w 1043608"/>
                <a:gd name="connsiteY6" fmla="*/ 4969 h 1147969"/>
                <a:gd name="connsiteX7" fmla="*/ 662923 w 1043608"/>
                <a:gd name="connsiteY7" fmla="*/ 889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20587 w 1043608"/>
                <a:gd name="connsiteY12" fmla="*/ 93100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23205 w 1043608"/>
                <a:gd name="connsiteY2" fmla="*/ 16172 h 1147969"/>
                <a:gd name="connsiteX3" fmla="*/ 399126 w 1043608"/>
                <a:gd name="connsiteY3" fmla="*/ 21430 h 1147969"/>
                <a:gd name="connsiteX4" fmla="*/ 466609 w 1043608"/>
                <a:gd name="connsiteY4" fmla="*/ 3183 h 1147969"/>
                <a:gd name="connsiteX5" fmla="*/ 523068 w 1043608"/>
                <a:gd name="connsiteY5" fmla="*/ 0 h 1147969"/>
                <a:gd name="connsiteX6" fmla="*/ 646043 w 1043608"/>
                <a:gd name="connsiteY6" fmla="*/ 4969 h 1147969"/>
                <a:gd name="connsiteX7" fmla="*/ 662923 w 1043608"/>
                <a:gd name="connsiteY7" fmla="*/ 889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15617 w 1043608"/>
                <a:gd name="connsiteY11" fmla="*/ 99391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23205 w 1043608"/>
                <a:gd name="connsiteY2" fmla="*/ 16172 h 1147969"/>
                <a:gd name="connsiteX3" fmla="*/ 399126 w 1043608"/>
                <a:gd name="connsiteY3" fmla="*/ 21430 h 1147969"/>
                <a:gd name="connsiteX4" fmla="*/ 466609 w 1043608"/>
                <a:gd name="connsiteY4" fmla="*/ 3183 h 1147969"/>
                <a:gd name="connsiteX5" fmla="*/ 523068 w 1043608"/>
                <a:gd name="connsiteY5" fmla="*/ 0 h 1147969"/>
                <a:gd name="connsiteX6" fmla="*/ 646043 w 1043608"/>
                <a:gd name="connsiteY6" fmla="*/ 4969 h 1147969"/>
                <a:gd name="connsiteX7" fmla="*/ 662923 w 1043608"/>
                <a:gd name="connsiteY7" fmla="*/ 889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30145 w 1043608"/>
                <a:gd name="connsiteY2" fmla="*/ 9232 h 1147969"/>
                <a:gd name="connsiteX3" fmla="*/ 399126 w 1043608"/>
                <a:gd name="connsiteY3" fmla="*/ 21430 h 1147969"/>
                <a:gd name="connsiteX4" fmla="*/ 466609 w 1043608"/>
                <a:gd name="connsiteY4" fmla="*/ 3183 h 1147969"/>
                <a:gd name="connsiteX5" fmla="*/ 523068 w 1043608"/>
                <a:gd name="connsiteY5" fmla="*/ 0 h 1147969"/>
                <a:gd name="connsiteX6" fmla="*/ 646043 w 1043608"/>
                <a:gd name="connsiteY6" fmla="*/ 4969 h 1147969"/>
                <a:gd name="connsiteX7" fmla="*/ 662923 w 1043608"/>
                <a:gd name="connsiteY7" fmla="*/ 889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30145 w 1043608"/>
                <a:gd name="connsiteY2" fmla="*/ 9232 h 1147969"/>
                <a:gd name="connsiteX3" fmla="*/ 390451 w 1043608"/>
                <a:gd name="connsiteY3" fmla="*/ 40516 h 1147969"/>
                <a:gd name="connsiteX4" fmla="*/ 466609 w 1043608"/>
                <a:gd name="connsiteY4" fmla="*/ 3183 h 1147969"/>
                <a:gd name="connsiteX5" fmla="*/ 523068 w 1043608"/>
                <a:gd name="connsiteY5" fmla="*/ 0 h 1147969"/>
                <a:gd name="connsiteX6" fmla="*/ 646043 w 1043608"/>
                <a:gd name="connsiteY6" fmla="*/ 4969 h 1147969"/>
                <a:gd name="connsiteX7" fmla="*/ 662923 w 1043608"/>
                <a:gd name="connsiteY7" fmla="*/ 889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30145 w 1043608"/>
                <a:gd name="connsiteY2" fmla="*/ 9232 h 1147969"/>
                <a:gd name="connsiteX3" fmla="*/ 397392 w 1043608"/>
                <a:gd name="connsiteY3" fmla="*/ 23165 h 1147969"/>
                <a:gd name="connsiteX4" fmla="*/ 466609 w 1043608"/>
                <a:gd name="connsiteY4" fmla="*/ 3183 h 1147969"/>
                <a:gd name="connsiteX5" fmla="*/ 523068 w 1043608"/>
                <a:gd name="connsiteY5" fmla="*/ 0 h 1147969"/>
                <a:gd name="connsiteX6" fmla="*/ 646043 w 1043608"/>
                <a:gd name="connsiteY6" fmla="*/ 4969 h 1147969"/>
                <a:gd name="connsiteX7" fmla="*/ 662923 w 1043608"/>
                <a:gd name="connsiteY7" fmla="*/ 8899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67748 w 1043608"/>
                <a:gd name="connsiteY0" fmla="*/ 64604 h 1147969"/>
                <a:gd name="connsiteX1" fmla="*/ 367748 w 1043608"/>
                <a:gd name="connsiteY1" fmla="*/ 64604 h 1147969"/>
                <a:gd name="connsiteX2" fmla="*/ 430145 w 1043608"/>
                <a:gd name="connsiteY2" fmla="*/ 9232 h 1147969"/>
                <a:gd name="connsiteX3" fmla="*/ 397392 w 1043608"/>
                <a:gd name="connsiteY3" fmla="*/ 23165 h 1147969"/>
                <a:gd name="connsiteX4" fmla="*/ 466609 w 1043608"/>
                <a:gd name="connsiteY4" fmla="*/ 3183 h 1147969"/>
                <a:gd name="connsiteX5" fmla="*/ 523068 w 1043608"/>
                <a:gd name="connsiteY5" fmla="*/ 0 h 1147969"/>
                <a:gd name="connsiteX6" fmla="*/ 646043 w 1043608"/>
                <a:gd name="connsiteY6" fmla="*/ 4969 h 1147969"/>
                <a:gd name="connsiteX7" fmla="*/ 668129 w 1043608"/>
                <a:gd name="connsiteY7" fmla="*/ 10634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7748 w 1043608"/>
                <a:gd name="connsiteY18" fmla="*/ 64604 h 1147969"/>
                <a:gd name="connsiteX0" fmla="*/ 370756 w 1043608"/>
                <a:gd name="connsiteY0" fmla="*/ 49564 h 1147969"/>
                <a:gd name="connsiteX1" fmla="*/ 367748 w 1043608"/>
                <a:gd name="connsiteY1" fmla="*/ 64604 h 1147969"/>
                <a:gd name="connsiteX2" fmla="*/ 430145 w 1043608"/>
                <a:gd name="connsiteY2" fmla="*/ 9232 h 1147969"/>
                <a:gd name="connsiteX3" fmla="*/ 397392 w 1043608"/>
                <a:gd name="connsiteY3" fmla="*/ 23165 h 1147969"/>
                <a:gd name="connsiteX4" fmla="*/ 466609 w 1043608"/>
                <a:gd name="connsiteY4" fmla="*/ 3183 h 1147969"/>
                <a:gd name="connsiteX5" fmla="*/ 523068 w 1043608"/>
                <a:gd name="connsiteY5" fmla="*/ 0 h 1147969"/>
                <a:gd name="connsiteX6" fmla="*/ 646043 w 1043608"/>
                <a:gd name="connsiteY6" fmla="*/ 4969 h 1147969"/>
                <a:gd name="connsiteX7" fmla="*/ 668129 w 1043608"/>
                <a:gd name="connsiteY7" fmla="*/ 10634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70756 w 1043608"/>
                <a:gd name="connsiteY18" fmla="*/ 49564 h 1147969"/>
                <a:gd name="connsiteX0" fmla="*/ 370756 w 1043608"/>
                <a:gd name="connsiteY0" fmla="*/ 49564 h 1147969"/>
                <a:gd name="connsiteX1" fmla="*/ 367748 w 1043608"/>
                <a:gd name="connsiteY1" fmla="*/ 64604 h 1147969"/>
                <a:gd name="connsiteX2" fmla="*/ 430145 w 1043608"/>
                <a:gd name="connsiteY2" fmla="*/ 9232 h 1147969"/>
                <a:gd name="connsiteX3" fmla="*/ 386865 w 1043608"/>
                <a:gd name="connsiteY3" fmla="*/ 23165 h 1147969"/>
                <a:gd name="connsiteX4" fmla="*/ 466609 w 1043608"/>
                <a:gd name="connsiteY4" fmla="*/ 3183 h 1147969"/>
                <a:gd name="connsiteX5" fmla="*/ 523068 w 1043608"/>
                <a:gd name="connsiteY5" fmla="*/ 0 h 1147969"/>
                <a:gd name="connsiteX6" fmla="*/ 646043 w 1043608"/>
                <a:gd name="connsiteY6" fmla="*/ 4969 h 1147969"/>
                <a:gd name="connsiteX7" fmla="*/ 668129 w 1043608"/>
                <a:gd name="connsiteY7" fmla="*/ 10634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70756 w 1043608"/>
                <a:gd name="connsiteY18" fmla="*/ 49564 h 1147969"/>
                <a:gd name="connsiteX0" fmla="*/ 370756 w 1043608"/>
                <a:gd name="connsiteY0" fmla="*/ 49564 h 1147969"/>
                <a:gd name="connsiteX1" fmla="*/ 367748 w 1043608"/>
                <a:gd name="connsiteY1" fmla="*/ 64604 h 1147969"/>
                <a:gd name="connsiteX2" fmla="*/ 372995 w 1043608"/>
                <a:gd name="connsiteY2" fmla="*/ 34799 h 1147969"/>
                <a:gd name="connsiteX3" fmla="*/ 386865 w 1043608"/>
                <a:gd name="connsiteY3" fmla="*/ 23165 h 1147969"/>
                <a:gd name="connsiteX4" fmla="*/ 466609 w 1043608"/>
                <a:gd name="connsiteY4" fmla="*/ 3183 h 1147969"/>
                <a:gd name="connsiteX5" fmla="*/ 523068 w 1043608"/>
                <a:gd name="connsiteY5" fmla="*/ 0 h 1147969"/>
                <a:gd name="connsiteX6" fmla="*/ 646043 w 1043608"/>
                <a:gd name="connsiteY6" fmla="*/ 4969 h 1147969"/>
                <a:gd name="connsiteX7" fmla="*/ 668129 w 1043608"/>
                <a:gd name="connsiteY7" fmla="*/ 10634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70756 w 1043608"/>
                <a:gd name="connsiteY18" fmla="*/ 49564 h 1147969"/>
                <a:gd name="connsiteX0" fmla="*/ 366244 w 1043608"/>
                <a:gd name="connsiteY0" fmla="*/ 43549 h 1147969"/>
                <a:gd name="connsiteX1" fmla="*/ 367748 w 1043608"/>
                <a:gd name="connsiteY1" fmla="*/ 64604 h 1147969"/>
                <a:gd name="connsiteX2" fmla="*/ 372995 w 1043608"/>
                <a:gd name="connsiteY2" fmla="*/ 34799 h 1147969"/>
                <a:gd name="connsiteX3" fmla="*/ 386865 w 1043608"/>
                <a:gd name="connsiteY3" fmla="*/ 23165 h 1147969"/>
                <a:gd name="connsiteX4" fmla="*/ 466609 w 1043608"/>
                <a:gd name="connsiteY4" fmla="*/ 3183 h 1147969"/>
                <a:gd name="connsiteX5" fmla="*/ 523068 w 1043608"/>
                <a:gd name="connsiteY5" fmla="*/ 0 h 1147969"/>
                <a:gd name="connsiteX6" fmla="*/ 646043 w 1043608"/>
                <a:gd name="connsiteY6" fmla="*/ 4969 h 1147969"/>
                <a:gd name="connsiteX7" fmla="*/ 668129 w 1043608"/>
                <a:gd name="connsiteY7" fmla="*/ 10634 h 1147969"/>
                <a:gd name="connsiteX8" fmla="*/ 689087 w 1043608"/>
                <a:gd name="connsiteY8" fmla="*/ 28672 h 1147969"/>
                <a:gd name="connsiteX9" fmla="*/ 708787 w 1043608"/>
                <a:gd name="connsiteY9" fmla="*/ 56061 h 1147969"/>
                <a:gd name="connsiteX10" fmla="*/ 711969 w 1043608"/>
                <a:gd name="connsiteY10" fmla="*/ 64678 h 1147969"/>
                <a:gd name="connsiteX11" fmla="*/ 720822 w 1043608"/>
                <a:gd name="connsiteY11" fmla="*/ 90716 h 1147969"/>
                <a:gd name="connsiteX12" fmla="*/ 717117 w 1043608"/>
                <a:gd name="connsiteY12" fmla="*/ 68809 h 1147969"/>
                <a:gd name="connsiteX13" fmla="*/ 1043608 w 1043608"/>
                <a:gd name="connsiteY13" fmla="*/ 1038639 h 1147969"/>
                <a:gd name="connsiteX14" fmla="*/ 1043608 w 1043608"/>
                <a:gd name="connsiteY14" fmla="*/ 1048578 h 1147969"/>
                <a:gd name="connsiteX15" fmla="*/ 954156 w 1043608"/>
                <a:gd name="connsiteY15" fmla="*/ 1147969 h 1147969"/>
                <a:gd name="connsiteX16" fmla="*/ 89452 w 1043608"/>
                <a:gd name="connsiteY16" fmla="*/ 1138030 h 1147969"/>
                <a:gd name="connsiteX17" fmla="*/ 0 w 1043608"/>
                <a:gd name="connsiteY17" fmla="*/ 1018761 h 1147969"/>
                <a:gd name="connsiteX18" fmla="*/ 366244 w 1043608"/>
                <a:gd name="connsiteY18" fmla="*/ 43549 h 114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3608" h="1147969">
                  <a:moveTo>
                    <a:pt x="366244" y="43549"/>
                  </a:moveTo>
                  <a:lnTo>
                    <a:pt x="367748" y="64604"/>
                  </a:lnTo>
                  <a:cubicBezTo>
                    <a:pt x="392596" y="51352"/>
                    <a:pt x="369809" y="41705"/>
                    <a:pt x="372995" y="34799"/>
                  </a:cubicBezTo>
                  <a:cubicBezTo>
                    <a:pt x="376181" y="27893"/>
                    <a:pt x="371263" y="28434"/>
                    <a:pt x="386865" y="23165"/>
                  </a:cubicBezTo>
                  <a:cubicBezTo>
                    <a:pt x="402467" y="17896"/>
                    <a:pt x="443908" y="7044"/>
                    <a:pt x="466609" y="3183"/>
                  </a:cubicBezTo>
                  <a:cubicBezTo>
                    <a:pt x="489310" y="-678"/>
                    <a:pt x="511472" y="3313"/>
                    <a:pt x="523068" y="0"/>
                  </a:cubicBezTo>
                  <a:lnTo>
                    <a:pt x="646043" y="4969"/>
                  </a:lnTo>
                  <a:cubicBezTo>
                    <a:pt x="670220" y="6741"/>
                    <a:pt x="660955" y="6684"/>
                    <a:pt x="668129" y="10634"/>
                  </a:cubicBezTo>
                  <a:cubicBezTo>
                    <a:pt x="675303" y="14584"/>
                    <a:pt x="682311" y="21101"/>
                    <a:pt x="689087" y="28672"/>
                  </a:cubicBezTo>
                  <a:cubicBezTo>
                    <a:pt x="695863" y="36243"/>
                    <a:pt x="704973" y="50060"/>
                    <a:pt x="708787" y="56061"/>
                  </a:cubicBezTo>
                  <a:cubicBezTo>
                    <a:pt x="712601" y="62062"/>
                    <a:pt x="709963" y="58902"/>
                    <a:pt x="711969" y="64678"/>
                  </a:cubicBezTo>
                  <a:cubicBezTo>
                    <a:pt x="713975" y="70454"/>
                    <a:pt x="719964" y="90028"/>
                    <a:pt x="720822" y="90716"/>
                  </a:cubicBezTo>
                  <a:cubicBezTo>
                    <a:pt x="721680" y="91405"/>
                    <a:pt x="715460" y="67152"/>
                    <a:pt x="717117" y="68809"/>
                  </a:cubicBezTo>
                  <a:lnTo>
                    <a:pt x="1043608" y="1038639"/>
                  </a:lnTo>
                  <a:lnTo>
                    <a:pt x="1043608" y="1048578"/>
                  </a:lnTo>
                  <a:lnTo>
                    <a:pt x="954156" y="1147969"/>
                  </a:lnTo>
                  <a:lnTo>
                    <a:pt x="89452" y="1138030"/>
                  </a:lnTo>
                  <a:lnTo>
                    <a:pt x="0" y="1018761"/>
                  </a:lnTo>
                  <a:lnTo>
                    <a:pt x="366244" y="43549"/>
                  </a:ln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任意多边形: 形状 113">
              <a:extLst>
                <a:ext uri="{FF2B5EF4-FFF2-40B4-BE49-F238E27FC236}">
                  <a16:creationId xmlns:a16="http://schemas.microsoft.com/office/drawing/2014/main" id="{65FFBF5C-1DA0-D2CB-EA18-F22F5BB8AB03}"/>
                </a:ext>
              </a:extLst>
            </p:cNvPr>
            <p:cNvSpPr/>
            <p:nvPr/>
          </p:nvSpPr>
          <p:spPr>
            <a:xfrm>
              <a:off x="5597924" y="1640176"/>
              <a:ext cx="1000462" cy="1149576"/>
            </a:xfrm>
            <a:custGeom>
              <a:avLst/>
              <a:gdLst>
                <a:gd name="connsiteX0" fmla="*/ 666975 w 1000462"/>
                <a:gd name="connsiteY0" fmla="*/ 17212 h 1136008"/>
                <a:gd name="connsiteX1" fmla="*/ 666975 w 1000462"/>
                <a:gd name="connsiteY1" fmla="*/ 17212 h 1136008"/>
                <a:gd name="connsiteX2" fmla="*/ 733672 w 1000462"/>
                <a:gd name="connsiteY2" fmla="*/ 10758 h 1136008"/>
                <a:gd name="connsiteX3" fmla="*/ 763793 w 1000462"/>
                <a:gd name="connsiteY3" fmla="*/ 2152 h 1136008"/>
                <a:gd name="connsiteX4" fmla="*/ 781006 w 1000462"/>
                <a:gd name="connsiteY4" fmla="*/ 0 h 1136008"/>
                <a:gd name="connsiteX5" fmla="*/ 879976 w 1000462"/>
                <a:gd name="connsiteY5" fmla="*/ 2152 h 1136008"/>
                <a:gd name="connsiteX6" fmla="*/ 985401 w 1000462"/>
                <a:gd name="connsiteY6" fmla="*/ 105425 h 1136008"/>
                <a:gd name="connsiteX7" fmla="*/ 1000462 w 1000462"/>
                <a:gd name="connsiteY7" fmla="*/ 1062856 h 1136008"/>
                <a:gd name="connsiteX8" fmla="*/ 899340 w 1000462"/>
                <a:gd name="connsiteY8" fmla="*/ 1136008 h 1136008"/>
                <a:gd name="connsiteX9" fmla="*/ 118335 w 1000462"/>
                <a:gd name="connsiteY9" fmla="*/ 1129553 h 1136008"/>
                <a:gd name="connsiteX10" fmla="*/ 19364 w 1000462"/>
                <a:gd name="connsiteY10" fmla="*/ 1077916 h 1136008"/>
                <a:gd name="connsiteX11" fmla="*/ 0 w 1000462"/>
                <a:gd name="connsiteY11" fmla="*/ 996158 h 1136008"/>
                <a:gd name="connsiteX12" fmla="*/ 666975 w 1000462"/>
                <a:gd name="connsiteY12" fmla="*/ 17212 h 1136008"/>
                <a:gd name="connsiteX0" fmla="*/ 666975 w 1000462"/>
                <a:gd name="connsiteY0" fmla="*/ 30121 h 1148917"/>
                <a:gd name="connsiteX1" fmla="*/ 666975 w 1000462"/>
                <a:gd name="connsiteY1" fmla="*/ 30121 h 1148917"/>
                <a:gd name="connsiteX2" fmla="*/ 733672 w 1000462"/>
                <a:gd name="connsiteY2" fmla="*/ 23667 h 1148917"/>
                <a:gd name="connsiteX3" fmla="*/ 763793 w 1000462"/>
                <a:gd name="connsiteY3" fmla="*/ 15061 h 1148917"/>
                <a:gd name="connsiteX4" fmla="*/ 821885 w 1000462"/>
                <a:gd name="connsiteY4" fmla="*/ 0 h 1148917"/>
                <a:gd name="connsiteX5" fmla="*/ 879976 w 1000462"/>
                <a:gd name="connsiteY5" fmla="*/ 15061 h 1148917"/>
                <a:gd name="connsiteX6" fmla="*/ 985401 w 1000462"/>
                <a:gd name="connsiteY6" fmla="*/ 118334 h 1148917"/>
                <a:gd name="connsiteX7" fmla="*/ 1000462 w 1000462"/>
                <a:gd name="connsiteY7" fmla="*/ 1075765 h 1148917"/>
                <a:gd name="connsiteX8" fmla="*/ 899340 w 1000462"/>
                <a:gd name="connsiteY8" fmla="*/ 1148917 h 1148917"/>
                <a:gd name="connsiteX9" fmla="*/ 118335 w 1000462"/>
                <a:gd name="connsiteY9" fmla="*/ 1142462 h 1148917"/>
                <a:gd name="connsiteX10" fmla="*/ 19364 w 1000462"/>
                <a:gd name="connsiteY10" fmla="*/ 1090825 h 1148917"/>
                <a:gd name="connsiteX11" fmla="*/ 0 w 1000462"/>
                <a:gd name="connsiteY11" fmla="*/ 1009067 h 1148917"/>
                <a:gd name="connsiteX12" fmla="*/ 666975 w 1000462"/>
                <a:gd name="connsiteY12" fmla="*/ 30121 h 1148917"/>
                <a:gd name="connsiteX0" fmla="*/ 666975 w 1000462"/>
                <a:gd name="connsiteY0" fmla="*/ 31724 h 1150520"/>
                <a:gd name="connsiteX1" fmla="*/ 666975 w 1000462"/>
                <a:gd name="connsiteY1" fmla="*/ 31724 h 1150520"/>
                <a:gd name="connsiteX2" fmla="*/ 733672 w 1000462"/>
                <a:gd name="connsiteY2" fmla="*/ 25270 h 1150520"/>
                <a:gd name="connsiteX3" fmla="*/ 772399 w 1000462"/>
                <a:gd name="connsiteY3" fmla="*/ 1604 h 1150520"/>
                <a:gd name="connsiteX4" fmla="*/ 821885 w 1000462"/>
                <a:gd name="connsiteY4" fmla="*/ 1603 h 1150520"/>
                <a:gd name="connsiteX5" fmla="*/ 879976 w 1000462"/>
                <a:gd name="connsiteY5" fmla="*/ 16664 h 1150520"/>
                <a:gd name="connsiteX6" fmla="*/ 985401 w 1000462"/>
                <a:gd name="connsiteY6" fmla="*/ 119937 h 1150520"/>
                <a:gd name="connsiteX7" fmla="*/ 1000462 w 1000462"/>
                <a:gd name="connsiteY7" fmla="*/ 1077368 h 1150520"/>
                <a:gd name="connsiteX8" fmla="*/ 899340 w 1000462"/>
                <a:gd name="connsiteY8" fmla="*/ 1150520 h 1150520"/>
                <a:gd name="connsiteX9" fmla="*/ 118335 w 1000462"/>
                <a:gd name="connsiteY9" fmla="*/ 1144065 h 1150520"/>
                <a:gd name="connsiteX10" fmla="*/ 19364 w 1000462"/>
                <a:gd name="connsiteY10" fmla="*/ 1092428 h 1150520"/>
                <a:gd name="connsiteX11" fmla="*/ 0 w 1000462"/>
                <a:gd name="connsiteY11" fmla="*/ 1010670 h 1150520"/>
                <a:gd name="connsiteX12" fmla="*/ 666975 w 1000462"/>
                <a:gd name="connsiteY12" fmla="*/ 31724 h 1150520"/>
                <a:gd name="connsiteX0" fmla="*/ 666975 w 1000462"/>
                <a:gd name="connsiteY0" fmla="*/ 30780 h 1149576"/>
                <a:gd name="connsiteX1" fmla="*/ 666975 w 1000462"/>
                <a:gd name="connsiteY1" fmla="*/ 30780 h 1149576"/>
                <a:gd name="connsiteX2" fmla="*/ 703551 w 1000462"/>
                <a:gd name="connsiteY2" fmla="*/ 11417 h 1149576"/>
                <a:gd name="connsiteX3" fmla="*/ 772399 w 1000462"/>
                <a:gd name="connsiteY3" fmla="*/ 660 h 1149576"/>
                <a:gd name="connsiteX4" fmla="*/ 821885 w 1000462"/>
                <a:gd name="connsiteY4" fmla="*/ 659 h 1149576"/>
                <a:gd name="connsiteX5" fmla="*/ 879976 w 1000462"/>
                <a:gd name="connsiteY5" fmla="*/ 15720 h 1149576"/>
                <a:gd name="connsiteX6" fmla="*/ 985401 w 1000462"/>
                <a:gd name="connsiteY6" fmla="*/ 118993 h 1149576"/>
                <a:gd name="connsiteX7" fmla="*/ 1000462 w 1000462"/>
                <a:gd name="connsiteY7" fmla="*/ 1076424 h 1149576"/>
                <a:gd name="connsiteX8" fmla="*/ 899340 w 1000462"/>
                <a:gd name="connsiteY8" fmla="*/ 1149576 h 1149576"/>
                <a:gd name="connsiteX9" fmla="*/ 118335 w 1000462"/>
                <a:gd name="connsiteY9" fmla="*/ 1143121 h 1149576"/>
                <a:gd name="connsiteX10" fmla="*/ 19364 w 1000462"/>
                <a:gd name="connsiteY10" fmla="*/ 1091484 h 1149576"/>
                <a:gd name="connsiteX11" fmla="*/ 0 w 1000462"/>
                <a:gd name="connsiteY11" fmla="*/ 1009726 h 1149576"/>
                <a:gd name="connsiteX12" fmla="*/ 666975 w 1000462"/>
                <a:gd name="connsiteY12" fmla="*/ 30780 h 1149576"/>
                <a:gd name="connsiteX0" fmla="*/ 619642 w 1000462"/>
                <a:gd name="connsiteY0" fmla="*/ 52295 h 1149576"/>
                <a:gd name="connsiteX1" fmla="*/ 666975 w 1000462"/>
                <a:gd name="connsiteY1" fmla="*/ 30780 h 1149576"/>
                <a:gd name="connsiteX2" fmla="*/ 703551 w 1000462"/>
                <a:gd name="connsiteY2" fmla="*/ 11417 h 1149576"/>
                <a:gd name="connsiteX3" fmla="*/ 772399 w 1000462"/>
                <a:gd name="connsiteY3" fmla="*/ 660 h 1149576"/>
                <a:gd name="connsiteX4" fmla="*/ 821885 w 1000462"/>
                <a:gd name="connsiteY4" fmla="*/ 659 h 1149576"/>
                <a:gd name="connsiteX5" fmla="*/ 879976 w 1000462"/>
                <a:gd name="connsiteY5" fmla="*/ 15720 h 1149576"/>
                <a:gd name="connsiteX6" fmla="*/ 985401 w 1000462"/>
                <a:gd name="connsiteY6" fmla="*/ 118993 h 1149576"/>
                <a:gd name="connsiteX7" fmla="*/ 1000462 w 1000462"/>
                <a:gd name="connsiteY7" fmla="*/ 1076424 h 1149576"/>
                <a:gd name="connsiteX8" fmla="*/ 899340 w 1000462"/>
                <a:gd name="connsiteY8" fmla="*/ 1149576 h 1149576"/>
                <a:gd name="connsiteX9" fmla="*/ 118335 w 1000462"/>
                <a:gd name="connsiteY9" fmla="*/ 1143121 h 1149576"/>
                <a:gd name="connsiteX10" fmla="*/ 19364 w 1000462"/>
                <a:gd name="connsiteY10" fmla="*/ 1091484 h 1149576"/>
                <a:gd name="connsiteX11" fmla="*/ 0 w 1000462"/>
                <a:gd name="connsiteY11" fmla="*/ 1009726 h 1149576"/>
                <a:gd name="connsiteX12" fmla="*/ 619642 w 1000462"/>
                <a:gd name="connsiteY12" fmla="*/ 52295 h 114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462" h="1149576">
                  <a:moveTo>
                    <a:pt x="619642" y="52295"/>
                  </a:moveTo>
                  <a:lnTo>
                    <a:pt x="666975" y="30780"/>
                  </a:lnTo>
                  <a:cubicBezTo>
                    <a:pt x="689207" y="28629"/>
                    <a:pt x="685980" y="16437"/>
                    <a:pt x="703551" y="11417"/>
                  </a:cubicBezTo>
                  <a:cubicBezTo>
                    <a:pt x="721122" y="6397"/>
                    <a:pt x="752677" y="2453"/>
                    <a:pt x="772399" y="660"/>
                  </a:cubicBezTo>
                  <a:cubicBezTo>
                    <a:pt x="792121" y="-1133"/>
                    <a:pt x="816147" y="1376"/>
                    <a:pt x="821885" y="659"/>
                  </a:cubicBezTo>
                  <a:lnTo>
                    <a:pt x="879976" y="15720"/>
                  </a:lnTo>
                  <a:lnTo>
                    <a:pt x="985401" y="118993"/>
                  </a:lnTo>
                  <a:lnTo>
                    <a:pt x="1000462" y="1076424"/>
                  </a:lnTo>
                  <a:lnTo>
                    <a:pt x="899340" y="1149576"/>
                  </a:lnTo>
                  <a:lnTo>
                    <a:pt x="118335" y="1143121"/>
                  </a:lnTo>
                  <a:lnTo>
                    <a:pt x="19364" y="1091484"/>
                  </a:lnTo>
                  <a:lnTo>
                    <a:pt x="0" y="1009726"/>
                  </a:lnTo>
                  <a:lnTo>
                    <a:pt x="619642" y="52295"/>
                  </a:ln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流程图: 可选过程 115">
              <a:extLst>
                <a:ext uri="{FF2B5EF4-FFF2-40B4-BE49-F238E27FC236}">
                  <a16:creationId xmlns:a16="http://schemas.microsoft.com/office/drawing/2014/main" id="{4B0AC13C-8640-1DB0-4B0F-8DFD29DF4C1C}"/>
                </a:ext>
              </a:extLst>
            </p:cNvPr>
            <p:cNvSpPr/>
            <p:nvPr/>
          </p:nvSpPr>
          <p:spPr>
            <a:xfrm>
              <a:off x="2670230" y="2579877"/>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流程图: 可选过程 110">
              <a:extLst>
                <a:ext uri="{FF2B5EF4-FFF2-40B4-BE49-F238E27FC236}">
                  <a16:creationId xmlns:a16="http://schemas.microsoft.com/office/drawing/2014/main" id="{992CDEFB-C53B-22E9-B662-5BCDFC4C7AA0}"/>
                </a:ext>
              </a:extLst>
            </p:cNvPr>
            <p:cNvSpPr/>
            <p:nvPr/>
          </p:nvSpPr>
          <p:spPr>
            <a:xfrm>
              <a:off x="2093518" y="2575991"/>
              <a:ext cx="453970" cy="18722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00531CB-7447-A0F4-3F8F-C117D1D02355}"/>
                </a:ext>
              </a:extLst>
            </p:cNvPr>
            <p:cNvSpPr txBox="1"/>
            <p:nvPr/>
          </p:nvSpPr>
          <p:spPr>
            <a:xfrm>
              <a:off x="4145397" y="-7843"/>
              <a:ext cx="453970" cy="307777"/>
            </a:xfrm>
            <a:prstGeom prst="rect">
              <a:avLst/>
            </a:prstGeom>
            <a:noFill/>
          </p:spPr>
          <p:txBody>
            <a:bodyPr wrap="none" rtlCol="0">
              <a:spAutoFit/>
            </a:bodyPr>
            <a:lstStyle/>
            <a:p>
              <a:r>
                <a:rPr lang="en-US" sz="1400" dirty="0">
                  <a:latin typeface="Times" panose="02020603050405020304" pitchFamily="18" charset="0"/>
                </a:rPr>
                <a:t>1..4</a:t>
              </a:r>
            </a:p>
          </p:txBody>
        </p:sp>
        <p:cxnSp>
          <p:nvCxnSpPr>
            <p:cNvPr id="7" name="直接连接符 6">
              <a:extLst>
                <a:ext uri="{FF2B5EF4-FFF2-40B4-BE49-F238E27FC236}">
                  <a16:creationId xmlns:a16="http://schemas.microsoft.com/office/drawing/2014/main" id="{FB0BBDC9-2A4C-DDBF-BF00-423EC08BCC9D}"/>
                </a:ext>
              </a:extLst>
            </p:cNvPr>
            <p:cNvCxnSpPr>
              <a:cxnSpLocks/>
            </p:cNvCxnSpPr>
            <p:nvPr/>
          </p:nvCxnSpPr>
          <p:spPr>
            <a:xfrm flipH="1">
              <a:off x="990600" y="228600"/>
              <a:ext cx="3238860" cy="53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接连接符 9">
              <a:extLst>
                <a:ext uri="{FF2B5EF4-FFF2-40B4-BE49-F238E27FC236}">
                  <a16:creationId xmlns:a16="http://schemas.microsoft.com/office/drawing/2014/main" id="{4D81BAB0-50B3-76E8-24AA-FE2F9AD860E8}"/>
                </a:ext>
              </a:extLst>
            </p:cNvPr>
            <p:cNvCxnSpPr>
              <a:cxnSpLocks/>
            </p:cNvCxnSpPr>
            <p:nvPr/>
          </p:nvCxnSpPr>
          <p:spPr>
            <a:xfrm flipH="1">
              <a:off x="2057400" y="228600"/>
              <a:ext cx="2133600" cy="53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75F4DE4D-0506-6880-5369-E8FE90F33C9E}"/>
                </a:ext>
              </a:extLst>
            </p:cNvPr>
            <p:cNvCxnSpPr>
              <a:cxnSpLocks/>
            </p:cNvCxnSpPr>
            <p:nvPr/>
          </p:nvCxnSpPr>
          <p:spPr>
            <a:xfrm flipH="1">
              <a:off x="3810000" y="228600"/>
              <a:ext cx="533400" cy="53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1231D71-8DB7-0BBD-DC7F-2775B1AF47FC}"/>
                </a:ext>
              </a:extLst>
            </p:cNvPr>
            <p:cNvCxnSpPr>
              <a:cxnSpLocks/>
            </p:cNvCxnSpPr>
            <p:nvPr/>
          </p:nvCxnSpPr>
          <p:spPr>
            <a:xfrm>
              <a:off x="4343400" y="228600"/>
              <a:ext cx="571142"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EE48EF19-BE4E-5234-A69B-EC20DA95468F}"/>
                </a:ext>
              </a:extLst>
            </p:cNvPr>
            <p:cNvCxnSpPr>
              <a:cxnSpLocks/>
            </p:cNvCxnSpPr>
            <p:nvPr/>
          </p:nvCxnSpPr>
          <p:spPr>
            <a:xfrm>
              <a:off x="4496521" y="228600"/>
              <a:ext cx="2209079"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7FF5E85E-F1A5-97F3-BC2B-76C2CEB9289F}"/>
                </a:ext>
              </a:extLst>
            </p:cNvPr>
            <p:cNvCxnSpPr>
              <a:cxnSpLocks/>
            </p:cNvCxnSpPr>
            <p:nvPr/>
          </p:nvCxnSpPr>
          <p:spPr>
            <a:xfrm>
              <a:off x="4495800" y="228600"/>
              <a:ext cx="32004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3F20E70D-AFF4-265B-5FA1-5DA6813545C7}"/>
                </a:ext>
              </a:extLst>
            </p:cNvPr>
            <p:cNvCxnSpPr>
              <a:cxnSpLocks/>
            </p:cNvCxnSpPr>
            <p:nvPr/>
          </p:nvCxnSpPr>
          <p:spPr>
            <a:xfrm flipH="1">
              <a:off x="1143000" y="1066800"/>
              <a:ext cx="8382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F54D127-90BA-CE23-A831-DE2D6379C938}"/>
                </a:ext>
              </a:extLst>
            </p:cNvPr>
            <p:cNvCxnSpPr>
              <a:cxnSpLocks/>
            </p:cNvCxnSpPr>
            <p:nvPr/>
          </p:nvCxnSpPr>
          <p:spPr>
            <a:xfrm flipH="1">
              <a:off x="1752600" y="1066800"/>
              <a:ext cx="228600" cy="53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E7BC3E67-6837-92B2-0E49-C5C079C7D4E4}"/>
                </a:ext>
              </a:extLst>
            </p:cNvPr>
            <p:cNvCxnSpPr>
              <a:cxnSpLocks/>
            </p:cNvCxnSpPr>
            <p:nvPr/>
          </p:nvCxnSpPr>
          <p:spPr>
            <a:xfrm>
              <a:off x="2133600" y="1066800"/>
              <a:ext cx="224133"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B2F1E638-DA67-A68E-A90F-3ECFD56EC329}"/>
                </a:ext>
              </a:extLst>
            </p:cNvPr>
            <p:cNvCxnSpPr>
              <a:cxnSpLocks/>
            </p:cNvCxnSpPr>
            <p:nvPr/>
          </p:nvCxnSpPr>
          <p:spPr>
            <a:xfrm>
              <a:off x="2133600" y="1066800"/>
              <a:ext cx="762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21034398-FF73-185D-DEC0-CF5068F2831A}"/>
                </a:ext>
              </a:extLst>
            </p:cNvPr>
            <p:cNvCxnSpPr>
              <a:cxnSpLocks/>
            </p:cNvCxnSpPr>
            <p:nvPr/>
          </p:nvCxnSpPr>
          <p:spPr>
            <a:xfrm flipH="1">
              <a:off x="3505200" y="1070113"/>
              <a:ext cx="289891" cy="606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E08E04EA-ED93-67C7-498C-33A5D4B2049B}"/>
                </a:ext>
              </a:extLst>
            </p:cNvPr>
            <p:cNvCxnSpPr>
              <a:cxnSpLocks/>
            </p:cNvCxnSpPr>
            <p:nvPr/>
          </p:nvCxnSpPr>
          <p:spPr>
            <a:xfrm>
              <a:off x="3795091" y="1070113"/>
              <a:ext cx="243509" cy="606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D1F2B412-6C67-B93E-825B-0B71A30AC84D}"/>
                </a:ext>
              </a:extLst>
            </p:cNvPr>
            <p:cNvCxnSpPr>
              <a:cxnSpLocks/>
            </p:cNvCxnSpPr>
            <p:nvPr/>
          </p:nvCxnSpPr>
          <p:spPr>
            <a:xfrm flipH="1">
              <a:off x="4660298" y="1066800"/>
              <a:ext cx="254244"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6EFA11BC-E620-68A5-58AF-4B993098E8A8}"/>
                </a:ext>
              </a:extLst>
            </p:cNvPr>
            <p:cNvCxnSpPr>
              <a:cxnSpLocks/>
            </p:cNvCxnSpPr>
            <p:nvPr/>
          </p:nvCxnSpPr>
          <p:spPr>
            <a:xfrm>
              <a:off x="4914542" y="1066800"/>
              <a:ext cx="343258"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连接符 58">
              <a:extLst>
                <a:ext uri="{FF2B5EF4-FFF2-40B4-BE49-F238E27FC236}">
                  <a16:creationId xmlns:a16="http://schemas.microsoft.com/office/drawing/2014/main" id="{8DE2041B-5506-CD69-4ABF-B48AB6E05A65}"/>
                </a:ext>
              </a:extLst>
            </p:cNvPr>
            <p:cNvCxnSpPr>
              <a:cxnSpLocks/>
            </p:cNvCxnSpPr>
            <p:nvPr/>
          </p:nvCxnSpPr>
          <p:spPr>
            <a:xfrm flipH="1">
              <a:off x="5793001" y="1066800"/>
              <a:ext cx="8382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0AC92CD1-87ED-E69F-65B9-1C1C90500BA7}"/>
                </a:ext>
              </a:extLst>
            </p:cNvPr>
            <p:cNvCxnSpPr>
              <a:cxnSpLocks/>
            </p:cNvCxnSpPr>
            <p:nvPr/>
          </p:nvCxnSpPr>
          <p:spPr>
            <a:xfrm flipH="1">
              <a:off x="6402601" y="1066800"/>
              <a:ext cx="228600" cy="53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直接连接符 60">
              <a:extLst>
                <a:ext uri="{FF2B5EF4-FFF2-40B4-BE49-F238E27FC236}">
                  <a16:creationId xmlns:a16="http://schemas.microsoft.com/office/drawing/2014/main" id="{01AFD9B7-1ED9-A0FB-12E3-32874A026FE1}"/>
                </a:ext>
              </a:extLst>
            </p:cNvPr>
            <p:cNvCxnSpPr>
              <a:cxnSpLocks/>
            </p:cNvCxnSpPr>
            <p:nvPr/>
          </p:nvCxnSpPr>
          <p:spPr>
            <a:xfrm>
              <a:off x="6783601" y="1066800"/>
              <a:ext cx="224133"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86DAF76D-7713-3C6A-83E6-185A30C37AA2}"/>
                </a:ext>
              </a:extLst>
            </p:cNvPr>
            <p:cNvCxnSpPr>
              <a:cxnSpLocks/>
              <a:endCxn id="101" idx="0"/>
            </p:cNvCxnSpPr>
            <p:nvPr/>
          </p:nvCxnSpPr>
          <p:spPr>
            <a:xfrm>
              <a:off x="6783601" y="1066800"/>
              <a:ext cx="760131" cy="619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377CF9EB-48F6-A4CF-3144-E076A770C1B5}"/>
                </a:ext>
              </a:extLst>
            </p:cNvPr>
            <p:cNvCxnSpPr>
              <a:cxnSpLocks/>
            </p:cNvCxnSpPr>
            <p:nvPr/>
          </p:nvCxnSpPr>
          <p:spPr>
            <a:xfrm>
              <a:off x="2286000" y="1951383"/>
              <a:ext cx="0" cy="563217"/>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CAE3B8F5-B250-CF0E-6D80-1B0DBC327C23}"/>
                </a:ext>
              </a:extLst>
            </p:cNvPr>
            <p:cNvCxnSpPr>
              <a:cxnSpLocks/>
            </p:cNvCxnSpPr>
            <p:nvPr/>
          </p:nvCxnSpPr>
          <p:spPr>
            <a:xfrm>
              <a:off x="2286000" y="1951383"/>
              <a:ext cx="609600" cy="563217"/>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77E9E4C1-CD79-AF96-9DE7-E5D8149A58CA}"/>
                </a:ext>
              </a:extLst>
            </p:cNvPr>
            <p:cNvCxnSpPr>
              <a:cxnSpLocks/>
            </p:cNvCxnSpPr>
            <p:nvPr/>
          </p:nvCxnSpPr>
          <p:spPr>
            <a:xfrm flipH="1">
              <a:off x="1143000" y="1951383"/>
              <a:ext cx="609600" cy="563217"/>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2982BD79-C61C-926F-78F5-0F16DABF28E3}"/>
                </a:ext>
              </a:extLst>
            </p:cNvPr>
            <p:cNvCxnSpPr>
              <a:cxnSpLocks/>
            </p:cNvCxnSpPr>
            <p:nvPr/>
          </p:nvCxnSpPr>
          <p:spPr>
            <a:xfrm>
              <a:off x="1752600" y="1951383"/>
              <a:ext cx="0" cy="563217"/>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直接连接符 74">
              <a:extLst>
                <a:ext uri="{FF2B5EF4-FFF2-40B4-BE49-F238E27FC236}">
                  <a16:creationId xmlns:a16="http://schemas.microsoft.com/office/drawing/2014/main" id="{AE12048A-26B3-6FD8-1E8E-2139D54325AB}"/>
                </a:ext>
              </a:extLst>
            </p:cNvPr>
            <p:cNvCxnSpPr>
              <a:cxnSpLocks/>
            </p:cNvCxnSpPr>
            <p:nvPr/>
          </p:nvCxnSpPr>
          <p:spPr>
            <a:xfrm flipH="1">
              <a:off x="5793001" y="1989586"/>
              <a:ext cx="609600" cy="563217"/>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9A344DE6-4108-35E9-F8BF-3D5B87357769}"/>
                </a:ext>
              </a:extLst>
            </p:cNvPr>
            <p:cNvCxnSpPr>
              <a:cxnSpLocks/>
            </p:cNvCxnSpPr>
            <p:nvPr/>
          </p:nvCxnSpPr>
          <p:spPr>
            <a:xfrm>
              <a:off x="6402601" y="1989586"/>
              <a:ext cx="0" cy="563217"/>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直接连接符 76">
              <a:extLst>
                <a:ext uri="{FF2B5EF4-FFF2-40B4-BE49-F238E27FC236}">
                  <a16:creationId xmlns:a16="http://schemas.microsoft.com/office/drawing/2014/main" id="{786BB0FD-53CF-40F5-C8E3-0A83EE5078D3}"/>
                </a:ext>
              </a:extLst>
            </p:cNvPr>
            <p:cNvCxnSpPr>
              <a:cxnSpLocks/>
            </p:cNvCxnSpPr>
            <p:nvPr/>
          </p:nvCxnSpPr>
          <p:spPr>
            <a:xfrm flipH="1">
              <a:off x="6934200" y="1964738"/>
              <a:ext cx="1800" cy="549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直接连接符 77">
              <a:extLst>
                <a:ext uri="{FF2B5EF4-FFF2-40B4-BE49-F238E27FC236}">
                  <a16:creationId xmlns:a16="http://schemas.microsoft.com/office/drawing/2014/main" id="{468D09C4-2A02-8B45-BA0B-2F9576962234}"/>
                </a:ext>
              </a:extLst>
            </p:cNvPr>
            <p:cNvCxnSpPr>
              <a:cxnSpLocks/>
            </p:cNvCxnSpPr>
            <p:nvPr/>
          </p:nvCxnSpPr>
          <p:spPr>
            <a:xfrm>
              <a:off x="6936000" y="1964738"/>
              <a:ext cx="609601" cy="588065"/>
            </a:xfrm>
            <a:prstGeom prst="line">
              <a:avLst/>
            </a:prstGeom>
          </p:spPr>
          <p:style>
            <a:lnRef idx="2">
              <a:schemeClr val="accent1"/>
            </a:lnRef>
            <a:fillRef idx="0">
              <a:schemeClr val="accent1"/>
            </a:fillRef>
            <a:effectRef idx="1">
              <a:schemeClr val="accent1"/>
            </a:effectRef>
            <a:fontRef idx="minor">
              <a:schemeClr val="tx1"/>
            </a:fontRef>
          </p:style>
        </p:cxnSp>
        <p:sp>
          <p:nvSpPr>
            <p:cNvPr id="83" name="文本框 82">
              <a:extLst>
                <a:ext uri="{FF2B5EF4-FFF2-40B4-BE49-F238E27FC236}">
                  <a16:creationId xmlns:a16="http://schemas.microsoft.com/office/drawing/2014/main" id="{E27C6EDD-5648-6654-F5F5-82D504BB1513}"/>
                </a:ext>
              </a:extLst>
            </p:cNvPr>
            <p:cNvSpPr txBox="1"/>
            <p:nvPr/>
          </p:nvSpPr>
          <p:spPr>
            <a:xfrm>
              <a:off x="808885" y="788403"/>
              <a:ext cx="453970" cy="307777"/>
            </a:xfrm>
            <a:prstGeom prst="rect">
              <a:avLst/>
            </a:prstGeom>
            <a:noFill/>
          </p:spPr>
          <p:txBody>
            <a:bodyPr wrap="none" rtlCol="0">
              <a:spAutoFit/>
            </a:bodyPr>
            <a:lstStyle/>
            <a:p>
              <a:r>
                <a:rPr lang="en-US" sz="1400" dirty="0">
                  <a:latin typeface="Times" panose="02020603050405020304" pitchFamily="18" charset="0"/>
                </a:rPr>
                <a:t>1..1</a:t>
              </a:r>
            </a:p>
          </p:txBody>
        </p:sp>
        <p:sp>
          <p:nvSpPr>
            <p:cNvPr id="84" name="文本框 83">
              <a:extLst>
                <a:ext uri="{FF2B5EF4-FFF2-40B4-BE49-F238E27FC236}">
                  <a16:creationId xmlns:a16="http://schemas.microsoft.com/office/drawing/2014/main" id="{B60059D6-6F50-05A2-6042-E728F966939C}"/>
                </a:ext>
              </a:extLst>
            </p:cNvPr>
            <p:cNvSpPr txBox="1"/>
            <p:nvPr/>
          </p:nvSpPr>
          <p:spPr>
            <a:xfrm>
              <a:off x="1824610" y="784095"/>
              <a:ext cx="453970" cy="307777"/>
            </a:xfrm>
            <a:prstGeom prst="rect">
              <a:avLst/>
            </a:prstGeom>
            <a:noFill/>
          </p:spPr>
          <p:txBody>
            <a:bodyPr wrap="none" rtlCol="0">
              <a:spAutoFit/>
            </a:bodyPr>
            <a:lstStyle/>
            <a:p>
              <a:r>
                <a:rPr lang="en-US" sz="1400" dirty="0">
                  <a:latin typeface="Times" panose="02020603050405020304" pitchFamily="18" charset="0"/>
                </a:rPr>
                <a:t>2..4</a:t>
              </a:r>
            </a:p>
          </p:txBody>
        </p:sp>
        <p:sp>
          <p:nvSpPr>
            <p:cNvPr id="85" name="文本框 84">
              <a:extLst>
                <a:ext uri="{FF2B5EF4-FFF2-40B4-BE49-F238E27FC236}">
                  <a16:creationId xmlns:a16="http://schemas.microsoft.com/office/drawing/2014/main" id="{72816D4A-770A-55F6-4CFD-6E972659EF59}"/>
                </a:ext>
              </a:extLst>
            </p:cNvPr>
            <p:cNvSpPr txBox="1"/>
            <p:nvPr/>
          </p:nvSpPr>
          <p:spPr>
            <a:xfrm>
              <a:off x="3573569" y="798443"/>
              <a:ext cx="453970" cy="307777"/>
            </a:xfrm>
            <a:prstGeom prst="rect">
              <a:avLst/>
            </a:prstGeom>
            <a:noFill/>
          </p:spPr>
          <p:txBody>
            <a:bodyPr wrap="none" rtlCol="0">
              <a:spAutoFit/>
            </a:bodyPr>
            <a:lstStyle/>
            <a:p>
              <a:r>
                <a:rPr lang="en-US" sz="1400" dirty="0">
                  <a:latin typeface="Times" panose="02020603050405020304" pitchFamily="18" charset="0"/>
                </a:rPr>
                <a:t>1..2</a:t>
              </a:r>
            </a:p>
          </p:txBody>
        </p:sp>
        <p:sp>
          <p:nvSpPr>
            <p:cNvPr id="86" name="文本框 85">
              <a:extLst>
                <a:ext uri="{FF2B5EF4-FFF2-40B4-BE49-F238E27FC236}">
                  <a16:creationId xmlns:a16="http://schemas.microsoft.com/office/drawing/2014/main" id="{BA0D660E-EABD-0572-8CB2-B7562BE426D9}"/>
                </a:ext>
              </a:extLst>
            </p:cNvPr>
            <p:cNvSpPr txBox="1"/>
            <p:nvPr/>
          </p:nvSpPr>
          <p:spPr>
            <a:xfrm>
              <a:off x="4687557" y="835223"/>
              <a:ext cx="453970" cy="307777"/>
            </a:xfrm>
            <a:prstGeom prst="rect">
              <a:avLst/>
            </a:prstGeom>
            <a:noFill/>
          </p:spPr>
          <p:txBody>
            <a:bodyPr wrap="none" rtlCol="0">
              <a:spAutoFit/>
            </a:bodyPr>
            <a:lstStyle/>
            <a:p>
              <a:r>
                <a:rPr lang="en-US" sz="1400" dirty="0">
                  <a:latin typeface="Times" panose="02020603050405020304" pitchFamily="18" charset="0"/>
                </a:rPr>
                <a:t>3..4</a:t>
              </a:r>
            </a:p>
          </p:txBody>
        </p:sp>
        <p:sp>
          <p:nvSpPr>
            <p:cNvPr id="87" name="文本框 86">
              <a:extLst>
                <a:ext uri="{FF2B5EF4-FFF2-40B4-BE49-F238E27FC236}">
                  <a16:creationId xmlns:a16="http://schemas.microsoft.com/office/drawing/2014/main" id="{13640166-EDFE-5965-018F-7B1A1B79A382}"/>
                </a:ext>
              </a:extLst>
            </p:cNvPr>
            <p:cNvSpPr txBox="1"/>
            <p:nvPr/>
          </p:nvSpPr>
          <p:spPr>
            <a:xfrm>
              <a:off x="6484979" y="824507"/>
              <a:ext cx="453970" cy="307777"/>
            </a:xfrm>
            <a:prstGeom prst="rect">
              <a:avLst/>
            </a:prstGeom>
            <a:noFill/>
          </p:spPr>
          <p:txBody>
            <a:bodyPr wrap="none" rtlCol="0">
              <a:spAutoFit/>
            </a:bodyPr>
            <a:lstStyle/>
            <a:p>
              <a:r>
                <a:rPr lang="en-US" sz="1400" dirty="0">
                  <a:latin typeface="Times" panose="02020603050405020304" pitchFamily="18" charset="0"/>
                </a:rPr>
                <a:t>1..3</a:t>
              </a:r>
            </a:p>
          </p:txBody>
        </p:sp>
        <p:sp>
          <p:nvSpPr>
            <p:cNvPr id="88" name="文本框 87">
              <a:extLst>
                <a:ext uri="{FF2B5EF4-FFF2-40B4-BE49-F238E27FC236}">
                  <a16:creationId xmlns:a16="http://schemas.microsoft.com/office/drawing/2014/main" id="{088FB243-1B40-B7DD-425F-31838D6F06AA}"/>
                </a:ext>
              </a:extLst>
            </p:cNvPr>
            <p:cNvSpPr txBox="1"/>
            <p:nvPr/>
          </p:nvSpPr>
          <p:spPr>
            <a:xfrm>
              <a:off x="7503608" y="818761"/>
              <a:ext cx="453970" cy="307777"/>
            </a:xfrm>
            <a:prstGeom prst="rect">
              <a:avLst/>
            </a:prstGeom>
            <a:noFill/>
          </p:spPr>
          <p:txBody>
            <a:bodyPr wrap="none" rtlCol="0">
              <a:spAutoFit/>
            </a:bodyPr>
            <a:lstStyle/>
            <a:p>
              <a:r>
                <a:rPr lang="en-US" sz="1400" dirty="0">
                  <a:latin typeface="Times" panose="02020603050405020304" pitchFamily="18" charset="0"/>
                </a:rPr>
                <a:t>4..4</a:t>
              </a:r>
            </a:p>
          </p:txBody>
        </p:sp>
        <p:sp>
          <p:nvSpPr>
            <p:cNvPr id="89" name="文本框 88">
              <a:extLst>
                <a:ext uri="{FF2B5EF4-FFF2-40B4-BE49-F238E27FC236}">
                  <a16:creationId xmlns:a16="http://schemas.microsoft.com/office/drawing/2014/main" id="{D28C7263-AA85-CA67-7686-3AD81E16D682}"/>
                </a:ext>
              </a:extLst>
            </p:cNvPr>
            <p:cNvSpPr txBox="1"/>
            <p:nvPr/>
          </p:nvSpPr>
          <p:spPr>
            <a:xfrm>
              <a:off x="946615" y="1660003"/>
              <a:ext cx="453970" cy="307777"/>
            </a:xfrm>
            <a:prstGeom prst="rect">
              <a:avLst/>
            </a:prstGeom>
            <a:noFill/>
          </p:spPr>
          <p:txBody>
            <a:bodyPr wrap="none" rtlCol="0">
              <a:spAutoFit/>
            </a:bodyPr>
            <a:lstStyle/>
            <a:p>
              <a:r>
                <a:rPr lang="en-US" sz="1400" dirty="0">
                  <a:latin typeface="Times" panose="02020603050405020304" pitchFamily="18" charset="0"/>
                </a:rPr>
                <a:t>2..2</a:t>
              </a:r>
            </a:p>
          </p:txBody>
        </p:sp>
        <p:sp>
          <p:nvSpPr>
            <p:cNvPr id="91" name="文本框 90">
              <a:extLst>
                <a:ext uri="{FF2B5EF4-FFF2-40B4-BE49-F238E27FC236}">
                  <a16:creationId xmlns:a16="http://schemas.microsoft.com/office/drawing/2014/main" id="{023457E5-E1CE-7758-8161-62BB7B8CE965}"/>
                </a:ext>
              </a:extLst>
            </p:cNvPr>
            <p:cNvSpPr txBox="1"/>
            <p:nvPr/>
          </p:nvSpPr>
          <p:spPr>
            <a:xfrm>
              <a:off x="1507579" y="1660003"/>
              <a:ext cx="453970" cy="307777"/>
            </a:xfrm>
            <a:prstGeom prst="rect">
              <a:avLst/>
            </a:prstGeom>
            <a:noFill/>
          </p:spPr>
          <p:txBody>
            <a:bodyPr wrap="none" rtlCol="0">
              <a:spAutoFit/>
            </a:bodyPr>
            <a:lstStyle/>
            <a:p>
              <a:r>
                <a:rPr lang="en-US" sz="1400" dirty="0">
                  <a:latin typeface="Times" panose="02020603050405020304" pitchFamily="18" charset="0"/>
                </a:rPr>
                <a:t>3..4</a:t>
              </a:r>
            </a:p>
          </p:txBody>
        </p:sp>
        <p:sp>
          <p:nvSpPr>
            <p:cNvPr id="92" name="文本框 91">
              <a:extLst>
                <a:ext uri="{FF2B5EF4-FFF2-40B4-BE49-F238E27FC236}">
                  <a16:creationId xmlns:a16="http://schemas.microsoft.com/office/drawing/2014/main" id="{9A21A088-96CF-B1CD-BD63-A6654EE53602}"/>
                </a:ext>
              </a:extLst>
            </p:cNvPr>
            <p:cNvSpPr txBox="1"/>
            <p:nvPr/>
          </p:nvSpPr>
          <p:spPr>
            <a:xfrm>
              <a:off x="2069699" y="1643606"/>
              <a:ext cx="453970" cy="307777"/>
            </a:xfrm>
            <a:prstGeom prst="rect">
              <a:avLst/>
            </a:prstGeom>
            <a:noFill/>
          </p:spPr>
          <p:txBody>
            <a:bodyPr wrap="none" rtlCol="0">
              <a:spAutoFit/>
            </a:bodyPr>
            <a:lstStyle/>
            <a:p>
              <a:r>
                <a:rPr lang="en-US" sz="1400" dirty="0">
                  <a:latin typeface="Times" panose="02020603050405020304" pitchFamily="18" charset="0"/>
                </a:rPr>
                <a:t>2..3</a:t>
              </a:r>
            </a:p>
          </p:txBody>
        </p:sp>
        <p:sp>
          <p:nvSpPr>
            <p:cNvPr id="93" name="文本框 92">
              <a:extLst>
                <a:ext uri="{FF2B5EF4-FFF2-40B4-BE49-F238E27FC236}">
                  <a16:creationId xmlns:a16="http://schemas.microsoft.com/office/drawing/2014/main" id="{597E7EA4-99F2-58E0-8763-7E6C14AFEA17}"/>
                </a:ext>
              </a:extLst>
            </p:cNvPr>
            <p:cNvSpPr txBox="1"/>
            <p:nvPr/>
          </p:nvSpPr>
          <p:spPr>
            <a:xfrm>
              <a:off x="2702458" y="1668557"/>
              <a:ext cx="453970" cy="307777"/>
            </a:xfrm>
            <a:prstGeom prst="rect">
              <a:avLst/>
            </a:prstGeom>
            <a:noFill/>
          </p:spPr>
          <p:txBody>
            <a:bodyPr wrap="none" rtlCol="0">
              <a:spAutoFit/>
            </a:bodyPr>
            <a:lstStyle/>
            <a:p>
              <a:r>
                <a:rPr lang="en-US" sz="1400" dirty="0">
                  <a:latin typeface="Times" panose="02020603050405020304" pitchFamily="18" charset="0"/>
                </a:rPr>
                <a:t>4..4</a:t>
              </a:r>
            </a:p>
          </p:txBody>
        </p:sp>
        <p:sp>
          <p:nvSpPr>
            <p:cNvPr id="94" name="文本框 93">
              <a:extLst>
                <a:ext uri="{FF2B5EF4-FFF2-40B4-BE49-F238E27FC236}">
                  <a16:creationId xmlns:a16="http://schemas.microsoft.com/office/drawing/2014/main" id="{E3CA696C-9F9D-E61B-3F3A-403D44893CB9}"/>
                </a:ext>
              </a:extLst>
            </p:cNvPr>
            <p:cNvSpPr txBox="1"/>
            <p:nvPr/>
          </p:nvSpPr>
          <p:spPr>
            <a:xfrm>
              <a:off x="3256499" y="1663559"/>
              <a:ext cx="453970" cy="307777"/>
            </a:xfrm>
            <a:prstGeom prst="rect">
              <a:avLst/>
            </a:prstGeom>
            <a:noFill/>
          </p:spPr>
          <p:txBody>
            <a:bodyPr wrap="none" rtlCol="0">
              <a:spAutoFit/>
            </a:bodyPr>
            <a:lstStyle/>
            <a:p>
              <a:r>
                <a:rPr lang="en-US" sz="1400" dirty="0">
                  <a:latin typeface="Times" panose="02020603050405020304" pitchFamily="18" charset="0"/>
                </a:rPr>
                <a:t>1..1</a:t>
              </a:r>
            </a:p>
          </p:txBody>
        </p:sp>
        <p:sp>
          <p:nvSpPr>
            <p:cNvPr id="95" name="文本框 94">
              <a:extLst>
                <a:ext uri="{FF2B5EF4-FFF2-40B4-BE49-F238E27FC236}">
                  <a16:creationId xmlns:a16="http://schemas.microsoft.com/office/drawing/2014/main" id="{09E82E78-EBCB-DEE4-956A-DBF4DC60771C}"/>
                </a:ext>
              </a:extLst>
            </p:cNvPr>
            <p:cNvSpPr txBox="1"/>
            <p:nvPr/>
          </p:nvSpPr>
          <p:spPr>
            <a:xfrm>
              <a:off x="3827574" y="1661408"/>
              <a:ext cx="453970" cy="307777"/>
            </a:xfrm>
            <a:prstGeom prst="rect">
              <a:avLst/>
            </a:prstGeom>
            <a:noFill/>
          </p:spPr>
          <p:txBody>
            <a:bodyPr wrap="none" rtlCol="0">
              <a:spAutoFit/>
            </a:bodyPr>
            <a:lstStyle/>
            <a:p>
              <a:r>
                <a:rPr lang="en-US" sz="1400" dirty="0">
                  <a:latin typeface="Times" panose="02020603050405020304" pitchFamily="18" charset="0"/>
                </a:rPr>
                <a:t>2..2</a:t>
              </a:r>
            </a:p>
          </p:txBody>
        </p:sp>
        <p:sp>
          <p:nvSpPr>
            <p:cNvPr id="96" name="文本框 95">
              <a:extLst>
                <a:ext uri="{FF2B5EF4-FFF2-40B4-BE49-F238E27FC236}">
                  <a16:creationId xmlns:a16="http://schemas.microsoft.com/office/drawing/2014/main" id="{0AC97FB7-A147-1357-5839-B5B9436C645D}"/>
                </a:ext>
              </a:extLst>
            </p:cNvPr>
            <p:cNvSpPr txBox="1"/>
            <p:nvPr/>
          </p:nvSpPr>
          <p:spPr>
            <a:xfrm>
              <a:off x="4424558" y="1676400"/>
              <a:ext cx="453970" cy="307777"/>
            </a:xfrm>
            <a:prstGeom prst="rect">
              <a:avLst/>
            </a:prstGeom>
            <a:noFill/>
          </p:spPr>
          <p:txBody>
            <a:bodyPr wrap="none" rtlCol="0">
              <a:spAutoFit/>
            </a:bodyPr>
            <a:lstStyle/>
            <a:p>
              <a:r>
                <a:rPr lang="en-US" sz="1400" dirty="0">
                  <a:latin typeface="Times" panose="02020603050405020304" pitchFamily="18" charset="0"/>
                </a:rPr>
                <a:t>3..3</a:t>
              </a:r>
            </a:p>
          </p:txBody>
        </p:sp>
        <p:sp>
          <p:nvSpPr>
            <p:cNvPr id="97" name="文本框 96">
              <a:extLst>
                <a:ext uri="{FF2B5EF4-FFF2-40B4-BE49-F238E27FC236}">
                  <a16:creationId xmlns:a16="http://schemas.microsoft.com/office/drawing/2014/main" id="{80023780-6052-9029-3080-0FFF70AD1962}"/>
                </a:ext>
              </a:extLst>
            </p:cNvPr>
            <p:cNvSpPr txBox="1"/>
            <p:nvPr/>
          </p:nvSpPr>
          <p:spPr>
            <a:xfrm>
              <a:off x="5001821" y="1679499"/>
              <a:ext cx="453970" cy="307777"/>
            </a:xfrm>
            <a:prstGeom prst="rect">
              <a:avLst/>
            </a:prstGeom>
            <a:noFill/>
          </p:spPr>
          <p:txBody>
            <a:bodyPr wrap="none" rtlCol="0">
              <a:spAutoFit/>
            </a:bodyPr>
            <a:lstStyle/>
            <a:p>
              <a:r>
                <a:rPr lang="en-US" sz="1400" dirty="0">
                  <a:latin typeface="Times" panose="02020603050405020304" pitchFamily="18" charset="0"/>
                </a:rPr>
                <a:t>4..4</a:t>
              </a:r>
            </a:p>
          </p:txBody>
        </p:sp>
        <p:sp>
          <p:nvSpPr>
            <p:cNvPr id="98" name="文本框 97">
              <a:extLst>
                <a:ext uri="{FF2B5EF4-FFF2-40B4-BE49-F238E27FC236}">
                  <a16:creationId xmlns:a16="http://schemas.microsoft.com/office/drawing/2014/main" id="{3FC9B432-9F37-7DBC-8BF9-E8C8455B2C95}"/>
                </a:ext>
              </a:extLst>
            </p:cNvPr>
            <p:cNvSpPr txBox="1"/>
            <p:nvPr/>
          </p:nvSpPr>
          <p:spPr>
            <a:xfrm>
              <a:off x="5564690" y="1671019"/>
              <a:ext cx="453970" cy="307777"/>
            </a:xfrm>
            <a:prstGeom prst="rect">
              <a:avLst/>
            </a:prstGeom>
            <a:noFill/>
          </p:spPr>
          <p:txBody>
            <a:bodyPr wrap="none" rtlCol="0">
              <a:spAutoFit/>
            </a:bodyPr>
            <a:lstStyle/>
            <a:p>
              <a:r>
                <a:rPr lang="en-US" sz="1400" dirty="0">
                  <a:latin typeface="Times" panose="02020603050405020304" pitchFamily="18" charset="0"/>
                </a:rPr>
                <a:t>1..1</a:t>
              </a:r>
            </a:p>
          </p:txBody>
        </p:sp>
        <p:sp>
          <p:nvSpPr>
            <p:cNvPr id="99" name="文本框 98">
              <a:extLst>
                <a:ext uri="{FF2B5EF4-FFF2-40B4-BE49-F238E27FC236}">
                  <a16:creationId xmlns:a16="http://schemas.microsoft.com/office/drawing/2014/main" id="{8BBDEAE6-C833-0785-2E27-520EBF0CCC14}"/>
                </a:ext>
              </a:extLst>
            </p:cNvPr>
            <p:cNvSpPr txBox="1"/>
            <p:nvPr/>
          </p:nvSpPr>
          <p:spPr>
            <a:xfrm>
              <a:off x="6157025" y="1706881"/>
              <a:ext cx="453970" cy="307777"/>
            </a:xfrm>
            <a:prstGeom prst="rect">
              <a:avLst/>
            </a:prstGeom>
            <a:noFill/>
          </p:spPr>
          <p:txBody>
            <a:bodyPr wrap="none" rtlCol="0">
              <a:spAutoFit/>
            </a:bodyPr>
            <a:lstStyle/>
            <a:p>
              <a:r>
                <a:rPr lang="en-US" sz="1400" dirty="0">
                  <a:latin typeface="Times" panose="02020603050405020304" pitchFamily="18" charset="0"/>
                </a:rPr>
                <a:t>2..3</a:t>
              </a:r>
            </a:p>
          </p:txBody>
        </p:sp>
        <p:sp>
          <p:nvSpPr>
            <p:cNvPr id="100" name="文本框 99">
              <a:extLst>
                <a:ext uri="{FF2B5EF4-FFF2-40B4-BE49-F238E27FC236}">
                  <a16:creationId xmlns:a16="http://schemas.microsoft.com/office/drawing/2014/main" id="{B67357C6-1B81-7B7B-DC68-22E2B90AE242}"/>
                </a:ext>
              </a:extLst>
            </p:cNvPr>
            <p:cNvSpPr txBox="1"/>
            <p:nvPr/>
          </p:nvSpPr>
          <p:spPr>
            <a:xfrm>
              <a:off x="6738937" y="1685975"/>
              <a:ext cx="453970" cy="307777"/>
            </a:xfrm>
            <a:prstGeom prst="rect">
              <a:avLst/>
            </a:prstGeom>
            <a:noFill/>
          </p:spPr>
          <p:txBody>
            <a:bodyPr wrap="none" rtlCol="0">
              <a:spAutoFit/>
            </a:bodyPr>
            <a:lstStyle/>
            <a:p>
              <a:r>
                <a:rPr lang="en-US" sz="1400" dirty="0">
                  <a:latin typeface="Times" panose="02020603050405020304" pitchFamily="18" charset="0"/>
                </a:rPr>
                <a:t>1..2</a:t>
              </a:r>
            </a:p>
          </p:txBody>
        </p:sp>
        <p:sp>
          <p:nvSpPr>
            <p:cNvPr id="101" name="文本框 100">
              <a:extLst>
                <a:ext uri="{FF2B5EF4-FFF2-40B4-BE49-F238E27FC236}">
                  <a16:creationId xmlns:a16="http://schemas.microsoft.com/office/drawing/2014/main" id="{5730DECF-486B-1A48-60A2-B1A05871EDD6}"/>
                </a:ext>
              </a:extLst>
            </p:cNvPr>
            <p:cNvSpPr txBox="1"/>
            <p:nvPr/>
          </p:nvSpPr>
          <p:spPr>
            <a:xfrm>
              <a:off x="7316747" y="1685975"/>
              <a:ext cx="453970" cy="307777"/>
            </a:xfrm>
            <a:prstGeom prst="rect">
              <a:avLst/>
            </a:prstGeom>
            <a:noFill/>
          </p:spPr>
          <p:txBody>
            <a:bodyPr wrap="none" rtlCol="0">
              <a:spAutoFit/>
            </a:bodyPr>
            <a:lstStyle/>
            <a:p>
              <a:r>
                <a:rPr lang="en-US" sz="1400" dirty="0">
                  <a:latin typeface="Times" panose="02020603050405020304" pitchFamily="18" charset="0"/>
                </a:rPr>
                <a:t>3..3</a:t>
              </a:r>
            </a:p>
          </p:txBody>
        </p:sp>
        <p:sp>
          <p:nvSpPr>
            <p:cNvPr id="102" name="文本框 101">
              <a:extLst>
                <a:ext uri="{FF2B5EF4-FFF2-40B4-BE49-F238E27FC236}">
                  <a16:creationId xmlns:a16="http://schemas.microsoft.com/office/drawing/2014/main" id="{2951E390-9BEA-1222-E9A2-DA728BA1665E}"/>
                </a:ext>
              </a:extLst>
            </p:cNvPr>
            <p:cNvSpPr txBox="1"/>
            <p:nvPr/>
          </p:nvSpPr>
          <p:spPr>
            <a:xfrm>
              <a:off x="921964" y="2505775"/>
              <a:ext cx="453970" cy="307777"/>
            </a:xfrm>
            <a:prstGeom prst="rect">
              <a:avLst/>
            </a:prstGeom>
            <a:noFill/>
          </p:spPr>
          <p:txBody>
            <a:bodyPr wrap="none" rtlCol="0">
              <a:spAutoFit/>
            </a:bodyPr>
            <a:lstStyle/>
            <a:p>
              <a:r>
                <a:rPr lang="en-US" sz="1400" dirty="0">
                  <a:latin typeface="Times" panose="02020603050405020304" pitchFamily="18" charset="0"/>
                </a:rPr>
                <a:t>3..3</a:t>
              </a:r>
            </a:p>
          </p:txBody>
        </p:sp>
        <p:sp>
          <p:nvSpPr>
            <p:cNvPr id="103" name="文本框 102">
              <a:extLst>
                <a:ext uri="{FF2B5EF4-FFF2-40B4-BE49-F238E27FC236}">
                  <a16:creationId xmlns:a16="http://schemas.microsoft.com/office/drawing/2014/main" id="{418C48EC-2D67-CECF-767E-5C7A71AE6A85}"/>
                </a:ext>
              </a:extLst>
            </p:cNvPr>
            <p:cNvSpPr txBox="1"/>
            <p:nvPr/>
          </p:nvSpPr>
          <p:spPr>
            <a:xfrm>
              <a:off x="1531565" y="2505776"/>
              <a:ext cx="453970" cy="307777"/>
            </a:xfrm>
            <a:prstGeom prst="rect">
              <a:avLst/>
            </a:prstGeom>
            <a:noFill/>
          </p:spPr>
          <p:txBody>
            <a:bodyPr wrap="none" rtlCol="0">
              <a:spAutoFit/>
            </a:bodyPr>
            <a:lstStyle/>
            <a:p>
              <a:r>
                <a:rPr lang="en-US" sz="1400" dirty="0">
                  <a:latin typeface="Times" panose="02020603050405020304" pitchFamily="18" charset="0"/>
                </a:rPr>
                <a:t>4..4</a:t>
              </a:r>
            </a:p>
          </p:txBody>
        </p:sp>
        <p:sp>
          <p:nvSpPr>
            <p:cNvPr id="104" name="文本框 103">
              <a:extLst>
                <a:ext uri="{FF2B5EF4-FFF2-40B4-BE49-F238E27FC236}">
                  <a16:creationId xmlns:a16="http://schemas.microsoft.com/office/drawing/2014/main" id="{11DA6F0A-FDF0-743D-E225-D41CE63473DE}"/>
                </a:ext>
              </a:extLst>
            </p:cNvPr>
            <p:cNvSpPr txBox="1"/>
            <p:nvPr/>
          </p:nvSpPr>
          <p:spPr>
            <a:xfrm>
              <a:off x="2072281" y="2514600"/>
              <a:ext cx="453970" cy="307777"/>
            </a:xfrm>
            <a:prstGeom prst="rect">
              <a:avLst/>
            </a:prstGeom>
            <a:noFill/>
          </p:spPr>
          <p:txBody>
            <a:bodyPr wrap="none" rtlCol="0">
              <a:spAutoFit/>
            </a:bodyPr>
            <a:lstStyle/>
            <a:p>
              <a:r>
                <a:rPr lang="en-US" sz="1400" dirty="0">
                  <a:latin typeface="Times" panose="02020603050405020304" pitchFamily="18" charset="0"/>
                </a:rPr>
                <a:t>2..2</a:t>
              </a:r>
            </a:p>
          </p:txBody>
        </p:sp>
        <p:sp>
          <p:nvSpPr>
            <p:cNvPr id="105" name="文本框 104">
              <a:extLst>
                <a:ext uri="{FF2B5EF4-FFF2-40B4-BE49-F238E27FC236}">
                  <a16:creationId xmlns:a16="http://schemas.microsoft.com/office/drawing/2014/main" id="{39D72BD9-8606-6DAD-8744-7863873B683B}"/>
                </a:ext>
              </a:extLst>
            </p:cNvPr>
            <p:cNvSpPr txBox="1"/>
            <p:nvPr/>
          </p:nvSpPr>
          <p:spPr>
            <a:xfrm>
              <a:off x="2697207" y="2522672"/>
              <a:ext cx="453970" cy="307777"/>
            </a:xfrm>
            <a:prstGeom prst="rect">
              <a:avLst/>
            </a:prstGeom>
            <a:noFill/>
          </p:spPr>
          <p:txBody>
            <a:bodyPr wrap="none" rtlCol="0">
              <a:spAutoFit/>
            </a:bodyPr>
            <a:lstStyle/>
            <a:p>
              <a:r>
                <a:rPr lang="en-US" sz="1400" dirty="0">
                  <a:latin typeface="Times" panose="02020603050405020304" pitchFamily="18" charset="0"/>
                </a:rPr>
                <a:t>3..3</a:t>
              </a:r>
            </a:p>
          </p:txBody>
        </p:sp>
        <p:sp>
          <p:nvSpPr>
            <p:cNvPr id="106" name="文本框 105">
              <a:extLst>
                <a:ext uri="{FF2B5EF4-FFF2-40B4-BE49-F238E27FC236}">
                  <a16:creationId xmlns:a16="http://schemas.microsoft.com/office/drawing/2014/main" id="{6FFFEC44-3A4D-3401-1015-3AD4BB0387FE}"/>
                </a:ext>
              </a:extLst>
            </p:cNvPr>
            <p:cNvSpPr txBox="1"/>
            <p:nvPr/>
          </p:nvSpPr>
          <p:spPr>
            <a:xfrm>
              <a:off x="5635422" y="2531887"/>
              <a:ext cx="453970" cy="307777"/>
            </a:xfrm>
            <a:prstGeom prst="rect">
              <a:avLst/>
            </a:prstGeom>
            <a:noFill/>
          </p:spPr>
          <p:txBody>
            <a:bodyPr wrap="none" rtlCol="0">
              <a:spAutoFit/>
            </a:bodyPr>
            <a:lstStyle/>
            <a:p>
              <a:r>
                <a:rPr lang="en-US" sz="1400" dirty="0">
                  <a:latin typeface="Times" panose="02020603050405020304" pitchFamily="18" charset="0"/>
                </a:rPr>
                <a:t>2..2</a:t>
              </a:r>
            </a:p>
          </p:txBody>
        </p:sp>
        <p:sp>
          <p:nvSpPr>
            <p:cNvPr id="107" name="文本框 106">
              <a:extLst>
                <a:ext uri="{FF2B5EF4-FFF2-40B4-BE49-F238E27FC236}">
                  <a16:creationId xmlns:a16="http://schemas.microsoft.com/office/drawing/2014/main" id="{A4EEC7A8-7065-7E4C-598F-CFB99A18E35B}"/>
                </a:ext>
              </a:extLst>
            </p:cNvPr>
            <p:cNvSpPr txBox="1"/>
            <p:nvPr/>
          </p:nvSpPr>
          <p:spPr>
            <a:xfrm>
              <a:off x="6169026" y="2522673"/>
              <a:ext cx="453970" cy="307777"/>
            </a:xfrm>
            <a:prstGeom prst="rect">
              <a:avLst/>
            </a:prstGeom>
            <a:noFill/>
          </p:spPr>
          <p:txBody>
            <a:bodyPr wrap="square" rtlCol="0">
              <a:spAutoFit/>
            </a:bodyPr>
            <a:lstStyle/>
            <a:p>
              <a:r>
                <a:rPr lang="en-US" sz="1400" dirty="0">
                  <a:latin typeface="Times" panose="02020603050405020304" pitchFamily="18" charset="0"/>
                </a:rPr>
                <a:t>3..3</a:t>
              </a:r>
            </a:p>
          </p:txBody>
        </p:sp>
        <p:sp>
          <p:nvSpPr>
            <p:cNvPr id="108" name="文本框 107">
              <a:extLst>
                <a:ext uri="{FF2B5EF4-FFF2-40B4-BE49-F238E27FC236}">
                  <a16:creationId xmlns:a16="http://schemas.microsoft.com/office/drawing/2014/main" id="{A0B7ACF1-B5D7-4F83-75DA-3B4ED3E9CCAF}"/>
                </a:ext>
              </a:extLst>
            </p:cNvPr>
            <p:cNvSpPr txBox="1"/>
            <p:nvPr/>
          </p:nvSpPr>
          <p:spPr>
            <a:xfrm>
              <a:off x="6754820" y="2531887"/>
              <a:ext cx="453970" cy="307777"/>
            </a:xfrm>
            <a:prstGeom prst="rect">
              <a:avLst/>
            </a:prstGeom>
            <a:noFill/>
          </p:spPr>
          <p:txBody>
            <a:bodyPr wrap="none" rtlCol="0">
              <a:spAutoFit/>
            </a:bodyPr>
            <a:lstStyle/>
            <a:p>
              <a:r>
                <a:rPr lang="en-US" sz="1400" dirty="0">
                  <a:latin typeface="Times" panose="02020603050405020304" pitchFamily="18" charset="0"/>
                </a:rPr>
                <a:t>1..1</a:t>
              </a:r>
            </a:p>
          </p:txBody>
        </p:sp>
        <p:sp>
          <p:nvSpPr>
            <p:cNvPr id="109" name="文本框 108">
              <a:extLst>
                <a:ext uri="{FF2B5EF4-FFF2-40B4-BE49-F238E27FC236}">
                  <a16:creationId xmlns:a16="http://schemas.microsoft.com/office/drawing/2014/main" id="{29FD6172-9D45-3137-8A40-EDD891D342EC}"/>
                </a:ext>
              </a:extLst>
            </p:cNvPr>
            <p:cNvSpPr txBox="1"/>
            <p:nvPr/>
          </p:nvSpPr>
          <p:spPr>
            <a:xfrm>
              <a:off x="7316747" y="2552803"/>
              <a:ext cx="453970" cy="307777"/>
            </a:xfrm>
            <a:prstGeom prst="rect">
              <a:avLst/>
            </a:prstGeom>
            <a:noFill/>
          </p:spPr>
          <p:txBody>
            <a:bodyPr wrap="none" rtlCol="0">
              <a:spAutoFit/>
            </a:bodyPr>
            <a:lstStyle/>
            <a:p>
              <a:r>
                <a:rPr lang="en-US" sz="1400" dirty="0">
                  <a:latin typeface="Times" panose="02020603050405020304" pitchFamily="18" charset="0"/>
                </a:rPr>
                <a:t>2..2</a:t>
              </a:r>
            </a:p>
          </p:txBody>
        </p:sp>
      </p:grpSp>
      <p:sp>
        <p:nvSpPr>
          <p:cNvPr id="4" name="文本框 3">
            <a:extLst>
              <a:ext uri="{FF2B5EF4-FFF2-40B4-BE49-F238E27FC236}">
                <a16:creationId xmlns:a16="http://schemas.microsoft.com/office/drawing/2014/main" id="{B4DEC8E8-DF44-6892-BB15-1F1F3FE38449}"/>
              </a:ext>
            </a:extLst>
          </p:cNvPr>
          <p:cNvSpPr txBox="1"/>
          <p:nvPr/>
        </p:nvSpPr>
        <p:spPr>
          <a:xfrm>
            <a:off x="329072" y="5940269"/>
            <a:ext cx="8485855" cy="646331"/>
          </a:xfrm>
          <a:prstGeom prst="rect">
            <a:avLst/>
          </a:prstGeom>
          <a:noFill/>
        </p:spPr>
        <p:txBody>
          <a:bodyPr wrap="square">
            <a:spAutoFit/>
          </a:bodyPr>
          <a:lstStyle/>
          <a:p>
            <a:r>
              <a:rPr lang="zh-CN" altLang="en-US" dirty="0"/>
              <a:t>加阴影的是重复计算的子问题，只需查备忘录，而不需要从新计算</a:t>
            </a:r>
            <a:endParaRPr lang="en-US" altLang="zh-CN" dirty="0"/>
          </a:p>
          <a:p>
            <a:r>
              <a:rPr lang="zh-CN" altLang="en-US" dirty="0"/>
              <a:t>求解过程涉及每一层的枚举，确定最优解，还需要回溯</a:t>
            </a:r>
            <a:r>
              <a:rPr lang="en-US" altLang="zh-CN" dirty="0"/>
              <a:t>.</a:t>
            </a:r>
            <a:endParaRPr lang="en-US" dirty="0"/>
          </a:p>
        </p:txBody>
      </p:sp>
      <p:sp>
        <p:nvSpPr>
          <p:cNvPr id="8" name="文本框 7">
            <a:extLst>
              <a:ext uri="{FF2B5EF4-FFF2-40B4-BE49-F238E27FC236}">
                <a16:creationId xmlns:a16="http://schemas.microsoft.com/office/drawing/2014/main" id="{3CC653C6-0BFB-318B-F478-DF3ED4321C11}"/>
              </a:ext>
            </a:extLst>
          </p:cNvPr>
          <p:cNvSpPr txBox="1"/>
          <p:nvPr/>
        </p:nvSpPr>
        <p:spPr>
          <a:xfrm>
            <a:off x="0" y="0"/>
            <a:ext cx="1223412" cy="369332"/>
          </a:xfrm>
          <a:prstGeom prst="rect">
            <a:avLst/>
          </a:prstGeom>
          <a:solidFill>
            <a:srgbClr val="FFC000"/>
          </a:solidFill>
        </p:spPr>
        <p:txBody>
          <a:bodyPr wrap="none" rtlCol="0">
            <a:spAutoFit/>
          </a:bodyPr>
          <a:lstStyle/>
          <a:p>
            <a:r>
              <a:rPr lang="zh-CN" altLang="en-US" dirty="0">
                <a:latin typeface="楷体" panose="02010609060101010101" pitchFamily="49" charset="-122"/>
                <a:ea typeface="楷体" panose="02010609060101010101" pitchFamily="49" charset="-122"/>
              </a:rPr>
              <a:t>求解方法</a:t>
            </a:r>
            <a:r>
              <a:rPr lang="en-US" altLang="zh-CN" dirty="0">
                <a:latin typeface="楷体" panose="02010609060101010101" pitchFamily="49" charset="-122"/>
                <a:ea typeface="楷体" panose="02010609060101010101" pitchFamily="49" charset="-122"/>
              </a:rPr>
              <a:t>2</a:t>
            </a:r>
            <a:endParaRPr 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9856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8839200" cy="1822102"/>
          </a:xfrm>
          <a:prstGeom prst="rect">
            <a:avLst/>
          </a:prstGeom>
          <a:noFill/>
        </p:spPr>
        <p:txBody>
          <a:bodyPr wrap="square" rtlCol="0">
            <a:spAutoFit/>
          </a:bodyPr>
          <a:lstStyle/>
          <a:p>
            <a:pPr>
              <a:lnSpc>
                <a:spcPct val="200000"/>
              </a:lnSpc>
            </a:pPr>
            <a:r>
              <a:rPr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带备忘录</a:t>
            </a:r>
            <a:r>
              <a:rPr lang="zh-CN" altLang="en-US" sz="2400" b="1" dirty="0">
                <a:latin typeface="华文细黑" panose="02010600040101010101" pitchFamily="2" charset="-122"/>
                <a:ea typeface="华文细黑" panose="02010600040101010101" pitchFamily="2" charset="-122"/>
              </a:rPr>
              <a:t>的递归方式求解矩阵连乘问题</a:t>
            </a:r>
            <a:endParaRPr lang="en-US" sz="2400" b="1" dirty="0">
              <a:latin typeface="华文细黑" panose="02010600040101010101" pitchFamily="2" charset="-122"/>
              <a:ea typeface="华文细黑" panose="02010600040101010101" pitchFamily="2" charset="-122"/>
            </a:endParaRPr>
          </a:p>
          <a:p>
            <a:pPr indent="465138"/>
            <a:r>
              <a:rPr lang="zh-CN" altLang="en-US" sz="2000" b="1" dirty="0">
                <a:latin typeface="Times New Roman" pitchFamily="18" charset="0"/>
                <a:ea typeface="SimSun" pitchFamily="2" charset="-122"/>
                <a:cs typeface="Times New Roman" pitchFamily="18" charset="0"/>
              </a:rPr>
              <a:t>解决办法：</a:t>
            </a:r>
            <a:r>
              <a:rPr lang="zh-CN" altLang="en-US" sz="1800" b="0" dirty="0">
                <a:solidFill>
                  <a:srgbClr val="000000"/>
                </a:solidFill>
                <a:effectLst/>
                <a:latin typeface="SimSun" panose="02010600030101010101" pitchFamily="2" charset="-122"/>
                <a:ea typeface="SimSun" panose="02010600030101010101" pitchFamily="2" charset="-122"/>
              </a:rPr>
              <a:t>将已经计算过的子问题保存在一张表里面。下次如果再求解该子问题则直接将表中存放的值返回即可，这样便避免了重复计算，因此</a:t>
            </a:r>
            <a:r>
              <a:rPr lang="zh-CN" altLang="en-US" b="1" dirty="0">
                <a:solidFill>
                  <a:srgbClr val="0000FF"/>
                </a:solidFill>
                <a:effectLst>
                  <a:outerShdw blurRad="38100" dist="38100" dir="2700000" algn="tl">
                    <a:srgbClr val="C0C0C0"/>
                  </a:outerShdw>
                </a:effectLst>
                <a:latin typeface="+mn-ea"/>
              </a:rPr>
              <a:t>每个子问题只求一遍</a:t>
            </a:r>
            <a:r>
              <a:rPr lang="zh-CN" altLang="en-US" sz="1800" b="0" dirty="0">
                <a:solidFill>
                  <a:srgbClr val="000000"/>
                </a:solidFill>
                <a:effectLst/>
                <a:latin typeface="SimSun" panose="02010600030101010101" pitchFamily="2" charset="-122"/>
                <a:ea typeface="SimSun" panose="02010600030101010101" pitchFamily="2" charset="-122"/>
              </a:rPr>
              <a:t>。</a:t>
            </a:r>
            <a:endParaRPr lang="en-US" sz="2000" b="1" dirty="0">
              <a:latin typeface="Times New Roman" pitchFamily="18" charset="0"/>
              <a:ea typeface="SimSun" pitchFamily="2" charset="-122"/>
              <a:cs typeface="Times New Roman" pitchFamily="18" charset="0"/>
            </a:endParaRPr>
          </a:p>
          <a:p>
            <a:pPr marL="465138">
              <a:lnSpc>
                <a:spcPct val="150000"/>
              </a:lnSpc>
            </a:pPr>
            <a:r>
              <a:rPr lang="en-US" sz="2000" i="1" dirty="0">
                <a:latin typeface="Times New Roman" pitchFamily="18" charset="0"/>
                <a:ea typeface="SimSun" pitchFamily="2" charset="-122"/>
                <a:cs typeface="Times New Roman" pitchFamily="18" charset="0"/>
              </a:rPr>
              <a:t>    </a:t>
            </a:r>
            <a:endParaRPr lang="en-US" sz="2000" dirty="0">
              <a:latin typeface="Times New Roman" pitchFamily="18" charset="0"/>
              <a:ea typeface="SimSun" pitchFamily="2" charset="-122"/>
              <a:cs typeface="Times New Roman" pitchFamily="18" charset="0"/>
            </a:endParaRPr>
          </a:p>
        </p:txBody>
      </p:sp>
      <p:pic>
        <p:nvPicPr>
          <p:cNvPr id="5" name="图片 4">
            <a:extLst>
              <a:ext uri="{FF2B5EF4-FFF2-40B4-BE49-F238E27FC236}">
                <a16:creationId xmlns:a16="http://schemas.microsoft.com/office/drawing/2014/main" id="{909054D3-9BDF-6401-CFA1-53937C40B9D4}"/>
              </a:ext>
            </a:extLst>
          </p:cNvPr>
          <p:cNvPicPr>
            <a:picLocks noChangeAspect="1"/>
          </p:cNvPicPr>
          <p:nvPr/>
        </p:nvPicPr>
        <p:blipFill>
          <a:blip r:embed="rId3"/>
          <a:stretch>
            <a:fillRect/>
          </a:stretch>
        </p:blipFill>
        <p:spPr>
          <a:xfrm>
            <a:off x="304800" y="1448128"/>
            <a:ext cx="6349308" cy="5358140"/>
          </a:xfrm>
          <a:prstGeom prst="rect">
            <a:avLst/>
          </a:prstGeom>
        </p:spPr>
      </p:pic>
      <p:sp>
        <p:nvSpPr>
          <p:cNvPr id="7" name="文本框 6">
            <a:extLst>
              <a:ext uri="{FF2B5EF4-FFF2-40B4-BE49-F238E27FC236}">
                <a16:creationId xmlns:a16="http://schemas.microsoft.com/office/drawing/2014/main" id="{419D823B-ED26-FD05-E957-BDF62FFD6C9E}"/>
              </a:ext>
            </a:extLst>
          </p:cNvPr>
          <p:cNvSpPr txBox="1"/>
          <p:nvPr/>
        </p:nvSpPr>
        <p:spPr>
          <a:xfrm>
            <a:off x="5715000" y="1548824"/>
            <a:ext cx="3124200" cy="2739211"/>
          </a:xfrm>
          <a:prstGeom prst="rect">
            <a:avLst/>
          </a:prstGeom>
          <a:solidFill>
            <a:srgbClr val="FFC000"/>
          </a:solidFill>
          <a:ln>
            <a:solidFill>
              <a:schemeClr val="accent1"/>
            </a:solidFill>
          </a:ln>
        </p:spPr>
        <p:txBody>
          <a:bodyPr wrap="square">
            <a:spAutoFit/>
          </a:bodyPr>
          <a:lstStyle/>
          <a:p>
            <a:pPr algn="just"/>
            <a:r>
              <a:rPr lang="zh-CN" altLang="en-US" sz="2000" dirty="0">
                <a:solidFill>
                  <a:srgbClr val="000000"/>
                </a:solidFill>
                <a:latin typeface="SimSun" panose="02010600030101010101" pitchFamily="2" charset="-122"/>
                <a:ea typeface="SimSun" panose="02010600030101010101" pitchFamily="2" charset="-122"/>
              </a:rPr>
              <a:t>备忘录中一共有</a:t>
            </a:r>
            <a:r>
              <a:rPr lang="en-US" altLang="zh-CN" sz="2000" i="1" dirty="0">
                <a:solidFill>
                  <a:srgbClr val="000000"/>
                </a:solidFill>
                <a:latin typeface="LMRoman10-Regular"/>
              </a:rPr>
              <a:t>O</a:t>
            </a:r>
            <a:r>
              <a:rPr lang="en-US" altLang="zh-CN" sz="2000" dirty="0">
                <a:solidFill>
                  <a:srgbClr val="000000"/>
                </a:solidFill>
                <a:latin typeface="LMRoman10-Regular"/>
              </a:rPr>
              <a:t>(</a:t>
            </a:r>
            <a:r>
              <a:rPr lang="en-US" altLang="zh-CN" sz="2000" i="1" dirty="0">
                <a:solidFill>
                  <a:srgbClr val="000000"/>
                </a:solidFill>
                <a:latin typeface="CMMI10"/>
              </a:rPr>
              <a:t>n</a:t>
            </a:r>
            <a:r>
              <a:rPr lang="en-US" altLang="zh-CN" sz="2800" baseline="30000" dirty="0">
                <a:solidFill>
                  <a:srgbClr val="000000"/>
                </a:solidFill>
                <a:latin typeface="CMMI10"/>
              </a:rPr>
              <a:t>2</a:t>
            </a:r>
            <a:r>
              <a:rPr lang="en-US" altLang="zh-CN" sz="2000" dirty="0">
                <a:solidFill>
                  <a:srgbClr val="000000"/>
                </a:solidFill>
                <a:latin typeface="LMRoman10-Regular"/>
              </a:rPr>
              <a:t>)</a:t>
            </a:r>
            <a:r>
              <a:rPr lang="zh-CN" altLang="en-US" sz="2000" dirty="0">
                <a:solidFill>
                  <a:srgbClr val="000000"/>
                </a:solidFill>
                <a:latin typeface="LMRoman10-Regular"/>
              </a:rPr>
              <a:t>个表项</a:t>
            </a:r>
            <a:r>
              <a:rPr lang="zh-CN" altLang="en-US" sz="2000" b="0" dirty="0">
                <a:solidFill>
                  <a:srgbClr val="000000"/>
                </a:solidFill>
                <a:effectLst/>
                <a:latin typeface="SimSun" panose="02010600030101010101" pitchFamily="2" charset="-122"/>
                <a:ea typeface="SimSun" panose="02010600030101010101" pitchFamily="2" charset="-122"/>
              </a:rPr>
              <a:t>，第</a:t>
            </a:r>
            <a:r>
              <a:rPr lang="en-US" altLang="zh-CN" sz="2000" b="0" dirty="0">
                <a:solidFill>
                  <a:srgbClr val="000000"/>
                </a:solidFill>
                <a:effectLst/>
                <a:latin typeface="SimSun" panose="02010600030101010101" pitchFamily="2" charset="-122"/>
                <a:ea typeface="SimSun" panose="02010600030101010101" pitchFamily="2" charset="-122"/>
              </a:rPr>
              <a:t>8</a:t>
            </a:r>
            <a:r>
              <a:rPr lang="zh-CN" altLang="en-US" sz="2000" b="0" dirty="0">
                <a:solidFill>
                  <a:srgbClr val="000000"/>
                </a:solidFill>
                <a:effectLst/>
                <a:latin typeface="SimSun" panose="02010600030101010101" pitchFamily="2" charset="-122"/>
                <a:ea typeface="SimSun" panose="02010600030101010101" pitchFamily="2" charset="-122"/>
              </a:rPr>
              <a:t>行的枚举需要</a:t>
            </a:r>
            <a:r>
              <a:rPr lang="en-US" altLang="zh-CN" sz="2000" i="1" dirty="0">
                <a:solidFill>
                  <a:srgbClr val="000000"/>
                </a:solidFill>
                <a:latin typeface="LMRoman10-Regular"/>
              </a:rPr>
              <a:t>O</a:t>
            </a:r>
            <a:r>
              <a:rPr lang="en-US" altLang="zh-CN" sz="2000" dirty="0">
                <a:solidFill>
                  <a:srgbClr val="000000"/>
                </a:solidFill>
                <a:latin typeface="LMRoman10-Regular"/>
              </a:rPr>
              <a:t>(</a:t>
            </a:r>
            <a:r>
              <a:rPr lang="en-US" altLang="zh-CN" sz="2000" i="1" dirty="0">
                <a:solidFill>
                  <a:srgbClr val="000000"/>
                </a:solidFill>
                <a:latin typeface="CMMI10"/>
              </a:rPr>
              <a:t>n</a:t>
            </a:r>
            <a:r>
              <a:rPr lang="en-US" altLang="zh-CN" sz="2000" dirty="0">
                <a:solidFill>
                  <a:srgbClr val="000000"/>
                </a:solidFill>
                <a:latin typeface="LMRoman10-Regular"/>
              </a:rPr>
              <a:t>)</a:t>
            </a:r>
            <a:r>
              <a:rPr lang="zh-CN" altLang="en-US" sz="2000" dirty="0">
                <a:solidFill>
                  <a:srgbClr val="000000"/>
                </a:solidFill>
                <a:latin typeface="LMRoman10-Regular"/>
              </a:rPr>
              <a:t>时间，因此，</a:t>
            </a:r>
            <a:r>
              <a:rPr lang="zh-CN" altLang="en-US" sz="2000" b="0" dirty="0">
                <a:solidFill>
                  <a:srgbClr val="000000"/>
                </a:solidFill>
                <a:effectLst/>
                <a:latin typeface="SimSun" panose="02010600030101010101" pitchFamily="2" charset="-122"/>
                <a:ea typeface="SimSun" panose="02010600030101010101" pitchFamily="2" charset="-122"/>
              </a:rPr>
              <a:t>带备忘录的递归方式求解的时间复杂度也是</a:t>
            </a:r>
            <a:r>
              <a:rPr lang="en-US" altLang="zh-CN" sz="2000" b="0" i="1" dirty="0">
                <a:solidFill>
                  <a:srgbClr val="000000"/>
                </a:solidFill>
                <a:effectLst/>
                <a:latin typeface="LMRoman10-Regular"/>
              </a:rPr>
              <a:t>O</a:t>
            </a:r>
            <a:r>
              <a:rPr lang="en-US" altLang="zh-CN" sz="2000" b="0" dirty="0">
                <a:solidFill>
                  <a:srgbClr val="000000"/>
                </a:solidFill>
                <a:effectLst/>
                <a:latin typeface="LMRoman10-Regular"/>
              </a:rPr>
              <a:t>(</a:t>
            </a:r>
            <a:r>
              <a:rPr lang="en-US" altLang="zh-CN" sz="2000" b="0" i="1" dirty="0">
                <a:solidFill>
                  <a:srgbClr val="000000"/>
                </a:solidFill>
                <a:effectLst/>
                <a:latin typeface="CMMI10"/>
              </a:rPr>
              <a:t>n</a:t>
            </a:r>
            <a:r>
              <a:rPr lang="en-US" altLang="zh-CN" sz="2800" b="0" baseline="30000" dirty="0">
                <a:solidFill>
                  <a:srgbClr val="000000"/>
                </a:solidFill>
                <a:effectLst/>
                <a:latin typeface="CMMI10"/>
              </a:rPr>
              <a:t>3</a:t>
            </a:r>
            <a:r>
              <a:rPr lang="en-US" altLang="zh-CN" sz="2000" b="0" dirty="0">
                <a:solidFill>
                  <a:srgbClr val="000000"/>
                </a:solidFill>
                <a:effectLst/>
                <a:latin typeface="LMRoman10-Regular"/>
              </a:rPr>
              <a:t>)</a:t>
            </a:r>
            <a:r>
              <a:rPr lang="zh-CN" altLang="en-US" sz="2000" b="0" dirty="0">
                <a:solidFill>
                  <a:srgbClr val="000000"/>
                </a:solidFill>
                <a:effectLst/>
                <a:latin typeface="SimSun" panose="02010600030101010101" pitchFamily="2" charset="-122"/>
                <a:ea typeface="SimSun" panose="02010600030101010101" pitchFamily="2" charset="-122"/>
              </a:rPr>
              <a:t>。</a:t>
            </a:r>
            <a:endParaRPr lang="en-US" altLang="zh-CN" sz="2000" b="0" dirty="0">
              <a:solidFill>
                <a:srgbClr val="000000"/>
              </a:solidFill>
              <a:effectLst/>
              <a:latin typeface="SimSun" panose="02010600030101010101" pitchFamily="2" charset="-122"/>
              <a:ea typeface="SimSun" panose="02010600030101010101" pitchFamily="2" charset="-122"/>
            </a:endParaRPr>
          </a:p>
          <a:p>
            <a:pPr marL="342900" indent="-342900" algn="just">
              <a:buFont typeface="Arial" panose="020B0604020202020204" pitchFamily="34" charset="0"/>
              <a:buChar char="•"/>
            </a:pPr>
            <a:r>
              <a:rPr lang="zh-CN" altLang="en-US" dirty="0">
                <a:latin typeface="Times" panose="02020603050405020304" pitchFamily="18" charset="0"/>
              </a:rPr>
              <a:t>备忘录中具体存的是</a:t>
            </a:r>
            <a:r>
              <a:rPr lang="en-US" altLang="zh-CN" dirty="0">
                <a:latin typeface="Times" panose="02020603050405020304" pitchFamily="18" charset="0"/>
              </a:rPr>
              <a:t>OPT[</a:t>
            </a:r>
            <a:r>
              <a:rPr lang="en-US" altLang="zh-CN" i="1" dirty="0" err="1">
                <a:latin typeface="Times" panose="02020603050405020304" pitchFamily="18" charset="0"/>
              </a:rPr>
              <a:t>i</a:t>
            </a:r>
            <a:r>
              <a:rPr lang="en-US" altLang="zh-CN" dirty="0">
                <a:latin typeface="Times" panose="02020603050405020304" pitchFamily="18" charset="0"/>
              </a:rPr>
              <a:t>, </a:t>
            </a:r>
            <a:r>
              <a:rPr lang="en-US" altLang="zh-CN" i="1" dirty="0">
                <a:latin typeface="Times" panose="02020603050405020304" pitchFamily="18" charset="0"/>
              </a:rPr>
              <a:t>j</a:t>
            </a:r>
            <a:r>
              <a:rPr lang="en-US" altLang="zh-CN" dirty="0">
                <a:latin typeface="Times" panose="02020603050405020304" pitchFamily="18" charset="0"/>
              </a:rPr>
              <a:t>], </a:t>
            </a:r>
            <a:r>
              <a:rPr lang="en-US" altLang="zh-CN" dirty="0">
                <a:latin typeface="Times" panose="02020603050405020304" pitchFamily="18" charset="0"/>
                <a:sym typeface="Symbol" panose="05050102010706020507" pitchFamily="18" charset="2"/>
              </a:rPr>
              <a:t></a:t>
            </a:r>
            <a:r>
              <a:rPr lang="en-US" altLang="zh-CN" dirty="0">
                <a:latin typeface="Times" panose="02020603050405020304" pitchFamily="18" charset="0"/>
              </a:rPr>
              <a:t>1</a:t>
            </a:r>
            <a:r>
              <a:rPr lang="en-US" altLang="zh-CN" dirty="0">
                <a:latin typeface="Times" panose="02020603050405020304" pitchFamily="18" charset="0"/>
                <a:sym typeface="Symbol" panose="05050102010706020507" pitchFamily="18" charset="2"/>
              </a:rPr>
              <a:t></a:t>
            </a:r>
            <a:r>
              <a:rPr lang="en-US" altLang="zh-CN" i="1" dirty="0">
                <a:latin typeface="Times" panose="02020603050405020304" pitchFamily="18" charset="0"/>
                <a:sym typeface="Symbol" panose="05050102010706020507" pitchFamily="18" charset="2"/>
              </a:rPr>
              <a:t>i</a:t>
            </a:r>
            <a:r>
              <a:rPr lang="en-US" altLang="zh-CN" dirty="0">
                <a:latin typeface="Times" panose="02020603050405020304" pitchFamily="18" charset="0"/>
                <a:sym typeface="Symbol" panose="05050102010706020507" pitchFamily="18" charset="2"/>
              </a:rPr>
              <a:t>, </a:t>
            </a:r>
            <a:r>
              <a:rPr lang="en-US" altLang="zh-CN" i="1" dirty="0" err="1">
                <a:latin typeface="Times" panose="02020603050405020304" pitchFamily="18" charset="0"/>
                <a:sym typeface="Symbol" panose="05050102010706020507" pitchFamily="18" charset="2"/>
              </a:rPr>
              <a:t>j</a:t>
            </a:r>
            <a:r>
              <a:rPr lang="en-US" altLang="zh-CN" dirty="0" err="1">
                <a:latin typeface="Times" panose="02020603050405020304" pitchFamily="18" charset="0"/>
                <a:sym typeface="Symbol" panose="05050102010706020507" pitchFamily="18" charset="2"/>
              </a:rPr>
              <a:t></a:t>
            </a:r>
            <a:r>
              <a:rPr lang="en-US" altLang="zh-CN" i="1" dirty="0" err="1">
                <a:latin typeface="Times" panose="02020603050405020304" pitchFamily="18" charset="0"/>
                <a:sym typeface="Symbol" panose="05050102010706020507" pitchFamily="18" charset="2"/>
              </a:rPr>
              <a:t>n</a:t>
            </a:r>
            <a:r>
              <a:rPr lang="zh-CN" altLang="en-US" dirty="0">
                <a:latin typeface="Times" panose="02020603050405020304" pitchFamily="18" charset="0"/>
                <a:sym typeface="Symbol" panose="05050102010706020507" pitchFamily="18" charset="2"/>
              </a:rPr>
              <a:t>，一</a:t>
            </a:r>
            <a:r>
              <a:rPr lang="zh-CN" altLang="en-US" dirty="0">
                <a:solidFill>
                  <a:srgbClr val="000000"/>
                </a:solidFill>
                <a:latin typeface="Times" panose="02020603050405020304" pitchFamily="18" charset="0"/>
                <a:ea typeface="SimSun" panose="02010600030101010101" pitchFamily="2" charset="-122"/>
              </a:rPr>
              <a:t>共</a:t>
            </a:r>
            <a:r>
              <a:rPr lang="en-US" altLang="zh-CN" i="1" dirty="0">
                <a:solidFill>
                  <a:srgbClr val="000000"/>
                </a:solidFill>
                <a:latin typeface="Times" panose="02020603050405020304" pitchFamily="18" charset="0"/>
              </a:rPr>
              <a:t>O</a:t>
            </a:r>
            <a:r>
              <a:rPr lang="en-US" altLang="zh-CN" dirty="0">
                <a:solidFill>
                  <a:srgbClr val="000000"/>
                </a:solidFill>
                <a:latin typeface="Times" panose="02020603050405020304" pitchFamily="18" charset="0"/>
              </a:rPr>
              <a:t>(</a:t>
            </a:r>
            <a:r>
              <a:rPr lang="en-US" altLang="zh-CN" i="1" dirty="0">
                <a:solidFill>
                  <a:srgbClr val="000000"/>
                </a:solidFill>
                <a:latin typeface="Times" panose="02020603050405020304" pitchFamily="18" charset="0"/>
              </a:rPr>
              <a:t>n</a:t>
            </a:r>
            <a:r>
              <a:rPr lang="en-US" altLang="zh-CN" sz="2400" baseline="30000" dirty="0">
                <a:solidFill>
                  <a:srgbClr val="000000"/>
                </a:solidFill>
                <a:latin typeface="Times" panose="02020603050405020304" pitchFamily="18" charset="0"/>
              </a:rPr>
              <a:t>2</a:t>
            </a:r>
            <a:r>
              <a:rPr lang="en-US" altLang="zh-CN" dirty="0">
                <a:solidFill>
                  <a:srgbClr val="000000"/>
                </a:solidFill>
                <a:latin typeface="Times" panose="02020603050405020304" pitchFamily="18" charset="0"/>
              </a:rPr>
              <a:t>)</a:t>
            </a:r>
            <a:r>
              <a:rPr lang="zh-CN" altLang="en-US" dirty="0">
                <a:solidFill>
                  <a:srgbClr val="000000"/>
                </a:solidFill>
                <a:latin typeface="Times" panose="02020603050405020304" pitchFamily="18" charset="0"/>
              </a:rPr>
              <a:t>项</a:t>
            </a:r>
            <a:r>
              <a:rPr lang="en-US" altLang="zh-CN" dirty="0">
                <a:solidFill>
                  <a:srgbClr val="000000"/>
                </a:solidFill>
                <a:latin typeface="Times" panose="02020603050405020304" pitchFamily="18" charset="0"/>
              </a:rPr>
              <a:t>, </a:t>
            </a:r>
            <a:r>
              <a:rPr lang="zh-CN" altLang="en-US" dirty="0">
                <a:solidFill>
                  <a:srgbClr val="000000"/>
                </a:solidFill>
                <a:latin typeface="LMRoman10-Regular"/>
              </a:rPr>
              <a:t>每项只需求解一次。</a:t>
            </a:r>
            <a:endParaRPr lang="en-US" dirty="0">
              <a:latin typeface="Times" panose="02020603050405020304" pitchFamily="18" charset="0"/>
            </a:endParaRPr>
          </a:p>
        </p:txBody>
      </p:sp>
      <p:sp>
        <p:nvSpPr>
          <p:cNvPr id="9" name="文本框 8">
            <a:extLst>
              <a:ext uri="{FF2B5EF4-FFF2-40B4-BE49-F238E27FC236}">
                <a16:creationId xmlns:a16="http://schemas.microsoft.com/office/drawing/2014/main" id="{3BACDB08-9DF5-E792-67EE-E6D10B1D3284}"/>
              </a:ext>
            </a:extLst>
          </p:cNvPr>
          <p:cNvSpPr txBox="1"/>
          <p:nvPr/>
        </p:nvSpPr>
        <p:spPr>
          <a:xfrm>
            <a:off x="5715000" y="4793099"/>
            <a:ext cx="3124200" cy="1631216"/>
          </a:xfrm>
          <a:prstGeom prst="rect">
            <a:avLst/>
          </a:prstGeom>
          <a:solidFill>
            <a:srgbClr val="FFC000"/>
          </a:solidFill>
          <a:ln>
            <a:solidFill>
              <a:schemeClr val="accent1"/>
            </a:solidFill>
          </a:ln>
        </p:spPr>
        <p:txBody>
          <a:bodyPr wrap="square">
            <a:spAutoFit/>
          </a:bodyPr>
          <a:lstStyle>
            <a:defPPr>
              <a:defRPr lang="en-US"/>
            </a:defPPr>
            <a:lvl1pPr>
              <a:defRPr sz="2000" b="0">
                <a:solidFill>
                  <a:srgbClr val="000000"/>
                </a:solidFill>
                <a:effectLst/>
                <a:latin typeface="SimSun" panose="02010600030101010101" pitchFamily="2" charset="-122"/>
                <a:ea typeface="SimSun" panose="02010600030101010101" pitchFamily="2" charset="-122"/>
              </a:defRPr>
            </a:lvl1pPr>
          </a:lstStyle>
          <a:p>
            <a:pPr algn="just"/>
            <a:r>
              <a:rPr lang="zh-CN" altLang="en-US" dirty="0"/>
              <a:t>但是，由于递归求解需要使用内存中的栈结构</a:t>
            </a:r>
            <a:r>
              <a:rPr lang="en-US" altLang="zh-CN" dirty="0"/>
              <a:t>,</a:t>
            </a:r>
            <a:r>
              <a:rPr lang="zh-CN" altLang="en-US" dirty="0"/>
              <a:t>因此带来了额外开销，因此其性能略低于前面给出的自底而上的求解方式</a:t>
            </a:r>
            <a:r>
              <a:rPr lang="en-US" altLang="zh-CN" dirty="0"/>
              <a:t>.</a:t>
            </a:r>
            <a:endParaRPr lang="en-US" dirty="0"/>
          </a:p>
        </p:txBody>
      </p:sp>
      <p:sp>
        <p:nvSpPr>
          <p:cNvPr id="2" name="文本框 1">
            <a:extLst>
              <a:ext uri="{FF2B5EF4-FFF2-40B4-BE49-F238E27FC236}">
                <a16:creationId xmlns:a16="http://schemas.microsoft.com/office/drawing/2014/main" id="{8E908D07-8F41-FDA7-0EDB-8E7A06661736}"/>
              </a:ext>
            </a:extLst>
          </p:cNvPr>
          <p:cNvSpPr txBox="1"/>
          <p:nvPr/>
        </p:nvSpPr>
        <p:spPr>
          <a:xfrm>
            <a:off x="0" y="0"/>
            <a:ext cx="1223412" cy="369332"/>
          </a:xfrm>
          <a:prstGeom prst="rect">
            <a:avLst/>
          </a:prstGeom>
          <a:solidFill>
            <a:srgbClr val="FFC000"/>
          </a:solidFill>
        </p:spPr>
        <p:txBody>
          <a:bodyPr wrap="none" rtlCol="0">
            <a:spAutoFit/>
          </a:bodyPr>
          <a:lstStyle/>
          <a:p>
            <a:r>
              <a:rPr lang="zh-CN" altLang="en-US" dirty="0">
                <a:latin typeface="楷体" panose="02010609060101010101" pitchFamily="49" charset="-122"/>
                <a:ea typeface="楷体" panose="02010609060101010101" pitchFamily="49" charset="-122"/>
              </a:rPr>
              <a:t>求解方法</a:t>
            </a:r>
            <a:r>
              <a:rPr lang="en-US" altLang="zh-CN" dirty="0">
                <a:latin typeface="楷体" panose="02010609060101010101" pitchFamily="49" charset="-122"/>
                <a:ea typeface="楷体" panose="02010609060101010101" pitchFamily="49" charset="-122"/>
              </a:rPr>
              <a:t>2</a:t>
            </a:r>
            <a:endParaRPr 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967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6-16</a:t>
            </a:r>
          </a:p>
        </p:txBody>
      </p:sp>
      <p:sp>
        <p:nvSpPr>
          <p:cNvPr id="4" name="TextBox 3"/>
          <p:cNvSpPr txBox="1"/>
          <p:nvPr/>
        </p:nvSpPr>
        <p:spPr>
          <a:xfrm>
            <a:off x="914400" y="736600"/>
            <a:ext cx="8229600" cy="3151119"/>
          </a:xfrm>
          <a:prstGeom prst="rect">
            <a:avLst/>
          </a:prstGeom>
          <a:noFill/>
        </p:spPr>
        <p:txBody>
          <a:bodyPr wrap="square" rtlCol="0">
            <a:spAutoFit/>
          </a:bodyPr>
          <a:lstStyle/>
          <a:p>
            <a:pPr marL="0" lvl="1"/>
            <a:r>
              <a:rPr lang="en-US" sz="2800" b="1" dirty="0">
                <a:latin typeface="Times New Roman" pitchFamily="18" charset="0"/>
                <a:ea typeface="SimSun" pitchFamily="2" charset="-122"/>
                <a:cs typeface="Times New Roman" pitchFamily="18" charset="0"/>
              </a:rPr>
              <a:t>6.3  </a:t>
            </a:r>
            <a:r>
              <a:rPr lang="zh-CN" altLang="en-US" sz="2800" b="1" dirty="0">
                <a:latin typeface="Times New Roman" pitchFamily="18" charset="0"/>
                <a:ea typeface="SimSun" pitchFamily="2" charset="-122"/>
                <a:cs typeface="Times New Roman" pitchFamily="18" charset="0"/>
              </a:rPr>
              <a:t>最长公共子序列问题</a:t>
            </a:r>
            <a:endParaRPr lang="en-US" altLang="zh-CN" sz="2800" dirty="0">
              <a:latin typeface="Times New Roman" pitchFamily="18" charset="0"/>
              <a:ea typeface="SimSun" pitchFamily="2" charset="-122"/>
              <a:cs typeface="Times New Roman" pitchFamily="18" charset="0"/>
            </a:endParaRPr>
          </a:p>
          <a:p>
            <a:pPr marL="0" lvl="1" indent="465138">
              <a:lnSpc>
                <a:spcPct val="150000"/>
              </a:lnSpc>
            </a:pPr>
            <a:endParaRPr lang="en-US" altLang="zh-CN" dirty="0">
              <a:latin typeface="Times New Roman" pitchFamily="18" charset="0"/>
              <a:ea typeface="SimSun" pitchFamily="2" charset="-122"/>
              <a:cs typeface="Times New Roman" pitchFamily="18" charset="0"/>
            </a:endParaRPr>
          </a:p>
          <a:p>
            <a:pPr marL="285750" lvl="1"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可用于两个乃至多个生物的</a:t>
            </a:r>
            <a:r>
              <a:rPr lang="en-US" altLang="zh-CN" sz="2000" dirty="0">
                <a:latin typeface="Times New Roman" pitchFamily="18" charset="0"/>
                <a:ea typeface="SimSun" pitchFamily="2" charset="-122"/>
                <a:cs typeface="Times New Roman" pitchFamily="18" charset="0"/>
              </a:rPr>
              <a:t>DNA</a:t>
            </a:r>
            <a:r>
              <a:rPr lang="zh-CN" altLang="en-US" sz="2000" dirty="0">
                <a:latin typeface="Times New Roman" pitchFamily="18" charset="0"/>
                <a:ea typeface="SimSun" pitchFamily="2" charset="-122"/>
                <a:cs typeface="Times New Roman" pitchFamily="18" charset="0"/>
              </a:rPr>
              <a:t>比较，确定其相似度</a:t>
            </a:r>
            <a:r>
              <a:rPr lang="en-US" altLang="zh-CN" sz="2000" dirty="0">
                <a:latin typeface="Times New Roman" pitchFamily="18" charset="0"/>
                <a:ea typeface="SimSun" pitchFamily="2" charset="-122"/>
                <a:cs typeface="Times New Roman" pitchFamily="18" charset="0"/>
              </a:rPr>
              <a:t>.</a:t>
            </a:r>
          </a:p>
          <a:p>
            <a:pPr marL="285750" lvl="1"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给定字符序列</a:t>
            </a:r>
            <a:r>
              <a:rPr lang="en-US" altLang="zh-CN"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，另有序列</a:t>
            </a:r>
            <a:r>
              <a:rPr lang="en-US" sz="2000" i="1" dirty="0">
                <a:latin typeface="Times New Roman" pitchFamily="18" charset="0"/>
                <a:ea typeface="SimSun" pitchFamily="2" charset="-122"/>
                <a:cs typeface="Times New Roman" pitchFamily="18" charset="0"/>
              </a:rPr>
              <a:t>Z</a:t>
            </a:r>
            <a:r>
              <a:rPr lang="zh-CN" altLang="en-US" sz="2000" dirty="0">
                <a:latin typeface="Times New Roman" pitchFamily="18" charset="0"/>
                <a:ea typeface="SimSun" pitchFamily="2" charset="-122"/>
                <a:cs typeface="Times New Roman" pitchFamily="18" charset="0"/>
              </a:rPr>
              <a:t>，如果</a:t>
            </a:r>
            <a:r>
              <a:rPr lang="en-US" altLang="zh-CN" sz="2000" i="1" dirty="0">
                <a:latin typeface="Times New Roman" pitchFamily="18" charset="0"/>
                <a:ea typeface="SimSun" pitchFamily="2" charset="-122"/>
                <a:cs typeface="Times New Roman" pitchFamily="18" charset="0"/>
              </a:rPr>
              <a:t>Z</a:t>
            </a:r>
            <a:r>
              <a:rPr lang="zh-CN" altLang="en-US" sz="2000" dirty="0">
                <a:latin typeface="Times New Roman" pitchFamily="18" charset="0"/>
                <a:ea typeface="SimSun" pitchFamily="2" charset="-122"/>
                <a:cs typeface="Times New Roman" pitchFamily="18" charset="0"/>
              </a:rPr>
              <a:t>既是</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的子序列也是</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的子序列，那么，</a:t>
            </a:r>
            <a:r>
              <a:rPr lang="en-US" sz="2000" i="1" dirty="0" err="1">
                <a:latin typeface="Times New Roman" pitchFamily="18" charset="0"/>
                <a:ea typeface="SimSun" pitchFamily="2" charset="-122"/>
                <a:cs typeface="Times New Roman" pitchFamily="18" charset="0"/>
              </a:rPr>
              <a:t>Z</a:t>
            </a:r>
            <a:r>
              <a:rPr lang="en-US" sz="2000" dirty="0" err="1">
                <a:latin typeface="Times New Roman" pitchFamily="18" charset="0"/>
                <a:ea typeface="SimSun" pitchFamily="2" charset="-122"/>
                <a:cs typeface="Times New Roman" pitchFamily="18" charset="0"/>
              </a:rPr>
              <a:t>是</a:t>
            </a:r>
            <a:r>
              <a:rPr lang="en-US" sz="2000" i="1" dirty="0" err="1">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的公共子序列。我们希望找出</a:t>
            </a:r>
            <a:r>
              <a:rPr lang="en-US" sz="2000" i="1" dirty="0">
                <a:latin typeface="Times New Roman" pitchFamily="18" charset="0"/>
                <a:ea typeface="SimSun" pitchFamily="2" charset="-122"/>
                <a:cs typeface="Times New Roman" pitchFamily="18" charset="0"/>
              </a:rPr>
              <a:t>X</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Y</a:t>
            </a:r>
            <a:r>
              <a:rPr lang="zh-CN" altLang="en-US" sz="2000" dirty="0">
                <a:latin typeface="Times New Roman" pitchFamily="18" charset="0"/>
                <a:ea typeface="SimSun" pitchFamily="2" charset="-122"/>
                <a:cs typeface="Times New Roman" pitchFamily="18" charset="0"/>
              </a:rPr>
              <a:t>的最长的一个公共子序列</a:t>
            </a:r>
            <a:r>
              <a:rPr lang="en-US" sz="2000" dirty="0">
                <a:latin typeface="Times New Roman" pitchFamily="18" charset="0"/>
                <a:ea typeface="SimSun" pitchFamily="2" charset="-122"/>
                <a:cs typeface="Times New Roman" pitchFamily="18" charset="0"/>
              </a:rPr>
              <a:t> (Longest Common Subsequence)，</a:t>
            </a:r>
            <a:r>
              <a:rPr lang="zh-CN" altLang="en-US" sz="2000" dirty="0">
                <a:latin typeface="Times New Roman" pitchFamily="18" charset="0"/>
                <a:ea typeface="SimSun" pitchFamily="2" charset="-122"/>
                <a:cs typeface="Times New Roman" pitchFamily="18" charset="0"/>
              </a:rPr>
              <a:t>简称</a:t>
            </a:r>
            <a:r>
              <a:rPr lang="en-US" altLang="zh-CN" sz="2000" dirty="0">
                <a:latin typeface="Times New Roman" pitchFamily="18" charset="0"/>
                <a:ea typeface="SimSun" pitchFamily="2" charset="-122"/>
                <a:cs typeface="Times New Roman" pitchFamily="18" charset="0"/>
              </a:rPr>
              <a:t>LCS。</a:t>
            </a:r>
          </a:p>
          <a:p>
            <a:pPr marL="0" lvl="1" indent="465138">
              <a:lnSpc>
                <a:spcPct val="150000"/>
              </a:lnSpc>
            </a:pPr>
            <a:endParaRPr lang="en-US" b="1" dirty="0">
              <a:latin typeface="Times New Roman" pitchFamily="18" charset="0"/>
              <a:ea typeface="SimSun" pitchFamily="2" charset="-122"/>
              <a:cs typeface="Times New Roman" pitchFamily="18" charset="0"/>
            </a:endParaRPr>
          </a:p>
        </p:txBody>
      </p:sp>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82210486"/>
              </p:ext>
            </p:extLst>
          </p:nvPr>
        </p:nvGraphicFramePr>
        <p:xfrm>
          <a:off x="762000" y="3602038"/>
          <a:ext cx="7813431" cy="2754312"/>
        </p:xfrm>
        <a:graphic>
          <a:graphicData uri="http://schemas.openxmlformats.org/presentationml/2006/ole">
            <mc:AlternateContent xmlns:mc="http://schemas.openxmlformats.org/markup-compatibility/2006">
              <mc:Choice xmlns:v="urn:schemas-microsoft-com:vml" Requires="v">
                <p:oleObj name="Picture" r:id="rId2" imgW="4572000" imgH="1428840" progId="Word.Picture.8">
                  <p:embed/>
                </p:oleObj>
              </mc:Choice>
              <mc:Fallback>
                <p:oleObj name="Picture" r:id="rId2" imgW="4572000" imgH="1428840" progId="Word.Picture.8">
                  <p:embed/>
                  <p:pic>
                    <p:nvPicPr>
                      <p:cNvPr id="0" name="Object 3"/>
                      <p:cNvPicPr>
                        <a:picLocks noChangeAspect="1" noChangeArrowheads="1"/>
                      </p:cNvPicPr>
                      <p:nvPr/>
                    </p:nvPicPr>
                    <p:blipFill>
                      <a:blip r:embed="rId3"/>
                      <a:srcRect/>
                      <a:stretch>
                        <a:fillRect/>
                      </a:stretch>
                    </p:blipFill>
                    <p:spPr bwMode="auto">
                      <a:xfrm>
                        <a:off x="762000" y="3602038"/>
                        <a:ext cx="7813431" cy="2754312"/>
                      </a:xfrm>
                      <a:prstGeom prst="rect">
                        <a:avLst/>
                      </a:prstGeom>
                      <a:noFill/>
                    </p:spPr>
                  </p:pic>
                </p:oleObj>
              </mc:Fallback>
            </mc:AlternateContent>
          </a:graphicData>
        </a:graphic>
      </p:graphicFrame>
    </p:spTree>
    <p:extLst>
      <p:ext uri="{BB962C8B-B14F-4D97-AF65-F5344CB8AC3E}">
        <p14:creationId xmlns:p14="http://schemas.microsoft.com/office/powerpoint/2010/main" val="1936597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6-17</a:t>
            </a:r>
          </a:p>
        </p:txBody>
      </p:sp>
      <p:sp>
        <p:nvSpPr>
          <p:cNvPr id="4" name="Rectangle 3"/>
          <p:cNvSpPr/>
          <p:nvPr/>
        </p:nvSpPr>
        <p:spPr>
          <a:xfrm>
            <a:off x="1124857" y="1022192"/>
            <a:ext cx="4572000" cy="960328"/>
          </a:xfrm>
          <a:prstGeom prst="rect">
            <a:avLst/>
          </a:prstGeom>
        </p:spPr>
        <p:txBody>
          <a:bodyPr>
            <a:spAutoFit/>
          </a:bodyPr>
          <a:lstStyle/>
          <a:p>
            <a:pPr>
              <a:lnSpc>
                <a:spcPct val="150000"/>
              </a:lnSpc>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&lt; </a:t>
            </a:r>
            <a:r>
              <a:rPr lang="en-US" sz="20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x</a:t>
            </a:r>
            <a:r>
              <a:rPr lang="en-US" sz="2800" i="1" baseline="-25000" dirty="0" err="1">
                <a:latin typeface="Times New Roman" pitchFamily="18" charset="0"/>
                <a:cs typeface="Times New Roman" pitchFamily="18" charset="0"/>
              </a:rPr>
              <a:t>m</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&gt; </a:t>
            </a:r>
          </a:p>
          <a:p>
            <a:pPr>
              <a:lnSpc>
                <a:spcPct val="150000"/>
              </a:lnSpc>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&lt; </a:t>
            </a:r>
            <a:r>
              <a:rPr lang="en-US" sz="2000" i="1" dirty="0">
                <a:latin typeface="Times New Roman" pitchFamily="18" charset="0"/>
                <a:cs typeface="Times New Roman" pitchFamily="18" charset="0"/>
              </a:rPr>
              <a:t>y</a:t>
            </a:r>
            <a:r>
              <a:rPr lang="en-US" sz="28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y</a:t>
            </a:r>
            <a:r>
              <a:rPr lang="en-US" sz="28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y</a:t>
            </a:r>
            <a:r>
              <a:rPr lang="en-US" sz="2800" i="1" baseline="-25000" dirty="0" err="1">
                <a:latin typeface="Times New Roman" pitchFamily="18" charset="0"/>
                <a:cs typeface="Times New Roman" pitchFamily="18" charset="0"/>
              </a:rPr>
              <a:t>n</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&gt; </a:t>
            </a:r>
          </a:p>
        </p:txBody>
      </p:sp>
      <p:sp>
        <p:nvSpPr>
          <p:cNvPr id="5" name="TextBox 4"/>
          <p:cNvSpPr txBox="1"/>
          <p:nvPr/>
        </p:nvSpPr>
        <p:spPr>
          <a:xfrm>
            <a:off x="1143000" y="533400"/>
            <a:ext cx="7010400" cy="461665"/>
          </a:xfrm>
          <a:prstGeom prst="rect">
            <a:avLst/>
          </a:prstGeom>
          <a:noFill/>
        </p:spPr>
        <p:txBody>
          <a:bodyPr wrap="square" rtlCol="0">
            <a:spAutoFit/>
          </a:bodyPr>
          <a:lstStyle/>
          <a:p>
            <a:r>
              <a:rPr lang="en-US" sz="2400" b="1" dirty="0" err="1">
                <a:latin typeface="SimSun" pitchFamily="2" charset="-122"/>
                <a:ea typeface="SimSun" pitchFamily="2" charset="-122"/>
              </a:rPr>
              <a:t>定义子问题</a:t>
            </a:r>
            <a:endParaRPr lang="en-US" sz="2400" b="1" dirty="0"/>
          </a:p>
        </p:txBody>
      </p:sp>
      <p:sp>
        <p:nvSpPr>
          <p:cNvPr id="7" name="TextBox 6"/>
          <p:cNvSpPr txBox="1"/>
          <p:nvPr/>
        </p:nvSpPr>
        <p:spPr>
          <a:xfrm>
            <a:off x="1108079" y="2127808"/>
            <a:ext cx="6172200" cy="2191434"/>
          </a:xfrm>
          <a:prstGeom prst="rect">
            <a:avLst/>
          </a:prstGeom>
          <a:noFill/>
        </p:spPr>
        <p:txBody>
          <a:bodyPr wrap="square" rtlCol="0">
            <a:spAutoFit/>
          </a:bodyPr>
          <a:lstStyle/>
          <a:p>
            <a:r>
              <a:rPr lang="zh-CN" altLang="en-US" sz="2000" dirty="0"/>
              <a:t>定</a:t>
            </a:r>
            <a:r>
              <a:rPr lang="zh-CN" altLang="en-US" sz="2000" dirty="0">
                <a:latin typeface="Times New Roman" pitchFamily="18" charset="0"/>
                <a:cs typeface="Times New Roman" pitchFamily="18" charset="0"/>
              </a:rPr>
              <a:t>义 </a:t>
            </a:r>
            <a:r>
              <a:rPr lang="en-US" sz="2000" i="1" dirty="0">
                <a:latin typeface="Times New Roman" pitchFamily="18" charset="0"/>
                <a:cs typeface="Times New Roman" pitchFamily="18" charset="0"/>
              </a:rPr>
              <a:t>X </a:t>
            </a:r>
            <a:r>
              <a:rPr lang="zh-CN" altLang="en-US" sz="2000" dirty="0">
                <a:latin typeface="Times New Roman" pitchFamily="18" charset="0"/>
                <a:cs typeface="Times New Roman" pitchFamily="18" charset="0"/>
              </a:rPr>
              <a:t>和 </a:t>
            </a:r>
            <a:r>
              <a:rPr lang="en-US" sz="2000" i="1" dirty="0">
                <a:latin typeface="Times New Roman" pitchFamily="18" charset="0"/>
                <a:cs typeface="Times New Roman" pitchFamily="18" charset="0"/>
              </a:rPr>
              <a:t>Y </a:t>
            </a:r>
            <a:r>
              <a:rPr lang="zh-CN" altLang="en-US" sz="2000" dirty="0"/>
              <a:t>的</a:t>
            </a:r>
            <a:r>
              <a:rPr lang="zh-CN" altLang="en-US" sz="2000" dirty="0">
                <a:solidFill>
                  <a:srgbClr val="FF0000"/>
                </a:solidFill>
              </a:rPr>
              <a:t>所有</a:t>
            </a:r>
            <a:r>
              <a:rPr lang="zh-CN" altLang="en-US" sz="2000" dirty="0">
                <a:solidFill>
                  <a:srgbClr val="0000FF"/>
                </a:solidFill>
              </a:rPr>
              <a:t>前缀</a:t>
            </a:r>
            <a:r>
              <a:rPr lang="zh-CN" altLang="en-US" sz="2000" dirty="0"/>
              <a:t>如下：</a:t>
            </a:r>
            <a:endParaRPr lang="en-US" sz="2000" dirty="0"/>
          </a:p>
          <a:p>
            <a:pPr>
              <a:lnSpc>
                <a:spcPct val="150000"/>
              </a:lnSpc>
            </a:pPr>
            <a:r>
              <a:rPr lang="en-US" sz="2000" i="1" dirty="0">
                <a:latin typeface="Times New Roman" pitchFamily="18" charset="0"/>
                <a:cs typeface="Times New Roman" pitchFamily="18" charset="0"/>
              </a:rPr>
              <a:t>	X</a:t>
            </a:r>
            <a:r>
              <a:rPr lang="en-US" sz="28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rPr>
              <a:t> X</a:t>
            </a:r>
            <a:r>
              <a:rPr lang="en-US" sz="2800" baseline="-25000" dirty="0">
                <a:latin typeface="Times New Roman" pitchFamily="18" charset="0"/>
                <a:cs typeface="Times New Roman" pitchFamily="18" charset="0"/>
              </a:rPr>
              <a:t>0</a:t>
            </a:r>
            <a:r>
              <a:rPr lang="zh-CN" altLang="en-US" sz="2000" dirty="0">
                <a:latin typeface="Times New Roman" pitchFamily="18" charset="0"/>
                <a:cs typeface="Times New Roman" pitchFamily="18" charset="0"/>
                <a:sym typeface="Symbol"/>
              </a:rPr>
              <a:t>是空串</a:t>
            </a:r>
            <a:endParaRPr lang="en-US" sz="2000" dirty="0">
              <a:latin typeface="Times New Roman" pitchFamily="18" charset="0"/>
              <a:cs typeface="Times New Roman" pitchFamily="18" charset="0"/>
            </a:endParaRPr>
          </a:p>
          <a:p>
            <a:pPr>
              <a:lnSpc>
                <a:spcPct val="150000"/>
              </a:lnSpc>
            </a:pPr>
            <a:r>
              <a:rPr lang="en-US" sz="2000" i="1" dirty="0">
                <a:latin typeface="Times New Roman" pitchFamily="18" charset="0"/>
                <a:cs typeface="Times New Roman" pitchFamily="18" charset="0"/>
              </a:rPr>
              <a:t>	X</a:t>
            </a:r>
            <a:r>
              <a:rPr lang="en-US" sz="2800" i="1" baseline="-15000" dirty="0">
                <a:latin typeface="Times New Roman" pitchFamily="18" charset="0"/>
                <a:cs typeface="Times New Roman" pitchFamily="18" charset="0"/>
              </a:rPr>
              <a:t>i</a:t>
            </a:r>
            <a:r>
              <a:rPr lang="en-US" sz="2000" dirty="0">
                <a:latin typeface="Times New Roman" pitchFamily="18" charset="0"/>
                <a:cs typeface="Times New Roman" pitchFamily="18" charset="0"/>
              </a:rPr>
              <a:t> = &lt; </a:t>
            </a:r>
            <a:r>
              <a:rPr lang="en-US" sz="20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en-US" sz="28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&gt;,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 1, 2, …, </a:t>
            </a:r>
            <a:r>
              <a:rPr lang="en-US" sz="2000" i="1" dirty="0">
                <a:latin typeface="Times New Roman" pitchFamily="18" charset="0"/>
                <a:cs typeface="Times New Roman" pitchFamily="18" charset="0"/>
              </a:rPr>
              <a:t>m</a:t>
            </a:r>
            <a:endParaRPr lang="en-US" sz="2000" dirty="0">
              <a:latin typeface="Times New Roman" pitchFamily="18" charset="0"/>
              <a:cs typeface="Times New Roman" pitchFamily="18" charset="0"/>
            </a:endParaRPr>
          </a:p>
          <a:p>
            <a:pPr>
              <a:lnSpc>
                <a:spcPct val="150000"/>
              </a:lnSpc>
            </a:pPr>
            <a:r>
              <a:rPr lang="en-US" sz="2000" i="1" dirty="0">
                <a:latin typeface="Times New Roman" pitchFamily="18" charset="0"/>
                <a:cs typeface="Times New Roman" pitchFamily="18" charset="0"/>
              </a:rPr>
              <a:t>	Y</a:t>
            </a:r>
            <a:r>
              <a:rPr lang="en-US" sz="28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a:t>
            </a:r>
            <a:endParaRPr lang="en-US" sz="2000" dirty="0">
              <a:latin typeface="Times New Roman" pitchFamily="18" charset="0"/>
              <a:cs typeface="Times New Roman" pitchFamily="18" charset="0"/>
            </a:endParaRPr>
          </a:p>
          <a:p>
            <a:pPr>
              <a:lnSpc>
                <a:spcPct val="150000"/>
              </a:lnSpc>
            </a:pPr>
            <a:r>
              <a:rPr lang="en-US" sz="2000" i="1" dirty="0">
                <a:latin typeface="Times New Roman" pitchFamily="18" charset="0"/>
                <a:cs typeface="Times New Roman" pitchFamily="18" charset="0"/>
              </a:rPr>
              <a:t>	Y</a:t>
            </a:r>
            <a:r>
              <a:rPr lang="en-US" sz="2800" i="1" baseline="-15000" dirty="0">
                <a:latin typeface="Times New Roman" pitchFamily="18" charset="0"/>
                <a:cs typeface="Times New Roman" pitchFamily="18" charset="0"/>
              </a:rPr>
              <a:t>j</a:t>
            </a:r>
            <a:r>
              <a:rPr lang="en-US" sz="20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&lt; </a:t>
            </a:r>
            <a:r>
              <a:rPr lang="en-US" sz="2000" i="1" dirty="0">
                <a:latin typeface="Times New Roman" pitchFamily="18" charset="0"/>
                <a:cs typeface="Times New Roman" pitchFamily="18" charset="0"/>
              </a:rPr>
              <a:t>y</a:t>
            </a:r>
            <a:r>
              <a:rPr lang="en-US" sz="28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y</a:t>
            </a:r>
            <a:r>
              <a:rPr lang="en-US" sz="28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y</a:t>
            </a:r>
            <a:r>
              <a:rPr lang="en-US" sz="2800" i="1" baseline="-25000" dirty="0">
                <a:latin typeface="Times New Roman" pitchFamily="18" charset="0"/>
                <a:cs typeface="Times New Roman" pitchFamily="18" charset="0"/>
              </a:rPr>
              <a:t>j</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&gt;,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 1, 2, …, </a:t>
            </a:r>
            <a:r>
              <a:rPr lang="en-US" sz="2000" i="1" dirty="0">
                <a:latin typeface="Times New Roman" pitchFamily="18" charset="0"/>
                <a:cs typeface="Times New Roman" pitchFamily="18" charset="0"/>
              </a:rPr>
              <a:t>n</a:t>
            </a:r>
            <a:endParaRPr lang="en-US" altLang="zh-CN" sz="2000" dirty="0">
              <a:latin typeface="Times New Roman" pitchFamily="18" charset="0"/>
              <a:cs typeface="Times New Roman" pitchFamily="18" charset="0"/>
            </a:endParaRPr>
          </a:p>
        </p:txBody>
      </p:sp>
      <p:sp>
        <p:nvSpPr>
          <p:cNvPr id="6" name="TextBox 6">
            <a:extLst>
              <a:ext uri="{FF2B5EF4-FFF2-40B4-BE49-F238E27FC236}">
                <a16:creationId xmlns:a16="http://schemas.microsoft.com/office/drawing/2014/main" id="{E35E8A3E-8D6A-47C5-B93C-2BF8F9920E51}"/>
              </a:ext>
            </a:extLst>
          </p:cNvPr>
          <p:cNvSpPr txBox="1"/>
          <p:nvPr/>
        </p:nvSpPr>
        <p:spPr>
          <a:xfrm>
            <a:off x="990600" y="4464530"/>
            <a:ext cx="6172200" cy="1880579"/>
          </a:xfrm>
          <a:prstGeom prst="rect">
            <a:avLst/>
          </a:prstGeom>
          <a:noFill/>
        </p:spPr>
        <p:txBody>
          <a:bodyPr wrap="square" rtlCol="0">
            <a:spAutoFit/>
          </a:bodyPr>
          <a:lstStyle/>
          <a:p>
            <a:pPr>
              <a:lnSpc>
                <a:spcPct val="150000"/>
              </a:lnSpc>
            </a:pPr>
            <a:r>
              <a:rPr lang="zh-CN" altLang="en-US" sz="2000" b="1" dirty="0">
                <a:latin typeface="Times New Roman" pitchFamily="18" charset="0"/>
                <a:cs typeface="Times New Roman" pitchFamily="18" charset="0"/>
              </a:rPr>
              <a:t>子问题：</a:t>
            </a:r>
            <a:endParaRPr lang="en-US" altLang="zh-CN" sz="2000" b="1"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求解</a:t>
            </a:r>
            <a:r>
              <a:rPr lang="en-US" sz="2000" dirty="0" err="1">
                <a:latin typeface="SimSun" panose="02010600030101010101" pitchFamily="2" charset="-122"/>
                <a:ea typeface="SimSun" panose="02010600030101010101" pitchFamily="2" charset="-122"/>
                <a:cs typeface="Times New Roman" pitchFamily="18" charset="0"/>
              </a:rPr>
              <a:t>每个</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en-US" sz="2800" i="1" baseline="-15000" dirty="0">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和每个 </a:t>
            </a:r>
            <a:r>
              <a:rPr lang="en-US" sz="2000" i="1" dirty="0">
                <a:latin typeface="Times New Roman" pitchFamily="18" charset="0"/>
                <a:cs typeface="Times New Roman" pitchFamily="18" charset="0"/>
              </a:rPr>
              <a:t>Y</a:t>
            </a:r>
            <a:r>
              <a:rPr lang="en-US" sz="2800" i="1" baseline="-15000" dirty="0">
                <a:latin typeface="Times New Roman" pitchFamily="18" charset="0"/>
                <a:cs typeface="Times New Roman" pitchFamily="18" charset="0"/>
              </a:rPr>
              <a:t>j </a:t>
            </a:r>
            <a:r>
              <a:rPr lang="zh-CN" altLang="en-US" sz="2000" dirty="0">
                <a:latin typeface="Times New Roman" pitchFamily="18" charset="0"/>
                <a:cs typeface="Times New Roman" pitchFamily="18" charset="0"/>
              </a:rPr>
              <a:t>之间的 </a:t>
            </a:r>
            <a:r>
              <a:rPr lang="en-US" altLang="zh-CN" sz="2000" dirty="0">
                <a:latin typeface="Times New Roman" pitchFamily="18" charset="0"/>
                <a:cs typeface="Times New Roman" pitchFamily="18" charset="0"/>
              </a:rPr>
              <a:t>LCS.</a:t>
            </a:r>
          </a:p>
          <a:p>
            <a:pPr>
              <a:lnSpc>
                <a:spcPct val="150000"/>
              </a:lnSpc>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定义</a:t>
            </a:r>
            <a:endParaRPr lang="en-US" altLang="zh-CN" sz="2000" dirty="0">
              <a:latin typeface="Times New Roman" pitchFamily="18" charset="0"/>
              <a:cs typeface="Times New Roman" pitchFamily="18" charset="0"/>
            </a:endParaRPr>
          </a:p>
          <a:p>
            <a:pPr>
              <a:lnSpc>
                <a:spcPct val="150000"/>
              </a:lnSpc>
            </a:pPr>
            <a:r>
              <a:rPr lang="en-US" sz="2000" i="1" dirty="0">
                <a:latin typeface="Times New Roman" pitchFamily="18" charset="0"/>
                <a:cs typeface="Times New Roman" pitchFamily="18" charset="0"/>
              </a:rPr>
              <a:t>	       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en-US" sz="2800" i="1" baseline="-15000" dirty="0">
                <a:latin typeface="Times New Roman" pitchFamily="18" charset="0"/>
                <a:cs typeface="Times New Roman" pitchFamily="18" charset="0"/>
              </a:rPr>
              <a:t>i</a:t>
            </a:r>
            <a:r>
              <a:rPr lang="en-US" sz="2000" i="1"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和 </a:t>
            </a:r>
            <a:r>
              <a:rPr lang="en-US" sz="2000" i="1" dirty="0">
                <a:latin typeface="Times New Roman" pitchFamily="18" charset="0"/>
                <a:cs typeface="Times New Roman" pitchFamily="18" charset="0"/>
              </a:rPr>
              <a:t>Y</a:t>
            </a:r>
            <a:r>
              <a:rPr lang="en-US" sz="2800" i="1" baseline="-15000" dirty="0">
                <a:latin typeface="Times New Roman" pitchFamily="18" charset="0"/>
                <a:cs typeface="Times New Roman" pitchFamily="18" charset="0"/>
              </a:rPr>
              <a:t>j</a:t>
            </a:r>
            <a:r>
              <a:rPr lang="en-US" sz="2000" i="1" baseline="-25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之间的</a:t>
            </a:r>
            <a:r>
              <a:rPr lang="en-US" altLang="zh-CN" sz="2000" dirty="0">
                <a:latin typeface="Times New Roman" pitchFamily="18" charset="0"/>
                <a:cs typeface="Times New Roman" pitchFamily="18" charset="0"/>
              </a:rPr>
              <a:t>LCS</a:t>
            </a:r>
            <a:r>
              <a:rPr lang="zh-CN" altLang="en-US" sz="2000" dirty="0">
                <a:latin typeface="Times New Roman" pitchFamily="18" charset="0"/>
                <a:cs typeface="Times New Roman" pitchFamily="18" charset="0"/>
              </a:rPr>
              <a:t>的长度</a:t>
            </a:r>
            <a:r>
              <a:rPr lang="en-US" altLang="zh-CN" sz="2000"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8686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10400" y="6545436"/>
            <a:ext cx="2895600" cy="365125"/>
          </a:xfrm>
        </p:spPr>
        <p:txBody>
          <a:bodyPr/>
          <a:lstStyle/>
          <a:p>
            <a:r>
              <a:rPr lang="en-US" dirty="0"/>
              <a:t>6-18</a:t>
            </a:r>
          </a:p>
        </p:txBody>
      </p:sp>
      <p:sp>
        <p:nvSpPr>
          <p:cNvPr id="3" name="TextBox 2"/>
          <p:cNvSpPr txBox="1"/>
          <p:nvPr/>
        </p:nvSpPr>
        <p:spPr>
          <a:xfrm>
            <a:off x="1066800" y="762000"/>
            <a:ext cx="7086600" cy="461665"/>
          </a:xfrm>
          <a:prstGeom prst="rect">
            <a:avLst/>
          </a:prstGeom>
          <a:noFill/>
        </p:spPr>
        <p:txBody>
          <a:bodyPr wrap="square" rtlCol="0">
            <a:spAutoFit/>
          </a:bodyPr>
          <a:lstStyle/>
          <a:p>
            <a:r>
              <a:rPr lang="en-US" sz="2400" b="1" dirty="0">
                <a:latin typeface="SimSun" pitchFamily="2" charset="-122"/>
                <a:ea typeface="SimSun" pitchFamily="2" charset="-122"/>
              </a:rPr>
              <a:t>归纳公式</a:t>
            </a:r>
          </a:p>
        </p:txBody>
      </p:sp>
      <p:sp>
        <p:nvSpPr>
          <p:cNvPr id="4" name="TextBox 3"/>
          <p:cNvSpPr txBox="1"/>
          <p:nvPr/>
        </p:nvSpPr>
        <p:spPr>
          <a:xfrm>
            <a:off x="1066800" y="1364188"/>
            <a:ext cx="8001000" cy="5354030"/>
          </a:xfrm>
          <a:prstGeom prst="rect">
            <a:avLst/>
          </a:prstGeom>
          <a:noFill/>
        </p:spPr>
        <p:txBody>
          <a:bodyPr wrap="square" rtlCol="0">
            <a:spAutoFit/>
          </a:bodyPr>
          <a:lstStyle/>
          <a:p>
            <a:pPr marL="342900" indent="-342900">
              <a:buAutoNum type="arabicParenBoth"/>
            </a:pPr>
            <a:r>
              <a:rPr lang="en-US" sz="2000" b="1" dirty="0">
                <a:latin typeface="SimSun" pitchFamily="2" charset="-122"/>
                <a:ea typeface="SimSun" pitchFamily="2" charset="-122"/>
              </a:rPr>
              <a:t> 初始解</a:t>
            </a:r>
          </a:p>
          <a:p>
            <a:pPr marL="342900" indent="-342900">
              <a:buAutoNum type="arabicParenBoth"/>
            </a:pPr>
            <a:endParaRPr lang="en-US" sz="2000" dirty="0">
              <a:latin typeface="SimSun" pitchFamily="2" charset="-122"/>
              <a:ea typeface="SimSun" pitchFamily="2" charset="-122"/>
            </a:endParaRPr>
          </a:p>
          <a:p>
            <a:r>
              <a:rPr lang="en-US" sz="2000" i="1" dirty="0"/>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[0,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0] = 0</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 </a:t>
            </a:r>
            <a:r>
              <a:rPr lang="en-US" altLang="zh-CN" sz="2000" i="1" dirty="0">
                <a:latin typeface="Times New Roman" panose="02020603050405020304" pitchFamily="18" charset="0"/>
                <a:cs typeface="Times New Roman" panose="02020603050405020304" pitchFamily="18" charset="0"/>
              </a:rPr>
              <a:t>i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0 ≤ </a:t>
            </a:r>
            <a:r>
              <a:rPr lang="en-US" altLang="zh-CN" sz="2000" i="1" dirty="0">
                <a:latin typeface="Times New Roman" panose="02020603050405020304" pitchFamily="18" charset="0"/>
                <a:cs typeface="Times New Roman" panose="02020603050405020304" pitchFamily="18" charset="0"/>
              </a:rPr>
              <a:t>j</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n</a:t>
            </a:r>
          </a:p>
          <a:p>
            <a:endParaRPr lang="en-US" sz="2000" i="1" dirty="0">
              <a:latin typeface="SimSun" pitchFamily="2" charset="-122"/>
              <a:ea typeface="SimSun" pitchFamily="2" charset="-122"/>
            </a:endParaRPr>
          </a:p>
          <a:p>
            <a:r>
              <a:rPr lang="en-US" sz="2000" b="1" dirty="0">
                <a:latin typeface="SimSun" pitchFamily="2" charset="-122"/>
                <a:ea typeface="SimSun" pitchFamily="2" charset="-122"/>
              </a:rPr>
              <a:t>(2) 归纳公式 (</a:t>
            </a:r>
            <a:r>
              <a:rPr lang="en-US" sz="2000" b="1" dirty="0">
                <a:latin typeface="Times New Roman" pitchFamily="18" charset="0"/>
                <a:ea typeface="SimSun" pitchFamily="2" charset="-122"/>
                <a:cs typeface="Times New Roman" pitchFamily="18" charset="0"/>
              </a:rPr>
              <a:t>6.4</a:t>
            </a:r>
            <a:r>
              <a:rPr lang="en-US" sz="2000" b="1" dirty="0">
                <a:latin typeface="SimSun" pitchFamily="2" charset="-122"/>
                <a:ea typeface="SimSun" pitchFamily="2" charset="-122"/>
              </a:rPr>
              <a:t>式)</a:t>
            </a:r>
          </a:p>
          <a:p>
            <a:endParaRPr lang="en-US" sz="2000" b="1" dirty="0">
              <a:latin typeface="SimSun" pitchFamily="2" charset="-122"/>
              <a:ea typeface="SimSun" pitchFamily="2" charset="-122"/>
            </a:endParaRPr>
          </a:p>
          <a:p>
            <a:pPr>
              <a:lnSpc>
                <a:spcPct val="150000"/>
              </a:lnSpc>
            </a:pP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-1] + 1	  	  </a:t>
            </a:r>
            <a:r>
              <a:rPr lang="zh-CN" altLang="en-US" sz="2000" dirty="0">
                <a:latin typeface="Times New Roman" pitchFamily="18" charset="0"/>
                <a:cs typeface="Times New Roman" pitchFamily="18" charset="0"/>
              </a:rPr>
              <a:t>如果 </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y</a:t>
            </a:r>
            <a:r>
              <a:rPr lang="en-US" sz="2800" i="1" baseline="-25000" dirty="0">
                <a:latin typeface="Times New Roman" pitchFamily="18" charset="0"/>
                <a:cs typeface="Times New Roman" pitchFamily="18" charset="0"/>
              </a:rPr>
              <a:t>j</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6.4.1</a:t>
            </a:r>
            <a:r>
              <a:rPr lang="zh-CN" alt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ct val="150000"/>
              </a:lnSpc>
            </a:pP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             Max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-1]}	  </a:t>
            </a:r>
            <a:r>
              <a:rPr lang="zh-CN" altLang="en-US" sz="2000" dirty="0">
                <a:latin typeface="Times New Roman" pitchFamily="18" charset="0"/>
                <a:cs typeface="Times New Roman" pitchFamily="18" charset="0"/>
              </a:rPr>
              <a:t>如果 </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y</a:t>
            </a:r>
            <a:r>
              <a:rPr lang="en-US" sz="2800" i="1" baseline="-25000" dirty="0" err="1">
                <a:latin typeface="Times New Roman" pitchFamily="18" charset="0"/>
                <a:cs typeface="Times New Roman" pitchFamily="18" charset="0"/>
              </a:rPr>
              <a:t>j</a:t>
            </a:r>
            <a:r>
              <a:rPr lang="en-US" sz="2800" i="1" baseline="-25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6.4.2</a:t>
            </a:r>
            <a:r>
              <a:rPr lang="zh-CN" alt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i="1" dirty="0">
              <a:latin typeface="SimSun" pitchFamily="2" charset="-122"/>
              <a:ea typeface="SimSun" pitchFamily="2" charset="-122"/>
            </a:endParaRPr>
          </a:p>
          <a:p>
            <a:pPr>
              <a:lnSpc>
                <a:spcPct val="150000"/>
              </a:lnSpc>
            </a:pPr>
            <a:r>
              <a:rPr lang="zh-CN" altLang="en-US" sz="2000" b="1" dirty="0"/>
              <a:t>解释：</a:t>
            </a:r>
            <a:endParaRPr lang="en-US" altLang="zh-CN" sz="2000" b="1" dirty="0"/>
          </a:p>
          <a:p>
            <a:pPr>
              <a:lnSpc>
                <a:spcPct val="150000"/>
              </a:lnSpc>
            </a:pPr>
            <a:r>
              <a:rPr lang="zh-CN" altLang="en-US" sz="2000" dirty="0"/>
              <a:t>当</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y</a:t>
            </a:r>
            <a:r>
              <a:rPr lang="en-US" sz="2800" i="1" baseline="-25000" dirty="0">
                <a:latin typeface="Times New Roman" pitchFamily="18" charset="0"/>
                <a:cs typeface="Times New Roman" pitchFamily="18" charset="0"/>
              </a:rPr>
              <a:t>j</a:t>
            </a:r>
            <a:r>
              <a:rPr lang="en-US" sz="2000" i="1" baseline="-25000" dirty="0">
                <a:latin typeface="Times New Roman" pitchFamily="18" charset="0"/>
                <a:cs typeface="Times New Roman" pitchFamily="18" charset="0"/>
              </a:rPr>
              <a:t> </a:t>
            </a:r>
            <a:r>
              <a:rPr lang="zh-CN" altLang="en-US" sz="2000" dirty="0"/>
              <a:t>时，把</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t>和</a:t>
            </a:r>
            <a:r>
              <a:rPr lang="en-US" sz="2000" i="1" dirty="0">
                <a:latin typeface="Times New Roman" pitchFamily="18" charset="0"/>
                <a:cs typeface="Times New Roman" pitchFamily="18" charset="0"/>
              </a:rPr>
              <a:t>y</a:t>
            </a:r>
            <a:r>
              <a:rPr lang="en-US" sz="2800" i="1" baseline="-25000" dirty="0">
                <a:latin typeface="Times New Roman" pitchFamily="18" charset="0"/>
                <a:cs typeface="Times New Roman" pitchFamily="18" charset="0"/>
              </a:rPr>
              <a:t>j</a:t>
            </a:r>
            <a:r>
              <a:rPr lang="zh-CN" altLang="en-US" sz="2000" dirty="0"/>
              <a:t>配上，然后再加上</a:t>
            </a:r>
            <a:r>
              <a:rPr lang="en-US" sz="2000" i="1" dirty="0">
                <a:latin typeface="Times New Roman" panose="02020603050405020304" pitchFamily="18" charset="0"/>
                <a:cs typeface="Times New Roman" pitchFamily="18" charset="0"/>
              </a:rPr>
              <a:t>X</a:t>
            </a:r>
            <a:r>
              <a:rPr lang="en-US" sz="2800" i="1" baseline="-15000" dirty="0">
                <a:latin typeface="Times New Roman" pitchFamily="18" charset="0"/>
                <a:cs typeface="Times New Roman" pitchFamily="18" charset="0"/>
              </a:rPr>
              <a:t>i</a:t>
            </a:r>
            <a:r>
              <a:rPr lang="en-US" sz="2800" baseline="-15000" dirty="0">
                <a:latin typeface="Times New Roman" pitchFamily="18" charset="0"/>
                <a:cs typeface="Times New Roman" pitchFamily="18" charset="0"/>
              </a:rPr>
              <a:t>-1</a:t>
            </a:r>
            <a:r>
              <a:rPr lang="en-US" sz="2000" i="1" dirty="0">
                <a:latin typeface="Times New Roman" panose="02020603050405020304" pitchFamily="18" charset="0"/>
                <a:cs typeface="Times New Roman" panose="02020603050405020304" pitchFamily="18" charset="0"/>
              </a:rPr>
              <a:t> </a:t>
            </a:r>
            <a:r>
              <a:rPr lang="zh-CN" altLang="en-US" sz="2000" dirty="0"/>
              <a:t>和</a:t>
            </a:r>
            <a:r>
              <a:rPr lang="en-US" sz="2000" i="1" dirty="0">
                <a:latin typeface="Times New Roman" panose="02020603050405020304" pitchFamily="18" charset="0"/>
                <a:cs typeface="Times New Roman" pitchFamily="18" charset="0"/>
              </a:rPr>
              <a:t>Y</a:t>
            </a:r>
            <a:r>
              <a:rPr lang="en-US" sz="2800" i="1" baseline="-15000" dirty="0">
                <a:latin typeface="Times New Roman" pitchFamily="18" charset="0"/>
                <a:cs typeface="Times New Roman" pitchFamily="18" charset="0"/>
              </a:rPr>
              <a:t>j</a:t>
            </a:r>
            <a:r>
              <a:rPr lang="en-US" sz="2800" baseline="-1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zh-CN" altLang="en-US" sz="2000" dirty="0"/>
              <a:t>之间的 </a:t>
            </a:r>
            <a:r>
              <a:rPr lang="en-US" altLang="zh-CN" sz="2000" dirty="0">
                <a:latin typeface="Times New Roman" panose="02020603050405020304" pitchFamily="18" charset="0"/>
                <a:cs typeface="Times New Roman" panose="02020603050405020304" pitchFamily="18" charset="0"/>
              </a:rPr>
              <a:t>LCS</a:t>
            </a:r>
            <a:r>
              <a:rPr lang="en-US" altLang="zh-CN" sz="2000" dirty="0"/>
              <a:t>。</a:t>
            </a:r>
          </a:p>
          <a:p>
            <a:pPr>
              <a:lnSpc>
                <a:spcPct val="150000"/>
              </a:lnSpc>
            </a:pPr>
            <a:r>
              <a:rPr lang="zh-CN" altLang="en-US" sz="2000" dirty="0"/>
              <a:t>当</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y</a:t>
            </a:r>
            <a:r>
              <a:rPr lang="en-US" sz="2800" i="1" baseline="-25000" dirty="0">
                <a:latin typeface="Times New Roman" pitchFamily="18" charset="0"/>
                <a:cs typeface="Times New Roman" pitchFamily="18" charset="0"/>
              </a:rPr>
              <a:t>j</a:t>
            </a:r>
            <a:r>
              <a:rPr lang="en-US" sz="2000" i="1" baseline="-25000" dirty="0">
                <a:latin typeface="Times New Roman" pitchFamily="18" charset="0"/>
                <a:cs typeface="Times New Roman" pitchFamily="18" charset="0"/>
              </a:rPr>
              <a:t> </a:t>
            </a:r>
            <a:r>
              <a:rPr lang="zh-CN" altLang="en-US" sz="2000" dirty="0"/>
              <a:t>时，</a:t>
            </a:r>
            <a:r>
              <a:rPr lang="en-US" sz="2000" i="1" dirty="0">
                <a:latin typeface="Times New Roman" pitchFamily="18" charset="0"/>
                <a:cs typeface="Times New Roman" pitchFamily="18" charset="0"/>
              </a:rPr>
              <a:t>x</a:t>
            </a:r>
            <a:r>
              <a:rPr lang="en-US" sz="28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t>和 </a:t>
            </a:r>
            <a:r>
              <a:rPr lang="en-US" sz="2000" i="1" dirty="0">
                <a:latin typeface="Times New Roman" pitchFamily="18" charset="0"/>
                <a:cs typeface="Times New Roman" pitchFamily="18" charset="0"/>
              </a:rPr>
              <a:t>y</a:t>
            </a:r>
            <a:r>
              <a:rPr lang="en-US" sz="2800" i="1" baseline="-25000" dirty="0">
                <a:latin typeface="Times New Roman" pitchFamily="18" charset="0"/>
                <a:cs typeface="Times New Roman" pitchFamily="18" charset="0"/>
              </a:rPr>
              <a:t>j</a:t>
            </a:r>
            <a:r>
              <a:rPr lang="zh-CN" altLang="en-US" sz="2000" dirty="0"/>
              <a:t>不能同时选入公共子序列中。</a:t>
            </a:r>
            <a:endParaRPr lang="en-US" altLang="zh-CN" sz="2000" dirty="0"/>
          </a:p>
          <a:p>
            <a:pPr marL="804863" indent="-804863">
              <a:lnSpc>
                <a:spcPct val="150000"/>
              </a:lnSpc>
            </a:pPr>
            <a:r>
              <a:rPr lang="en-US" altLang="zh-CN" sz="2000" dirty="0"/>
              <a:t>	       </a:t>
            </a:r>
            <a:r>
              <a:rPr lang="zh-CN" altLang="en-US" sz="2000" dirty="0"/>
              <a:t>如不选</a:t>
            </a:r>
            <a:r>
              <a:rPr lang="en-US" sz="2000" i="1" dirty="0">
                <a:latin typeface="Times New Roman" pitchFamily="18" charset="0"/>
                <a:cs typeface="Times New Roman" pitchFamily="18" charset="0"/>
              </a:rPr>
              <a:t>x</a:t>
            </a:r>
            <a:r>
              <a:rPr lang="en-US" sz="2800" i="1" baseline="-15000" dirty="0">
                <a:latin typeface="Times New Roman" pitchFamily="18" charset="0"/>
                <a:cs typeface="Times New Roman" pitchFamily="18" charset="0"/>
              </a:rPr>
              <a:t>i</a:t>
            </a:r>
            <a:r>
              <a:rPr lang="zh-CN" altLang="en-US" sz="2000" dirty="0"/>
              <a:t>，那么</a:t>
            </a:r>
            <a:r>
              <a:rPr lang="en-US" altLang="zh-CN" sz="2000" dirty="0">
                <a:latin typeface="Times New Roman" panose="02020603050405020304" pitchFamily="18" charset="0"/>
                <a:cs typeface="Times New Roman" panose="02020603050405020304" pitchFamily="18" charset="0"/>
              </a:rPr>
              <a:t>LCS </a:t>
            </a:r>
            <a:r>
              <a:rPr lang="en-US" altLang="zh-CN" sz="2000" dirty="0"/>
              <a:t>就是</a:t>
            </a:r>
            <a:r>
              <a:rPr lang="en-US" sz="2000" i="1" dirty="0">
                <a:latin typeface="Times New Roman" pitchFamily="18" charset="0"/>
                <a:cs typeface="Times New Roman" pitchFamily="18" charset="0"/>
              </a:rPr>
              <a:t>X</a:t>
            </a:r>
            <a:r>
              <a:rPr lang="en-US" sz="2800" i="1" baseline="-15000" dirty="0">
                <a:latin typeface="Times New Roman" pitchFamily="18" charset="0"/>
                <a:cs typeface="Times New Roman" pitchFamily="18" charset="0"/>
              </a:rPr>
              <a:t>i</a:t>
            </a:r>
            <a:r>
              <a:rPr lang="en-US" sz="2800" baseline="-15000" dirty="0">
                <a:latin typeface="Times New Roman" pitchFamily="18" charset="0"/>
                <a:cs typeface="Times New Roman" pitchFamily="18" charset="0"/>
              </a:rPr>
              <a:t>-1</a:t>
            </a:r>
            <a:r>
              <a:rPr lang="en-US" sz="2000" i="1" dirty="0">
                <a:latin typeface="Times New Roman" pitchFamily="18" charset="0"/>
                <a:cs typeface="Times New Roman" pitchFamily="18" charset="0"/>
              </a:rPr>
              <a:t> </a:t>
            </a:r>
            <a:r>
              <a:rPr lang="zh-CN" altLang="en-US" sz="2000" dirty="0"/>
              <a:t>和</a:t>
            </a:r>
            <a:r>
              <a:rPr lang="en-US" sz="2000" i="1" dirty="0">
                <a:latin typeface="Times New Roman" pitchFamily="18" charset="0"/>
                <a:cs typeface="Times New Roman" pitchFamily="18" charset="0"/>
              </a:rPr>
              <a:t>Y</a:t>
            </a:r>
            <a:r>
              <a:rPr lang="en-US" sz="2800" i="1" baseline="-15000" dirty="0">
                <a:latin typeface="Times New Roman" pitchFamily="18" charset="0"/>
                <a:cs typeface="Times New Roman" pitchFamily="18" charset="0"/>
              </a:rPr>
              <a:t>j</a:t>
            </a:r>
            <a:r>
              <a:rPr lang="en-US" sz="2000" baseline="-25000" dirty="0">
                <a:latin typeface="Times New Roman" pitchFamily="18" charset="0"/>
                <a:cs typeface="Times New Roman" pitchFamily="18" charset="0"/>
              </a:rPr>
              <a:t> </a:t>
            </a:r>
            <a:r>
              <a:rPr lang="zh-CN" altLang="en-US" sz="2000" dirty="0"/>
              <a:t>的</a:t>
            </a:r>
            <a:r>
              <a:rPr lang="en-US" altLang="zh-CN" sz="2000" dirty="0">
                <a:latin typeface="Times New Roman" panose="02020603050405020304" pitchFamily="18" charset="0"/>
                <a:cs typeface="Times New Roman" panose="02020603050405020304" pitchFamily="18" charset="0"/>
              </a:rPr>
              <a:t>LCS</a:t>
            </a:r>
            <a:r>
              <a:rPr lang="zh-CN" altLang="en-US" sz="2000" dirty="0">
                <a:latin typeface="Times New Roman" panose="02020603050405020304" pitchFamily="18" charset="0"/>
                <a:cs typeface="Times New Roman" panose="02020603050405020304" pitchFamily="18" charset="0"/>
              </a:rPr>
              <a:t>，</a:t>
            </a:r>
            <a:r>
              <a:rPr lang="zh-CN" altLang="en-US" sz="2000" dirty="0"/>
              <a:t>其长度为</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r>
              <a:rPr lang="zh-CN" altLang="en-US" sz="2000" dirty="0"/>
              <a:t>，</a:t>
            </a:r>
            <a:endParaRPr lang="en-US" altLang="zh-CN" sz="2000" dirty="0"/>
          </a:p>
          <a:p>
            <a:pPr marL="719138" indent="-719138">
              <a:lnSpc>
                <a:spcPct val="150000"/>
              </a:lnSpc>
            </a:pPr>
            <a:r>
              <a:rPr lang="zh-CN" altLang="en-US" sz="2000" dirty="0"/>
              <a:t>                 否则为</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-1]</a:t>
            </a:r>
            <a:r>
              <a:rPr lang="zh-CN" altLang="en-US" sz="2000" dirty="0"/>
              <a:t>。</a:t>
            </a:r>
            <a:endParaRPr lang="en-US" sz="2000" i="1" dirty="0">
              <a:latin typeface="SimSun" pitchFamily="2" charset="-122"/>
              <a:ea typeface="SimSun" pitchFamily="2" charset="-122"/>
            </a:endParaRPr>
          </a:p>
        </p:txBody>
      </p:sp>
      <p:sp>
        <p:nvSpPr>
          <p:cNvPr id="5" name="矩形 4">
            <a:extLst>
              <a:ext uri="{FF2B5EF4-FFF2-40B4-BE49-F238E27FC236}">
                <a16:creationId xmlns:a16="http://schemas.microsoft.com/office/drawing/2014/main" id="{8D567FB5-09F7-4717-BD76-F14033F4065C}"/>
              </a:ext>
            </a:extLst>
          </p:cNvPr>
          <p:cNvSpPr/>
          <p:nvPr/>
        </p:nvSpPr>
        <p:spPr>
          <a:xfrm>
            <a:off x="1143000" y="1343216"/>
            <a:ext cx="7696200" cy="284778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左大括号 5">
            <a:extLst>
              <a:ext uri="{FF2B5EF4-FFF2-40B4-BE49-F238E27FC236}">
                <a16:creationId xmlns:a16="http://schemas.microsoft.com/office/drawing/2014/main" id="{A27834B2-AA6C-3367-4A72-8257C9DB061D}"/>
              </a:ext>
            </a:extLst>
          </p:cNvPr>
          <p:cNvSpPr/>
          <p:nvPr/>
        </p:nvSpPr>
        <p:spPr>
          <a:xfrm>
            <a:off x="2666650" y="3394653"/>
            <a:ext cx="228600" cy="685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7A71CF1E-366D-BA30-7B1B-EB3E72FA3E45}"/>
              </a:ext>
            </a:extLst>
          </p:cNvPr>
          <p:cNvSpPr txBox="1"/>
          <p:nvPr/>
        </p:nvSpPr>
        <p:spPr>
          <a:xfrm>
            <a:off x="1828800" y="3546649"/>
            <a:ext cx="952150" cy="381808"/>
          </a:xfrm>
          <a:prstGeom prst="rect">
            <a:avLst/>
          </a:prstGeom>
          <a:noFill/>
        </p:spPr>
        <p:txBody>
          <a:bodyPr wrap="square">
            <a:spAutoFit/>
          </a:bodyPr>
          <a:lstStyle/>
          <a:p>
            <a:r>
              <a:rPr lang="en-US" sz="1800" i="1" dirty="0">
                <a:latin typeface="Times New Roman" pitchFamily="18" charset="0"/>
                <a:cs typeface="Times New Roman" pitchFamily="18" charset="0"/>
              </a:rPr>
              <a:t>C</a:t>
            </a:r>
            <a:r>
              <a:rPr lang="en-US" sz="1800" dirty="0">
                <a:latin typeface="Times New Roman" pitchFamily="18" charset="0"/>
                <a:cs typeface="Times New Roman" pitchFamily="18" charset="0"/>
              </a:rPr>
              <a:t>[</a:t>
            </a:r>
            <a:r>
              <a:rPr lang="en-US" sz="1800" i="1" dirty="0" err="1">
                <a:latin typeface="Times New Roman" pitchFamily="18" charset="0"/>
                <a:cs typeface="Times New Roman" pitchFamily="18" charset="0"/>
              </a:rPr>
              <a:t>i</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j</a:t>
            </a:r>
            <a:r>
              <a:rPr lang="en-US" sz="1800" dirty="0">
                <a:latin typeface="Times New Roman" pitchFamily="18" charset="0"/>
                <a:cs typeface="Times New Roman" pitchFamily="18" charset="0"/>
              </a:rPr>
              <a:t>]=</a:t>
            </a:r>
            <a:endParaRPr lang="en-US" dirty="0"/>
          </a:p>
        </p:txBody>
      </p:sp>
      <p:grpSp>
        <p:nvGrpSpPr>
          <p:cNvPr id="12" name="组合 11">
            <a:extLst>
              <a:ext uri="{FF2B5EF4-FFF2-40B4-BE49-F238E27FC236}">
                <a16:creationId xmlns:a16="http://schemas.microsoft.com/office/drawing/2014/main" id="{7C6D5FF0-76FF-4467-AFA4-27826AC54A7F}"/>
              </a:ext>
            </a:extLst>
          </p:cNvPr>
          <p:cNvGrpSpPr/>
          <p:nvPr/>
        </p:nvGrpSpPr>
        <p:grpSpPr>
          <a:xfrm>
            <a:off x="4610100" y="623500"/>
            <a:ext cx="4572000" cy="2653100"/>
            <a:chOff x="4610100" y="623500"/>
            <a:chExt cx="4572000" cy="2653100"/>
          </a:xfrm>
        </p:grpSpPr>
        <p:sp>
          <p:nvSpPr>
            <p:cNvPr id="7" name="矩形 6">
              <a:extLst>
                <a:ext uri="{FF2B5EF4-FFF2-40B4-BE49-F238E27FC236}">
                  <a16:creationId xmlns:a16="http://schemas.microsoft.com/office/drawing/2014/main" id="{B51AAD43-9A4E-47FD-9FCF-650E20EAD7B9}"/>
                </a:ext>
              </a:extLst>
            </p:cNvPr>
            <p:cNvSpPr/>
            <p:nvPr/>
          </p:nvSpPr>
          <p:spPr>
            <a:xfrm>
              <a:off x="4610100" y="623500"/>
              <a:ext cx="4572000" cy="1200329"/>
            </a:xfrm>
            <a:prstGeom prst="rect">
              <a:avLst/>
            </a:prstGeom>
            <a:solidFill>
              <a:srgbClr val="FFC000"/>
            </a:solidFill>
            <a:ln w="22225">
              <a:solidFill>
                <a:schemeClr val="accent1"/>
              </a:solidFill>
            </a:ln>
          </p:spPr>
          <p:txBody>
            <a:bodyPr>
              <a:spAutoFit/>
            </a:bodyPr>
            <a:lstStyle/>
            <a:p>
              <a:r>
                <a:rPr lang="zh-CN" altLang="en-US" dirty="0">
                  <a:latin typeface="Times" panose="02020603050405020304" pitchFamily="18" charset="0"/>
                </a:rPr>
                <a:t>公式（</a:t>
              </a:r>
              <a:r>
                <a:rPr lang="en-US" altLang="zh-CN" dirty="0">
                  <a:latin typeface="Times" panose="02020603050405020304" pitchFamily="18" charset="0"/>
                </a:rPr>
                <a:t>6.4</a:t>
              </a:r>
              <a:r>
                <a:rPr lang="zh-CN" altLang="en-US" dirty="0">
                  <a:latin typeface="Times" panose="02020603050405020304" pitchFamily="18" charset="0"/>
                </a:rPr>
                <a:t>）暗含</a:t>
              </a:r>
              <a:r>
                <a:rPr lang="en-US" altLang="zh-CN" dirty="0">
                  <a:solidFill>
                    <a:srgbClr val="FF0000"/>
                  </a:solidFill>
                  <a:latin typeface="Times" panose="02020603050405020304" pitchFamily="18" charset="0"/>
                </a:rPr>
                <a:t>LCS</a:t>
              </a:r>
              <a:r>
                <a:rPr lang="zh-CN" altLang="en-US" dirty="0">
                  <a:solidFill>
                    <a:srgbClr val="FF0000"/>
                  </a:solidFill>
                  <a:latin typeface="Times" panose="02020603050405020304" pitchFamily="18" charset="0"/>
                </a:rPr>
                <a:t>问题</a:t>
              </a:r>
              <a:r>
                <a:rPr lang="zh-CN" altLang="en-US" dirty="0">
                  <a:latin typeface="Times" panose="02020603050405020304" pitchFamily="18" charset="0"/>
                </a:rPr>
                <a:t>具有最优子结构特性</a:t>
              </a:r>
              <a:r>
                <a:rPr lang="en-US" altLang="zh-CN" dirty="0">
                  <a:latin typeface="Times" panose="02020603050405020304" pitchFamily="18" charset="0"/>
                </a:rPr>
                <a:t>【</a:t>
              </a:r>
              <a:r>
                <a:rPr lang="zh-CN" altLang="en-US" dirty="0">
                  <a:latin typeface="Times" panose="02020603050405020304" pitchFamily="18" charset="0"/>
                </a:rPr>
                <a:t>详见</a:t>
              </a:r>
              <a:r>
                <a:rPr lang="en-US" altLang="zh-CN" dirty="0">
                  <a:latin typeface="Times" panose="02020603050405020304" pitchFamily="18" charset="0"/>
                </a:rPr>
                <a:t>《</a:t>
              </a:r>
              <a:r>
                <a:rPr lang="zh-CN" altLang="en-US" dirty="0">
                  <a:latin typeface="Times" panose="02020603050405020304" pitchFamily="18" charset="0"/>
                </a:rPr>
                <a:t>算法导论</a:t>
              </a:r>
              <a:r>
                <a:rPr lang="en-US" altLang="zh-CN" dirty="0">
                  <a:latin typeface="Times" panose="02020603050405020304" pitchFamily="18" charset="0"/>
                </a:rPr>
                <a:t>》</a:t>
              </a:r>
              <a:r>
                <a:rPr lang="zh-CN" altLang="en-US" dirty="0">
                  <a:latin typeface="Times" panose="02020603050405020304" pitchFamily="18" charset="0"/>
                </a:rPr>
                <a:t>第</a:t>
              </a:r>
              <a:r>
                <a:rPr lang="en-US" altLang="zh-CN" dirty="0">
                  <a:latin typeface="Times" panose="02020603050405020304" pitchFamily="18" charset="0"/>
                </a:rPr>
                <a:t>223</a:t>
              </a:r>
              <a:r>
                <a:rPr lang="zh-CN" altLang="en-US" dirty="0">
                  <a:latin typeface="Times" panose="02020603050405020304" pitchFamily="18" charset="0"/>
                </a:rPr>
                <a:t>页定理</a:t>
              </a:r>
              <a:r>
                <a:rPr lang="en-US" altLang="zh-CN" dirty="0">
                  <a:latin typeface="Times" panose="02020603050405020304" pitchFamily="18" charset="0"/>
                </a:rPr>
                <a:t>15.1】</a:t>
              </a:r>
              <a:r>
                <a:rPr lang="zh-CN" altLang="en-US" dirty="0">
                  <a:latin typeface="Times" panose="02020603050405020304" pitchFamily="18" charset="0"/>
                </a:rPr>
                <a:t>，这一特性告诉我们两个序列的</a:t>
              </a:r>
              <a:r>
                <a:rPr lang="en-US" altLang="zh-CN" dirty="0">
                  <a:latin typeface="Times" panose="02020603050405020304" pitchFamily="18" charset="0"/>
                </a:rPr>
                <a:t>LCS</a:t>
              </a:r>
              <a:r>
                <a:rPr lang="zh-CN" altLang="en-US" dirty="0">
                  <a:latin typeface="Times" panose="02020603050405020304" pitchFamily="18" charset="0"/>
                </a:rPr>
                <a:t>包含两个序列的前缀的</a:t>
              </a:r>
              <a:r>
                <a:rPr lang="en-US" altLang="zh-CN" dirty="0">
                  <a:latin typeface="Times" panose="02020603050405020304" pitchFamily="18" charset="0"/>
                </a:rPr>
                <a:t>LCS</a:t>
              </a:r>
              <a:r>
                <a:rPr lang="zh-CN" altLang="en-US" dirty="0">
                  <a:latin typeface="Times" panose="02020603050405020304" pitchFamily="18" charset="0"/>
                </a:rPr>
                <a:t>。</a:t>
              </a:r>
              <a:endParaRPr lang="zh-CN" altLang="en-US" dirty="0"/>
            </a:p>
          </p:txBody>
        </p:sp>
        <p:cxnSp>
          <p:nvCxnSpPr>
            <p:cNvPr id="10" name="直接箭头连接符 9">
              <a:extLst>
                <a:ext uri="{FF2B5EF4-FFF2-40B4-BE49-F238E27FC236}">
                  <a16:creationId xmlns:a16="http://schemas.microsoft.com/office/drawing/2014/main" id="{5B876F2F-2108-4BEE-9F63-0B1D70BFF540}"/>
                </a:ext>
              </a:extLst>
            </p:cNvPr>
            <p:cNvCxnSpPr>
              <a:cxnSpLocks/>
              <a:stCxn id="7" idx="2"/>
            </p:cNvCxnSpPr>
            <p:nvPr/>
          </p:nvCxnSpPr>
          <p:spPr>
            <a:xfrm flipH="1">
              <a:off x="5067300" y="1823829"/>
              <a:ext cx="1828800" cy="1452771"/>
            </a:xfrm>
            <a:prstGeom prst="straightConnector1">
              <a:avLst/>
            </a:prstGeom>
            <a:ln w="34925">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711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70504"/>
            <a:ext cx="2895600" cy="365125"/>
          </a:xfrm>
        </p:spPr>
        <p:txBody>
          <a:bodyPr/>
          <a:lstStyle/>
          <a:p>
            <a:r>
              <a:rPr lang="en-US" dirty="0"/>
              <a:t>6-19</a:t>
            </a:r>
          </a:p>
        </p:txBody>
      </p:sp>
      <p:sp>
        <p:nvSpPr>
          <p:cNvPr id="3" name="TextBox 2"/>
          <p:cNvSpPr txBox="1"/>
          <p:nvPr/>
        </p:nvSpPr>
        <p:spPr>
          <a:xfrm>
            <a:off x="457200" y="762000"/>
            <a:ext cx="8610600" cy="5758564"/>
          </a:xfrm>
          <a:prstGeom prst="rect">
            <a:avLst/>
          </a:prstGeom>
          <a:noFill/>
        </p:spPr>
        <p:txBody>
          <a:bodyPr wrap="square" rtlCol="0">
            <a:spAutoFit/>
          </a:bodyPr>
          <a:lstStyle/>
          <a:p>
            <a:r>
              <a:rPr lang="en-US" sz="2400" b="1" dirty="0" err="1">
                <a:latin typeface="SimSun" panose="02010600030101010101" pitchFamily="2" charset="-122"/>
                <a:ea typeface="SimSun" panose="02010600030101010101" pitchFamily="2" charset="-122"/>
              </a:rPr>
              <a:t>算法简介</a:t>
            </a:r>
            <a:endParaRPr lang="en-US" sz="2400" b="1" dirty="0">
              <a:latin typeface="SimSun" panose="02010600030101010101" pitchFamily="2" charset="-122"/>
              <a:ea typeface="SimSun" panose="02010600030101010101" pitchFamily="2" charset="-122"/>
            </a:endParaRPr>
          </a:p>
          <a:p>
            <a:pPr marL="465138" indent="-465138">
              <a:lnSpc>
                <a:spcPct val="150000"/>
              </a:lnSpc>
              <a:buFont typeface="Symbol" panose="05050102010706020507" pitchFamily="18" charset="2"/>
              <a:buChar char="·"/>
            </a:pPr>
            <a:r>
              <a:rPr lang="zh-CN" altLang="en-US" sz="2000" dirty="0"/>
              <a:t>初始化</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[0,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0] = 0</a:t>
            </a:r>
            <a:r>
              <a:rPr lang="zh-CN" altLang="en-US" sz="2000" dirty="0"/>
              <a:t>后，</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一行一行</a:t>
            </a:r>
            <a:r>
              <a:rPr lang="zh-CN" altLang="en-US" sz="2000" dirty="0"/>
              <a:t>计算</a:t>
            </a:r>
            <a:r>
              <a:rPr lang="en-US" sz="2000" i="1" dirty="0">
                <a:latin typeface="Times New Roman" panose="02020603050405020304"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p>
          <a:p>
            <a:pPr marL="465138" indent="-465138">
              <a:lnSpc>
                <a:spcPct val="150000"/>
              </a:lnSpc>
              <a:buFont typeface="Symbol" panose="05050102010706020507" pitchFamily="18" charset="2"/>
              <a:buChar char="·"/>
            </a:pPr>
            <a:r>
              <a:rPr lang="zh-CN" altLang="en-US" sz="2000" dirty="0"/>
              <a:t>先算出所有</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[1,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1 ≤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r>
              <a:rPr lang="zh-CN" altLang="en-US" sz="2000" dirty="0"/>
              <a:t>的值，</a:t>
            </a:r>
            <a:endParaRPr lang="en-US" altLang="zh-CN" sz="2000" dirty="0"/>
          </a:p>
          <a:p>
            <a:pPr marL="465138" indent="-465138">
              <a:lnSpc>
                <a:spcPct val="150000"/>
              </a:lnSpc>
              <a:buFont typeface="Symbol" panose="05050102010706020507" pitchFamily="18" charset="2"/>
              <a:buChar char="·"/>
            </a:pPr>
            <a:r>
              <a:rPr lang="zh-CN" altLang="en-US" sz="2000" dirty="0"/>
              <a:t>再算出所有</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[2,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sz="2000" dirty="0">
                <a:latin typeface="Times New Roman" panose="02020603050405020304" pitchFamily="18" charset="0"/>
                <a:cs typeface="Times New Roman" panose="02020603050405020304" pitchFamily="18" charset="0"/>
              </a:rPr>
              <a:t>1 ≤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r>
              <a:rPr lang="zh-CN" altLang="en-US" sz="2000" dirty="0"/>
              <a:t>的值，</a:t>
            </a:r>
            <a:endParaRPr lang="en-US" altLang="zh-CN" sz="2000" dirty="0"/>
          </a:p>
          <a:p>
            <a:pPr marL="465138" indent="-465138">
              <a:lnSpc>
                <a:spcPct val="150000"/>
              </a:lnSpc>
              <a:buFont typeface="Symbol" panose="05050102010706020507" pitchFamily="18" charset="2"/>
              <a:buChar char="·"/>
            </a:pPr>
            <a:r>
              <a:rPr lang="en-US" altLang="zh-CN" sz="2000" dirty="0">
                <a:latin typeface="SimSun" panose="02010600030101010101" pitchFamily="2" charset="-122"/>
                <a:ea typeface="SimSun" panose="02010600030101010101" pitchFamily="2" charset="-122"/>
              </a:rPr>
              <a:t>…</a:t>
            </a:r>
          </a:p>
          <a:p>
            <a:pPr marL="465138" indent="-465138">
              <a:lnSpc>
                <a:spcPct val="150000"/>
              </a:lnSpc>
              <a:buFont typeface="Symbol" panose="05050102010706020507" pitchFamily="18" charset="2"/>
              <a:buChar char="·"/>
            </a:pPr>
            <a:r>
              <a:rPr lang="zh-CN" altLang="en-US" sz="2000" dirty="0"/>
              <a:t>最后算出所有</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(1 ≤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r>
              <a:rPr lang="zh-CN" altLang="en-US" sz="2000" dirty="0"/>
              <a:t>的值。 </a:t>
            </a:r>
            <a:endParaRPr lang="en-US" altLang="zh-CN" sz="2000" dirty="0"/>
          </a:p>
          <a:p>
            <a:pPr marL="465138" indent="-465138">
              <a:lnSpc>
                <a:spcPct val="150000"/>
              </a:lnSpc>
              <a:buFont typeface="Symbol" panose="05050102010706020507" pitchFamily="18" charset="2"/>
              <a:buChar char="·"/>
            </a:pPr>
            <a:r>
              <a:rPr lang="zh-CN" altLang="en-US" sz="2000" dirty="0"/>
              <a:t>在计算第 </a:t>
            </a:r>
            <a:r>
              <a:rPr lang="en-US" sz="2000" i="1" dirty="0">
                <a:latin typeface="Times New Roman" panose="02020603050405020304" pitchFamily="18" charset="0"/>
                <a:cs typeface="Times New Roman" panose="02020603050405020304" pitchFamily="18" charset="0"/>
              </a:rPr>
              <a:t>i </a:t>
            </a:r>
            <a:r>
              <a:rPr lang="zh-CN" altLang="en-US" sz="2000" dirty="0"/>
              <a:t>行时，按</a:t>
            </a:r>
            <a:r>
              <a:rPr lang="zh-CN" altLang="en-US" sz="2000" b="1" dirty="0">
                <a:solidFill>
                  <a:srgbClr val="0000FF"/>
                </a:solidFill>
                <a:effectLst>
                  <a:outerShdw blurRad="38100" dist="38100" dir="2700000" algn="tl">
                    <a:srgbClr val="C0C0C0"/>
                  </a:outerShdw>
                </a:effectLst>
                <a:latin typeface="华文细黑" pitchFamily="2" charset="-122"/>
                <a:ea typeface="华文细黑" pitchFamily="2" charset="-122"/>
              </a:rPr>
              <a:t>从左到右</a:t>
            </a:r>
            <a:r>
              <a:rPr lang="zh-CN" altLang="en-US" sz="2000" dirty="0"/>
              <a:t>的顺序，即先算出</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1]</a:t>
            </a:r>
            <a:r>
              <a:rPr lang="zh-CN" altLang="en-US" sz="2000" dirty="0"/>
              <a:t>，再算出</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2]</a:t>
            </a:r>
            <a:r>
              <a:rPr lang="zh-CN" altLang="en-US" sz="2000" dirty="0"/>
              <a:t>，等等，最后算出</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r>
              <a:rPr lang="zh-CN" altLang="en-US" sz="2000" dirty="0"/>
              <a:t>。</a:t>
            </a:r>
            <a:endParaRPr lang="en-US" sz="2000" dirty="0"/>
          </a:p>
          <a:p>
            <a:r>
              <a:rPr lang="en-US" b="1" dirty="0"/>
              <a:t> </a:t>
            </a:r>
          </a:p>
          <a:p>
            <a:pPr>
              <a:lnSpc>
                <a:spcPct val="150000"/>
              </a:lnSpc>
            </a:pPr>
            <a:r>
              <a:rPr lang="zh-CN" altLang="en-US" sz="2000" dirty="0">
                <a:latin typeface="SimSun" pitchFamily="2" charset="-122"/>
                <a:ea typeface="SimSun" pitchFamily="2" charset="-122"/>
              </a:rPr>
              <a:t>为了</a:t>
            </a:r>
            <a:r>
              <a:rPr lang="en-US" sz="2000" dirty="0" err="1">
                <a:latin typeface="SimSun" pitchFamily="2" charset="-122"/>
                <a:ea typeface="SimSun" pitchFamily="2" charset="-122"/>
              </a:rPr>
              <a:t>记录</a:t>
            </a:r>
            <a:r>
              <a:rPr lang="en-US" sz="2000" i="1" dirty="0">
                <a:latin typeface="Times New Roman" pitchFamily="18" charset="0"/>
                <a:cs typeface="Times New Roman" pitchFamily="18" charset="0"/>
              </a:rPr>
              <a:t> 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r>
              <a:rPr lang="en-US" sz="2000" dirty="0" err="1">
                <a:latin typeface="SimSun" pitchFamily="2" charset="-122"/>
                <a:ea typeface="SimSun" pitchFamily="2" charset="-122"/>
                <a:cs typeface="Times New Roman" pitchFamily="18" charset="0"/>
              </a:rPr>
              <a:t>和更小子问题</a:t>
            </a:r>
            <a:r>
              <a:rPr lang="zh-CN" altLang="en-US" sz="2000" dirty="0">
                <a:latin typeface="SimSun" pitchFamily="2" charset="-122"/>
                <a:ea typeface="SimSun" pitchFamily="2" charset="-122"/>
                <a:cs typeface="Times New Roman" pitchFamily="18" charset="0"/>
              </a:rPr>
              <a:t>的</a:t>
            </a:r>
            <a:r>
              <a:rPr lang="en-US" sz="2000" dirty="0" err="1">
                <a:latin typeface="SimSun" pitchFamily="2" charset="-122"/>
                <a:ea typeface="SimSun" pitchFamily="2" charset="-122"/>
                <a:cs typeface="Times New Roman" pitchFamily="18" charset="0"/>
              </a:rPr>
              <a:t>关系</a:t>
            </a:r>
            <a:r>
              <a:rPr lang="en-US" sz="2000" dirty="0">
                <a:latin typeface="SimSun" pitchFamily="2" charset="-122"/>
                <a:ea typeface="SimSun" pitchFamily="2" charset="-122"/>
                <a:cs typeface="Times New Roman" pitchFamily="18" charset="0"/>
              </a:rPr>
              <a:t>，</a:t>
            </a:r>
            <a:r>
              <a:rPr lang="zh-CN" altLang="en-US" sz="2000" dirty="0">
                <a:latin typeface="SimSun" pitchFamily="2" charset="-122"/>
                <a:ea typeface="SimSun" pitchFamily="2" charset="-122"/>
                <a:cs typeface="Times New Roman" pitchFamily="18" charset="0"/>
              </a:rPr>
              <a:t>我们</a:t>
            </a:r>
            <a:r>
              <a:rPr lang="zh-CN" altLang="en-US" sz="2000" dirty="0">
                <a:latin typeface="SimSun" pitchFamily="2" charset="-122"/>
                <a:ea typeface="SimSun" pitchFamily="2" charset="-122"/>
              </a:rPr>
              <a:t>引入了数组</a:t>
            </a:r>
            <a:r>
              <a:rPr lang="en-US" altLang="zh-CN" sz="2000" i="1" dirty="0">
                <a:latin typeface="Times" panose="02020603050405020304" pitchFamily="18" charset="0"/>
                <a:ea typeface="SimSun" pitchFamily="2" charset="-122"/>
              </a:rPr>
              <a:t>D</a:t>
            </a:r>
            <a:r>
              <a:rPr lang="en-US" altLang="zh-CN" sz="2000" dirty="0">
                <a:latin typeface="Times" panose="02020603050405020304" pitchFamily="18" charset="0"/>
                <a:ea typeface="SimSun" pitchFamily="2" charset="-122"/>
              </a:rPr>
              <a:t>[</a:t>
            </a:r>
            <a:r>
              <a:rPr lang="en-US" altLang="zh-CN" sz="2000" i="1" dirty="0">
                <a:latin typeface="Times" panose="02020603050405020304" pitchFamily="18" charset="0"/>
                <a:ea typeface="SimSun" pitchFamily="2" charset="-122"/>
              </a:rPr>
              <a:t>i</a:t>
            </a:r>
            <a:r>
              <a:rPr lang="en-US" altLang="zh-CN" sz="2000" dirty="0">
                <a:latin typeface="Times" panose="02020603050405020304" pitchFamily="18" charset="0"/>
                <a:ea typeface="SimSun" pitchFamily="2" charset="-122"/>
              </a:rPr>
              <a:t>, </a:t>
            </a:r>
            <a:r>
              <a:rPr lang="en-US" altLang="zh-CN" sz="2000" i="1" dirty="0">
                <a:latin typeface="Times" panose="02020603050405020304" pitchFamily="18" charset="0"/>
                <a:ea typeface="SimSun" pitchFamily="2" charset="-122"/>
              </a:rPr>
              <a:t>j</a:t>
            </a:r>
            <a:r>
              <a:rPr lang="en-US" altLang="zh-CN" sz="2000" dirty="0">
                <a:latin typeface="Times" panose="02020603050405020304" pitchFamily="18" charset="0"/>
                <a:ea typeface="SimSun" pitchFamily="2" charset="-122"/>
              </a:rPr>
              <a:t>]: </a:t>
            </a:r>
            <a:endParaRPr lang="en-US" sz="2000" dirty="0">
              <a:latin typeface="SimSun" pitchFamily="2" charset="-122"/>
              <a:ea typeface="SimSun" pitchFamily="2" charset="-122"/>
              <a:cs typeface="Times New Roman" pitchFamily="18" charset="0"/>
            </a:endParaRPr>
          </a:p>
          <a:p>
            <a:pPr>
              <a:lnSpc>
                <a:spcPct val="150000"/>
              </a:lnSpc>
            </a:pPr>
            <a:r>
              <a:rPr lang="zh-CN" altLang="en-US" sz="2000" dirty="0">
                <a:latin typeface="SimSun" pitchFamily="2" charset="-122"/>
                <a:ea typeface="SimSun" pitchFamily="2" charset="-122"/>
                <a:cs typeface="Times New Roman" pitchFamily="18" charset="0"/>
              </a:rPr>
              <a:t>令</a:t>
            </a:r>
            <a:r>
              <a:rPr lang="en-US" sz="2000" i="1" dirty="0"/>
              <a:t> </a:t>
            </a:r>
            <a:r>
              <a:rPr lang="en-US" sz="2000" i="1" dirty="0">
                <a:latin typeface="Times New Roman" panose="02020603050405020304" pitchFamily="18" charset="0"/>
                <a:cs typeface="Times New Roman" pitchFamily="18" charset="0"/>
              </a:rPr>
              <a:t>D</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j</a:t>
            </a:r>
            <a:r>
              <a:rPr lang="en-US" sz="2000" dirty="0">
                <a:latin typeface="Times New Roman" pitchFamily="18" charset="0"/>
                <a:cs typeface="Times New Roman" pitchFamily="18" charset="0"/>
              </a:rPr>
              <a:t>] = “      ”</a:t>
            </a:r>
            <a:r>
              <a:rPr lang="en-US" sz="2000" dirty="0"/>
              <a:t> </a:t>
            </a:r>
            <a:r>
              <a:rPr lang="zh-CN" altLang="en-US" sz="2000" dirty="0"/>
              <a:t>表示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-1]+1</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a:lnSpc>
                <a:spcPct val="150000"/>
              </a:lnSpc>
            </a:pPr>
            <a:r>
              <a:rPr lang="zh-CN" altLang="en-US" sz="2000" dirty="0">
                <a:latin typeface="SimSun" pitchFamily="2" charset="-122"/>
                <a:ea typeface="SimSun" pitchFamily="2" charset="-122"/>
                <a:cs typeface="Times New Roman" pitchFamily="18" charset="0"/>
              </a:rPr>
              <a:t>令</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j</a:t>
            </a:r>
            <a:r>
              <a:rPr lang="en-US" sz="2000" dirty="0">
                <a:latin typeface="Times New Roman" pitchFamily="18" charset="0"/>
                <a:cs typeface="Times New Roman" pitchFamily="18" charset="0"/>
              </a:rPr>
              <a:t>] = “       ” </a:t>
            </a:r>
            <a:r>
              <a:rPr lang="zh-CN" altLang="en-US" sz="2000" dirty="0">
                <a:latin typeface="Times New Roman" pitchFamily="18" charset="0"/>
                <a:cs typeface="Times New Roman" pitchFamily="18" charset="0"/>
              </a:rPr>
              <a:t>表示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  </a:t>
            </a:r>
            <a:r>
              <a:rPr lang="zh-CN" altLang="en-US" sz="20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i="1" dirty="0">
                <a:effectLst>
                  <a:outerShdw blurRad="38100" dist="38100" dir="2700000" algn="tl">
                    <a:srgbClr val="000000">
                      <a:alpha val="43137"/>
                    </a:srgbClr>
                  </a:outerShdw>
                </a:effectLst>
                <a:latin typeface="Times New Roman" pitchFamily="18" charset="0"/>
                <a:cs typeface="Times New Roman" pitchFamily="18" charset="0"/>
              </a:rPr>
              <a:t>下页表中，指向</a:t>
            </a:r>
            <a:r>
              <a:rPr lang="zh-CN" altLang="en-US" sz="2000" dirty="0">
                <a:effectLst>
                  <a:outerShdw blurRad="38100" dist="38100" dir="2700000" algn="tl">
                    <a:srgbClr val="000000">
                      <a:alpha val="43137"/>
                    </a:srgbClr>
                  </a:outerShdw>
                </a:effectLst>
                <a:highlight>
                  <a:srgbClr val="FFFF00"/>
                </a:highlight>
                <a:latin typeface="Times New Roman" pitchFamily="18" charset="0"/>
                <a:cs typeface="Times New Roman" pitchFamily="18" charset="0"/>
              </a:rPr>
              <a:t>头顶</a:t>
            </a:r>
            <a:r>
              <a:rPr lang="zh-CN" altLang="en-US" sz="2000" i="1" dirty="0">
                <a:effectLst>
                  <a:outerShdw blurRad="38100" dist="38100" dir="2700000" algn="tl">
                    <a:srgbClr val="000000">
                      <a:alpha val="43137"/>
                    </a:srgbClr>
                  </a:outerShdw>
                </a:effectLst>
                <a:latin typeface="Times New Roman" pitchFamily="18" charset="0"/>
                <a:cs typeface="Times New Roman" pitchFamily="18" charset="0"/>
              </a:rPr>
              <a:t>上的元素值）</a:t>
            </a:r>
            <a:endParaRPr lang="en-US" altLang="zh-CN" sz="2000" i="1" dirty="0">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pPr>
            <a:r>
              <a:rPr lang="zh-CN" altLang="en-US" sz="2000" dirty="0">
                <a:latin typeface="SimSun" pitchFamily="2" charset="-122"/>
                <a:ea typeface="SimSun" pitchFamily="2" charset="-122"/>
                <a:cs typeface="Times New Roman" pitchFamily="18" charset="0"/>
              </a:rPr>
              <a:t>令</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j</a:t>
            </a:r>
            <a:r>
              <a:rPr lang="en-US" sz="2000" dirty="0">
                <a:latin typeface="Times New Roman" pitchFamily="18" charset="0"/>
                <a:cs typeface="Times New Roman" pitchFamily="18" charset="0"/>
              </a:rPr>
              <a:t>] = “       ” </a:t>
            </a:r>
            <a:r>
              <a:rPr lang="zh-CN" altLang="en-US" sz="2000" dirty="0">
                <a:latin typeface="Times New Roman" pitchFamily="18" charset="0"/>
                <a:cs typeface="Times New Roman" pitchFamily="18" charset="0"/>
              </a:rPr>
              <a:t>表示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-1]。  </a:t>
            </a:r>
            <a:r>
              <a:rPr lang="zh-CN" altLang="en-US" sz="2000" i="1"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i="1" dirty="0">
                <a:effectLst>
                  <a:outerShdw blurRad="38100" dist="38100" dir="2700000" algn="tl">
                    <a:srgbClr val="000000">
                      <a:alpha val="43137"/>
                    </a:srgbClr>
                  </a:outerShdw>
                </a:effectLst>
                <a:latin typeface="Times New Roman" pitchFamily="18" charset="0"/>
                <a:cs typeface="Times New Roman" pitchFamily="18" charset="0"/>
              </a:rPr>
              <a:t>下页表中，指向</a:t>
            </a:r>
            <a:r>
              <a:rPr lang="zh-CN" altLang="en-US" sz="2000" dirty="0">
                <a:effectLst>
                  <a:outerShdw blurRad="38100" dist="38100" dir="2700000" algn="tl">
                    <a:srgbClr val="000000">
                      <a:alpha val="43137"/>
                    </a:srgbClr>
                  </a:outerShdw>
                </a:effectLst>
                <a:highlight>
                  <a:srgbClr val="FFFF00"/>
                </a:highlight>
                <a:latin typeface="Times New Roman" pitchFamily="18" charset="0"/>
                <a:cs typeface="Times New Roman" pitchFamily="18" charset="0"/>
              </a:rPr>
              <a:t>左侧</a:t>
            </a:r>
            <a:r>
              <a:rPr lang="zh-CN" altLang="en-US" sz="2000" i="1" dirty="0">
                <a:effectLst>
                  <a:outerShdw blurRad="38100" dist="38100" dir="2700000" algn="tl">
                    <a:srgbClr val="000000">
                      <a:alpha val="43137"/>
                    </a:srgbClr>
                  </a:outerShdw>
                </a:effectLst>
                <a:latin typeface="Times New Roman" pitchFamily="18" charset="0"/>
                <a:cs typeface="Times New Roman" pitchFamily="18" charset="0"/>
              </a:rPr>
              <a:t>的元素值）</a:t>
            </a:r>
            <a:endParaRPr lang="en-US" sz="2000" i="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p:txBody>
      </p:sp>
      <p:cxnSp>
        <p:nvCxnSpPr>
          <p:cNvPr id="5" name="Straight Arrow Connector 4"/>
          <p:cNvCxnSpPr>
            <a:cxnSpLocks/>
          </p:cNvCxnSpPr>
          <p:nvPr/>
        </p:nvCxnSpPr>
        <p:spPr>
          <a:xfrm flipH="1" flipV="1">
            <a:off x="1905000" y="5181600"/>
            <a:ext cx="2286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0840A956-5564-4A03-954C-58F847EB996A}"/>
              </a:ext>
            </a:extLst>
          </p:cNvPr>
          <p:cNvCxnSpPr>
            <a:cxnSpLocks/>
          </p:cNvCxnSpPr>
          <p:nvPr/>
        </p:nvCxnSpPr>
        <p:spPr>
          <a:xfrm flipV="1">
            <a:off x="2023145" y="5581549"/>
            <a:ext cx="0" cy="381000"/>
          </a:xfrm>
          <a:prstGeom prst="straightConnector1">
            <a:avLst/>
          </a:prstGeom>
          <a:ln w="38100">
            <a:tailEnd type="stealth"/>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46EF1B43-D6B3-4A10-8C00-AD52C9FC402D}"/>
              </a:ext>
            </a:extLst>
          </p:cNvPr>
          <p:cNvCxnSpPr>
            <a:cxnSpLocks/>
          </p:cNvCxnSpPr>
          <p:nvPr/>
        </p:nvCxnSpPr>
        <p:spPr>
          <a:xfrm flipH="1">
            <a:off x="1889370" y="6239312"/>
            <a:ext cx="320430" cy="0"/>
          </a:xfrm>
          <a:prstGeom prst="straightConnector1">
            <a:avLst/>
          </a:prstGeom>
          <a:ln w="38100">
            <a:tailEnd type="stealt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089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a:extLst>
              <a:ext uri="{FF2B5EF4-FFF2-40B4-BE49-F238E27FC236}">
                <a16:creationId xmlns:a16="http://schemas.microsoft.com/office/drawing/2014/main" id="{41AF187B-92A9-B461-7B96-60C10DC1BF8E}"/>
              </a:ext>
            </a:extLst>
          </p:cNvPr>
          <p:cNvPicPr>
            <a:picLocks noChangeAspect="1"/>
          </p:cNvPicPr>
          <p:nvPr/>
        </p:nvPicPr>
        <p:blipFill>
          <a:blip r:embed="rId3"/>
          <a:stretch>
            <a:fillRect/>
          </a:stretch>
        </p:blipFill>
        <p:spPr>
          <a:xfrm>
            <a:off x="1364273" y="456692"/>
            <a:ext cx="5950927" cy="883083"/>
          </a:xfrm>
          <a:prstGeom prst="rect">
            <a:avLst/>
          </a:prstGeom>
        </p:spPr>
      </p:pic>
      <p:sp>
        <p:nvSpPr>
          <p:cNvPr id="3" name="TextBox 2"/>
          <p:cNvSpPr txBox="1"/>
          <p:nvPr/>
        </p:nvSpPr>
        <p:spPr>
          <a:xfrm>
            <a:off x="1371600" y="1271000"/>
            <a:ext cx="990600" cy="369332"/>
          </a:xfrm>
          <a:prstGeom prst="rect">
            <a:avLst/>
          </a:prstGeom>
          <a:noFill/>
        </p:spPr>
        <p:txBody>
          <a:bodyPr wrap="square" rtlCol="0">
            <a:spAutoFit/>
          </a:bodyPr>
          <a:lstStyle/>
          <a:p>
            <a:r>
              <a:rPr lang="en-US" b="1" dirty="0"/>
              <a:t>例</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0458630"/>
              </p:ext>
            </p:extLst>
          </p:nvPr>
        </p:nvGraphicFramePr>
        <p:xfrm>
          <a:off x="1676400" y="1324539"/>
          <a:ext cx="7467600" cy="5230650"/>
        </p:xfrm>
        <a:graphic>
          <a:graphicData uri="http://schemas.openxmlformats.org/presentationml/2006/ole">
            <mc:AlternateContent xmlns:mc="http://schemas.openxmlformats.org/markup-compatibility/2006">
              <mc:Choice xmlns:v="urn:schemas-microsoft-com:vml" Requires="v">
                <p:oleObj name="Picture" r:id="rId4" imgW="4572000" imgH="3486240" progId="Word.Picture.8">
                  <p:embed/>
                </p:oleObj>
              </mc:Choice>
              <mc:Fallback>
                <p:oleObj name="Picture" r:id="rId4" imgW="4572000" imgH="3486240" progId="Word.Picture.8">
                  <p:embed/>
                  <p:pic>
                    <p:nvPicPr>
                      <p:cNvPr id="5" name="Object 4"/>
                      <p:cNvPicPr>
                        <a:picLocks noChangeAspect="1" noChangeArrowheads="1"/>
                      </p:cNvPicPr>
                      <p:nvPr/>
                    </p:nvPicPr>
                    <p:blipFill>
                      <a:blip r:embed="rId5"/>
                      <a:srcRect/>
                      <a:stretch>
                        <a:fillRect/>
                      </a:stretch>
                    </p:blipFill>
                    <p:spPr bwMode="auto">
                      <a:xfrm>
                        <a:off x="1676400" y="1324539"/>
                        <a:ext cx="7467600" cy="5230650"/>
                      </a:xfrm>
                      <a:prstGeom prst="rect">
                        <a:avLst/>
                      </a:prstGeom>
                      <a:noFill/>
                    </p:spPr>
                  </p:pic>
                </p:oleObj>
              </mc:Fallback>
            </mc:AlternateContent>
          </a:graphicData>
        </a:graphic>
      </p:graphicFrame>
      <p:sp>
        <p:nvSpPr>
          <p:cNvPr id="2" name="矩形 1">
            <a:extLst>
              <a:ext uri="{FF2B5EF4-FFF2-40B4-BE49-F238E27FC236}">
                <a16:creationId xmlns:a16="http://schemas.microsoft.com/office/drawing/2014/main" id="{EBF0C0B2-7384-518B-1E6B-E14608304015}"/>
              </a:ext>
            </a:extLst>
          </p:cNvPr>
          <p:cNvSpPr/>
          <p:nvPr/>
        </p:nvSpPr>
        <p:spPr>
          <a:xfrm>
            <a:off x="5615355" y="3886200"/>
            <a:ext cx="533400" cy="500184"/>
          </a:xfrm>
          <a:prstGeom prst="rect">
            <a:avLst/>
          </a:prstGeom>
          <a:solidFill>
            <a:srgbClr val="FFFF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组合 13">
            <a:extLst>
              <a:ext uri="{FF2B5EF4-FFF2-40B4-BE49-F238E27FC236}">
                <a16:creationId xmlns:a16="http://schemas.microsoft.com/office/drawing/2014/main" id="{F9C9590D-DEA0-603C-1558-81E86B0B98D3}"/>
              </a:ext>
            </a:extLst>
          </p:cNvPr>
          <p:cNvGrpSpPr/>
          <p:nvPr/>
        </p:nvGrpSpPr>
        <p:grpSpPr>
          <a:xfrm>
            <a:off x="5080979" y="3397740"/>
            <a:ext cx="1067776" cy="996459"/>
            <a:chOff x="5080979" y="3397740"/>
            <a:chExt cx="1067776" cy="996459"/>
          </a:xfrm>
        </p:grpSpPr>
        <p:sp>
          <p:nvSpPr>
            <p:cNvPr id="10" name="矩形 9">
              <a:extLst>
                <a:ext uri="{FF2B5EF4-FFF2-40B4-BE49-F238E27FC236}">
                  <a16:creationId xmlns:a16="http://schemas.microsoft.com/office/drawing/2014/main" id="{D5525424-C714-2B6B-99B3-B89CC9C9C2DD}"/>
                </a:ext>
              </a:extLst>
            </p:cNvPr>
            <p:cNvSpPr/>
            <p:nvPr/>
          </p:nvSpPr>
          <p:spPr>
            <a:xfrm>
              <a:off x="5615355" y="3397740"/>
              <a:ext cx="533400" cy="500184"/>
            </a:xfrm>
            <a:prstGeom prst="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D0E9CE5F-9387-68B3-F952-5AFF7BD0D5AF}"/>
                </a:ext>
              </a:extLst>
            </p:cNvPr>
            <p:cNvSpPr/>
            <p:nvPr/>
          </p:nvSpPr>
          <p:spPr>
            <a:xfrm>
              <a:off x="5080979" y="3405555"/>
              <a:ext cx="533400" cy="500184"/>
            </a:xfrm>
            <a:prstGeom prst="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01A0A55F-060C-97FF-5F3A-7D0FC5709BC6}"/>
                </a:ext>
              </a:extLst>
            </p:cNvPr>
            <p:cNvSpPr/>
            <p:nvPr/>
          </p:nvSpPr>
          <p:spPr>
            <a:xfrm>
              <a:off x="5080979" y="3894015"/>
              <a:ext cx="533400" cy="500184"/>
            </a:xfrm>
            <a:prstGeom prst="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组合 24">
            <a:extLst>
              <a:ext uri="{FF2B5EF4-FFF2-40B4-BE49-F238E27FC236}">
                <a16:creationId xmlns:a16="http://schemas.microsoft.com/office/drawing/2014/main" id="{A998D552-D8C1-885F-C05D-1D3206DB781B}"/>
              </a:ext>
            </a:extLst>
          </p:cNvPr>
          <p:cNvGrpSpPr/>
          <p:nvPr/>
        </p:nvGrpSpPr>
        <p:grpSpPr>
          <a:xfrm>
            <a:off x="3390900" y="1828800"/>
            <a:ext cx="2757854" cy="2514600"/>
            <a:chOff x="3390900" y="1828800"/>
            <a:chExt cx="2757854" cy="2514600"/>
          </a:xfrm>
        </p:grpSpPr>
        <p:sp>
          <p:nvSpPr>
            <p:cNvPr id="17" name="矩形 16">
              <a:extLst>
                <a:ext uri="{FF2B5EF4-FFF2-40B4-BE49-F238E27FC236}">
                  <a16:creationId xmlns:a16="http://schemas.microsoft.com/office/drawing/2014/main" id="{F6301E99-7C89-A2B2-FD91-7A2884110875}"/>
                </a:ext>
              </a:extLst>
            </p:cNvPr>
            <p:cNvSpPr/>
            <p:nvPr/>
          </p:nvSpPr>
          <p:spPr>
            <a:xfrm>
              <a:off x="4419599" y="1828800"/>
              <a:ext cx="1729155" cy="521978"/>
            </a:xfrm>
            <a:prstGeom prst="rect">
              <a:avLst/>
            </a:prstGeom>
            <a:solidFill>
              <a:srgbClr val="FFFF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D48C555-6DB9-D3CD-A072-C7628967A451}"/>
                </a:ext>
              </a:extLst>
            </p:cNvPr>
            <p:cNvSpPr/>
            <p:nvPr/>
          </p:nvSpPr>
          <p:spPr>
            <a:xfrm>
              <a:off x="3390900" y="2892687"/>
              <a:ext cx="533400" cy="1450713"/>
            </a:xfrm>
            <a:prstGeom prst="rect">
              <a:avLst/>
            </a:prstGeom>
            <a:solidFill>
              <a:srgbClr val="FFFF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组合 28">
            <a:extLst>
              <a:ext uri="{FF2B5EF4-FFF2-40B4-BE49-F238E27FC236}">
                <a16:creationId xmlns:a16="http://schemas.microsoft.com/office/drawing/2014/main" id="{151A3B44-7A3B-74B7-9D4B-17D55CAB1487}"/>
              </a:ext>
            </a:extLst>
          </p:cNvPr>
          <p:cNvGrpSpPr/>
          <p:nvPr/>
        </p:nvGrpSpPr>
        <p:grpSpPr>
          <a:xfrm>
            <a:off x="3969727" y="2404317"/>
            <a:ext cx="3818302" cy="3996482"/>
            <a:chOff x="3969727" y="2404317"/>
            <a:chExt cx="3818302" cy="3996482"/>
          </a:xfrm>
        </p:grpSpPr>
        <p:sp>
          <p:nvSpPr>
            <p:cNvPr id="26" name="矩形 25">
              <a:extLst>
                <a:ext uri="{FF2B5EF4-FFF2-40B4-BE49-F238E27FC236}">
                  <a16:creationId xmlns:a16="http://schemas.microsoft.com/office/drawing/2014/main" id="{76D0AE8D-1868-C2CF-1D86-49EBCC48D51F}"/>
                </a:ext>
              </a:extLst>
            </p:cNvPr>
            <p:cNvSpPr/>
            <p:nvPr/>
          </p:nvSpPr>
          <p:spPr>
            <a:xfrm>
              <a:off x="3985356" y="2404317"/>
              <a:ext cx="3802673" cy="500184"/>
            </a:xfrm>
            <a:prstGeom prst="rect">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75B2F943-B471-F167-F8FE-A5626003CAD5}"/>
                </a:ext>
              </a:extLst>
            </p:cNvPr>
            <p:cNvSpPr/>
            <p:nvPr/>
          </p:nvSpPr>
          <p:spPr>
            <a:xfrm>
              <a:off x="3969727" y="2892687"/>
              <a:ext cx="533400" cy="3508112"/>
            </a:xfrm>
            <a:prstGeom prst="rect">
              <a:avLst/>
            </a:prstGeom>
            <a:solidFill>
              <a:srgbClr val="92D05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图片 32">
            <a:extLst>
              <a:ext uri="{FF2B5EF4-FFF2-40B4-BE49-F238E27FC236}">
                <a16:creationId xmlns:a16="http://schemas.microsoft.com/office/drawing/2014/main" id="{19F60B85-628B-1991-7B33-968A32A8BD79}"/>
              </a:ext>
            </a:extLst>
          </p:cNvPr>
          <p:cNvPicPr>
            <a:picLocks noChangeAspect="1"/>
          </p:cNvPicPr>
          <p:nvPr/>
        </p:nvPicPr>
        <p:blipFill>
          <a:blip r:embed="rId6"/>
          <a:stretch>
            <a:fillRect/>
          </a:stretch>
        </p:blipFill>
        <p:spPr>
          <a:xfrm>
            <a:off x="1364273" y="39382"/>
            <a:ext cx="4733925" cy="456894"/>
          </a:xfrm>
          <a:prstGeom prst="rect">
            <a:avLst/>
          </a:prstGeom>
        </p:spPr>
      </p:pic>
      <p:sp>
        <p:nvSpPr>
          <p:cNvPr id="45" name="文本框 44">
            <a:extLst>
              <a:ext uri="{FF2B5EF4-FFF2-40B4-BE49-F238E27FC236}">
                <a16:creationId xmlns:a16="http://schemas.microsoft.com/office/drawing/2014/main" id="{111E25A4-722E-D62A-E9F2-15E7DB3E66DD}"/>
              </a:ext>
            </a:extLst>
          </p:cNvPr>
          <p:cNvSpPr txBox="1"/>
          <p:nvPr/>
        </p:nvSpPr>
        <p:spPr>
          <a:xfrm>
            <a:off x="89994" y="4646743"/>
            <a:ext cx="2484889" cy="1631216"/>
          </a:xfrm>
          <a:prstGeom prst="rect">
            <a:avLst/>
          </a:prstGeom>
          <a:solidFill>
            <a:srgbClr val="FFC000">
              <a:alpha val="41000"/>
            </a:srgbClr>
          </a:solidFill>
          <a:ln w="22225">
            <a:solidFill>
              <a:schemeClr val="tx1"/>
            </a:solidFill>
          </a:ln>
        </p:spPr>
        <p:txBody>
          <a:bodyPr wrap="square">
            <a:spAutoFit/>
          </a:bodyPr>
          <a:lstStyle/>
          <a:p>
            <a:r>
              <a:rPr lang="zh-CN" altLang="en-US" sz="2000" dirty="0">
                <a:latin typeface="Times" panose="02020603050405020304" pitchFamily="18" charset="0"/>
              </a:rPr>
              <a:t>这里示意的是，</a:t>
            </a:r>
            <a:r>
              <a:rPr lang="en-US" sz="2000" i="1" dirty="0">
                <a:latin typeface="Times" panose="02020603050405020304" pitchFamily="18" charset="0"/>
              </a:rPr>
              <a:t>C</a:t>
            </a:r>
            <a:r>
              <a:rPr lang="en-US" sz="2000" dirty="0">
                <a:latin typeface="Times" panose="02020603050405020304" pitchFamily="18" charset="0"/>
              </a:rPr>
              <a:t>[3,3]</a:t>
            </a:r>
            <a:r>
              <a:rPr lang="zh-CN" altLang="en-US" sz="2000" dirty="0">
                <a:latin typeface="Times" panose="02020603050405020304" pitchFamily="18" charset="0"/>
              </a:rPr>
              <a:t>代表的是</a:t>
            </a:r>
            <a:r>
              <a:rPr lang="en-US" altLang="zh-CN" sz="2000" i="1" dirty="0">
                <a:latin typeface="Times" panose="02020603050405020304" pitchFamily="18" charset="0"/>
              </a:rPr>
              <a:t>X</a:t>
            </a:r>
            <a:r>
              <a:rPr lang="en-US" altLang="zh-CN" sz="2400" baseline="-15000" dirty="0">
                <a:latin typeface="Times" panose="02020603050405020304" pitchFamily="18" charset="0"/>
              </a:rPr>
              <a:t>3</a:t>
            </a:r>
            <a:r>
              <a:rPr lang="zh-CN" altLang="en-US" sz="2000" dirty="0">
                <a:latin typeface="Times" panose="02020603050405020304" pitchFamily="18" charset="0"/>
              </a:rPr>
              <a:t>与</a:t>
            </a:r>
            <a:r>
              <a:rPr lang="en-US" altLang="zh-CN" sz="2000" i="1" dirty="0">
                <a:latin typeface="Times" panose="02020603050405020304" pitchFamily="18" charset="0"/>
              </a:rPr>
              <a:t>Y</a:t>
            </a:r>
            <a:r>
              <a:rPr lang="en-US" altLang="zh-CN" sz="2400" baseline="-15000" dirty="0">
                <a:latin typeface="Times" panose="02020603050405020304" pitchFamily="18" charset="0"/>
              </a:rPr>
              <a:t>3</a:t>
            </a:r>
            <a:r>
              <a:rPr lang="zh-CN" altLang="en-US" sz="2000" dirty="0">
                <a:latin typeface="Times" panose="02020603050405020304" pitchFamily="18" charset="0"/>
              </a:rPr>
              <a:t>之间的</a:t>
            </a:r>
            <a:r>
              <a:rPr lang="en-US" altLang="zh-CN" sz="2000" dirty="0">
                <a:latin typeface="Times" panose="02020603050405020304" pitchFamily="18" charset="0"/>
              </a:rPr>
              <a:t>LCS</a:t>
            </a:r>
            <a:r>
              <a:rPr lang="zh-CN" altLang="en-US" sz="2000" dirty="0">
                <a:latin typeface="Times" panose="02020603050405020304" pitchFamily="18" charset="0"/>
              </a:rPr>
              <a:t>的值，以及</a:t>
            </a:r>
            <a:r>
              <a:rPr lang="en-US" sz="2000" i="1" dirty="0">
                <a:latin typeface="Times" panose="02020603050405020304" pitchFamily="18" charset="0"/>
              </a:rPr>
              <a:t>C</a:t>
            </a:r>
            <a:r>
              <a:rPr lang="en-US" sz="2000" dirty="0">
                <a:latin typeface="Times" panose="02020603050405020304" pitchFamily="18" charset="0"/>
              </a:rPr>
              <a:t>[3,3]</a:t>
            </a:r>
            <a:r>
              <a:rPr lang="zh-CN" altLang="en-US" sz="2000" dirty="0">
                <a:latin typeface="Times" panose="02020603050405020304" pitchFamily="18" charset="0"/>
              </a:rPr>
              <a:t>是如何计算得来的</a:t>
            </a:r>
            <a:r>
              <a:rPr lang="en-US" altLang="zh-CN" sz="2000" dirty="0">
                <a:latin typeface="Times" panose="02020603050405020304" pitchFamily="18" charset="0"/>
              </a:rPr>
              <a:t>.</a:t>
            </a:r>
            <a:endParaRPr lang="en-US" sz="2000" dirty="0">
              <a:latin typeface="Times" panose="02020603050405020304" pitchFamily="18" charset="0"/>
            </a:endParaRPr>
          </a:p>
        </p:txBody>
      </p:sp>
      <p:sp>
        <p:nvSpPr>
          <p:cNvPr id="46" name="文本框 45">
            <a:extLst>
              <a:ext uri="{FF2B5EF4-FFF2-40B4-BE49-F238E27FC236}">
                <a16:creationId xmlns:a16="http://schemas.microsoft.com/office/drawing/2014/main" id="{47AEFDBE-6845-799E-8A3E-7C9B34D26B69}"/>
              </a:ext>
            </a:extLst>
          </p:cNvPr>
          <p:cNvSpPr txBox="1"/>
          <p:nvPr/>
        </p:nvSpPr>
        <p:spPr>
          <a:xfrm>
            <a:off x="304800" y="113267"/>
            <a:ext cx="877163" cy="369332"/>
          </a:xfrm>
          <a:prstGeom prst="rect">
            <a:avLst/>
          </a:prstGeom>
          <a:noFill/>
        </p:spPr>
        <p:txBody>
          <a:bodyPr wrap="none" rtlCol="0">
            <a:spAutoFit/>
          </a:bodyPr>
          <a:lstStyle/>
          <a:p>
            <a:r>
              <a:rPr lang="zh-CN" altLang="en-US" dirty="0"/>
              <a:t>初始化</a:t>
            </a:r>
            <a:endParaRPr lang="en-US" dirty="0"/>
          </a:p>
        </p:txBody>
      </p:sp>
      <p:sp>
        <p:nvSpPr>
          <p:cNvPr id="47" name="文本框 46">
            <a:extLst>
              <a:ext uri="{FF2B5EF4-FFF2-40B4-BE49-F238E27FC236}">
                <a16:creationId xmlns:a16="http://schemas.microsoft.com/office/drawing/2014/main" id="{94C86A57-D8D6-CC93-C3FF-F72E2739A9B7}"/>
              </a:ext>
            </a:extLst>
          </p:cNvPr>
          <p:cNvSpPr txBox="1"/>
          <p:nvPr/>
        </p:nvSpPr>
        <p:spPr>
          <a:xfrm>
            <a:off x="304800" y="718734"/>
            <a:ext cx="1107996" cy="369332"/>
          </a:xfrm>
          <a:prstGeom prst="rect">
            <a:avLst/>
          </a:prstGeom>
          <a:noFill/>
        </p:spPr>
        <p:txBody>
          <a:bodyPr wrap="none" rtlCol="0">
            <a:spAutoFit/>
          </a:bodyPr>
          <a:lstStyle/>
          <a:p>
            <a:r>
              <a:rPr lang="zh-CN" altLang="en-US" dirty="0"/>
              <a:t>归纳公式</a:t>
            </a:r>
            <a:endParaRPr lang="en-US" dirty="0"/>
          </a:p>
        </p:txBody>
      </p:sp>
      <p:sp>
        <p:nvSpPr>
          <p:cNvPr id="48" name="左大括号 47">
            <a:extLst>
              <a:ext uri="{FF2B5EF4-FFF2-40B4-BE49-F238E27FC236}">
                <a16:creationId xmlns:a16="http://schemas.microsoft.com/office/drawing/2014/main" id="{E8BDF07C-5B3F-9DFB-0C7E-C8C322C0C897}"/>
              </a:ext>
            </a:extLst>
          </p:cNvPr>
          <p:cNvSpPr/>
          <p:nvPr/>
        </p:nvSpPr>
        <p:spPr>
          <a:xfrm>
            <a:off x="147271" y="228600"/>
            <a:ext cx="157529" cy="85946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0302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990600"/>
            <a:ext cx="990600" cy="369332"/>
          </a:xfrm>
          <a:prstGeom prst="rect">
            <a:avLst/>
          </a:prstGeom>
          <a:noFill/>
        </p:spPr>
        <p:txBody>
          <a:bodyPr wrap="square" rtlCol="0">
            <a:spAutoFit/>
          </a:bodyPr>
          <a:lstStyle/>
          <a:p>
            <a:r>
              <a:rPr lang="en-US" b="1" dirty="0"/>
              <a:t>例</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76255886"/>
              </p:ext>
            </p:extLst>
          </p:nvPr>
        </p:nvGraphicFramePr>
        <p:xfrm>
          <a:off x="533400" y="152399"/>
          <a:ext cx="9573332" cy="6705601"/>
        </p:xfrm>
        <a:graphic>
          <a:graphicData uri="http://schemas.openxmlformats.org/presentationml/2006/ole">
            <mc:AlternateContent xmlns:mc="http://schemas.openxmlformats.org/markup-compatibility/2006">
              <mc:Choice xmlns:v="urn:schemas-microsoft-com:vml" Requires="v">
                <p:oleObj name="Picture" r:id="rId3" imgW="4572000" imgH="3486240" progId="Word.Picture.8">
                  <p:embed/>
                </p:oleObj>
              </mc:Choice>
              <mc:Fallback>
                <p:oleObj name="Picture" r:id="rId3" imgW="4572000" imgH="3486240" progId="Word.Picture.8">
                  <p:embed/>
                  <p:pic>
                    <p:nvPicPr>
                      <p:cNvPr id="0" name="Object 1"/>
                      <p:cNvPicPr>
                        <a:picLocks noChangeAspect="1" noChangeArrowheads="1"/>
                      </p:cNvPicPr>
                      <p:nvPr/>
                    </p:nvPicPr>
                    <p:blipFill>
                      <a:blip r:embed="rId4"/>
                      <a:srcRect/>
                      <a:stretch>
                        <a:fillRect/>
                      </a:stretch>
                    </p:blipFill>
                    <p:spPr bwMode="auto">
                      <a:xfrm>
                        <a:off x="533400" y="152399"/>
                        <a:ext cx="9573332" cy="6705601"/>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9AAD711F-05F0-47D8-B49D-01F5E5737437}"/>
              </a:ext>
            </a:extLst>
          </p:cNvPr>
          <p:cNvSpPr txBox="1"/>
          <p:nvPr/>
        </p:nvSpPr>
        <p:spPr>
          <a:xfrm>
            <a:off x="29711" y="3995678"/>
            <a:ext cx="2324100" cy="2862322"/>
          </a:xfrm>
          <a:prstGeom prst="rect">
            <a:avLst/>
          </a:prstGeom>
          <a:solidFill>
            <a:srgbClr val="FFC000">
              <a:alpha val="41000"/>
            </a:srgbClr>
          </a:solidFill>
          <a:ln w="22225">
            <a:solidFill>
              <a:schemeClr val="tx1"/>
            </a:solidFill>
          </a:ln>
        </p:spPr>
        <p:txBody>
          <a:bodyPr wrap="square">
            <a:spAutoFit/>
          </a:bodyPr>
          <a:lstStyle/>
          <a:p>
            <a:r>
              <a:rPr lang="zh-CN" altLang="en-US" sz="2000" dirty="0">
                <a:latin typeface="Times" panose="02020603050405020304" pitchFamily="18" charset="0"/>
              </a:rPr>
              <a:t>这个例子的</a:t>
            </a:r>
            <a:r>
              <a:rPr lang="en-US" altLang="zh-CN" sz="2000" dirty="0">
                <a:latin typeface="Times" panose="02020603050405020304" pitchFamily="18" charset="0"/>
              </a:rPr>
              <a:t>LCS</a:t>
            </a:r>
            <a:r>
              <a:rPr lang="zh-CN" altLang="en-US" sz="2000" dirty="0">
                <a:latin typeface="Times" panose="02020603050405020304" pitchFamily="18" charset="0"/>
              </a:rPr>
              <a:t>并不唯一，如果从</a:t>
            </a:r>
            <a:r>
              <a:rPr lang="en-US" altLang="zh-CN" sz="2000" i="1" dirty="0">
                <a:latin typeface="Times" panose="02020603050405020304" pitchFamily="18" charset="0"/>
              </a:rPr>
              <a:t>C</a:t>
            </a:r>
            <a:r>
              <a:rPr lang="en-US" altLang="zh-CN" sz="2000" dirty="0">
                <a:latin typeface="Times" panose="02020603050405020304" pitchFamily="18" charset="0"/>
              </a:rPr>
              <a:t>(</a:t>
            </a:r>
            <a:r>
              <a:rPr lang="en-US" altLang="zh-CN" sz="2000" i="1" dirty="0" err="1">
                <a:latin typeface="Times" panose="02020603050405020304" pitchFamily="18" charset="0"/>
              </a:rPr>
              <a:t>m</a:t>
            </a:r>
            <a:r>
              <a:rPr lang="en-US" altLang="zh-CN" sz="2000" dirty="0" err="1">
                <a:latin typeface="Times" panose="02020603050405020304" pitchFamily="18" charset="0"/>
              </a:rPr>
              <a:t>,</a:t>
            </a:r>
            <a:r>
              <a:rPr lang="en-US" altLang="zh-CN" sz="2000" i="1" dirty="0" err="1">
                <a:latin typeface="Times" panose="02020603050405020304" pitchFamily="18" charset="0"/>
              </a:rPr>
              <a:t>n</a:t>
            </a:r>
            <a:r>
              <a:rPr lang="en-US" altLang="zh-CN" sz="2000" dirty="0">
                <a:latin typeface="Times" panose="02020603050405020304" pitchFamily="18" charset="0"/>
              </a:rPr>
              <a:t>)</a:t>
            </a:r>
            <a:r>
              <a:rPr lang="zh-CN" altLang="en-US" sz="2000" dirty="0">
                <a:latin typeface="Times" panose="02020603050405020304" pitchFamily="18" charset="0"/>
              </a:rPr>
              <a:t>出发，先行后列的话，会得到一个新的</a:t>
            </a:r>
            <a:r>
              <a:rPr lang="en-US" altLang="zh-CN" sz="2000" dirty="0">
                <a:latin typeface="Times" panose="02020603050405020304" pitchFamily="18" charset="0"/>
              </a:rPr>
              <a:t>LCS= {B,D,A,B]</a:t>
            </a:r>
            <a:r>
              <a:rPr lang="zh-CN" altLang="en-US" sz="2000" dirty="0">
                <a:latin typeface="Times" panose="02020603050405020304" pitchFamily="18" charset="0"/>
              </a:rPr>
              <a:t>，这和更新过程中先行后列还是先列后行有关、以及等长时怎么办</a:t>
            </a:r>
            <a:r>
              <a:rPr lang="en-US" altLang="zh-CN" sz="2000" dirty="0">
                <a:latin typeface="Times" panose="02020603050405020304" pitchFamily="18" charset="0"/>
              </a:rPr>
              <a:t>.</a:t>
            </a:r>
            <a:endParaRPr lang="en-US" sz="2000" dirty="0">
              <a:latin typeface="Times" panose="02020603050405020304" pitchFamily="18" charset="0"/>
            </a:endParaRPr>
          </a:p>
        </p:txBody>
      </p:sp>
      <p:grpSp>
        <p:nvGrpSpPr>
          <p:cNvPr id="22" name="组合 21">
            <a:extLst>
              <a:ext uri="{FF2B5EF4-FFF2-40B4-BE49-F238E27FC236}">
                <a16:creationId xmlns:a16="http://schemas.microsoft.com/office/drawing/2014/main" id="{CCFF52F6-F58F-4DE9-B72C-6496286259AE}"/>
              </a:ext>
            </a:extLst>
          </p:cNvPr>
          <p:cNvGrpSpPr/>
          <p:nvPr/>
        </p:nvGrpSpPr>
        <p:grpSpPr>
          <a:xfrm>
            <a:off x="4161288" y="4076700"/>
            <a:ext cx="3839711" cy="2324099"/>
            <a:chOff x="4114800" y="4038602"/>
            <a:chExt cx="3886200" cy="2362198"/>
          </a:xfrm>
        </p:grpSpPr>
        <p:cxnSp>
          <p:nvCxnSpPr>
            <p:cNvPr id="8" name="直接箭头连接符 7">
              <a:extLst>
                <a:ext uri="{FF2B5EF4-FFF2-40B4-BE49-F238E27FC236}">
                  <a16:creationId xmlns:a16="http://schemas.microsoft.com/office/drawing/2014/main" id="{3E5A9A7D-E1AE-4349-8C7E-57076557203E}"/>
                </a:ext>
              </a:extLst>
            </p:cNvPr>
            <p:cNvCxnSpPr>
              <a:cxnSpLocks/>
            </p:cNvCxnSpPr>
            <p:nvPr/>
          </p:nvCxnSpPr>
          <p:spPr>
            <a:xfrm flipH="1">
              <a:off x="7543800" y="6400800"/>
              <a:ext cx="4572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1350D73D-45CF-4FED-9F9A-09732CE6E1D4}"/>
                </a:ext>
              </a:extLst>
            </p:cNvPr>
            <p:cNvCxnSpPr>
              <a:cxnSpLocks/>
            </p:cNvCxnSpPr>
            <p:nvPr/>
          </p:nvCxnSpPr>
          <p:spPr>
            <a:xfrm flipH="1" flipV="1">
              <a:off x="6950978" y="5968767"/>
              <a:ext cx="364222" cy="355833"/>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3E5897B7-935D-4E06-956E-6BEFA6FB64E6}"/>
                </a:ext>
              </a:extLst>
            </p:cNvPr>
            <p:cNvCxnSpPr>
              <a:cxnSpLocks/>
            </p:cNvCxnSpPr>
            <p:nvPr/>
          </p:nvCxnSpPr>
          <p:spPr>
            <a:xfrm flipH="1" flipV="1">
              <a:off x="6248400" y="5331261"/>
              <a:ext cx="364222" cy="355833"/>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A669E2EA-134F-422C-BDE0-5AF443D6E3A5}"/>
                </a:ext>
              </a:extLst>
            </p:cNvPr>
            <p:cNvCxnSpPr>
              <a:cxnSpLocks/>
            </p:cNvCxnSpPr>
            <p:nvPr/>
          </p:nvCxnSpPr>
          <p:spPr>
            <a:xfrm flipH="1">
              <a:off x="5562600" y="5105400"/>
              <a:ext cx="381000"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2DB17870-145D-4D65-B5D6-C019DB7B7957}"/>
                </a:ext>
              </a:extLst>
            </p:cNvPr>
            <p:cNvCxnSpPr>
              <a:cxnSpLocks/>
            </p:cNvCxnSpPr>
            <p:nvPr/>
          </p:nvCxnSpPr>
          <p:spPr>
            <a:xfrm flipH="1" flipV="1">
              <a:off x="4857575" y="4724400"/>
              <a:ext cx="364222" cy="355833"/>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AE925445-3FB3-4B59-8810-07BB3019BD8B}"/>
                </a:ext>
              </a:extLst>
            </p:cNvPr>
            <p:cNvCxnSpPr>
              <a:cxnSpLocks/>
            </p:cNvCxnSpPr>
            <p:nvPr/>
          </p:nvCxnSpPr>
          <p:spPr>
            <a:xfrm flipH="1" flipV="1">
              <a:off x="4114800" y="4038602"/>
              <a:ext cx="457200" cy="457198"/>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38" name="组合 37">
            <a:extLst>
              <a:ext uri="{FF2B5EF4-FFF2-40B4-BE49-F238E27FC236}">
                <a16:creationId xmlns:a16="http://schemas.microsoft.com/office/drawing/2014/main" id="{2D497DA7-5E71-465E-AB08-70668E85F0A8}"/>
              </a:ext>
            </a:extLst>
          </p:cNvPr>
          <p:cNvGrpSpPr/>
          <p:nvPr/>
        </p:nvGrpSpPr>
        <p:grpSpPr>
          <a:xfrm>
            <a:off x="4161289" y="2794231"/>
            <a:ext cx="3839711" cy="3606569"/>
            <a:chOff x="4161289" y="2794231"/>
            <a:chExt cx="3839711" cy="3606569"/>
          </a:xfrm>
        </p:grpSpPr>
        <p:cxnSp>
          <p:nvCxnSpPr>
            <p:cNvPr id="24" name="直接箭头连接符 23">
              <a:extLst>
                <a:ext uri="{FF2B5EF4-FFF2-40B4-BE49-F238E27FC236}">
                  <a16:creationId xmlns:a16="http://schemas.microsoft.com/office/drawing/2014/main" id="{622A77A1-3118-4A3C-A43E-43CCB6A388E8}"/>
                </a:ext>
              </a:extLst>
            </p:cNvPr>
            <p:cNvCxnSpPr>
              <a:cxnSpLocks/>
            </p:cNvCxnSpPr>
            <p:nvPr/>
          </p:nvCxnSpPr>
          <p:spPr>
            <a:xfrm flipH="1">
              <a:off x="7543800" y="6400800"/>
              <a:ext cx="457200" cy="0"/>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27" name="直接箭头连接符 26">
              <a:extLst>
                <a:ext uri="{FF2B5EF4-FFF2-40B4-BE49-F238E27FC236}">
                  <a16:creationId xmlns:a16="http://schemas.microsoft.com/office/drawing/2014/main" id="{0A4C165E-8E2D-4AC0-B7E5-DA6DE43FAF77}"/>
                </a:ext>
              </a:extLst>
            </p:cNvPr>
            <p:cNvCxnSpPr>
              <a:cxnSpLocks/>
            </p:cNvCxnSpPr>
            <p:nvPr/>
          </p:nvCxnSpPr>
          <p:spPr>
            <a:xfrm flipH="1" flipV="1">
              <a:off x="6950978" y="5968768"/>
              <a:ext cx="364222" cy="355832"/>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4B084C01-2CB6-4D36-8842-94E7EE186729}"/>
                </a:ext>
              </a:extLst>
            </p:cNvPr>
            <p:cNvCxnSpPr>
              <a:cxnSpLocks/>
            </p:cNvCxnSpPr>
            <p:nvPr/>
          </p:nvCxnSpPr>
          <p:spPr>
            <a:xfrm flipH="1" flipV="1">
              <a:off x="6239312" y="5322873"/>
              <a:ext cx="364222" cy="355832"/>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31" name="直接箭头连接符 30">
              <a:extLst>
                <a:ext uri="{FF2B5EF4-FFF2-40B4-BE49-F238E27FC236}">
                  <a16:creationId xmlns:a16="http://schemas.microsoft.com/office/drawing/2014/main" id="{F99E0D8D-D079-4904-987A-0E8DD5900BEA}"/>
                </a:ext>
              </a:extLst>
            </p:cNvPr>
            <p:cNvCxnSpPr>
              <a:cxnSpLocks/>
            </p:cNvCxnSpPr>
            <p:nvPr/>
          </p:nvCxnSpPr>
          <p:spPr>
            <a:xfrm flipH="1" flipV="1">
              <a:off x="5918432" y="4716011"/>
              <a:ext cx="1" cy="381000"/>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34" name="直接箭头连接符 33">
              <a:extLst>
                <a:ext uri="{FF2B5EF4-FFF2-40B4-BE49-F238E27FC236}">
                  <a16:creationId xmlns:a16="http://schemas.microsoft.com/office/drawing/2014/main" id="{05293A91-D70A-4075-B3BE-9BBFE6EEA3B5}"/>
                </a:ext>
              </a:extLst>
            </p:cNvPr>
            <p:cNvCxnSpPr>
              <a:cxnSpLocks/>
            </p:cNvCxnSpPr>
            <p:nvPr/>
          </p:nvCxnSpPr>
          <p:spPr>
            <a:xfrm flipH="1" flipV="1">
              <a:off x="5918432" y="4076701"/>
              <a:ext cx="1" cy="381000"/>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35" name="直接箭头连接符 34">
              <a:extLst>
                <a:ext uri="{FF2B5EF4-FFF2-40B4-BE49-F238E27FC236}">
                  <a16:creationId xmlns:a16="http://schemas.microsoft.com/office/drawing/2014/main" id="{F136D369-BBA4-447E-841C-1E377E3F14FF}"/>
                </a:ext>
              </a:extLst>
            </p:cNvPr>
            <p:cNvCxnSpPr>
              <a:cxnSpLocks/>
            </p:cNvCxnSpPr>
            <p:nvPr/>
          </p:nvCxnSpPr>
          <p:spPr>
            <a:xfrm flipH="1" flipV="1">
              <a:off x="5562600" y="3429000"/>
              <a:ext cx="364222" cy="355832"/>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36" name="直接箭头连接符 35">
              <a:extLst>
                <a:ext uri="{FF2B5EF4-FFF2-40B4-BE49-F238E27FC236}">
                  <a16:creationId xmlns:a16="http://schemas.microsoft.com/office/drawing/2014/main" id="{D864CDDE-5278-499B-A6AF-FAF323E2B8AF}"/>
                </a:ext>
              </a:extLst>
            </p:cNvPr>
            <p:cNvCxnSpPr>
              <a:cxnSpLocks/>
            </p:cNvCxnSpPr>
            <p:nvPr/>
          </p:nvCxnSpPr>
          <p:spPr>
            <a:xfrm flipH="1" flipV="1">
              <a:off x="4161289" y="2794231"/>
              <a:ext cx="364222" cy="355832"/>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cxnSp>
          <p:nvCxnSpPr>
            <p:cNvPr id="37" name="直接箭头连接符 36">
              <a:extLst>
                <a:ext uri="{FF2B5EF4-FFF2-40B4-BE49-F238E27FC236}">
                  <a16:creationId xmlns:a16="http://schemas.microsoft.com/office/drawing/2014/main" id="{6564485C-50EF-4223-81CA-D25D0C6D4DB1}"/>
                </a:ext>
              </a:extLst>
            </p:cNvPr>
            <p:cNvCxnSpPr>
              <a:cxnSpLocks/>
            </p:cNvCxnSpPr>
            <p:nvPr/>
          </p:nvCxnSpPr>
          <p:spPr>
            <a:xfrm flipH="1">
              <a:off x="4764597" y="3150063"/>
              <a:ext cx="457200" cy="0"/>
            </a:xfrm>
            <a:prstGeom prst="straightConnector1">
              <a:avLst/>
            </a:prstGeom>
            <a:ln w="88900">
              <a:tailEnd type="triangle"/>
            </a:ln>
          </p:spPr>
          <p:style>
            <a:lnRef idx="3">
              <a:schemeClr val="accent1"/>
            </a:lnRef>
            <a:fillRef idx="0">
              <a:schemeClr val="accent1"/>
            </a:fillRef>
            <a:effectRef idx="2">
              <a:schemeClr val="accent1"/>
            </a:effectRef>
            <a:fontRef idx="minor">
              <a:schemeClr val="tx1"/>
            </a:fontRef>
          </p:style>
        </p:cxnSp>
      </p:grpSp>
      <p:pic>
        <p:nvPicPr>
          <p:cNvPr id="7" name="图片 6">
            <a:extLst>
              <a:ext uri="{FF2B5EF4-FFF2-40B4-BE49-F238E27FC236}">
                <a16:creationId xmlns:a16="http://schemas.microsoft.com/office/drawing/2014/main" id="{9B88791B-4050-1399-0B80-3084EA5AB88C}"/>
              </a:ext>
            </a:extLst>
          </p:cNvPr>
          <p:cNvPicPr>
            <a:picLocks noChangeAspect="1"/>
          </p:cNvPicPr>
          <p:nvPr/>
        </p:nvPicPr>
        <p:blipFill>
          <a:blip r:embed="rId5"/>
          <a:stretch>
            <a:fillRect/>
          </a:stretch>
        </p:blipFill>
        <p:spPr>
          <a:xfrm>
            <a:off x="0" y="23755"/>
            <a:ext cx="2805732" cy="585844"/>
          </a:xfrm>
          <a:prstGeom prst="rect">
            <a:avLst/>
          </a:prstGeom>
        </p:spPr>
      </p:pic>
    </p:spTree>
    <p:extLst>
      <p:ext uri="{BB962C8B-B14F-4D97-AF65-F5344CB8AC3E}">
        <p14:creationId xmlns:p14="http://schemas.microsoft.com/office/powerpoint/2010/main" val="94734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6-16</a:t>
            </a:r>
          </a:p>
        </p:txBody>
      </p:sp>
      <p:sp>
        <p:nvSpPr>
          <p:cNvPr id="4" name="TextBox 3"/>
          <p:cNvSpPr txBox="1"/>
          <p:nvPr/>
        </p:nvSpPr>
        <p:spPr>
          <a:xfrm>
            <a:off x="914400" y="736600"/>
            <a:ext cx="7467600" cy="2227789"/>
          </a:xfrm>
          <a:prstGeom prst="rect">
            <a:avLst/>
          </a:prstGeom>
          <a:noFill/>
        </p:spPr>
        <p:txBody>
          <a:bodyPr wrap="square" rtlCol="0">
            <a:spAutoFit/>
          </a:bodyPr>
          <a:lstStyle/>
          <a:p>
            <a:pPr marL="0" lvl="1"/>
            <a:r>
              <a:rPr lang="zh-CN" altLang="en-US" sz="2800" b="1" dirty="0">
                <a:latin typeface="Times New Roman" pitchFamily="18" charset="0"/>
                <a:ea typeface="SimSun" pitchFamily="2" charset="-122"/>
                <a:cs typeface="Times New Roman" pitchFamily="18" charset="0"/>
              </a:rPr>
              <a:t>算法复杂度</a:t>
            </a:r>
            <a:endParaRPr lang="en-US" altLang="zh-CN" sz="2800" dirty="0">
              <a:latin typeface="Times New Roman" pitchFamily="18" charset="0"/>
              <a:ea typeface="SimSun" pitchFamily="2" charset="-122"/>
              <a:cs typeface="Times New Roman" pitchFamily="18" charset="0"/>
            </a:endParaRPr>
          </a:p>
          <a:p>
            <a:pPr marL="0" lvl="1" indent="465138">
              <a:lnSpc>
                <a:spcPct val="150000"/>
              </a:lnSpc>
            </a:pPr>
            <a:endParaRPr lang="en-US" altLang="zh-CN" dirty="0">
              <a:latin typeface="Times New Roman" pitchFamily="18" charset="0"/>
              <a:ea typeface="SimSun" pitchFamily="2" charset="-122"/>
              <a:cs typeface="Times New Roman" pitchFamily="18" charset="0"/>
            </a:endParaRPr>
          </a:p>
          <a:p>
            <a:pPr marL="285750" lvl="1"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计算复杂度： </a:t>
            </a:r>
            <a:r>
              <a:rPr lang="fr-FR" sz="2000" dirty="0">
                <a:effectLst/>
                <a:latin typeface="Times New Roman" panose="02020603050405020304" pitchFamily="18" charset="0"/>
                <a:ea typeface="宋体" panose="02010600030101010101" pitchFamily="2" charset="-122"/>
              </a:rPr>
              <a:t>O(</a:t>
            </a:r>
            <a:r>
              <a:rPr lang="fr-FR" sz="2000" i="1" dirty="0">
                <a:effectLst/>
                <a:latin typeface="Times New Roman" panose="02020603050405020304" pitchFamily="18" charset="0"/>
                <a:ea typeface="宋体" panose="02010600030101010101" pitchFamily="2" charset="-122"/>
              </a:rPr>
              <a:t>mn</a:t>
            </a:r>
            <a:r>
              <a:rPr lang="fr-FR" sz="2000" dirty="0">
                <a:effectLst/>
                <a:latin typeface="Times New Roman" panose="02020603050405020304" pitchFamily="18" charset="0"/>
                <a:ea typeface="宋体" panose="02010600030101010101" pitchFamily="2" charset="-122"/>
              </a:rPr>
              <a:t>)</a:t>
            </a:r>
            <a:endParaRPr lang="en-US" altLang="zh-CN" sz="2000" dirty="0">
              <a:latin typeface="Times New Roman" pitchFamily="18" charset="0"/>
              <a:ea typeface="SimSun" pitchFamily="2" charset="-122"/>
              <a:cs typeface="Times New Roman" pitchFamily="18" charset="0"/>
            </a:endParaRPr>
          </a:p>
          <a:p>
            <a:pPr marL="285750" lvl="1" indent="-285750">
              <a:lnSpc>
                <a:spcPct val="150000"/>
              </a:lnSpc>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存储复杂度： </a:t>
            </a:r>
            <a:r>
              <a:rPr lang="fr-FR" sz="2000" dirty="0">
                <a:effectLst/>
                <a:latin typeface="Times New Roman" panose="02020603050405020304" pitchFamily="18" charset="0"/>
                <a:ea typeface="宋体" panose="02010600030101010101" pitchFamily="2" charset="-122"/>
              </a:rPr>
              <a:t>O(</a:t>
            </a:r>
            <a:r>
              <a:rPr lang="fr-FR" sz="2000" i="1" dirty="0">
                <a:effectLst/>
                <a:latin typeface="Times New Roman" panose="02020603050405020304" pitchFamily="18" charset="0"/>
                <a:ea typeface="宋体" panose="02010600030101010101" pitchFamily="2" charset="-122"/>
              </a:rPr>
              <a:t>mn</a:t>
            </a:r>
            <a:r>
              <a:rPr lang="fr-FR" sz="2000" dirty="0">
                <a:effectLst/>
                <a:latin typeface="Times New Roman" panose="02020603050405020304" pitchFamily="18" charset="0"/>
                <a:ea typeface="宋体" panose="02010600030101010101" pitchFamily="2" charset="-122"/>
              </a:rPr>
              <a:t>)</a:t>
            </a:r>
            <a:endParaRPr lang="en-US" altLang="zh-CN" sz="2000" dirty="0">
              <a:latin typeface="Times New Roman" pitchFamily="18" charset="0"/>
              <a:ea typeface="SimSun" pitchFamily="2" charset="-122"/>
              <a:cs typeface="Times New Roman" pitchFamily="18" charset="0"/>
            </a:endParaRPr>
          </a:p>
          <a:p>
            <a:pPr marL="0" lvl="1" indent="465138">
              <a:lnSpc>
                <a:spcPct val="150000"/>
              </a:lnSpc>
            </a:pPr>
            <a:endParaRPr lang="en-US" b="1" dirty="0">
              <a:latin typeface="Times New Roman" pitchFamily="18" charset="0"/>
              <a:ea typeface="SimSun" pitchFamily="2" charset="-122"/>
              <a:cs typeface="Times New Roman" pitchFamily="18" charset="0"/>
            </a:endParaRPr>
          </a:p>
        </p:txBody>
      </p:sp>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0632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797" y="609600"/>
            <a:ext cx="8534400" cy="4729500"/>
          </a:xfrm>
          <a:prstGeom prst="rect">
            <a:avLst/>
          </a:prstGeom>
          <a:noFill/>
        </p:spPr>
        <p:txBody>
          <a:bodyPr wrap="square" rtlCol="0">
            <a:spAutoFit/>
          </a:bodyPr>
          <a:lstStyle/>
          <a:p>
            <a:pPr marL="920750" lvl="1" indent="-920750"/>
            <a:r>
              <a:rPr lang="en-US" altLang="zh-CN" sz="2800" b="1" dirty="0">
                <a:latin typeface="Times New Roman" pitchFamily="18" charset="0"/>
                <a:ea typeface="SimSun" pitchFamily="2" charset="-122"/>
                <a:cs typeface="Times New Roman" pitchFamily="18" charset="0"/>
              </a:rPr>
              <a:t>6.2</a:t>
            </a:r>
            <a:r>
              <a:rPr lang="en-US" altLang="zh-CN" sz="2800" b="1" dirty="0">
                <a:latin typeface="SimSun" pitchFamily="2" charset="-122"/>
                <a:ea typeface="SimSun" pitchFamily="2" charset="-122"/>
              </a:rPr>
              <a:t>	</a:t>
            </a:r>
            <a:r>
              <a:rPr lang="zh-CN" altLang="en-US" sz="2800" b="1" dirty="0">
                <a:latin typeface="SimSun" pitchFamily="2" charset="-122"/>
                <a:ea typeface="SimSun" pitchFamily="2" charset="-122"/>
              </a:rPr>
              <a:t>矩阵连乘问题</a:t>
            </a:r>
            <a:endParaRPr lang="en-US" sz="2800" dirty="0"/>
          </a:p>
          <a:p>
            <a:pPr marL="465138"/>
            <a:r>
              <a:rPr lang="zh-CN" altLang="en-US" sz="2000" dirty="0"/>
              <a:t>这是用动态规划解题的一个著名例子。</a:t>
            </a:r>
            <a:endParaRPr lang="en-US" altLang="zh-CN" sz="2000" dirty="0"/>
          </a:p>
          <a:p>
            <a:pPr marL="465138" indent="-465138">
              <a:spcBef>
                <a:spcPts val="200"/>
              </a:spcBef>
              <a:buFont typeface="Symbol"/>
              <a:buChar char="·"/>
            </a:pPr>
            <a:r>
              <a:rPr lang="zh-CN" altLang="en-US" sz="2000" dirty="0"/>
              <a:t>矩阵</a:t>
            </a:r>
            <a:r>
              <a:rPr lang="en-US" sz="2000" i="1"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和</a:t>
            </a:r>
            <a:r>
              <a:rPr lang="en-US" sz="2000" i="1" dirty="0">
                <a:latin typeface="Times New Roman" pitchFamily="18" charset="0"/>
                <a:cs typeface="Times New Roman" pitchFamily="18" charset="0"/>
              </a:rPr>
              <a:t>B</a:t>
            </a:r>
            <a:r>
              <a:rPr lang="zh-CN" altLang="en-US" sz="2000" dirty="0">
                <a:latin typeface="Times New Roman" pitchFamily="18" charset="0"/>
                <a:cs typeface="Times New Roman" pitchFamily="18" charset="0"/>
              </a:rPr>
              <a:t>的维数分别是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s</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和 </a:t>
            </a:r>
            <a:r>
              <a:rPr lang="en-US" sz="2000" i="1" dirty="0">
                <a:latin typeface="Times New Roman" pitchFamily="18" charset="0"/>
                <a:cs typeface="Times New Roman" pitchFamily="18" charset="0"/>
              </a:rPr>
              <a:t>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 </a:t>
            </a:r>
            <a:r>
              <a:rPr lang="zh-CN" altLang="en-US" sz="2000" dirty="0">
                <a:latin typeface="Times New Roman" pitchFamily="18" charset="0"/>
                <a:cs typeface="Times New Roman" pitchFamily="18" charset="0"/>
              </a:rPr>
              <a:t>的话，</a:t>
            </a:r>
            <a:endParaRPr lang="en-US" altLang="zh-CN" sz="2000" dirty="0">
              <a:latin typeface="Times New Roman" pitchFamily="18" charset="0"/>
              <a:cs typeface="Times New Roman" pitchFamily="18" charset="0"/>
            </a:endParaRPr>
          </a:p>
          <a:p>
            <a:pPr>
              <a:spcBef>
                <a:spcPts val="200"/>
              </a:spcBef>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计算</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 </a:t>
            </a:r>
            <a:r>
              <a:rPr lang="zh-CN" altLang="en-US" sz="2000" dirty="0">
                <a:latin typeface="SimSun" pitchFamily="2" charset="-122"/>
                <a:ea typeface="SimSun" pitchFamily="2" charset="-122"/>
                <a:cs typeface="Times New Roman" pitchFamily="18" charset="0"/>
              </a:rPr>
              <a:t>需要</a:t>
            </a:r>
            <a:r>
              <a:rPr lang="en-US" sz="2000" dirty="0">
                <a:latin typeface="SimSun" pitchFamily="2" charset="-122"/>
                <a:ea typeface="SimSun" pitchFamily="2" charset="-122"/>
                <a:cs typeface="Times New Roman" pitchFamily="18" charset="0"/>
              </a:rPr>
              <a:t>作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rPr>
              <a:t>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 </a:t>
            </a:r>
            <a:r>
              <a:rPr lang="en-US" sz="2000" dirty="0" err="1">
                <a:latin typeface="Times New Roman" pitchFamily="18" charset="0"/>
                <a:cs typeface="Times New Roman" pitchFamily="18" charset="0"/>
              </a:rPr>
              <a:t>次乘法，而</a:t>
            </a:r>
            <a:r>
              <a:rPr lang="en-US" sz="2000" i="1" dirty="0" err="1">
                <a:latin typeface="Times New Roman" pitchFamily="18" charset="0"/>
                <a:cs typeface="Times New Roman" pitchFamily="18" charset="0"/>
              </a:rPr>
              <a:t>C</a:t>
            </a:r>
            <a:r>
              <a:rPr lang="en-US" sz="2000" dirty="0" err="1">
                <a:latin typeface="Times New Roman" pitchFamily="18" charset="0"/>
                <a:cs typeface="Times New Roman" pitchFamily="18" charset="0"/>
              </a:rPr>
              <a:t>的维数是</a:t>
            </a:r>
            <a:r>
              <a:rPr lang="en-US" sz="2000" i="1" dirty="0">
                <a:latin typeface="Times New Roman" pitchFamily="18" charset="0"/>
                <a:cs typeface="Times New Roman" pitchFamily="18" charset="0"/>
              </a:rPr>
              <a:t> r</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p>
          <a:p>
            <a:pPr>
              <a:spcBef>
                <a:spcPts val="200"/>
              </a:spcBef>
            </a:pPr>
            <a:r>
              <a:rPr lang="zh-CN" altLang="en-US" sz="2000" dirty="0">
                <a:latin typeface="Times" panose="02020603050405020304" pitchFamily="18" charset="0"/>
              </a:rPr>
              <a:t>         </a:t>
            </a:r>
            <a:r>
              <a:rPr lang="en-US" altLang="zh-CN" sz="2000" dirty="0">
                <a:latin typeface="Times" panose="02020603050405020304" pitchFamily="18" charset="0"/>
              </a:rPr>
              <a:t>【</a:t>
            </a:r>
            <a:r>
              <a:rPr lang="zh-CN" altLang="en-US" sz="2000" dirty="0">
                <a:latin typeface="Times" panose="02020603050405020304" pitchFamily="18" charset="0"/>
              </a:rPr>
              <a:t>两个矩阵</a:t>
            </a:r>
            <a:r>
              <a:rPr lang="en-US" altLang="zh-CN" sz="2000" i="1" dirty="0">
                <a:latin typeface="Times" panose="02020603050405020304" pitchFamily="18" charset="0"/>
              </a:rPr>
              <a:t>A</a:t>
            </a:r>
            <a:r>
              <a:rPr lang="zh-CN" altLang="en-US" sz="2000" dirty="0">
                <a:latin typeface="Times" panose="02020603050405020304" pitchFamily="18" charset="0"/>
              </a:rPr>
              <a:t>和</a:t>
            </a:r>
            <a:r>
              <a:rPr lang="en-US" altLang="zh-CN" sz="2000" i="1" dirty="0">
                <a:latin typeface="Times" panose="02020603050405020304" pitchFamily="18" charset="0"/>
              </a:rPr>
              <a:t>B</a:t>
            </a:r>
            <a:r>
              <a:rPr lang="zh-CN" altLang="en-US" sz="2000" dirty="0">
                <a:latin typeface="Times" panose="02020603050405020304" pitchFamily="18" charset="0"/>
              </a:rPr>
              <a:t>只有是</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相容的</a:t>
            </a:r>
            <a:r>
              <a:rPr lang="zh-CN" altLang="en-US" sz="2000" dirty="0">
                <a:latin typeface="Times" panose="02020603050405020304" pitchFamily="18" charset="0"/>
              </a:rPr>
              <a:t>，即</a:t>
            </a:r>
            <a:r>
              <a:rPr lang="en-US" altLang="zh-CN" sz="2000" i="1" dirty="0">
                <a:latin typeface="Times" panose="02020603050405020304" pitchFamily="18" charset="0"/>
              </a:rPr>
              <a:t>A</a:t>
            </a:r>
            <a:r>
              <a:rPr lang="zh-CN" altLang="en-US" sz="2000" dirty="0">
                <a:latin typeface="Times" panose="02020603050405020304" pitchFamily="18" charset="0"/>
              </a:rPr>
              <a:t>的列数等于</a:t>
            </a:r>
            <a:r>
              <a:rPr lang="en-US" altLang="zh-CN" sz="2000" i="1" dirty="0">
                <a:latin typeface="Times" panose="02020603050405020304" pitchFamily="18" charset="0"/>
              </a:rPr>
              <a:t>B</a:t>
            </a:r>
            <a:r>
              <a:rPr lang="zh-CN" altLang="en-US" sz="2000" dirty="0">
                <a:latin typeface="Times" panose="02020603050405020304" pitchFamily="18" charset="0"/>
              </a:rPr>
              <a:t>的行数时，才能相乘</a:t>
            </a:r>
            <a:r>
              <a:rPr lang="en-US" altLang="zh-CN" sz="2000" dirty="0">
                <a:latin typeface="Times" panose="02020603050405020304" pitchFamily="18" charset="0"/>
              </a:rPr>
              <a:t>】</a:t>
            </a:r>
            <a:endParaRPr lang="en-US" sz="2000" dirty="0">
              <a:latin typeface="Times" panose="02020603050405020304" pitchFamily="18" charset="0"/>
              <a:cs typeface="Times New Roman" pitchFamily="18" charset="0"/>
            </a:endParaRPr>
          </a:p>
          <a:p>
            <a:pPr marL="465138" indent="-465138">
              <a:spcBef>
                <a:spcPts val="200"/>
              </a:spcBef>
              <a:buFont typeface="Symbol"/>
              <a:buChar char="·"/>
            </a:pPr>
            <a:r>
              <a:rPr lang="en-US" sz="2000" b="1" dirty="0" err="1">
                <a:latin typeface="SimSun" pitchFamily="2" charset="-122"/>
                <a:ea typeface="SimSun" pitchFamily="2" charset="-122"/>
                <a:cs typeface="Times New Roman" pitchFamily="18" charset="0"/>
              </a:rPr>
              <a:t>问题</a:t>
            </a:r>
            <a:r>
              <a:rPr lang="en-US" sz="2000" dirty="0">
                <a:latin typeface="SimSun" pitchFamily="2" charset="-122"/>
                <a:ea typeface="SimSun" pitchFamily="2" charset="-122"/>
                <a:cs typeface="Times New Roman" pitchFamily="18" charset="0"/>
              </a:rPr>
              <a:t>：</a:t>
            </a:r>
          </a:p>
          <a:p>
            <a:pPr marL="465138">
              <a:spcBef>
                <a:spcPts val="200"/>
              </a:spcBef>
            </a:pPr>
            <a:r>
              <a:rPr lang="en-US" sz="2000" dirty="0" err="1">
                <a:latin typeface="SimSun" pitchFamily="2" charset="-122"/>
                <a:ea typeface="SimSun" pitchFamily="2" charset="-122"/>
                <a:cs typeface="Times New Roman" pitchFamily="18" charset="0"/>
              </a:rPr>
              <a:t>有</a:t>
            </a:r>
            <a:r>
              <a:rPr lang="en-US" sz="2000" i="1" dirty="0" err="1">
                <a:latin typeface="Times New Roman" pitchFamily="18" charset="0"/>
                <a:ea typeface="SimSun" pitchFamily="2" charset="-122"/>
                <a:cs typeface="Times New Roman" pitchFamily="18" charset="0"/>
              </a:rPr>
              <a:t>n</a:t>
            </a:r>
            <a:r>
              <a:rPr lang="en-US" sz="2000" dirty="0" err="1">
                <a:latin typeface="SimSun" pitchFamily="2" charset="-122"/>
                <a:ea typeface="SimSun" pitchFamily="2" charset="-122"/>
                <a:cs typeface="Times New Roman" pitchFamily="18" charset="0"/>
              </a:rPr>
              <a:t>个矩阵要连乘</a:t>
            </a:r>
            <a:r>
              <a:rPr lang="en-US" sz="2000" dirty="0">
                <a:latin typeface="SimSun" pitchFamily="2" charset="-122"/>
                <a:ea typeface="SimSun" pitchFamily="2" charset="-122"/>
                <a:cs typeface="Times New Roman" pitchFamily="18" charset="0"/>
              </a:rPr>
              <a:t>，</a:t>
            </a:r>
            <a:r>
              <a:rPr lang="zh-CN" altLang="en-US" sz="2000" dirty="0"/>
              <a:t>当</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&gt; 2</a:t>
            </a:r>
            <a:r>
              <a:rPr lang="zh-CN" altLang="en-US" sz="2000" dirty="0"/>
              <a:t>时，可以有很多种顺序来进行。</a:t>
            </a:r>
            <a:r>
              <a:rPr lang="en-US" altLang="zh-CN" sz="2000" dirty="0" err="1"/>
              <a:t>总共</a:t>
            </a:r>
            <a:r>
              <a:rPr lang="zh-CN" altLang="en-US" sz="2000" dirty="0"/>
              <a:t>需要</a:t>
            </a:r>
            <a:r>
              <a:rPr lang="en-US" altLang="zh-CN" sz="2000" dirty="0" err="1"/>
              <a:t>的乘法次数</a:t>
            </a:r>
            <a:r>
              <a:rPr lang="zh-CN" altLang="en-US" sz="2000" dirty="0"/>
              <a:t>会因为顺序不同而相差甚多。希望找到一个最优顺序使我们</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用最少的乘法次数完成连乘</a:t>
            </a:r>
            <a:r>
              <a:rPr lang="zh-CN" altLang="en-US" sz="2000" dirty="0"/>
              <a:t>。</a:t>
            </a:r>
            <a:endParaRPr lang="en-US" altLang="zh-CN" sz="2000" dirty="0"/>
          </a:p>
          <a:p>
            <a:pPr marL="808038" indent="-342900">
              <a:spcBef>
                <a:spcPts val="200"/>
              </a:spcBef>
              <a:buFont typeface="Arial" panose="020B0604020202020204" pitchFamily="34" charset="0"/>
              <a:buChar char="•"/>
            </a:pP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矩阵乘法满足结合律</a:t>
            </a:r>
            <a:r>
              <a:rPr lang="zh-CN" altLang="en-US" sz="2000" dirty="0"/>
              <a:t>，因此任何加括号的方法都会得到相同的计算结果，但运算量却可能是不同的</a:t>
            </a:r>
            <a:r>
              <a:rPr lang="en-US" altLang="zh-CN" sz="2000" dirty="0"/>
              <a:t>.</a:t>
            </a:r>
          </a:p>
          <a:p>
            <a:pPr marL="750888" indent="-285750">
              <a:spcBef>
                <a:spcPts val="200"/>
              </a:spcBef>
              <a:buFont typeface="Arial" panose="020B0604020202020204" pitchFamily="34" charset="0"/>
              <a:buChar char="•"/>
            </a:pPr>
            <a:r>
              <a:rPr lang="zh-CN" altLang="en-US" sz="2000" dirty="0"/>
              <a:t>这里，我们并不真的去执行矩阵相乘运算，而仅仅是来确定导致最小计算成本的最优相乘顺序。</a:t>
            </a:r>
            <a:endParaRPr lang="en-US" altLang="zh-CN" sz="2000" dirty="0"/>
          </a:p>
          <a:p>
            <a:pPr>
              <a:spcBef>
                <a:spcPts val="200"/>
              </a:spcBef>
            </a:pPr>
            <a:endParaRPr lang="en-US" sz="2000" dirty="0">
              <a:latin typeface="Times New Roman" pitchFamily="18" charset="0"/>
              <a:ea typeface="SimSun" pitchFamily="2" charset="-122"/>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40618360"/>
              </p:ext>
            </p:extLst>
          </p:nvPr>
        </p:nvGraphicFramePr>
        <p:xfrm>
          <a:off x="1866898" y="5814030"/>
          <a:ext cx="5410199" cy="7751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278137">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663">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
        <p:nvSpPr>
          <p:cNvPr id="5" name="文本框 4">
            <a:extLst>
              <a:ext uri="{FF2B5EF4-FFF2-40B4-BE49-F238E27FC236}">
                <a16:creationId xmlns:a16="http://schemas.microsoft.com/office/drawing/2014/main" id="{FF90D682-A4E1-46DB-BD6B-5389BD96C9A8}"/>
              </a:ext>
            </a:extLst>
          </p:cNvPr>
          <p:cNvSpPr txBox="1"/>
          <p:nvPr/>
        </p:nvSpPr>
        <p:spPr>
          <a:xfrm>
            <a:off x="495297" y="5106144"/>
            <a:ext cx="8153400" cy="707886"/>
          </a:xfrm>
          <a:prstGeom prst="rect">
            <a:avLst/>
          </a:prstGeom>
          <a:noFill/>
        </p:spPr>
        <p:txBody>
          <a:bodyPr wrap="square">
            <a:spAutoFit/>
          </a:bodyPr>
          <a:lstStyle/>
          <a:p>
            <a:r>
              <a:rPr lang="zh-CN" altLang="en-US" sz="2000" dirty="0"/>
              <a:t>下面看一个</a:t>
            </a:r>
            <a:r>
              <a:rPr lang="en-US" sz="2000" dirty="0">
                <a:latin typeface="Times New Roman" pitchFamily="18" charset="0"/>
                <a:cs typeface="Times New Roman" pitchFamily="18" charset="0"/>
              </a:rPr>
              <a:t>4</a:t>
            </a:r>
            <a:r>
              <a:rPr lang="zh-CN" altLang="en-US" sz="2000" dirty="0"/>
              <a:t>矩阵连乘的例子。</a:t>
            </a:r>
            <a:endParaRPr lang="en-US" altLang="zh-CN" sz="2000" dirty="0"/>
          </a:p>
          <a:p>
            <a:r>
              <a:rPr lang="zh-CN" altLang="en-US" sz="2000" b="1" dirty="0">
                <a:latin typeface="Times New Roman" pitchFamily="18" charset="0"/>
                <a:ea typeface="SimSun" pitchFamily="2" charset="-122"/>
                <a:cs typeface="Times New Roman" pitchFamily="18" charset="0"/>
              </a:rPr>
              <a:t>例</a:t>
            </a:r>
            <a:r>
              <a:rPr lang="en-US" sz="2000" b="1" dirty="0">
                <a:latin typeface="Times New Roman" pitchFamily="18" charset="0"/>
                <a:ea typeface="SimSun" pitchFamily="2" charset="-122"/>
                <a:cs typeface="Times New Roman" pitchFamily="18" charset="0"/>
              </a:rPr>
              <a:t> 6.1</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假设我们要将矩阵</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B</a:t>
            </a:r>
            <a:r>
              <a:rPr lang="zh-CN" alt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a:t>
            </a:r>
            <a:r>
              <a:rPr lang="zh-CN" alt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D</a:t>
            </a:r>
            <a:r>
              <a:rPr lang="zh-CN" altLang="en-US" sz="2000" dirty="0">
                <a:latin typeface="Times New Roman" pitchFamily="18" charset="0"/>
                <a:ea typeface="SimSun" pitchFamily="2" charset="-122"/>
                <a:cs typeface="Times New Roman" pitchFamily="18" charset="0"/>
              </a:rPr>
              <a:t>连乘起来。它们的维数如下：</a:t>
            </a:r>
            <a:endParaRPr lang="en-US" sz="2000" dirty="0"/>
          </a:p>
        </p:txBody>
      </p:sp>
    </p:spTree>
    <p:extLst>
      <p:ext uri="{BB962C8B-B14F-4D97-AF65-F5344CB8AC3E}">
        <p14:creationId xmlns:p14="http://schemas.microsoft.com/office/powerpoint/2010/main" val="89005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6-21</a:t>
            </a:r>
          </a:p>
        </p:txBody>
      </p:sp>
      <p:sp>
        <p:nvSpPr>
          <p:cNvPr id="3" name="TextBox 2"/>
          <p:cNvSpPr txBox="1"/>
          <p:nvPr/>
        </p:nvSpPr>
        <p:spPr>
          <a:xfrm>
            <a:off x="990600" y="665317"/>
            <a:ext cx="7772400" cy="5736442"/>
          </a:xfrm>
          <a:prstGeom prst="rect">
            <a:avLst/>
          </a:prstGeom>
          <a:noFill/>
        </p:spPr>
        <p:txBody>
          <a:bodyPr wrap="square" rtlCol="0">
            <a:spAutoFit/>
          </a:bodyPr>
          <a:lstStyle/>
          <a:p>
            <a:r>
              <a:rPr lang="en-US" sz="2800" b="1" dirty="0">
                <a:latin typeface="Times New Roman" pitchFamily="18" charset="0"/>
                <a:cs typeface="Times New Roman" pitchFamily="18" charset="0"/>
              </a:rPr>
              <a:t>6.4 </a:t>
            </a:r>
            <a:r>
              <a:rPr lang="en-US" sz="2800" b="1" dirty="0">
                <a:latin typeface="SimSun" pitchFamily="2" charset="-122"/>
                <a:ea typeface="SimSun" pitchFamily="2" charset="-122"/>
                <a:cs typeface="Times New Roman" pitchFamily="18" charset="0"/>
              </a:rPr>
              <a:t>最</a:t>
            </a:r>
            <a:r>
              <a:rPr lang="zh-CN" altLang="en-US" sz="2800" b="1" dirty="0">
                <a:latin typeface="SimSun" pitchFamily="2" charset="-122"/>
                <a:ea typeface="SimSun" pitchFamily="2" charset="-122"/>
                <a:cs typeface="Times New Roman" pitchFamily="18" charset="0"/>
              </a:rPr>
              <a:t>优</a:t>
            </a:r>
            <a:r>
              <a:rPr lang="zh-CN" altLang="en-US" sz="2800" b="1" dirty="0">
                <a:solidFill>
                  <a:srgbClr val="FF0000"/>
                </a:solidFill>
                <a:latin typeface="SimSun" pitchFamily="2" charset="-122"/>
                <a:ea typeface="SimSun" pitchFamily="2" charset="-122"/>
                <a:cs typeface="Times New Roman" pitchFamily="18" charset="0"/>
              </a:rPr>
              <a:t>二叉搜索树</a:t>
            </a:r>
            <a:endParaRPr lang="en-US" altLang="zh-CN" sz="2800" b="1" dirty="0">
              <a:solidFill>
                <a:srgbClr val="FF0000"/>
              </a:solidFill>
              <a:latin typeface="SimSun" pitchFamily="2" charset="-122"/>
              <a:ea typeface="SimSun" pitchFamily="2" charset="-122"/>
              <a:cs typeface="Times New Roman" pitchFamily="18" charset="0"/>
            </a:endParaRPr>
          </a:p>
          <a:p>
            <a:endParaRPr lang="en-US" altLang="zh-CN" sz="2800" b="1" dirty="0">
              <a:solidFill>
                <a:srgbClr val="FF0000"/>
              </a:solidFill>
              <a:latin typeface="SimSun" pitchFamily="2" charset="-122"/>
              <a:ea typeface="SimSun" pitchFamily="2" charset="-122"/>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第二章“分治法”，我们已经介绍了二元搜索（</a:t>
            </a:r>
            <a:r>
              <a:rPr lang="en-US" altLang="zh-CN" sz="2000" dirty="0">
                <a:latin typeface="Times New Roman" pitchFamily="18" charset="0"/>
                <a:ea typeface="SimSun" pitchFamily="2" charset="-122"/>
                <a:cs typeface="Times New Roman" pitchFamily="18" charset="0"/>
              </a:rPr>
              <a:t>binary search</a:t>
            </a:r>
            <a:r>
              <a:rPr lang="zh-CN" altLang="en-US" sz="2000" dirty="0">
                <a:latin typeface="Times New Roman" pitchFamily="18" charset="0"/>
                <a:ea typeface="SimSun" pitchFamily="2" charset="-122"/>
                <a:cs typeface="Times New Roman" pitchFamily="18" charset="0"/>
              </a:rPr>
              <a:t>）算法，为什么这里还要介绍最优二元搜索呢？</a:t>
            </a:r>
            <a:endParaRPr lang="en-US" altLang="zh-CN" sz="2000" dirty="0">
              <a:latin typeface="Times New Roman" pitchFamily="18" charset="0"/>
              <a:ea typeface="SimSun" pitchFamily="2" charset="-122"/>
              <a:cs typeface="Times New Roman" pitchFamily="18" charset="0"/>
            </a:endParaRPr>
          </a:p>
          <a:p>
            <a:pPr marL="285750" indent="-285750">
              <a:lnSpc>
                <a:spcPct val="150000"/>
              </a:lnSpc>
              <a:spcBef>
                <a:spcPts val="6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第二章给出的二元搜索算法是最优解的前提条件是待搜索的数值是数组中任意一个元素的概率是相等的。</a:t>
            </a:r>
            <a:endParaRPr lang="en-US" altLang="zh-CN" sz="2000" dirty="0">
              <a:latin typeface="Times New Roman" pitchFamily="18" charset="0"/>
              <a:ea typeface="SimSun" pitchFamily="2" charset="-122"/>
              <a:cs typeface="Times New Roman" pitchFamily="18" charset="0"/>
            </a:endParaRPr>
          </a:p>
          <a:p>
            <a:pPr marL="742950" lvl="1" indent="-285750">
              <a:lnSpc>
                <a:spcPct val="150000"/>
              </a:lnSpc>
              <a:spcBef>
                <a:spcPts val="6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当概率不相等时，第二章给出的二元搜索算法未必是最优的</a:t>
            </a:r>
            <a:endParaRPr lang="en-US" altLang="zh-CN" sz="2000" dirty="0">
              <a:latin typeface="Times New Roman" pitchFamily="18" charset="0"/>
              <a:ea typeface="SimSun" pitchFamily="2" charset="-122"/>
              <a:cs typeface="Times New Roman" pitchFamily="18" charset="0"/>
            </a:endParaRPr>
          </a:p>
          <a:p>
            <a:pPr marL="285750" indent="-285750">
              <a:lnSpc>
                <a:spcPct val="150000"/>
              </a:lnSpc>
              <a:spcBef>
                <a:spcPts val="6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本节将解决当“</a:t>
            </a:r>
            <a:r>
              <a:rPr lang="zh-CN" altLang="en-US" sz="2000" u="sng" dirty="0">
                <a:latin typeface="Times New Roman" pitchFamily="18" charset="0"/>
                <a:ea typeface="SimSun" pitchFamily="2" charset="-122"/>
                <a:cs typeface="Times New Roman" pitchFamily="18" charset="0"/>
              </a:rPr>
              <a:t>不同的字出现概率不相等</a:t>
            </a:r>
            <a:r>
              <a:rPr lang="zh-CN" altLang="en-US" sz="2000" dirty="0">
                <a:latin typeface="Times New Roman" pitchFamily="18" charset="0"/>
                <a:ea typeface="SimSun" pitchFamily="2" charset="-122"/>
                <a:cs typeface="Times New Roman" pitchFamily="18" charset="0"/>
              </a:rPr>
              <a:t>”时，如何设计最优搜索策略？</a:t>
            </a:r>
            <a:endParaRPr lang="en-US" altLang="zh-CN" sz="2000" dirty="0">
              <a:latin typeface="Times New Roman" pitchFamily="18" charset="0"/>
              <a:ea typeface="SimSun" pitchFamily="2" charset="-122"/>
              <a:cs typeface="Times New Roman" pitchFamily="18" charset="0"/>
            </a:endParaRPr>
          </a:p>
          <a:p>
            <a:pPr marL="742950" lvl="1" indent="-285750">
              <a:lnSpc>
                <a:spcPct val="150000"/>
              </a:lnSpc>
              <a:spcBef>
                <a:spcPts val="600"/>
              </a:spcBef>
              <a:buFont typeface="Arial" panose="020B0604020202020204" pitchFamily="34" charset="0"/>
              <a:buChar char="•"/>
            </a:pPr>
            <a:r>
              <a:rPr lang="zh-CN" altLang="en-US" sz="2000" dirty="0">
                <a:latin typeface="Times New Roman" pitchFamily="18" charset="0"/>
                <a:ea typeface="SimSun" pitchFamily="2" charset="-122"/>
                <a:cs typeface="Times New Roman" pitchFamily="18" charset="0"/>
              </a:rPr>
              <a:t>采用的方法是最优二叉搜索树</a:t>
            </a:r>
            <a:r>
              <a:rPr lang="en-US" altLang="zh-CN" sz="2000" dirty="0">
                <a:latin typeface="Times New Roman" pitchFamily="18" charset="0"/>
                <a:ea typeface="SimSun" pitchFamily="2" charset="-122"/>
                <a:cs typeface="Times New Roman" pitchFamily="18" charset="0"/>
              </a:rPr>
              <a:t>.</a:t>
            </a:r>
          </a:p>
          <a:p>
            <a:pPr>
              <a:lnSpc>
                <a:spcPct val="150000"/>
              </a:lnSpc>
            </a:pPr>
            <a:endParaRPr lang="en-US" altLang="zh-CN" dirty="0">
              <a:latin typeface="Times New Roman" pitchFamily="18" charset="0"/>
              <a:ea typeface="SimSun" pitchFamily="2" charset="-122"/>
              <a:cs typeface="Times New Roman" pitchFamily="18" charset="0"/>
            </a:endParaRPr>
          </a:p>
          <a:p>
            <a:pPr marL="285750" indent="-285750">
              <a:lnSpc>
                <a:spcPct val="150000"/>
              </a:lnSpc>
              <a:buFont typeface="Arial" panose="020B0604020202020204" pitchFamily="34" charset="0"/>
              <a:buChar char="•"/>
            </a:pPr>
            <a:endParaRPr lang="en-US" altLang="zh-CN"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5398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6-21</a:t>
            </a:r>
          </a:p>
        </p:txBody>
      </p:sp>
      <p:sp>
        <p:nvSpPr>
          <p:cNvPr id="3" name="TextBox 2"/>
          <p:cNvSpPr txBox="1"/>
          <p:nvPr/>
        </p:nvSpPr>
        <p:spPr>
          <a:xfrm>
            <a:off x="228600" y="208562"/>
            <a:ext cx="8839200" cy="2773773"/>
          </a:xfrm>
          <a:prstGeom prst="rect">
            <a:avLst/>
          </a:prstGeom>
          <a:noFill/>
        </p:spPr>
        <p:txBody>
          <a:bodyPr wrap="square" rtlCol="0">
            <a:spAutoFit/>
          </a:bodyPr>
          <a:lstStyle/>
          <a:p>
            <a:r>
              <a:rPr lang="en-US" sz="2800" b="1" dirty="0">
                <a:latin typeface="Times New Roman" pitchFamily="18" charset="0"/>
                <a:cs typeface="Times New Roman" pitchFamily="18" charset="0"/>
              </a:rPr>
              <a:t>6.4 </a:t>
            </a:r>
            <a:r>
              <a:rPr lang="en-US" sz="2800" b="1" dirty="0">
                <a:latin typeface="SimSun" pitchFamily="2" charset="-122"/>
                <a:ea typeface="SimSun" pitchFamily="2" charset="-122"/>
                <a:cs typeface="Times New Roman" pitchFamily="18" charset="0"/>
              </a:rPr>
              <a:t>最</a:t>
            </a:r>
            <a:r>
              <a:rPr lang="zh-CN" altLang="en-US" sz="2800" b="1" dirty="0">
                <a:latin typeface="SimSun" pitchFamily="2" charset="-122"/>
                <a:ea typeface="SimSun" pitchFamily="2" charset="-122"/>
                <a:cs typeface="Times New Roman" pitchFamily="18" charset="0"/>
              </a:rPr>
              <a:t>优</a:t>
            </a:r>
            <a:r>
              <a:rPr lang="zh-CN" altLang="en-US" sz="2800" b="1" dirty="0">
                <a:solidFill>
                  <a:srgbClr val="FF0000"/>
                </a:solidFill>
                <a:latin typeface="SimSun" pitchFamily="2" charset="-122"/>
                <a:ea typeface="SimSun" pitchFamily="2" charset="-122"/>
                <a:cs typeface="Times New Roman" pitchFamily="18" charset="0"/>
              </a:rPr>
              <a:t>二叉搜索树</a:t>
            </a:r>
            <a:r>
              <a:rPr lang="en-US" altLang="zh-CN" sz="2800" b="1" dirty="0">
                <a:solidFill>
                  <a:srgbClr val="FF0000"/>
                </a:solidFill>
                <a:latin typeface="SimSun" pitchFamily="2" charset="-122"/>
                <a:ea typeface="SimSun" pitchFamily="2" charset="-122"/>
                <a:cs typeface="Times New Roman" pitchFamily="18" charset="0"/>
              </a:rPr>
              <a:t> </a:t>
            </a:r>
          </a:p>
          <a:p>
            <a:pPr>
              <a:spcBef>
                <a:spcPts val="1200"/>
              </a:spcBef>
            </a:pPr>
            <a:r>
              <a:rPr lang="zh-CN" altLang="en-US" sz="2000" dirty="0">
                <a:latin typeface="Times New Roman" pitchFamily="18" charset="0"/>
                <a:ea typeface="SimSun" pitchFamily="2" charset="-122"/>
                <a:cs typeface="Times New Roman" pitchFamily="18" charset="0"/>
              </a:rPr>
              <a:t>    最优二叉搜索树是棵满二叉树</a:t>
            </a:r>
            <a:r>
              <a:rPr lang="en-US" altLang="zh-CN"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个内结点</a:t>
            </a: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含</a:t>
            </a:r>
            <a:r>
              <a:rPr lang="en-US" sz="2000" i="1"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个数</a:t>
            </a:r>
            <a:r>
              <a:rPr lang="en-US" altLang="zh-CN"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[1] ≤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[2] ≤ … ≤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p>
          <a:p>
            <a:pPr>
              <a:lnSpc>
                <a:spcPct val="150000"/>
              </a:lnSpc>
            </a:pPr>
            <a:r>
              <a:rPr lang="en-US" sz="2000" dirty="0">
                <a:latin typeface="Times New Roman" pitchFamily="18" charset="0"/>
                <a:ea typeface="SimSun" pitchFamily="2" charset="-122"/>
                <a:cs typeface="Times New Roman" pitchFamily="18" charset="0"/>
              </a:rPr>
              <a:t>    任</a:t>
            </a:r>
            <a:r>
              <a:rPr lang="zh-CN" altLang="en-US" sz="2000" dirty="0">
                <a:latin typeface="Times New Roman" pitchFamily="18" charset="0"/>
                <a:ea typeface="SimSun" pitchFamily="2" charset="-122"/>
                <a:cs typeface="Times New Roman" pitchFamily="18" charset="0"/>
              </a:rPr>
              <a:t>意一个</a:t>
            </a:r>
            <a:r>
              <a:rPr lang="en-US" sz="2000" dirty="0" err="1">
                <a:latin typeface="Times New Roman" pitchFamily="18" charset="0"/>
                <a:ea typeface="SimSun" pitchFamily="2" charset="-122"/>
                <a:cs typeface="Times New Roman" pitchFamily="18" charset="0"/>
              </a:rPr>
              <a:t>结点</a:t>
            </a:r>
            <a:r>
              <a:rPr lang="en-US" sz="2000" i="1" dirty="0" err="1">
                <a:latin typeface="Times New Roman" pitchFamily="18" charset="0"/>
                <a:ea typeface="SimSun" pitchFamily="2" charset="-122"/>
                <a:cs typeface="Times New Roman" pitchFamily="18" charset="0"/>
              </a:rPr>
              <a:t>y</a:t>
            </a:r>
            <a:r>
              <a:rPr lang="en-US" sz="2000" dirty="0" err="1">
                <a:latin typeface="Times New Roman" pitchFamily="18" charset="0"/>
                <a:ea typeface="SimSun" pitchFamily="2" charset="-122"/>
                <a:cs typeface="Times New Roman" pitchFamily="18" charset="0"/>
              </a:rPr>
              <a:t>满足</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左子树中所有数 </a:t>
            </a:r>
            <a:r>
              <a:rPr lang="zh-CN" altLang="en-US" sz="2000" dirty="0">
                <a:latin typeface="Times New Roman" pitchFamily="18" charset="0"/>
                <a:ea typeface="SimSun" pitchFamily="2" charset="-122"/>
                <a:cs typeface="Times New Roman" pitchFamily="18" charset="0"/>
                <a:sym typeface="Symbol"/>
              </a:rPr>
              <a:t>  </a:t>
            </a:r>
            <a:r>
              <a:rPr lang="en-US" altLang="zh-CN" sz="2000" i="1" dirty="0">
                <a:latin typeface="Times New Roman" pitchFamily="18" charset="0"/>
                <a:ea typeface="SimSun" pitchFamily="2" charset="-122"/>
                <a:cs typeface="Times New Roman" pitchFamily="18" charset="0"/>
                <a:sym typeface="Symbol"/>
              </a:rPr>
              <a:t>y</a:t>
            </a:r>
            <a:r>
              <a:rPr lang="en-US" altLang="zh-CN" sz="2000" dirty="0">
                <a:latin typeface="Times New Roman" pitchFamily="18" charset="0"/>
                <a:ea typeface="SimSun" pitchFamily="2" charset="-122"/>
                <a:cs typeface="Times New Roman" pitchFamily="18" charset="0"/>
                <a:sym typeface="Symbol"/>
              </a:rPr>
              <a:t>  </a:t>
            </a:r>
            <a:r>
              <a:rPr lang="zh-CN" altLang="en-US" sz="2000" dirty="0">
                <a:latin typeface="Times New Roman" pitchFamily="18" charset="0"/>
                <a:ea typeface="SimSun" pitchFamily="2" charset="-122"/>
                <a:cs typeface="Times New Roman" pitchFamily="18" charset="0"/>
              </a:rPr>
              <a:t>右子树中所有数。</a:t>
            </a:r>
            <a:endParaRPr lang="en-US" altLang="zh-CN" sz="2000" dirty="0">
              <a:latin typeface="Times New Roman" pitchFamily="18" charset="0"/>
              <a:ea typeface="SimSun" pitchFamily="2" charset="-122"/>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    叶结点代表搜索失败</a:t>
            </a:r>
            <a:r>
              <a:rPr lang="en-US" altLang="zh-CN" sz="2000" dirty="0">
                <a:latin typeface="Times New Roman" pitchFamily="18" charset="0"/>
                <a:ea typeface="SimSun" pitchFamily="2" charset="-122"/>
                <a:cs typeface="Times New Roman" pitchFamily="18" charset="0"/>
              </a:rPr>
              <a:t>,	</a:t>
            </a:r>
            <a:r>
              <a:rPr lang="en-US" altLang="zh-CN" sz="2000" i="1" dirty="0">
                <a:latin typeface="Times New Roman" pitchFamily="18" charset="0"/>
                <a:ea typeface="SimSun" pitchFamily="2" charset="-122"/>
                <a:cs typeface="Times New Roman" pitchFamily="18" charset="0"/>
              </a:rPr>
              <a:t>d</a:t>
            </a:r>
            <a:r>
              <a:rPr lang="en-US" altLang="zh-CN" sz="2800" i="1" baseline="-25000" dirty="0">
                <a:latin typeface="Times New Roman" pitchFamily="18" charset="0"/>
                <a:ea typeface="SimSun" pitchFamily="2" charset="-122"/>
                <a:cs typeface="Times New Roman" pitchFamily="18" charset="0"/>
              </a:rPr>
              <a:t>i</a:t>
            </a:r>
            <a:r>
              <a:rPr lang="en-US" altLang="zh-CN" sz="2000" i="1" baseline="-25000" dirty="0">
                <a:latin typeface="Times New Roman" pitchFamily="18" charset="0"/>
                <a:ea typeface="SimSun" pitchFamily="2" charset="-122"/>
                <a:cs typeface="Times New Roman" pitchFamily="18" charset="0"/>
              </a:rPr>
              <a:t> </a:t>
            </a:r>
            <a:r>
              <a:rPr lang="en-US" altLang="zh-CN" sz="2000" dirty="0" err="1">
                <a:latin typeface="Times New Roman" pitchFamily="18" charset="0"/>
                <a:ea typeface="SimSun" pitchFamily="2" charset="-122"/>
                <a:cs typeface="Times New Roman" pitchFamily="18" charset="0"/>
              </a:rPr>
              <a:t>表示</a:t>
            </a:r>
            <a:r>
              <a:rPr lang="en-US" altLang="zh-CN" sz="2000" dirty="0">
                <a:latin typeface="Times New Roman" pitchFamily="18" charset="0"/>
                <a:ea typeface="SimSun" pitchFamily="2" charset="-122"/>
                <a:cs typeface="Times New Roman" pitchFamily="18" charset="0"/>
              </a:rPr>
              <a:t> </a:t>
            </a:r>
            <a:r>
              <a:rPr lang="en-US" altLang="zh-CN" sz="2000" i="1" dirty="0">
                <a:latin typeface="Times New Roman" pitchFamily="18" charset="0"/>
                <a:ea typeface="SimSun" pitchFamily="2" charset="-122"/>
                <a:cs typeface="Times New Roman" pitchFamily="18" charset="0"/>
              </a:rPr>
              <a:t>A</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i</a:t>
            </a:r>
            <a:r>
              <a:rPr lang="en-US" altLang="zh-CN" sz="2000" dirty="0">
                <a:latin typeface="Times New Roman" pitchFamily="18" charset="0"/>
                <a:ea typeface="SimSun" pitchFamily="2" charset="-122"/>
                <a:cs typeface="Times New Roman" pitchFamily="18" charset="0"/>
              </a:rPr>
              <a:t>-1] &lt; </a:t>
            </a:r>
            <a:r>
              <a:rPr lang="en-US" altLang="zh-CN" sz="2000" i="1" dirty="0">
                <a:latin typeface="Times New Roman" pitchFamily="18" charset="0"/>
                <a:ea typeface="SimSun" pitchFamily="2" charset="-122"/>
                <a:cs typeface="Times New Roman" pitchFamily="18" charset="0"/>
              </a:rPr>
              <a:t>x</a:t>
            </a:r>
            <a:r>
              <a:rPr lang="en-US" altLang="zh-CN" sz="2000" dirty="0">
                <a:latin typeface="Times New Roman" pitchFamily="18" charset="0"/>
                <a:ea typeface="SimSun" pitchFamily="2" charset="-122"/>
                <a:cs typeface="Times New Roman" pitchFamily="18" charset="0"/>
              </a:rPr>
              <a:t> &lt; </a:t>
            </a:r>
            <a:r>
              <a:rPr lang="en-US" altLang="zh-CN" sz="2000" i="1" dirty="0">
                <a:latin typeface="Times New Roman" pitchFamily="18" charset="0"/>
                <a:ea typeface="SimSun" pitchFamily="2" charset="-122"/>
                <a:cs typeface="Times New Roman" pitchFamily="18" charset="0"/>
              </a:rPr>
              <a:t>A</a:t>
            </a:r>
            <a:r>
              <a:rPr lang="en-US" altLang="zh-CN" sz="2000" dirty="0">
                <a:latin typeface="Times New Roman" pitchFamily="18" charset="0"/>
                <a:ea typeface="SimSun" pitchFamily="2" charset="-122"/>
                <a:cs typeface="Times New Roman" pitchFamily="18" charset="0"/>
              </a:rPr>
              <a:t>[</a:t>
            </a:r>
            <a:r>
              <a:rPr lang="en-US" altLang="zh-CN" sz="2000" i="1" dirty="0">
                <a:latin typeface="Times New Roman" pitchFamily="18" charset="0"/>
                <a:ea typeface="SimSun" pitchFamily="2" charset="-122"/>
                <a:cs typeface="Times New Roman" pitchFamily="18" charset="0"/>
              </a:rPr>
              <a:t>i</a:t>
            </a:r>
            <a:r>
              <a:rPr lang="en-US" altLang="zh-CN" sz="2000" dirty="0">
                <a:latin typeface="Times New Roman" pitchFamily="18" charset="0"/>
                <a:ea typeface="SimSun" pitchFamily="2" charset="-122"/>
                <a:cs typeface="Times New Roman" pitchFamily="18" charset="0"/>
              </a:rPr>
              <a:t>]，1</a:t>
            </a:r>
            <a:r>
              <a:rPr lang="en-US" altLang="zh-CN" sz="2000" dirty="0">
                <a:latin typeface="Times New Roman" pitchFamily="18" charset="0"/>
                <a:ea typeface="SimSun" pitchFamily="2" charset="-122"/>
                <a:cs typeface="Times New Roman" pitchFamily="18" charset="0"/>
                <a:sym typeface="Symbol"/>
              </a:rPr>
              <a:t> </a:t>
            </a:r>
            <a:r>
              <a:rPr lang="en-US" altLang="zh-CN" sz="2000" i="1" dirty="0">
                <a:latin typeface="Times New Roman" pitchFamily="18" charset="0"/>
                <a:ea typeface="SimSun" pitchFamily="2" charset="-122"/>
                <a:cs typeface="Times New Roman" pitchFamily="18" charset="0"/>
                <a:sym typeface="Symbol"/>
              </a:rPr>
              <a:t>i</a:t>
            </a:r>
            <a:r>
              <a:rPr lang="en-US" altLang="zh-CN" sz="2000" dirty="0">
                <a:latin typeface="Times New Roman" pitchFamily="18" charset="0"/>
                <a:ea typeface="SimSun" pitchFamily="2" charset="-122"/>
                <a:cs typeface="Times New Roman" pitchFamily="18" charset="0"/>
                <a:sym typeface="Symbol"/>
              </a:rPr>
              <a:t>  </a:t>
            </a:r>
            <a:r>
              <a:rPr lang="en-US" altLang="zh-CN" sz="2000" i="1" dirty="0">
                <a:latin typeface="Times New Roman" pitchFamily="18" charset="0"/>
                <a:ea typeface="SimSun" pitchFamily="2" charset="-122"/>
                <a:cs typeface="Times New Roman" pitchFamily="18" charset="0"/>
                <a:sym typeface="Symbol"/>
              </a:rPr>
              <a:t>n</a:t>
            </a:r>
            <a:r>
              <a:rPr lang="zh-CN" altLang="en-US" sz="2000" dirty="0">
                <a:latin typeface="Times New Roman" pitchFamily="18" charset="0"/>
                <a:ea typeface="SimSun" pitchFamily="2" charset="-122"/>
                <a:cs typeface="Times New Roman" pitchFamily="18" charset="0"/>
                <a:sym typeface="Symbol"/>
              </a:rPr>
              <a:t>，</a:t>
            </a:r>
            <a:endParaRPr lang="en-US" altLang="zh-CN" sz="2000" dirty="0">
              <a:latin typeface="Times New Roman" pitchFamily="18" charset="0"/>
              <a:ea typeface="SimSun" pitchFamily="2" charset="-122"/>
              <a:cs typeface="Times New Roman" pitchFamily="18" charset="0"/>
              <a:sym typeface="Symbol"/>
            </a:endParaRPr>
          </a:p>
          <a:p>
            <a:pPr>
              <a:lnSpc>
                <a:spcPct val="150000"/>
              </a:lnSpc>
            </a:pPr>
            <a:r>
              <a:rPr lang="en-US" altLang="zh-CN" sz="2000" dirty="0">
                <a:latin typeface="Times New Roman" pitchFamily="18" charset="0"/>
                <a:ea typeface="SimSun" pitchFamily="2" charset="-122"/>
                <a:cs typeface="Times New Roman" pitchFamily="18" charset="0"/>
                <a:sym typeface="Symbol"/>
              </a:rPr>
              <a:t>	 		</a:t>
            </a:r>
            <a:r>
              <a:rPr lang="en-US" altLang="zh-CN" sz="2000" i="1" dirty="0">
                <a:latin typeface="Times New Roman" pitchFamily="18" charset="0"/>
                <a:ea typeface="SimSun" pitchFamily="2" charset="-122"/>
                <a:cs typeface="Times New Roman" pitchFamily="18" charset="0"/>
                <a:sym typeface="Symbol"/>
              </a:rPr>
              <a:t>d</a:t>
            </a:r>
            <a:r>
              <a:rPr lang="en-US" altLang="zh-CN" sz="2800" baseline="-25000" dirty="0">
                <a:latin typeface="Times New Roman" pitchFamily="18" charset="0"/>
                <a:ea typeface="SimSun" pitchFamily="2" charset="-122"/>
                <a:cs typeface="Times New Roman" pitchFamily="18" charset="0"/>
                <a:sym typeface="Symbol"/>
              </a:rPr>
              <a:t>0</a:t>
            </a:r>
            <a:r>
              <a:rPr lang="en-US" altLang="zh-CN" sz="2000" dirty="0">
                <a:latin typeface="Times New Roman" pitchFamily="18" charset="0"/>
                <a:ea typeface="SimSun" pitchFamily="2" charset="-122"/>
                <a:cs typeface="Times New Roman" pitchFamily="18" charset="0"/>
                <a:sym typeface="Symbol"/>
              </a:rPr>
              <a:t>表示 - &lt; </a:t>
            </a:r>
            <a:r>
              <a:rPr lang="en-US" altLang="zh-CN" sz="2000" i="1" dirty="0">
                <a:latin typeface="Times New Roman" pitchFamily="18" charset="0"/>
                <a:ea typeface="SimSun" pitchFamily="2" charset="-122"/>
                <a:cs typeface="Times New Roman" pitchFamily="18" charset="0"/>
                <a:sym typeface="Symbol"/>
              </a:rPr>
              <a:t>x</a:t>
            </a:r>
            <a:r>
              <a:rPr lang="en-US" altLang="zh-CN" sz="2000" dirty="0">
                <a:latin typeface="Times New Roman" pitchFamily="18" charset="0"/>
                <a:ea typeface="SimSun" pitchFamily="2" charset="-122"/>
                <a:cs typeface="Times New Roman" pitchFamily="18" charset="0"/>
                <a:sym typeface="Symbol"/>
              </a:rPr>
              <a:t> &lt; </a:t>
            </a:r>
            <a:r>
              <a:rPr lang="en-US" altLang="zh-CN" sz="2000" i="1" dirty="0">
                <a:latin typeface="Times New Roman" pitchFamily="18" charset="0"/>
                <a:ea typeface="SimSun" pitchFamily="2" charset="-122"/>
                <a:cs typeface="Times New Roman" pitchFamily="18" charset="0"/>
                <a:sym typeface="Symbol"/>
              </a:rPr>
              <a:t>A</a:t>
            </a:r>
            <a:r>
              <a:rPr lang="en-US" altLang="zh-CN" sz="2000" dirty="0">
                <a:latin typeface="Times New Roman" pitchFamily="18" charset="0"/>
                <a:ea typeface="SimSun" pitchFamily="2" charset="-122"/>
                <a:cs typeface="Times New Roman" pitchFamily="18" charset="0"/>
                <a:sym typeface="Symbol"/>
              </a:rPr>
              <a:t>[1]，</a:t>
            </a:r>
            <a:r>
              <a:rPr lang="en-US" altLang="zh-CN" sz="2000" i="1" dirty="0">
                <a:latin typeface="Times New Roman" pitchFamily="18" charset="0"/>
                <a:ea typeface="SimSun" pitchFamily="2" charset="-122"/>
                <a:cs typeface="Times New Roman" pitchFamily="18" charset="0"/>
                <a:sym typeface="Symbol"/>
              </a:rPr>
              <a:t>d</a:t>
            </a:r>
            <a:r>
              <a:rPr lang="en-US" altLang="zh-CN" sz="2800" i="1" baseline="-25000" dirty="0">
                <a:latin typeface="Times New Roman" pitchFamily="18" charset="0"/>
                <a:ea typeface="SimSun" pitchFamily="2" charset="-122"/>
                <a:cs typeface="Times New Roman" pitchFamily="18" charset="0"/>
                <a:sym typeface="Symbol"/>
              </a:rPr>
              <a:t>n</a:t>
            </a:r>
            <a:r>
              <a:rPr lang="en-US" altLang="zh-CN" sz="2000" i="1" baseline="-25000" dirty="0">
                <a:latin typeface="Times New Roman" pitchFamily="18" charset="0"/>
                <a:ea typeface="SimSun" pitchFamily="2" charset="-122"/>
                <a:cs typeface="Times New Roman" pitchFamily="18" charset="0"/>
                <a:sym typeface="Symbol"/>
              </a:rPr>
              <a:t> </a:t>
            </a:r>
            <a:r>
              <a:rPr lang="en-US" altLang="zh-CN" sz="2000" dirty="0" err="1">
                <a:latin typeface="Times New Roman" pitchFamily="18" charset="0"/>
                <a:ea typeface="SimSun" pitchFamily="2" charset="-122"/>
                <a:cs typeface="Times New Roman" pitchFamily="18" charset="0"/>
                <a:sym typeface="Symbol"/>
              </a:rPr>
              <a:t>表示</a:t>
            </a:r>
            <a:r>
              <a:rPr lang="en-US" altLang="zh-CN" sz="2000" dirty="0">
                <a:latin typeface="Times New Roman" pitchFamily="18" charset="0"/>
                <a:ea typeface="SimSun" pitchFamily="2" charset="-122"/>
                <a:cs typeface="Times New Roman" pitchFamily="18" charset="0"/>
                <a:sym typeface="Symbol"/>
              </a:rPr>
              <a:t> </a:t>
            </a:r>
            <a:r>
              <a:rPr lang="en-US" altLang="zh-CN" sz="2000" i="1" dirty="0">
                <a:latin typeface="Times New Roman" pitchFamily="18" charset="0"/>
                <a:ea typeface="SimSun" pitchFamily="2" charset="-122"/>
                <a:cs typeface="Times New Roman" pitchFamily="18" charset="0"/>
                <a:sym typeface="Symbol"/>
              </a:rPr>
              <a:t>A</a:t>
            </a:r>
            <a:r>
              <a:rPr lang="en-US" altLang="zh-CN" sz="2000" dirty="0">
                <a:latin typeface="Times New Roman" pitchFamily="18" charset="0"/>
                <a:ea typeface="SimSun" pitchFamily="2" charset="-122"/>
                <a:cs typeface="Times New Roman" pitchFamily="18" charset="0"/>
                <a:sym typeface="Symbol"/>
              </a:rPr>
              <a:t>[</a:t>
            </a:r>
            <a:r>
              <a:rPr lang="en-US" altLang="zh-CN" sz="2000" i="1" dirty="0">
                <a:latin typeface="Times New Roman" pitchFamily="18" charset="0"/>
                <a:ea typeface="SimSun" pitchFamily="2" charset="-122"/>
                <a:cs typeface="Times New Roman" pitchFamily="18" charset="0"/>
                <a:sym typeface="Symbol"/>
              </a:rPr>
              <a:t>n</a:t>
            </a:r>
            <a:r>
              <a:rPr lang="en-US" altLang="zh-CN" sz="2000" dirty="0">
                <a:latin typeface="Times New Roman" pitchFamily="18" charset="0"/>
                <a:ea typeface="SimSun" pitchFamily="2" charset="-122"/>
                <a:cs typeface="Times New Roman" pitchFamily="18" charset="0"/>
                <a:sym typeface="Symbol"/>
              </a:rPr>
              <a:t>] &lt; </a:t>
            </a:r>
            <a:r>
              <a:rPr lang="en-US" altLang="zh-CN" sz="2000" i="1" dirty="0">
                <a:latin typeface="Times New Roman" pitchFamily="18" charset="0"/>
                <a:ea typeface="SimSun" pitchFamily="2" charset="-122"/>
                <a:cs typeface="Times New Roman" pitchFamily="18" charset="0"/>
                <a:sym typeface="Symbol"/>
              </a:rPr>
              <a:t>x </a:t>
            </a:r>
            <a:r>
              <a:rPr lang="en-US" altLang="zh-CN" sz="2000" dirty="0">
                <a:latin typeface="Times New Roman" pitchFamily="18" charset="0"/>
                <a:ea typeface="SimSun" pitchFamily="2" charset="-122"/>
                <a:cs typeface="Times New Roman" pitchFamily="18" charset="0"/>
                <a:sym typeface="Symbol"/>
              </a:rPr>
              <a:t> &lt; ，</a:t>
            </a:r>
            <a:endParaRPr lang="en-US" altLang="zh-CN" sz="2000" dirty="0">
              <a:latin typeface="Times New Roman" pitchFamily="18" charset="0"/>
              <a:ea typeface="SimSun" pitchFamily="2" charset="-122"/>
              <a:cs typeface="Times New Roman" pitchFamily="18" charset="0"/>
            </a:endParaRPr>
          </a:p>
          <a:p>
            <a:pPr>
              <a:lnSpc>
                <a:spcPct val="150000"/>
              </a:lnSpc>
            </a:pPr>
            <a:r>
              <a:rPr lang="zh-CN" altLang="en-US" sz="2000" dirty="0"/>
              <a:t>                                               所有</a:t>
            </a:r>
            <a:r>
              <a:rPr lang="en-US" altLang="zh-CN" sz="2000" i="1" dirty="0">
                <a:latin typeface="Times New Roman" pitchFamily="18" charset="0"/>
                <a:ea typeface="SimSun" pitchFamily="2" charset="-122"/>
                <a:cs typeface="Times New Roman" pitchFamily="18" charset="0"/>
              </a:rPr>
              <a:t>d</a:t>
            </a:r>
            <a:r>
              <a:rPr lang="en-US" altLang="zh-CN" sz="2800" i="1" baseline="-25000" dirty="0">
                <a:latin typeface="Times New Roman" pitchFamily="18" charset="0"/>
                <a:ea typeface="SimSun" pitchFamily="2" charset="-122"/>
                <a:cs typeface="Times New Roman" pitchFamily="18" charset="0"/>
              </a:rPr>
              <a:t>i</a:t>
            </a:r>
            <a:r>
              <a:rPr lang="en-US" altLang="zh-CN" sz="2000" i="1" baseline="-25000" dirty="0">
                <a:latin typeface="Times New Roman" pitchFamily="18" charset="0"/>
                <a:ea typeface="SimSun" pitchFamily="2" charset="-122"/>
                <a:cs typeface="Times New Roman" pitchFamily="18" charset="0"/>
              </a:rPr>
              <a:t> </a:t>
            </a:r>
            <a:r>
              <a:rPr lang="en-US" altLang="zh-CN" sz="2000" dirty="0"/>
              <a:t>(</a:t>
            </a:r>
            <a:r>
              <a:rPr lang="en-US" altLang="zh-CN" sz="2000" dirty="0">
                <a:latin typeface="Times New Roman" pitchFamily="18" charset="0"/>
                <a:ea typeface="SimSun" pitchFamily="2" charset="-122"/>
                <a:cs typeface="Times New Roman" pitchFamily="18" charset="0"/>
              </a:rPr>
              <a:t>0</a:t>
            </a:r>
            <a:r>
              <a:rPr lang="en-US" altLang="zh-CN" sz="2000" dirty="0">
                <a:latin typeface="Times New Roman" pitchFamily="18" charset="0"/>
                <a:ea typeface="SimSun" pitchFamily="2" charset="-122"/>
                <a:cs typeface="Times New Roman" pitchFamily="18" charset="0"/>
                <a:sym typeface="Symbol"/>
              </a:rPr>
              <a:t> </a:t>
            </a:r>
            <a:r>
              <a:rPr lang="en-US" altLang="zh-CN" sz="2000" i="1" dirty="0">
                <a:latin typeface="Times New Roman" pitchFamily="18" charset="0"/>
                <a:ea typeface="SimSun" pitchFamily="2" charset="-122"/>
                <a:cs typeface="Times New Roman" pitchFamily="18" charset="0"/>
                <a:sym typeface="Symbol"/>
              </a:rPr>
              <a:t>i</a:t>
            </a:r>
            <a:r>
              <a:rPr lang="en-US" altLang="zh-CN" sz="2000" dirty="0">
                <a:latin typeface="Times New Roman" pitchFamily="18" charset="0"/>
                <a:ea typeface="SimSun" pitchFamily="2" charset="-122"/>
                <a:cs typeface="Times New Roman" pitchFamily="18" charset="0"/>
                <a:sym typeface="Symbol"/>
              </a:rPr>
              <a:t>  </a:t>
            </a:r>
            <a:r>
              <a:rPr lang="en-US" altLang="zh-CN" sz="2000" i="1" dirty="0">
                <a:latin typeface="Times New Roman" pitchFamily="18" charset="0"/>
                <a:ea typeface="SimSun" pitchFamily="2" charset="-122"/>
                <a:cs typeface="Times New Roman" pitchFamily="18" charset="0"/>
                <a:sym typeface="Symbol"/>
              </a:rPr>
              <a:t>n</a:t>
            </a:r>
            <a:r>
              <a:rPr lang="en-US" altLang="zh-CN" sz="2000" dirty="0"/>
              <a:t>)</a:t>
            </a:r>
            <a:r>
              <a:rPr lang="zh-CN" altLang="en-US" sz="2000" dirty="0"/>
              <a:t>均为</a:t>
            </a:r>
            <a:r>
              <a:rPr lang="zh-CN" altLang="en-US" sz="1900" b="1" dirty="0">
                <a:solidFill>
                  <a:srgbClr val="0000FF"/>
                </a:solidFill>
                <a:effectLst>
                  <a:outerShdw blurRad="38100" dist="38100" dir="2700000" algn="tl">
                    <a:srgbClr val="C0C0C0"/>
                  </a:outerShdw>
                </a:effectLst>
                <a:latin typeface="华文细黑" pitchFamily="2" charset="-122"/>
                <a:ea typeface="华文细黑" pitchFamily="2" charset="-122"/>
              </a:rPr>
              <a:t>伪关键字</a:t>
            </a:r>
            <a:endParaRPr lang="en-US" sz="1900" b="1" dirty="0">
              <a:solidFill>
                <a:srgbClr val="0000FF"/>
              </a:solidFill>
              <a:effectLst>
                <a:outerShdw blurRad="38100" dist="38100" dir="2700000" algn="tl">
                  <a:srgbClr val="C0C0C0"/>
                </a:outerShdw>
              </a:effectLst>
              <a:latin typeface="华文细黑" pitchFamily="2" charset="-122"/>
              <a:ea typeface="华文细黑"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95315766"/>
              </p:ext>
            </p:extLst>
          </p:nvPr>
        </p:nvGraphicFramePr>
        <p:xfrm>
          <a:off x="1188243" y="2949697"/>
          <a:ext cx="7127257" cy="3771778"/>
        </p:xfrm>
        <a:graphic>
          <a:graphicData uri="http://schemas.openxmlformats.org/presentationml/2006/ole">
            <mc:AlternateContent xmlns:mc="http://schemas.openxmlformats.org/markup-compatibility/2006">
              <mc:Choice xmlns:v="urn:schemas-microsoft-com:vml" Requires="v">
                <p:oleObj name="Picture" r:id="rId3" imgW="4514760" imgH="2514600" progId="Word.Picture.8">
                  <p:embed/>
                </p:oleObj>
              </mc:Choice>
              <mc:Fallback>
                <p:oleObj name="Picture" r:id="rId3" imgW="4514760" imgH="2514600" progId="Word.Picture.8">
                  <p:embed/>
                  <p:pic>
                    <p:nvPicPr>
                      <p:cNvPr id="5" name="Object 4"/>
                      <p:cNvPicPr>
                        <a:picLocks noChangeAspect="1" noChangeArrowheads="1"/>
                      </p:cNvPicPr>
                      <p:nvPr/>
                    </p:nvPicPr>
                    <p:blipFill>
                      <a:blip r:embed="rId4"/>
                      <a:srcRect/>
                      <a:stretch>
                        <a:fillRect/>
                      </a:stretch>
                    </p:blipFill>
                    <p:spPr bwMode="auto">
                      <a:xfrm>
                        <a:off x="1188243" y="2949697"/>
                        <a:ext cx="7127257" cy="3771778"/>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FB86C56F-4A9F-4041-BC20-8DA1935E4A09}"/>
              </a:ext>
            </a:extLst>
          </p:cNvPr>
          <p:cNvSpPr txBox="1"/>
          <p:nvPr/>
        </p:nvSpPr>
        <p:spPr>
          <a:xfrm>
            <a:off x="189722" y="3092682"/>
            <a:ext cx="492443" cy="3170099"/>
          </a:xfrm>
          <a:prstGeom prst="rect">
            <a:avLst/>
          </a:prstGeom>
          <a:solidFill>
            <a:srgbClr val="FFC000"/>
          </a:solidFill>
          <a:ln w="25400">
            <a:solidFill>
              <a:schemeClr val="accent1"/>
            </a:solidFill>
          </a:ln>
        </p:spPr>
        <p:txBody>
          <a:bodyPr vert="eaVert" wrap="none" rtlCol="0">
            <a:spAutoFit/>
          </a:bodyPr>
          <a:lstStyle/>
          <a:p>
            <a:pPr algn="ctr"/>
            <a:r>
              <a:rPr lang="zh-CN" altLang="en-US" sz="2000" dirty="0"/>
              <a:t>如何搜索一棵二叉搜索树？</a:t>
            </a:r>
            <a:endParaRPr lang="en-US" dirty="0"/>
          </a:p>
        </p:txBody>
      </p:sp>
      <p:sp>
        <p:nvSpPr>
          <p:cNvPr id="7" name="文本框 6">
            <a:extLst>
              <a:ext uri="{FF2B5EF4-FFF2-40B4-BE49-F238E27FC236}">
                <a16:creationId xmlns:a16="http://schemas.microsoft.com/office/drawing/2014/main" id="{6EF73EE8-2D58-4106-A638-50DCA1E28E31}"/>
              </a:ext>
            </a:extLst>
          </p:cNvPr>
          <p:cNvSpPr txBox="1"/>
          <p:nvPr/>
        </p:nvSpPr>
        <p:spPr>
          <a:xfrm>
            <a:off x="8409868" y="3004007"/>
            <a:ext cx="492443" cy="3170099"/>
          </a:xfrm>
          <a:prstGeom prst="rect">
            <a:avLst/>
          </a:prstGeom>
          <a:solidFill>
            <a:srgbClr val="FFC000"/>
          </a:solidFill>
          <a:ln w="25400">
            <a:solidFill>
              <a:schemeClr val="accent1"/>
            </a:solidFill>
          </a:ln>
        </p:spPr>
        <p:txBody>
          <a:bodyPr vert="eaVert" wrap="none" rtlCol="0">
            <a:spAutoFit/>
          </a:bodyPr>
          <a:lstStyle/>
          <a:p>
            <a:r>
              <a:rPr lang="zh-CN" altLang="en-US" sz="2000" dirty="0">
                <a:latin typeface="Times" panose="02020603050405020304" pitchFamily="18" charset="0"/>
              </a:rPr>
              <a:t>二叉搜索树并不具有唯一性</a:t>
            </a:r>
            <a:endParaRPr lang="en-US" sz="2800" dirty="0"/>
          </a:p>
        </p:txBody>
      </p:sp>
      <p:sp>
        <p:nvSpPr>
          <p:cNvPr id="9" name="文本框 8">
            <a:extLst>
              <a:ext uri="{FF2B5EF4-FFF2-40B4-BE49-F238E27FC236}">
                <a16:creationId xmlns:a16="http://schemas.microsoft.com/office/drawing/2014/main" id="{2DEDBC00-82CE-495F-9B29-AE4D7585E055}"/>
              </a:ext>
            </a:extLst>
          </p:cNvPr>
          <p:cNvSpPr txBox="1"/>
          <p:nvPr/>
        </p:nvSpPr>
        <p:spPr>
          <a:xfrm>
            <a:off x="1349929" y="3092682"/>
            <a:ext cx="1926671" cy="369332"/>
          </a:xfrm>
          <a:prstGeom prst="rect">
            <a:avLst/>
          </a:prstGeom>
          <a:noFill/>
        </p:spPr>
        <p:txBody>
          <a:bodyPr wrap="square">
            <a:spAutoFit/>
          </a:bodyPr>
          <a:lstStyle/>
          <a:p>
            <a:r>
              <a:rPr lang="en-US" b="1" dirty="0"/>
              <a:t>例</a:t>
            </a:r>
            <a:endParaRPr lang="en-US" dirty="0"/>
          </a:p>
        </p:txBody>
      </p:sp>
      <p:sp>
        <p:nvSpPr>
          <p:cNvPr id="10" name="文本框 9">
            <a:extLst>
              <a:ext uri="{FF2B5EF4-FFF2-40B4-BE49-F238E27FC236}">
                <a16:creationId xmlns:a16="http://schemas.microsoft.com/office/drawing/2014/main" id="{97FD06FB-4F7B-C00C-9783-C2C78DD64941}"/>
              </a:ext>
            </a:extLst>
          </p:cNvPr>
          <p:cNvSpPr txBox="1"/>
          <p:nvPr/>
        </p:nvSpPr>
        <p:spPr>
          <a:xfrm>
            <a:off x="154489" y="198346"/>
            <a:ext cx="8839199" cy="1554272"/>
          </a:xfrm>
          <a:prstGeom prst="rect">
            <a:avLst/>
          </a:prstGeom>
          <a:solidFill>
            <a:srgbClr val="FFFF00"/>
          </a:solidFill>
          <a:ln w="34925">
            <a:solidFill>
              <a:schemeClr val="tx1"/>
            </a:solidFill>
          </a:ln>
        </p:spPr>
        <p:txBody>
          <a:bodyPr wrap="square">
            <a:spAutoFit/>
          </a:bodyPr>
          <a:lstStyle/>
          <a:p>
            <a:pPr marL="285750" indent="-285750" algn="just">
              <a:buFont typeface="Arial" panose="020B0604020202020204" pitchFamily="34" charset="0"/>
              <a:buChar char="•"/>
            </a:pPr>
            <a:r>
              <a:rPr lang="zh-CN" altLang="en-US" dirty="0">
                <a:latin typeface="Times" panose="02020603050405020304" pitchFamily="18" charset="0"/>
              </a:rPr>
              <a:t>一棵二元搜索树，总是从根节点开始搜索，如果要找的字等于根节点中的关键字，则搜索结束；否则，如果小于根节点，则搜左子树，否则搜右子树</a:t>
            </a:r>
            <a:r>
              <a:rPr lang="en-US" altLang="zh-CN" dirty="0">
                <a:latin typeface="Times" panose="02020603050405020304" pitchFamily="18" charset="0"/>
              </a:rPr>
              <a:t>.</a:t>
            </a:r>
          </a:p>
          <a:p>
            <a:pPr marL="285750" indent="-285750" algn="just">
              <a:spcBef>
                <a:spcPts val="600"/>
              </a:spcBef>
              <a:buFont typeface="Arial" panose="020B0604020202020204" pitchFamily="34" charset="0"/>
              <a:buChar char="•"/>
            </a:pPr>
            <a:r>
              <a:rPr lang="zh-CN" altLang="en-US" dirty="0">
                <a:latin typeface="Times" panose="02020603050405020304" pitchFamily="18" charset="0"/>
              </a:rPr>
              <a:t>满足这里给出的这些特性的二叉搜索树并不具有唯一性，比如：如果</a:t>
            </a:r>
            <a:r>
              <a:rPr lang="en-US" altLang="zh-CN" dirty="0">
                <a:latin typeface="Times" panose="02020603050405020304" pitchFamily="18" charset="0"/>
              </a:rPr>
              <a:t>A[1] = 3</a:t>
            </a:r>
            <a:r>
              <a:rPr lang="zh-CN" altLang="en-US" dirty="0">
                <a:latin typeface="Times" panose="02020603050405020304" pitchFamily="18" charset="0"/>
              </a:rPr>
              <a:t>出现的概率高于</a:t>
            </a:r>
            <a:r>
              <a:rPr lang="en-US" altLang="zh-CN" dirty="0">
                <a:latin typeface="Times" panose="02020603050405020304" pitchFamily="18" charset="0"/>
              </a:rPr>
              <a:t>50%</a:t>
            </a:r>
            <a:r>
              <a:rPr lang="zh-CN" altLang="en-US" dirty="0">
                <a:latin typeface="Times" panose="02020603050405020304" pitchFamily="18" charset="0"/>
              </a:rPr>
              <a:t>的话，那</a:t>
            </a:r>
            <a:r>
              <a:rPr lang="en-US" altLang="zh-CN" dirty="0">
                <a:latin typeface="Times" panose="02020603050405020304" pitchFamily="18" charset="0"/>
              </a:rPr>
              <a:t>A[1]</a:t>
            </a:r>
            <a:r>
              <a:rPr lang="zh-CN" altLang="en-US" dirty="0">
                <a:latin typeface="Times" panose="02020603050405020304" pitchFamily="18" charset="0"/>
              </a:rPr>
              <a:t>就应该是树根</a:t>
            </a:r>
            <a:r>
              <a:rPr lang="en-US" altLang="zh-CN" dirty="0">
                <a:latin typeface="Times" panose="02020603050405020304" pitchFamily="18" charset="0"/>
              </a:rPr>
              <a:t>;  </a:t>
            </a:r>
            <a:r>
              <a:rPr lang="zh-CN" altLang="en-US" dirty="0">
                <a:latin typeface="Times" panose="02020603050405020304" pitchFamily="18" charset="0"/>
              </a:rPr>
              <a:t>而如果</a:t>
            </a:r>
            <a:r>
              <a:rPr lang="en-US" altLang="zh-CN" dirty="0">
                <a:latin typeface="Times" panose="02020603050405020304" pitchFamily="18" charset="0"/>
              </a:rPr>
              <a:t>A[8] = 20</a:t>
            </a:r>
            <a:r>
              <a:rPr lang="zh-CN" altLang="en-US" dirty="0">
                <a:latin typeface="Times" panose="02020603050405020304" pitchFamily="18" charset="0"/>
              </a:rPr>
              <a:t>出现的概率高于</a:t>
            </a:r>
            <a:r>
              <a:rPr lang="en-US" altLang="zh-CN" dirty="0">
                <a:latin typeface="Times" panose="02020603050405020304" pitchFamily="18" charset="0"/>
              </a:rPr>
              <a:t>50%</a:t>
            </a:r>
            <a:r>
              <a:rPr lang="zh-CN" altLang="en-US" dirty="0">
                <a:latin typeface="Times" panose="02020603050405020304" pitchFamily="18" charset="0"/>
              </a:rPr>
              <a:t>的话，那</a:t>
            </a:r>
            <a:r>
              <a:rPr lang="en-US" altLang="zh-CN" dirty="0">
                <a:latin typeface="Times" panose="02020603050405020304" pitchFamily="18" charset="0"/>
              </a:rPr>
              <a:t>A[8]</a:t>
            </a:r>
            <a:r>
              <a:rPr lang="zh-CN" altLang="en-US" dirty="0">
                <a:latin typeface="Times" panose="02020603050405020304" pitchFamily="18" charset="0"/>
              </a:rPr>
              <a:t>就应该是树根</a:t>
            </a:r>
            <a:r>
              <a:rPr lang="en-US" altLang="zh-CN" dirty="0">
                <a:latin typeface="Times" panose="02020603050405020304" pitchFamily="18" charset="0"/>
              </a:rPr>
              <a:t>.</a:t>
            </a:r>
          </a:p>
        </p:txBody>
      </p:sp>
    </p:spTree>
    <p:extLst>
      <p:ext uri="{BB962C8B-B14F-4D97-AF65-F5344CB8AC3E}">
        <p14:creationId xmlns:p14="http://schemas.microsoft.com/office/powerpoint/2010/main" val="150674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33363" y="533400"/>
                <a:ext cx="8758237" cy="6065507"/>
              </a:xfrm>
              <a:prstGeom prst="rect">
                <a:avLst/>
              </a:prstGeom>
              <a:noFill/>
            </p:spPr>
            <p:txBody>
              <a:bodyPr wrap="square" rtlCol="0">
                <a:spAutoFit/>
              </a:bodyPr>
              <a:lstStyle/>
              <a:p>
                <a:r>
                  <a:rPr lang="en-US" sz="2400" b="1" dirty="0">
                    <a:latin typeface="SimSun" pitchFamily="2" charset="-122"/>
                    <a:ea typeface="SimSun" pitchFamily="2" charset="-122"/>
                  </a:rPr>
                  <a:t>如何评价</a:t>
                </a:r>
                <a:r>
                  <a:rPr lang="zh-CN" altLang="en-US" sz="2400" b="1" dirty="0">
                    <a:latin typeface="SimSun" pitchFamily="2" charset="-122"/>
                    <a:ea typeface="SimSun" pitchFamily="2" charset="-122"/>
                  </a:rPr>
                  <a:t>二叉搜索树</a:t>
                </a:r>
                <a:r>
                  <a:rPr lang="en-US" sz="2400" b="1" dirty="0" err="1">
                    <a:latin typeface="SimSun" pitchFamily="2" charset="-122"/>
                    <a:ea typeface="SimSun" pitchFamily="2" charset="-122"/>
                  </a:rPr>
                  <a:t>时间复杂度</a:t>
                </a:r>
                <a:endParaRPr lang="en-US" b="1" dirty="0">
                  <a:latin typeface="SimSun" pitchFamily="2" charset="-122"/>
                  <a:ea typeface="SimSun" pitchFamily="2" charset="-122"/>
                </a:endParaRPr>
              </a:p>
              <a:p>
                <a:pPr marL="465138">
                  <a:lnSpc>
                    <a:spcPct val="150000"/>
                  </a:lnSpc>
                </a:pPr>
                <a:r>
                  <a:rPr lang="en-US" dirty="0" err="1">
                    <a:latin typeface="SimSun" pitchFamily="2" charset="-122"/>
                    <a:ea typeface="SimSun" pitchFamily="2" charset="-122"/>
                  </a:rPr>
                  <a:t>假设</a:t>
                </a:r>
                <a:r>
                  <a:rPr lang="en-US" dirty="0">
                    <a:latin typeface="SimSun" pitchFamily="2" charset="-122"/>
                    <a:ea typeface="SimSun" pitchFamily="2" charset="-122"/>
                  </a:rPr>
                  <a:t>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zh-CN" altLang="en-US" dirty="0"/>
                  <a:t>的概率</a:t>
                </a:r>
                <a:r>
                  <a:rPr lang="en-US" altLang="zh-CN" dirty="0"/>
                  <a:t>(</a:t>
                </a:r>
                <a:r>
                  <a:rPr lang="en-US" altLang="zh-CN" dirty="0" err="1"/>
                  <a:t>权值</a:t>
                </a:r>
                <a:r>
                  <a:rPr lang="en-US" altLang="zh-CN" dirty="0"/>
                  <a:t>)</a:t>
                </a:r>
                <a:r>
                  <a:rPr lang="zh-CN" altLang="en-US" dirty="0"/>
                  <a:t>为</a:t>
                </a:r>
                <a:r>
                  <a:rPr lang="en-US" altLang="zh-CN" dirty="0"/>
                  <a:t>	</a:t>
                </a:r>
                <a:r>
                  <a:rPr lang="en-US" i="1" dirty="0">
                    <a:latin typeface="Times New Roman" pitchFamily="18" charset="0"/>
                    <a:cs typeface="Times New Roman" pitchFamily="18" charset="0"/>
                  </a:rPr>
                  <a:t>p</a:t>
                </a:r>
                <a:r>
                  <a:rPr lang="en-US" sz="2400" i="1" baseline="-25000" dirty="0">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 ≤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150000"/>
                  </a:lnSpc>
                </a:pPr>
                <a:r>
                  <a:rPr lang="en-US" altLang="zh-CN" dirty="0"/>
                  <a:t>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d</a:t>
                </a:r>
                <a:r>
                  <a:rPr lang="en-US" sz="2600" i="1" baseline="-25000" dirty="0">
                    <a:latin typeface="Times New Roman" pitchFamily="18" charset="0"/>
                    <a:cs typeface="Times New Roman" pitchFamily="18" charset="0"/>
                  </a:rPr>
                  <a:t>i</a:t>
                </a:r>
                <a:r>
                  <a:rPr lang="zh-CN" altLang="en-US" dirty="0"/>
                  <a:t>的概率</a:t>
                </a:r>
                <a:r>
                  <a:rPr lang="en-US" altLang="zh-CN" dirty="0"/>
                  <a:t>(</a:t>
                </a:r>
                <a:r>
                  <a:rPr lang="en-US" altLang="zh-CN" dirty="0" err="1"/>
                  <a:t>权值</a:t>
                </a:r>
                <a:r>
                  <a:rPr lang="en-US" altLang="zh-CN" dirty="0"/>
                  <a:t>)</a:t>
                </a:r>
                <a:r>
                  <a:rPr lang="zh-CN" altLang="en-US" dirty="0"/>
                  <a:t>是</a:t>
                </a:r>
                <a:r>
                  <a:rPr lang="en-US" altLang="zh-CN" dirty="0"/>
                  <a:t>	</a:t>
                </a:r>
                <a:r>
                  <a:rPr lang="en-US" i="1" dirty="0">
                    <a:latin typeface="Times New Roman" pitchFamily="18" charset="0"/>
                    <a:cs typeface="Times New Roman" pitchFamily="18" charset="0"/>
                  </a:rPr>
                  <a:t>q</a:t>
                </a:r>
                <a:r>
                  <a:rPr lang="en-US" sz="2400" i="1" baseline="-25000" dirty="0">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(0 ≤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spcBef>
                    <a:spcPts val="300"/>
                  </a:spcBef>
                </a:pPr>
                <a:r>
                  <a:rPr lang="zh-CN" altLang="en-US" dirty="0">
                    <a:latin typeface="Times New Roman" pitchFamily="18" charset="0"/>
                    <a:cs typeface="Times New Roman" pitchFamily="18" charset="0"/>
                  </a:rPr>
                  <a:t>任何一棵二叉搜索树在中序遍历后有序列：</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                    </a:t>
                </a:r>
              </a:p>
              <a:p>
                <a:pPr>
                  <a:lnSpc>
                    <a:spcPct val="150000"/>
                  </a:lnSpc>
                </a:pP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对应的权值</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150000"/>
                  </a:lnSpc>
                </a:pPr>
                <a:endParaRPr lang="en-US" altLang="zh-CN"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每次搜索要么成功（找到某个</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）要么失败（找到某个伪关键字</a:t>
                </a:r>
                <a:r>
                  <a:rPr lang="en-US" altLang="zh-CN" i="1" dirty="0">
                    <a:latin typeface="Times New Roman" pitchFamily="18" charset="0"/>
                    <a:cs typeface="Times New Roman" pitchFamily="18" charset="0"/>
                  </a:rPr>
                  <a:t>d</a:t>
                </a:r>
                <a:r>
                  <a:rPr lang="en-US" altLang="zh-CN" sz="2400" i="1" baseline="-25000" dirty="0">
                    <a:latin typeface="Times New Roman" pitchFamily="18" charset="0"/>
                    <a:cs typeface="Times New Roman" pitchFamily="18" charset="0"/>
                  </a:rPr>
                  <a:t>i</a:t>
                </a:r>
                <a:r>
                  <a:rPr lang="zh-CN" altLang="en-US" dirty="0">
                    <a:latin typeface="Times New Roman" pitchFamily="18" charset="0"/>
                    <a:cs typeface="Times New Roman" pitchFamily="18" charset="0"/>
                  </a:rPr>
                  <a:t>），因此：</a:t>
                </a:r>
                <a:endParaRPr lang="en-US" altLang="zh-CN" dirty="0">
                  <a:latin typeface="Times New Roman" pitchFamily="18" charset="0"/>
                  <a:cs typeface="Times New Roman" pitchFamily="18" charset="0"/>
                </a:endParaRPr>
              </a:p>
              <a:p>
                <a:pPr>
                  <a:lnSpc>
                    <a:spcPct val="150000"/>
                  </a:lnSpc>
                </a:pPr>
                <a14:m>
                  <m:oMathPara xmlns:m="http://schemas.openxmlformats.org/officeDocument/2006/math">
                    <m:oMathParaPr>
                      <m:jc m:val="centerGroup"/>
                    </m:oMathParaPr>
                    <m:oMath xmlns:m="http://schemas.openxmlformats.org/officeDocument/2006/math">
                      <m:nary>
                        <m:naryPr>
                          <m:chr m:val="∑"/>
                          <m:limLoc m:val="subSup"/>
                          <m:ctrlPr>
                            <a:rPr lang="en-US" altLang="zh-CN" sz="2200" i="1" smtClean="0">
                              <a:latin typeface="Cambria Math" panose="02040503050406030204" pitchFamily="18" charset="0"/>
                              <a:cs typeface="Times New Roman" pitchFamily="18" charset="0"/>
                            </a:rPr>
                          </m:ctrlPr>
                        </m:naryPr>
                        <m:sub>
                          <m:r>
                            <m:rPr>
                              <m:brk m:alnAt="25"/>
                            </m:rPr>
                            <a:rPr lang="en-US" altLang="zh-CN" sz="2200" b="0" i="1" smtClean="0">
                              <a:latin typeface="Cambria Math" panose="02040503050406030204" pitchFamily="18" charset="0"/>
                              <a:cs typeface="Times New Roman" pitchFamily="18" charset="0"/>
                            </a:rPr>
                            <m:t>𝑖</m:t>
                          </m:r>
                          <m:r>
                            <a:rPr lang="en-US" altLang="zh-CN" sz="2200" b="0" i="1" smtClean="0">
                              <a:latin typeface="Cambria Math" panose="02040503050406030204" pitchFamily="18" charset="0"/>
                              <a:cs typeface="Times New Roman" pitchFamily="18" charset="0"/>
                            </a:rPr>
                            <m:t>=1</m:t>
                          </m:r>
                        </m:sub>
                        <m:sup>
                          <m:r>
                            <a:rPr lang="en-US" altLang="zh-CN" sz="2200" b="0" i="1" smtClean="0">
                              <a:latin typeface="Cambria Math" panose="02040503050406030204" pitchFamily="18" charset="0"/>
                              <a:cs typeface="Times New Roman" pitchFamily="18" charset="0"/>
                            </a:rPr>
                            <m:t>𝑛</m:t>
                          </m:r>
                        </m:sup>
                        <m:e>
                          <m:sSub>
                            <m:sSubPr>
                              <m:ctrlPr>
                                <a:rPr lang="en-US" altLang="zh-CN" sz="2200" i="1" smtClean="0">
                                  <a:latin typeface="Cambria Math" panose="02040503050406030204" pitchFamily="18" charset="0"/>
                                  <a:cs typeface="Times New Roman" pitchFamily="18" charset="0"/>
                                </a:rPr>
                              </m:ctrlPr>
                            </m:sSubPr>
                            <m:e>
                              <m:r>
                                <a:rPr lang="en-US" altLang="zh-CN" sz="2200" b="0" i="1" smtClean="0">
                                  <a:latin typeface="Cambria Math" panose="02040503050406030204" pitchFamily="18" charset="0"/>
                                  <a:cs typeface="Times New Roman" pitchFamily="18" charset="0"/>
                                </a:rPr>
                                <m:t>𝑝</m:t>
                              </m:r>
                            </m:e>
                            <m:sub>
                              <m:r>
                                <a:rPr lang="en-US" altLang="zh-CN" sz="2200" b="0" i="1" smtClean="0">
                                  <a:latin typeface="Cambria Math" panose="02040503050406030204" pitchFamily="18" charset="0"/>
                                  <a:cs typeface="Times New Roman" pitchFamily="18" charset="0"/>
                                </a:rPr>
                                <m:t>𝑖</m:t>
                              </m:r>
                            </m:sub>
                          </m:sSub>
                          <m:r>
                            <a:rPr lang="en-US" altLang="zh-CN" sz="2200" b="0" i="1" smtClean="0">
                              <a:latin typeface="Cambria Math" panose="02040503050406030204" pitchFamily="18" charset="0"/>
                              <a:cs typeface="Times New Roman" pitchFamily="18" charset="0"/>
                            </a:rPr>
                            <m:t>+</m:t>
                          </m:r>
                          <m:nary>
                            <m:naryPr>
                              <m:chr m:val="∑"/>
                              <m:limLoc m:val="subSup"/>
                              <m:ctrlPr>
                                <a:rPr lang="en-US" altLang="zh-CN" sz="2200" b="0" i="1" smtClean="0">
                                  <a:latin typeface="Cambria Math" panose="02040503050406030204" pitchFamily="18" charset="0"/>
                                  <a:cs typeface="Times New Roman" pitchFamily="18" charset="0"/>
                                </a:rPr>
                              </m:ctrlPr>
                            </m:naryPr>
                            <m:sub>
                              <m:r>
                                <m:rPr>
                                  <m:brk m:alnAt="25"/>
                                </m:rPr>
                                <a:rPr lang="en-US" altLang="zh-CN" sz="2200" b="0" i="1" smtClean="0">
                                  <a:latin typeface="Cambria Math" panose="02040503050406030204" pitchFamily="18" charset="0"/>
                                  <a:cs typeface="Times New Roman" pitchFamily="18" charset="0"/>
                                </a:rPr>
                                <m:t>𝑖</m:t>
                              </m:r>
                              <m:r>
                                <a:rPr lang="en-US" altLang="zh-CN" sz="2200" b="0" i="1" smtClean="0">
                                  <a:latin typeface="Cambria Math" panose="02040503050406030204" pitchFamily="18" charset="0"/>
                                  <a:cs typeface="Times New Roman" pitchFamily="18" charset="0"/>
                                </a:rPr>
                                <m:t>=0</m:t>
                              </m:r>
                            </m:sub>
                            <m:sup>
                              <m:r>
                                <a:rPr lang="en-US" altLang="zh-CN" sz="2200" b="0" i="1" smtClean="0">
                                  <a:latin typeface="Cambria Math" panose="02040503050406030204" pitchFamily="18" charset="0"/>
                                  <a:cs typeface="Times New Roman" pitchFamily="18" charset="0"/>
                                </a:rPr>
                                <m:t>𝑛</m:t>
                              </m:r>
                            </m:sup>
                            <m:e>
                              <m:sSub>
                                <m:sSubPr>
                                  <m:ctrlPr>
                                    <a:rPr lang="en-US" altLang="zh-CN" sz="2200" b="0" i="1" smtClean="0">
                                      <a:latin typeface="Cambria Math" panose="02040503050406030204" pitchFamily="18" charset="0"/>
                                      <a:cs typeface="Times New Roman" pitchFamily="18" charset="0"/>
                                    </a:rPr>
                                  </m:ctrlPr>
                                </m:sSubPr>
                                <m:e>
                                  <m:r>
                                    <a:rPr lang="en-US" altLang="zh-CN" sz="2200" b="0" i="1" smtClean="0">
                                      <a:latin typeface="Cambria Math" panose="02040503050406030204" pitchFamily="18" charset="0"/>
                                      <a:cs typeface="Times New Roman" pitchFamily="18" charset="0"/>
                                    </a:rPr>
                                    <m:t>𝑞</m:t>
                                  </m:r>
                                </m:e>
                                <m:sub>
                                  <m:r>
                                    <a:rPr lang="en-US" altLang="zh-CN" sz="2200" b="0" i="1" smtClean="0">
                                      <a:latin typeface="Cambria Math" panose="02040503050406030204" pitchFamily="18" charset="0"/>
                                      <a:cs typeface="Times New Roman" pitchFamily="18" charset="0"/>
                                    </a:rPr>
                                    <m:t>𝑖</m:t>
                                  </m:r>
                                </m:sub>
                              </m:sSub>
                              <m:r>
                                <a:rPr lang="en-US" altLang="zh-CN" sz="2200" b="0" i="1" smtClean="0">
                                  <a:latin typeface="Cambria Math" panose="02040503050406030204" pitchFamily="18" charset="0"/>
                                  <a:cs typeface="Times New Roman" pitchFamily="18" charset="0"/>
                                </a:rPr>
                                <m:t>=1</m:t>
                              </m:r>
                            </m:e>
                          </m:nary>
                        </m:e>
                      </m:nary>
                    </m:oMath>
                  </m:oMathPara>
                </a14:m>
                <a:endParaRPr lang="en-US" altLang="zh-CN" sz="2200" dirty="0">
                  <a:latin typeface="Times New Roman" pitchFamily="18" charset="0"/>
                  <a:cs typeface="Times New Roman" pitchFamily="18" charset="0"/>
                </a:endParaRPr>
              </a:p>
              <a:p>
                <a:pPr>
                  <a:lnSpc>
                    <a:spcPct val="150000"/>
                  </a:lnSpc>
                </a:pPr>
                <a:r>
                  <a:rPr lang="en-US" dirty="0">
                    <a:latin typeface="Times New Roman" pitchFamily="18" charset="0"/>
                    <a:ea typeface="SimSun" pitchFamily="2" charset="-122"/>
                    <a:cs typeface="Times New Roman" pitchFamily="18" charset="0"/>
                  </a:rPr>
                  <a:t>一</a:t>
                </a:r>
                <a:r>
                  <a:rPr lang="zh-CN" altLang="en-US" dirty="0">
                    <a:latin typeface="Times New Roman" pitchFamily="18" charset="0"/>
                    <a:ea typeface="SimSun" pitchFamily="2" charset="-122"/>
                    <a:cs typeface="Times New Roman" pitchFamily="18" charset="0"/>
                  </a:rPr>
                  <a:t>棵二叉搜索树对应</a:t>
                </a:r>
                <a:r>
                  <a:rPr lang="en-US" dirty="0" err="1">
                    <a:latin typeface="Times New Roman" pitchFamily="18" charset="0"/>
                    <a:ea typeface="SimSun" pitchFamily="2" charset="-122"/>
                    <a:cs typeface="Times New Roman" pitchFamily="18" charset="0"/>
                  </a:rPr>
                  <a:t>的平均比较次数</a:t>
                </a:r>
                <a:r>
                  <a:rPr lang="zh-CN" altLang="en-US" dirty="0">
                    <a:latin typeface="Times New Roman" pitchFamily="18" charset="0"/>
                    <a:ea typeface="SimSun" pitchFamily="2" charset="-122"/>
                    <a:cs typeface="Times New Roman" pitchFamily="18" charset="0"/>
                  </a:rPr>
                  <a:t>（即平均搜索代价）</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即期望值可定义为</a:t>
                </a:r>
                <a:r>
                  <a:rPr lang="en-US" dirty="0">
                    <a:latin typeface="Times New Roman" pitchFamily="18" charset="0"/>
                    <a:ea typeface="SimSun" pitchFamily="2" charset="-122"/>
                    <a:cs typeface="Times New Roman" pitchFamily="18" charset="0"/>
                  </a:rPr>
                  <a:t>：</a:t>
                </a:r>
              </a:p>
              <a:p>
                <a:pPr>
                  <a:lnSpc>
                    <a:spcPct val="150000"/>
                  </a:lnSpc>
                </a:pPr>
                <a:r>
                  <a:rPr lang="en-US" sz="2000" b="1" i="1" dirty="0">
                    <a:solidFill>
                      <a:srgbClr val="0000FF"/>
                    </a:solidFill>
                    <a:latin typeface="Times New Roman" pitchFamily="18" charset="0"/>
                    <a:cs typeface="Times New Roman" pitchFamily="18" charset="0"/>
                  </a:rPr>
                  <a:t>   E</a:t>
                </a:r>
                <a:r>
                  <a:rPr lang="en-US" sz="2000" b="1" dirty="0">
                    <a:solidFill>
                      <a:srgbClr val="0000FF"/>
                    </a:solidFill>
                    <a:latin typeface="Times New Roman" pitchFamily="18" charset="0"/>
                    <a:cs typeface="Times New Roman" pitchFamily="18" charset="0"/>
                  </a:rPr>
                  <a:t>(</a:t>
                </a:r>
                <a:r>
                  <a:rPr lang="en-US" sz="2000" b="1" i="1" dirty="0">
                    <a:solidFill>
                      <a:srgbClr val="0000FF"/>
                    </a:solidFill>
                    <a:latin typeface="Times New Roman" pitchFamily="18" charset="0"/>
                    <a:cs typeface="Times New Roman" pitchFamily="18" charset="0"/>
                  </a:rPr>
                  <a:t>T</a:t>
                </a:r>
                <a:r>
                  <a:rPr lang="en-US" sz="2000" b="1" dirty="0">
                    <a:solidFill>
                      <a:srgbClr val="0000FF"/>
                    </a:solidFill>
                    <a:latin typeface="Times New Roman" pitchFamily="18" charset="0"/>
                    <a:cs typeface="Times New Roman" pitchFamily="18" charset="0"/>
                  </a:rPr>
                  <a:t>)= </a:t>
                </a:r>
                <a14:m>
                  <m:oMath xmlns:m="http://schemas.openxmlformats.org/officeDocument/2006/math">
                    <m:nary>
                      <m:naryPr>
                        <m:chr m:val="∑"/>
                        <m:ctrlPr>
                          <a:rPr lang="en-US" sz="2400" b="1" i="1" smtClean="0">
                            <a:solidFill>
                              <a:srgbClr val="0000FF"/>
                            </a:solidFill>
                            <a:latin typeface="Cambria Math" panose="02040503050406030204" pitchFamily="18" charset="0"/>
                            <a:cs typeface="Times New Roman" pitchFamily="18" charset="0"/>
                          </a:rPr>
                        </m:ctrlPr>
                      </m:naryPr>
                      <m:sub>
                        <m:r>
                          <m:rPr>
                            <m:brk m:alnAt="23"/>
                          </m:rPr>
                          <a:rPr lang="en-US" sz="2400" b="1" i="1" smtClean="0">
                            <a:solidFill>
                              <a:srgbClr val="0000FF"/>
                            </a:solidFill>
                            <a:latin typeface="Cambria Math"/>
                            <a:cs typeface="Times New Roman" pitchFamily="18" charset="0"/>
                          </a:rPr>
                          <m:t>𝒊</m:t>
                        </m:r>
                        <m:r>
                          <a:rPr lang="en-US" sz="2400" b="1" i="1" smtClean="0">
                            <a:solidFill>
                              <a:srgbClr val="0000FF"/>
                            </a:solidFill>
                            <a:latin typeface="Cambria Math"/>
                            <a:cs typeface="Times New Roman" pitchFamily="18" charset="0"/>
                          </a:rPr>
                          <m:t>=</m:t>
                        </m:r>
                        <m:r>
                          <a:rPr lang="en-US" sz="2400" b="1" i="1" smtClean="0">
                            <a:solidFill>
                              <a:srgbClr val="0000FF"/>
                            </a:solidFill>
                            <a:latin typeface="Cambria Math"/>
                            <a:cs typeface="Times New Roman" pitchFamily="18" charset="0"/>
                          </a:rPr>
                          <m:t>𝟏</m:t>
                        </m:r>
                      </m:sub>
                      <m:sup>
                        <m:r>
                          <a:rPr lang="en-US" sz="2400" b="1" i="1" smtClean="0">
                            <a:solidFill>
                              <a:srgbClr val="0000FF"/>
                            </a:solidFill>
                            <a:latin typeface="Cambria Math"/>
                            <a:cs typeface="Times New Roman" pitchFamily="18" charset="0"/>
                          </a:rPr>
                          <m:t>𝒏</m:t>
                        </m:r>
                      </m:sup>
                      <m:e>
                        <m:r>
                          <a:rPr lang="en-US" sz="2400" b="1" i="1" smtClean="0">
                            <a:solidFill>
                              <a:srgbClr val="0000FF"/>
                            </a:solidFill>
                            <a:latin typeface="Cambria Math"/>
                            <a:cs typeface="Times New Roman" pitchFamily="18" charset="0"/>
                          </a:rPr>
                          <m:t>𝒑</m:t>
                        </m:r>
                        <m:r>
                          <a:rPr lang="en-US" sz="2400" b="1" i="1" baseline="-25000" smtClean="0">
                            <a:solidFill>
                              <a:srgbClr val="0000FF"/>
                            </a:solidFill>
                            <a:latin typeface="Cambria Math"/>
                            <a:cs typeface="Times New Roman" pitchFamily="18" charset="0"/>
                          </a:rPr>
                          <m:t>𝒊</m:t>
                        </m:r>
                        <m:r>
                          <a:rPr lang="en-US" sz="2400" b="1" i="1" smtClean="0">
                            <a:solidFill>
                              <a:srgbClr val="0000FF"/>
                            </a:solidFill>
                            <a:latin typeface="Cambria Math"/>
                            <a:cs typeface="Times New Roman" pitchFamily="18" charset="0"/>
                            <a:sym typeface="Symbol"/>
                          </a:rPr>
                          <m:t>(</m:t>
                        </m:r>
                        <m:r>
                          <a:rPr lang="en-US" sz="2400" b="1" i="1" smtClean="0">
                            <a:solidFill>
                              <a:srgbClr val="0000FF"/>
                            </a:solidFill>
                            <a:latin typeface="Cambria Math"/>
                            <a:cs typeface="Times New Roman" pitchFamily="18" charset="0"/>
                            <a:sym typeface="Symbol"/>
                          </a:rPr>
                          <m:t>𝑨</m:t>
                        </m:r>
                        <m:d>
                          <m:dPr>
                            <m:begChr m:val="["/>
                            <m:endChr m:val="]"/>
                            <m:ctrlPr>
                              <a:rPr lang="en-US" sz="2400" b="1" i="1" smtClean="0">
                                <a:solidFill>
                                  <a:srgbClr val="0000FF"/>
                                </a:solidFill>
                                <a:latin typeface="Cambria Math" panose="02040503050406030204" pitchFamily="18" charset="0"/>
                                <a:cs typeface="Times New Roman" pitchFamily="18" charset="0"/>
                                <a:sym typeface="Symbol"/>
                              </a:rPr>
                            </m:ctrlPr>
                          </m:dPr>
                          <m:e>
                            <m:r>
                              <a:rPr lang="en-US" sz="2400" b="1" i="1" smtClean="0">
                                <a:solidFill>
                                  <a:srgbClr val="0000FF"/>
                                </a:solidFill>
                                <a:latin typeface="Cambria Math"/>
                                <a:cs typeface="Times New Roman" pitchFamily="18" charset="0"/>
                                <a:sym typeface="Symbol"/>
                              </a:rPr>
                              <m:t>𝒊</m:t>
                            </m:r>
                          </m:e>
                        </m:d>
                        <m:r>
                          <a:rPr lang="en-US" sz="2400" b="1" i="1" smtClean="0">
                            <a:solidFill>
                              <a:srgbClr val="0000FF"/>
                            </a:solidFill>
                            <a:latin typeface="Cambria Math"/>
                            <a:cs typeface="Times New Roman" pitchFamily="18" charset="0"/>
                            <a:sym typeface="Symbol"/>
                          </a:rPr>
                          <m:t>的深度</m:t>
                        </m:r>
                        <m:r>
                          <a:rPr lang="en-US" sz="2400" b="1" i="1" smtClean="0">
                            <a:solidFill>
                              <a:srgbClr val="0000FF"/>
                            </a:solidFill>
                            <a:latin typeface="Cambria Math"/>
                            <a:cs typeface="Times New Roman" pitchFamily="18" charset="0"/>
                            <a:sym typeface="Symbol"/>
                          </a:rPr>
                          <m:t>+</m:t>
                        </m:r>
                        <m:r>
                          <a:rPr lang="en-US" sz="2400" b="1" i="1" smtClean="0">
                            <a:solidFill>
                              <a:srgbClr val="0000FF"/>
                            </a:solidFill>
                            <a:latin typeface="Cambria Math"/>
                            <a:cs typeface="Times New Roman" pitchFamily="18" charset="0"/>
                            <a:sym typeface="Symbol"/>
                          </a:rPr>
                          <m:t>𝟏</m:t>
                        </m:r>
                        <m:r>
                          <a:rPr lang="en-US" sz="2400" b="1" i="1" smtClean="0">
                            <a:solidFill>
                              <a:srgbClr val="0000FF"/>
                            </a:solidFill>
                            <a:latin typeface="Cambria Math"/>
                            <a:cs typeface="Times New Roman" pitchFamily="18" charset="0"/>
                            <a:sym typeface="Symbol"/>
                          </a:rPr>
                          <m:t>)</m:t>
                        </m:r>
                      </m:e>
                    </m:nary>
                  </m:oMath>
                </a14:m>
                <a:r>
                  <a:rPr lang="en-US" sz="2000" b="1" dirty="0">
                    <a:solidFill>
                      <a:srgbClr val="0000FF"/>
                    </a:solidFill>
                    <a:latin typeface="Times New Roman" pitchFamily="18" charset="0"/>
                    <a:cs typeface="Times New Roman" pitchFamily="18" charset="0"/>
                  </a:rPr>
                  <a:t> + </a:t>
                </a:r>
                <a14:m>
                  <m:oMath xmlns:m="http://schemas.openxmlformats.org/officeDocument/2006/math">
                    <m:nary>
                      <m:naryPr>
                        <m:chr m:val="∑"/>
                        <m:ctrlPr>
                          <a:rPr lang="en-US" sz="2400" b="1" i="1">
                            <a:solidFill>
                              <a:srgbClr val="0000FF"/>
                            </a:solidFill>
                            <a:latin typeface="Cambria Math" panose="02040503050406030204" pitchFamily="18" charset="0"/>
                            <a:cs typeface="Times New Roman" pitchFamily="18" charset="0"/>
                          </a:rPr>
                        </m:ctrlPr>
                      </m:naryPr>
                      <m:sub>
                        <m:r>
                          <m:rPr>
                            <m:brk m:alnAt="23"/>
                          </m:rPr>
                          <a:rPr lang="en-US" sz="2400" b="1" i="1">
                            <a:solidFill>
                              <a:srgbClr val="0000FF"/>
                            </a:solidFill>
                            <a:latin typeface="Cambria Math"/>
                            <a:cs typeface="Times New Roman" pitchFamily="18" charset="0"/>
                          </a:rPr>
                          <m:t>𝒊</m:t>
                        </m:r>
                        <m:r>
                          <a:rPr lang="en-US" sz="2400" b="1" i="1">
                            <a:solidFill>
                              <a:srgbClr val="0000FF"/>
                            </a:solidFill>
                            <a:latin typeface="Cambria Math"/>
                            <a:cs typeface="Times New Roman" pitchFamily="18" charset="0"/>
                          </a:rPr>
                          <m:t>=</m:t>
                        </m:r>
                        <m:r>
                          <a:rPr lang="en-US" sz="2400" b="1" i="1" smtClean="0">
                            <a:solidFill>
                              <a:srgbClr val="0000FF"/>
                            </a:solidFill>
                            <a:latin typeface="Cambria Math"/>
                            <a:cs typeface="Times New Roman" pitchFamily="18" charset="0"/>
                          </a:rPr>
                          <m:t>𝟎</m:t>
                        </m:r>
                      </m:sub>
                      <m:sup>
                        <m:r>
                          <a:rPr lang="en-US" sz="2400" b="1" i="1">
                            <a:solidFill>
                              <a:srgbClr val="0000FF"/>
                            </a:solidFill>
                            <a:latin typeface="Cambria Math"/>
                            <a:cs typeface="Times New Roman" pitchFamily="18" charset="0"/>
                          </a:rPr>
                          <m:t>𝒏</m:t>
                        </m:r>
                      </m:sup>
                      <m:e>
                        <m:r>
                          <a:rPr lang="en-US" sz="2400" b="1" i="1" smtClean="0">
                            <a:solidFill>
                              <a:srgbClr val="0000FF"/>
                            </a:solidFill>
                            <a:latin typeface="Cambria Math"/>
                            <a:cs typeface="Times New Roman" pitchFamily="18" charset="0"/>
                          </a:rPr>
                          <m:t>𝒒</m:t>
                        </m:r>
                        <m:r>
                          <a:rPr lang="en-US" sz="2400" b="1" i="1" baseline="-25000">
                            <a:solidFill>
                              <a:srgbClr val="0000FF"/>
                            </a:solidFill>
                            <a:latin typeface="Cambria Math"/>
                            <a:cs typeface="Times New Roman" pitchFamily="18" charset="0"/>
                          </a:rPr>
                          <m:t>𝒊</m:t>
                        </m:r>
                        <m:r>
                          <a:rPr lang="en-US" sz="2400" b="1" i="1">
                            <a:solidFill>
                              <a:srgbClr val="0000FF"/>
                            </a:solidFill>
                            <a:latin typeface="Cambria Math"/>
                            <a:cs typeface="Times New Roman" pitchFamily="18" charset="0"/>
                            <a:sym typeface="Symbol"/>
                          </a:rPr>
                          <m:t>(</m:t>
                        </m:r>
                        <m:r>
                          <a:rPr lang="en-US" sz="2400" b="1" i="1" smtClean="0">
                            <a:solidFill>
                              <a:srgbClr val="0000FF"/>
                            </a:solidFill>
                            <a:latin typeface="Cambria Math"/>
                            <a:cs typeface="Times New Roman" pitchFamily="18" charset="0"/>
                            <a:sym typeface="Symbol"/>
                          </a:rPr>
                          <m:t>𝒅</m:t>
                        </m:r>
                        <m:r>
                          <a:rPr lang="en-US" sz="2400" b="1" i="1" baseline="-25000" smtClean="0">
                            <a:solidFill>
                              <a:srgbClr val="0000FF"/>
                            </a:solidFill>
                            <a:latin typeface="Cambria Math"/>
                            <a:cs typeface="Times New Roman" pitchFamily="18" charset="0"/>
                            <a:sym typeface="Symbol"/>
                          </a:rPr>
                          <m:t>𝒊</m:t>
                        </m:r>
                        <m:r>
                          <a:rPr lang="en-US" sz="2400" b="1" i="1">
                            <a:solidFill>
                              <a:srgbClr val="0000FF"/>
                            </a:solidFill>
                            <a:latin typeface="Cambria Math"/>
                            <a:cs typeface="Times New Roman" pitchFamily="18" charset="0"/>
                            <a:sym typeface="Symbol"/>
                          </a:rPr>
                          <m:t>的深度</m:t>
                        </m:r>
                        <m:r>
                          <a:rPr lang="en-US" sz="2400" b="1" i="1">
                            <a:solidFill>
                              <a:srgbClr val="0000FF"/>
                            </a:solidFill>
                            <a:latin typeface="Cambria Math"/>
                            <a:cs typeface="Times New Roman" pitchFamily="18" charset="0"/>
                            <a:sym typeface="Symbol"/>
                          </a:rPr>
                          <m:t>+</m:t>
                        </m:r>
                        <m:r>
                          <a:rPr lang="en-US" sz="2400" b="1" i="1">
                            <a:solidFill>
                              <a:srgbClr val="0000FF"/>
                            </a:solidFill>
                            <a:latin typeface="Cambria Math"/>
                            <a:cs typeface="Times New Roman" pitchFamily="18" charset="0"/>
                            <a:sym typeface="Symbol"/>
                          </a:rPr>
                          <m:t>𝟏</m:t>
                        </m:r>
                        <m:r>
                          <a:rPr lang="en-US" sz="2400" b="1" i="1">
                            <a:solidFill>
                              <a:srgbClr val="0000FF"/>
                            </a:solidFill>
                            <a:latin typeface="Cambria Math"/>
                            <a:cs typeface="Times New Roman" pitchFamily="18" charset="0"/>
                            <a:sym typeface="Symbol"/>
                          </a:rPr>
                          <m:t>)</m:t>
                        </m:r>
                      </m:e>
                    </m:nary>
                    <m:r>
                      <a:rPr lang="en-US" sz="2400" b="1" i="1">
                        <a:solidFill>
                          <a:srgbClr val="0000FF"/>
                        </a:solidFill>
                        <a:latin typeface="Cambria Math"/>
                        <a:cs typeface="Times New Roman" pitchFamily="18" charset="0"/>
                        <a:sym typeface="Symbol"/>
                      </a:rPr>
                      <m:t> </m:t>
                    </m:r>
                  </m:oMath>
                </a14:m>
                <a:r>
                  <a:rPr lang="en-US" sz="2000" b="1" dirty="0">
                    <a:solidFill>
                      <a:srgbClr val="0000FF"/>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(6.5)</a:t>
                </a:r>
              </a:p>
              <a:p>
                <a:pPr marL="914400" indent="-914400">
                  <a:lnSpc>
                    <a:spcPct val="150000"/>
                  </a:lnSpc>
                </a:pPr>
                <a:r>
                  <a:rPr lang="en-US" sz="2400" b="1" dirty="0" err="1">
                    <a:latin typeface="SimSun" panose="02010600030101010101" pitchFamily="2" charset="-122"/>
                    <a:ea typeface="SimSun" panose="02010600030101010101" pitchFamily="2" charset="-122"/>
                    <a:cs typeface="Times New Roman" pitchFamily="18" charset="0"/>
                  </a:rPr>
                  <a:t>问题：</a:t>
                </a:r>
                <a:r>
                  <a:rPr lang="en-US" sz="2000" dirty="0" err="1">
                    <a:latin typeface="SimSun" panose="02010600030101010101" pitchFamily="2" charset="-122"/>
                    <a:ea typeface="SimSun" panose="02010600030101010101" pitchFamily="2" charset="-122"/>
                    <a:cs typeface="Times New Roman" pitchFamily="18" charset="0"/>
                  </a:rPr>
                  <a:t>给定权值序列</a:t>
                </a:r>
                <a:r>
                  <a:rPr lang="en-US" sz="2000" dirty="0">
                    <a:latin typeface="SimSun" panose="02010600030101010101" pitchFamily="2" charset="-122"/>
                    <a:ea typeface="SimSun" panose="02010600030101010101" pitchFamily="2" charset="-122"/>
                    <a:cs typeface="Times New Roman" pitchFamily="18" charset="0"/>
                  </a:rPr>
                  <a:t> </a:t>
                </a:r>
                <a:r>
                  <a:rPr lang="en-US" altLang="zh-CN" sz="2000" i="1" dirty="0">
                    <a:latin typeface="Times New Roman" pitchFamily="18" charset="0"/>
                    <a:cs typeface="Times New Roman" pitchFamily="18" charset="0"/>
                  </a:rPr>
                  <a:t>q</a:t>
                </a:r>
                <a:r>
                  <a:rPr lang="en-US" altLang="zh-CN" sz="2800" baseline="-25000" dirty="0">
                    <a:latin typeface="Times New Roman" pitchFamily="18" charset="0"/>
                    <a:cs typeface="Times New Roman" pitchFamily="18" charset="0"/>
                  </a:rPr>
                  <a:t>0</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q</a:t>
                </a:r>
                <a:r>
                  <a:rPr lang="en-US" altLang="zh-CN" sz="2800" baseline="-25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q</a:t>
                </a:r>
                <a:r>
                  <a:rPr lang="en-US" altLang="zh-CN" sz="28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3</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q</a:t>
                </a:r>
                <a:r>
                  <a:rPr lang="en-US" altLang="zh-CN" sz="2800" i="1" baseline="-25000" dirty="0">
                    <a:latin typeface="Times New Roman" pitchFamily="18" charset="0"/>
                    <a:cs typeface="Times New Roman" pitchFamily="18" charset="0"/>
                  </a:rPr>
                  <a:t>n</a:t>
                </a:r>
                <a:r>
                  <a:rPr lang="en-US" altLang="zh-CN" sz="2800" baseline="-25000" dirty="0">
                    <a:latin typeface="Times New Roman" pitchFamily="18" charset="0"/>
                    <a:cs typeface="Times New Roman" pitchFamily="18" charset="0"/>
                  </a:rPr>
                  <a:t>-1</a:t>
                </a:r>
                <a:r>
                  <a:rPr lang="en-US" altLang="zh-CN" sz="2000" i="1" dirty="0">
                    <a:latin typeface="Times New Roman" pitchFamily="18" charset="0"/>
                    <a:cs typeface="Times New Roman" pitchFamily="18" charset="0"/>
                  </a:rPr>
                  <a:t>，p</a:t>
                </a:r>
                <a:r>
                  <a:rPr lang="en-US" altLang="zh-CN" sz="2800" i="1" baseline="-25000" dirty="0">
                    <a:latin typeface="Times New Roman" pitchFamily="18" charset="0"/>
                    <a:cs typeface="Times New Roman" pitchFamily="18" charset="0"/>
                  </a:rPr>
                  <a:t>n</a:t>
                </a:r>
                <a:r>
                  <a:rPr lang="en-US" altLang="zh-CN" sz="2000" i="1" dirty="0">
                    <a:latin typeface="Times New Roman" pitchFamily="18" charset="0"/>
                    <a:cs typeface="Times New Roman" pitchFamily="18" charset="0"/>
                  </a:rPr>
                  <a:t>，q</a:t>
                </a:r>
                <a:r>
                  <a:rPr lang="en-US" altLang="zh-CN" sz="2800" i="1" baseline="-25000" dirty="0">
                    <a:latin typeface="Times New Roman" pitchFamily="18" charset="0"/>
                    <a:cs typeface="Times New Roman" pitchFamily="18" charset="0"/>
                  </a:rPr>
                  <a:t>n</a:t>
                </a:r>
                <a:r>
                  <a:rPr lang="zh-CN" altLang="en-US" sz="2000" dirty="0">
                    <a:latin typeface="Times New Roman" pitchFamily="18" charset="0"/>
                    <a:cs typeface="Times New Roman" pitchFamily="18" charset="0"/>
                  </a:rPr>
                  <a:t>，如何构造一棵最优二叉搜索树 </a:t>
                </a:r>
                <a:r>
                  <a:rPr lang="en-US" altLang="zh-CN" sz="2000" i="1" dirty="0">
                    <a:latin typeface="Times New Roman" pitchFamily="18" charset="0"/>
                    <a:cs typeface="Times New Roman" pitchFamily="18" charset="0"/>
                  </a:rPr>
                  <a:t>T</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使 </a:t>
                </a:r>
                <a:r>
                  <a:rPr lang="en-US" altLang="zh-CN" sz="2000" i="1" dirty="0">
                    <a:latin typeface="Times New Roman" pitchFamily="18" charset="0"/>
                    <a:cs typeface="Times New Roman" pitchFamily="18" charset="0"/>
                  </a:rPr>
                  <a:t>E</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T</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最小</a:t>
                </a:r>
                <a:r>
                  <a:rPr lang="en-US" altLang="zh-CN" sz="2000"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33363" y="533400"/>
                <a:ext cx="8758237" cy="6065507"/>
              </a:xfrm>
              <a:prstGeom prst="rect">
                <a:avLst/>
              </a:prstGeom>
              <a:blipFill>
                <a:blip r:embed="rId3"/>
                <a:stretch>
                  <a:fillRect l="-1044" t="-805" r="-765" b="-9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DB420EC-55CE-4CA4-86A8-46E09D165C3A}"/>
              </a:ext>
            </a:extLst>
          </p:cNvPr>
          <p:cNvPicPr>
            <a:picLocks noChangeAspect="1"/>
          </p:cNvPicPr>
          <p:nvPr/>
        </p:nvPicPr>
        <p:blipFill>
          <a:blip r:embed="rId4"/>
          <a:stretch>
            <a:fillRect/>
          </a:stretch>
        </p:blipFill>
        <p:spPr>
          <a:xfrm>
            <a:off x="3205162" y="2239567"/>
            <a:ext cx="5705475" cy="884633"/>
          </a:xfrm>
          <a:prstGeom prst="rect">
            <a:avLst/>
          </a:prstGeom>
        </p:spPr>
      </p:pic>
      <p:sp>
        <p:nvSpPr>
          <p:cNvPr id="6" name="矩形 5">
            <a:extLst>
              <a:ext uri="{FF2B5EF4-FFF2-40B4-BE49-F238E27FC236}">
                <a16:creationId xmlns:a16="http://schemas.microsoft.com/office/drawing/2014/main" id="{97302F2A-2621-4E23-A700-6CCFF8C1B6BD}"/>
              </a:ext>
            </a:extLst>
          </p:cNvPr>
          <p:cNvSpPr/>
          <p:nvPr/>
        </p:nvSpPr>
        <p:spPr>
          <a:xfrm>
            <a:off x="3124200" y="2163367"/>
            <a:ext cx="5867400" cy="88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8188BA81-BB3C-4C06-B399-C53368B0B24A}"/>
              </a:ext>
            </a:extLst>
          </p:cNvPr>
          <p:cNvSpPr txBox="1"/>
          <p:nvPr/>
        </p:nvSpPr>
        <p:spPr>
          <a:xfrm>
            <a:off x="5235954" y="76200"/>
            <a:ext cx="3877985" cy="369332"/>
          </a:xfrm>
          <a:prstGeom prst="rect">
            <a:avLst/>
          </a:prstGeom>
          <a:solidFill>
            <a:srgbClr val="FFC000">
              <a:alpha val="60000"/>
            </a:srgbClr>
          </a:solidFill>
          <a:ln w="22225">
            <a:solidFill>
              <a:schemeClr val="accent1"/>
            </a:solidFill>
          </a:ln>
        </p:spPr>
        <p:txBody>
          <a:bodyPr wrap="none" rtlCol="0">
            <a:spAutoFit/>
          </a:bodyPr>
          <a:lstStyle/>
          <a:p>
            <a:r>
              <a:rPr lang="zh-CN" altLang="en-US" dirty="0"/>
              <a:t>这里，权值和概率等价，可相互转化</a:t>
            </a:r>
            <a:endParaRPr lang="en-US" dirty="0"/>
          </a:p>
        </p:txBody>
      </p:sp>
      <p:cxnSp>
        <p:nvCxnSpPr>
          <p:cNvPr id="7" name="直接箭头连接符 6">
            <a:extLst>
              <a:ext uri="{FF2B5EF4-FFF2-40B4-BE49-F238E27FC236}">
                <a16:creationId xmlns:a16="http://schemas.microsoft.com/office/drawing/2014/main" id="{5E80CB0B-C170-41A0-A422-26190817D2E4}"/>
              </a:ext>
            </a:extLst>
          </p:cNvPr>
          <p:cNvCxnSpPr>
            <a:stCxn id="2" idx="2"/>
          </p:cNvCxnSpPr>
          <p:nvPr/>
        </p:nvCxnSpPr>
        <p:spPr>
          <a:xfrm flipH="1">
            <a:off x="4648200" y="445532"/>
            <a:ext cx="2526747" cy="545068"/>
          </a:xfrm>
          <a:prstGeom prst="straightConnector1">
            <a:avLst/>
          </a:prstGeom>
          <a:ln>
            <a:headEnd w="lg" len="lg"/>
            <a:tailEnd type="triangle" w="lg" len="lg"/>
          </a:ln>
        </p:spPr>
        <p:style>
          <a:lnRef idx="2">
            <a:schemeClr val="dk1"/>
          </a:lnRef>
          <a:fillRef idx="0">
            <a:schemeClr val="dk1"/>
          </a:fillRef>
          <a:effectRef idx="1">
            <a:schemeClr val="dk1"/>
          </a:effectRef>
          <a:fontRef idx="minor">
            <a:schemeClr val="tx1"/>
          </a:fontRef>
        </p:style>
      </p:cxnSp>
      <p:grpSp>
        <p:nvGrpSpPr>
          <p:cNvPr id="11" name="组合 10">
            <a:extLst>
              <a:ext uri="{FF2B5EF4-FFF2-40B4-BE49-F238E27FC236}">
                <a16:creationId xmlns:a16="http://schemas.microsoft.com/office/drawing/2014/main" id="{EB3A83BD-A45B-462B-97BC-184FC012EF1C}"/>
              </a:ext>
            </a:extLst>
          </p:cNvPr>
          <p:cNvGrpSpPr/>
          <p:nvPr/>
        </p:nvGrpSpPr>
        <p:grpSpPr>
          <a:xfrm>
            <a:off x="5410200" y="3429000"/>
            <a:ext cx="3276600" cy="1752600"/>
            <a:chOff x="5410200" y="3429000"/>
            <a:chExt cx="3276600" cy="1752600"/>
          </a:xfrm>
        </p:grpSpPr>
        <p:sp>
          <p:nvSpPr>
            <p:cNvPr id="8" name="文本框 7">
              <a:extLst>
                <a:ext uri="{FF2B5EF4-FFF2-40B4-BE49-F238E27FC236}">
                  <a16:creationId xmlns:a16="http://schemas.microsoft.com/office/drawing/2014/main" id="{444449C5-2311-4A12-8584-C0C757599A10}"/>
                </a:ext>
              </a:extLst>
            </p:cNvPr>
            <p:cNvSpPr txBox="1"/>
            <p:nvPr/>
          </p:nvSpPr>
          <p:spPr>
            <a:xfrm>
              <a:off x="5410200" y="3429000"/>
              <a:ext cx="3276600" cy="1323439"/>
            </a:xfrm>
            <a:prstGeom prst="rect">
              <a:avLst/>
            </a:prstGeom>
            <a:solidFill>
              <a:srgbClr val="FFC000"/>
            </a:solidFill>
            <a:ln w="34925">
              <a:solidFill>
                <a:schemeClr val="tx1"/>
              </a:solidFill>
            </a:ln>
          </p:spPr>
          <p:txBody>
            <a:bodyPr wrap="square">
              <a:spAutoFit/>
            </a:bodyPr>
            <a:lstStyle/>
            <a:p>
              <a:r>
                <a:rPr lang="zh-CN" altLang="en-US" sz="2000" dirty="0"/>
                <a:t>这里，假定叶节点处，也需要一次比较，这样做的好处是，计算复杂度过程中，不需要区分内节点和叶节点</a:t>
              </a:r>
              <a:endParaRPr lang="en-US" sz="2000" dirty="0"/>
            </a:p>
          </p:txBody>
        </p:sp>
        <p:cxnSp>
          <p:nvCxnSpPr>
            <p:cNvPr id="10" name="直接箭头连接符 9">
              <a:extLst>
                <a:ext uri="{FF2B5EF4-FFF2-40B4-BE49-F238E27FC236}">
                  <a16:creationId xmlns:a16="http://schemas.microsoft.com/office/drawing/2014/main" id="{3188D053-C697-45CF-8D89-C55A6E848067}"/>
                </a:ext>
              </a:extLst>
            </p:cNvPr>
            <p:cNvCxnSpPr/>
            <p:nvPr/>
          </p:nvCxnSpPr>
          <p:spPr>
            <a:xfrm flipH="1">
              <a:off x="6477000" y="4752439"/>
              <a:ext cx="457200" cy="429161"/>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2782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33400"/>
            <a:ext cx="8763000" cy="6330707"/>
          </a:xfrm>
          <a:prstGeom prst="rect">
            <a:avLst/>
          </a:prstGeom>
          <a:noFill/>
        </p:spPr>
        <p:txBody>
          <a:bodyPr wrap="square" rtlCol="0">
            <a:spAutoFit/>
          </a:bodyPr>
          <a:lstStyle/>
          <a:p>
            <a:r>
              <a:rPr lang="zh-CN" altLang="en-US" sz="2400" b="1" dirty="0">
                <a:latin typeface="SimSun" pitchFamily="2" charset="-122"/>
                <a:ea typeface="SimSun" pitchFamily="2" charset="-122"/>
              </a:rPr>
              <a:t>采用动态规划求解最优二叉搜索树的思路</a:t>
            </a:r>
            <a:endParaRPr lang="en-US" b="1" dirty="0">
              <a:latin typeface="SimSun" pitchFamily="2" charset="-122"/>
              <a:ea typeface="SimSun" pitchFamily="2" charset="-122"/>
            </a:endParaRPr>
          </a:p>
          <a:p>
            <a:pPr indent="465138">
              <a:lnSpc>
                <a:spcPct val="140000"/>
              </a:lnSpc>
              <a:spcBef>
                <a:spcPts val="600"/>
              </a:spcBef>
            </a:pPr>
            <a:r>
              <a:rPr lang="zh-CN" altLang="en-US" dirty="0">
                <a:latin typeface="SimSun" pitchFamily="2" charset="-122"/>
                <a:ea typeface="SimSun" pitchFamily="2" charset="-122"/>
              </a:rPr>
              <a:t>为了实现这一目的，我们需要考虑</a:t>
            </a:r>
            <a:r>
              <a:rPr lang="zh-CN" altLang="en-US" u="sng"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rPr>
              <a:t>所有的子问题</a:t>
            </a:r>
            <a:r>
              <a:rPr lang="zh-CN" altLang="en-US" dirty="0">
                <a:latin typeface="SimSun" pitchFamily="2" charset="-122"/>
                <a:ea typeface="SimSun" pitchFamily="2" charset="-122"/>
              </a:rPr>
              <a:t>，即，为每一个可能的序列</a:t>
            </a:r>
            <a:r>
              <a:rPr lang="en-US" altLang="zh-CN" i="1" dirty="0">
                <a:latin typeface="Times" panose="02020603050405020304" pitchFamily="18" charset="0"/>
                <a:ea typeface="SimSun" pitchFamily="2" charset="-122"/>
              </a:rPr>
              <a:t>A</a:t>
            </a:r>
            <a:r>
              <a:rPr lang="en-US" altLang="zh-CN" dirty="0">
                <a:latin typeface="Times" panose="02020603050405020304" pitchFamily="18" charset="0"/>
                <a:ea typeface="SimSun" pitchFamily="2" charset="-122"/>
              </a:rPr>
              <a:t>[</a:t>
            </a:r>
            <a:r>
              <a:rPr lang="en-US" altLang="zh-CN" i="1" dirty="0">
                <a:latin typeface="Times" panose="02020603050405020304" pitchFamily="18" charset="0"/>
                <a:ea typeface="SimSun" pitchFamily="2" charset="-122"/>
              </a:rPr>
              <a:t>i</a:t>
            </a:r>
            <a:r>
              <a:rPr lang="en-US" altLang="zh-CN" dirty="0">
                <a:latin typeface="Times" panose="02020603050405020304" pitchFamily="18" charset="0"/>
                <a:ea typeface="SimSun" pitchFamily="2" charset="-122"/>
              </a:rPr>
              <a:t>, </a:t>
            </a:r>
            <a:r>
              <a:rPr lang="en-US" altLang="zh-CN" i="1" dirty="0">
                <a:latin typeface="Times" panose="02020603050405020304" pitchFamily="18" charset="0"/>
                <a:ea typeface="SimSun" pitchFamily="2" charset="-122"/>
              </a:rPr>
              <a:t>j</a:t>
            </a:r>
            <a:r>
              <a:rPr lang="en-US" altLang="zh-CN" dirty="0">
                <a:latin typeface="Times" panose="02020603050405020304" pitchFamily="18" charset="0"/>
                <a:ea typeface="SimSun" pitchFamily="2" charset="-122"/>
              </a:rPr>
              <a:t>] (1 </a:t>
            </a:r>
            <a:r>
              <a:rPr lang="en-US" altLang="zh-CN" dirty="0">
                <a:latin typeface="Times" panose="02020603050405020304" pitchFamily="18" charset="0"/>
                <a:ea typeface="SimSun" pitchFamily="2" charset="-122"/>
                <a:sym typeface="Symbol" panose="05050102010706020507" pitchFamily="18" charset="2"/>
              </a:rPr>
              <a:t> </a:t>
            </a:r>
            <a:r>
              <a:rPr lang="en-US" altLang="zh-CN" i="1" dirty="0">
                <a:latin typeface="Times" panose="02020603050405020304" pitchFamily="18" charset="0"/>
                <a:ea typeface="SimSun" pitchFamily="2" charset="-122"/>
                <a:sym typeface="Symbol" panose="05050102010706020507" pitchFamily="18" charset="2"/>
              </a:rPr>
              <a:t>i </a:t>
            </a:r>
            <a:r>
              <a:rPr lang="en-US" altLang="zh-CN" dirty="0">
                <a:latin typeface="Times" panose="02020603050405020304" pitchFamily="18" charset="0"/>
                <a:ea typeface="SimSun" pitchFamily="2" charset="-122"/>
                <a:sym typeface="Symbol" panose="05050102010706020507" pitchFamily="18" charset="2"/>
              </a:rPr>
              <a:t> </a:t>
            </a:r>
            <a:r>
              <a:rPr lang="en-US" altLang="zh-CN" i="1" dirty="0">
                <a:latin typeface="Times" panose="02020603050405020304" pitchFamily="18" charset="0"/>
                <a:ea typeface="SimSun" pitchFamily="2" charset="-122"/>
                <a:sym typeface="Symbol" panose="05050102010706020507" pitchFamily="18" charset="2"/>
              </a:rPr>
              <a:t>j </a:t>
            </a:r>
            <a:r>
              <a:rPr lang="en-US" altLang="zh-CN" dirty="0">
                <a:latin typeface="Times" panose="02020603050405020304" pitchFamily="18" charset="0"/>
                <a:ea typeface="SimSun" pitchFamily="2" charset="-122"/>
                <a:sym typeface="Symbol" panose="05050102010706020507" pitchFamily="18" charset="2"/>
              </a:rPr>
              <a:t> </a:t>
            </a:r>
            <a:r>
              <a:rPr lang="en-US" altLang="zh-CN" i="1" dirty="0">
                <a:latin typeface="Times" panose="02020603050405020304" pitchFamily="18" charset="0"/>
                <a:ea typeface="SimSun" pitchFamily="2" charset="-122"/>
                <a:sym typeface="Symbol" panose="05050102010706020507" pitchFamily="18" charset="2"/>
              </a:rPr>
              <a:t>n</a:t>
            </a:r>
            <a:r>
              <a:rPr lang="en-US" altLang="zh-CN" dirty="0">
                <a:latin typeface="Times" panose="02020603050405020304" pitchFamily="18" charset="0"/>
                <a:ea typeface="SimSun" pitchFamily="2" charset="-122"/>
              </a:rPr>
              <a:t>)</a:t>
            </a:r>
            <a:r>
              <a:rPr lang="zh-CN" altLang="en-US" dirty="0">
                <a:latin typeface="Times" panose="02020603050405020304" pitchFamily="18" charset="0"/>
                <a:ea typeface="SimSun" pitchFamily="2" charset="-122"/>
              </a:rPr>
              <a:t>构造其</a:t>
            </a:r>
            <a:r>
              <a:rPr lang="zh-CN" altLang="en-US" u="sng"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rPr>
              <a:t>最优二元搜索树</a:t>
            </a:r>
            <a:r>
              <a:rPr lang="zh-CN" altLang="en-US" dirty="0">
                <a:latin typeface="Times" panose="02020603050405020304" pitchFamily="18" charset="0"/>
                <a:ea typeface="SimSun" pitchFamily="2" charset="-122"/>
              </a:rPr>
              <a:t>。具体方法：</a:t>
            </a:r>
            <a:endParaRPr lang="en-US" dirty="0">
              <a:latin typeface="Times" panose="02020603050405020304" pitchFamily="18" charset="0"/>
              <a:ea typeface="SimSun" pitchFamily="2" charset="-122"/>
            </a:endParaRPr>
          </a:p>
          <a:p>
            <a:pPr marL="465138">
              <a:lnSpc>
                <a:spcPct val="140000"/>
              </a:lnSpc>
            </a:pPr>
            <a:r>
              <a:rPr lang="zh-CN" altLang="en-US" dirty="0">
                <a:latin typeface="Times New Roman" pitchFamily="18" charset="0"/>
                <a:cs typeface="Times New Roman" pitchFamily="18" charset="0"/>
              </a:rPr>
              <a:t>首先，为</a:t>
            </a:r>
            <a:r>
              <a:rPr lang="zh-CN" altLang="en-US" dirty="0">
                <a:highlight>
                  <a:srgbClr val="FFFF00"/>
                </a:highlight>
                <a:latin typeface="Times New Roman" pitchFamily="18" charset="0"/>
                <a:cs typeface="Times New Roman" pitchFamily="18" charset="0"/>
              </a:rPr>
              <a:t>每</a:t>
            </a:r>
            <a:r>
              <a:rPr lang="zh-CN" altLang="en-US" dirty="0">
                <a:solidFill>
                  <a:srgbClr val="FF0000"/>
                </a:solidFill>
                <a:highlight>
                  <a:srgbClr val="FFFF00"/>
                </a:highlight>
                <a:latin typeface="Times New Roman" pitchFamily="18" charset="0"/>
                <a:cs typeface="Times New Roman" pitchFamily="18" charset="0"/>
              </a:rPr>
              <a:t>一</a:t>
            </a:r>
            <a:r>
              <a:rPr lang="zh-CN" altLang="en-US" dirty="0">
                <a:highlight>
                  <a:srgbClr val="FFFF00"/>
                </a:highlight>
                <a:latin typeface="Times New Roman" pitchFamily="18" charset="0"/>
                <a:cs typeface="Times New Roman" pitchFamily="18" charset="0"/>
              </a:rPr>
              <a:t>个</a:t>
            </a:r>
            <a:r>
              <a:rPr lang="zh-CN" altLang="en-US" dirty="0">
                <a:latin typeface="Times New Roman" pitchFamily="18" charset="0"/>
                <a:cs typeface="Times New Roman" pitchFamily="18" charset="0"/>
              </a:rPr>
              <a:t>关键字</a:t>
            </a:r>
            <a:r>
              <a:rPr lang="en-US" altLang="zh-CN" i="1" dirty="0">
                <a:latin typeface="Times" panose="02020603050405020304" pitchFamily="18" charset="0"/>
                <a:ea typeface="SimSun" pitchFamily="2" charset="-122"/>
              </a:rPr>
              <a:t>A</a:t>
            </a:r>
            <a:r>
              <a:rPr lang="en-US" altLang="zh-CN" dirty="0">
                <a:latin typeface="Times" panose="02020603050405020304" pitchFamily="18" charset="0"/>
                <a:ea typeface="SimSun" pitchFamily="2" charset="-122"/>
              </a:rPr>
              <a:t>[</a:t>
            </a:r>
            <a:r>
              <a:rPr lang="en-US" altLang="zh-CN" i="1" dirty="0">
                <a:latin typeface="Times" panose="02020603050405020304" pitchFamily="18" charset="0"/>
                <a:ea typeface="SimSun" pitchFamily="2" charset="-122"/>
              </a:rPr>
              <a:t>i</a:t>
            </a:r>
            <a:r>
              <a:rPr lang="en-US" altLang="zh-CN" dirty="0">
                <a:latin typeface="Times" panose="02020603050405020304" pitchFamily="18" charset="0"/>
                <a:ea typeface="SimSun" pitchFamily="2" charset="-122"/>
              </a:rPr>
              <a:t>] (1 </a:t>
            </a:r>
            <a:r>
              <a:rPr lang="en-US" altLang="zh-CN" dirty="0">
                <a:latin typeface="Times" panose="02020603050405020304" pitchFamily="18" charset="0"/>
                <a:ea typeface="SimSun" pitchFamily="2" charset="-122"/>
                <a:sym typeface="Symbol" panose="05050102010706020507" pitchFamily="18" charset="2"/>
              </a:rPr>
              <a:t> </a:t>
            </a:r>
            <a:r>
              <a:rPr lang="en-US" altLang="zh-CN" i="1" dirty="0">
                <a:latin typeface="Times" panose="02020603050405020304" pitchFamily="18" charset="0"/>
                <a:ea typeface="SimSun" pitchFamily="2" charset="-122"/>
                <a:sym typeface="Symbol" panose="05050102010706020507" pitchFamily="18" charset="2"/>
              </a:rPr>
              <a:t>i </a:t>
            </a:r>
            <a:r>
              <a:rPr lang="en-US" altLang="zh-CN" dirty="0">
                <a:latin typeface="Times" panose="02020603050405020304" pitchFamily="18" charset="0"/>
                <a:ea typeface="SimSun" pitchFamily="2" charset="-122"/>
                <a:sym typeface="Symbol" panose="05050102010706020507" pitchFamily="18" charset="2"/>
              </a:rPr>
              <a:t> </a:t>
            </a:r>
            <a:r>
              <a:rPr lang="en-US" altLang="zh-CN" i="1" dirty="0">
                <a:latin typeface="Times" panose="02020603050405020304" pitchFamily="18" charset="0"/>
                <a:ea typeface="SimSun" pitchFamily="2" charset="-122"/>
                <a:sym typeface="Symbol" panose="05050102010706020507" pitchFamily="18" charset="2"/>
              </a:rPr>
              <a:t>n</a:t>
            </a:r>
            <a:r>
              <a:rPr lang="en-US" altLang="zh-CN" dirty="0">
                <a:latin typeface="Times" panose="02020603050405020304" pitchFamily="18" charset="0"/>
                <a:ea typeface="SimSun" pitchFamily="2" charset="-122"/>
              </a:rPr>
              <a:t>)</a:t>
            </a:r>
            <a:r>
              <a:rPr lang="zh-CN" altLang="en-US" dirty="0">
                <a:latin typeface="Times" panose="02020603050405020304" pitchFamily="18" charset="0"/>
                <a:ea typeface="SimSun" pitchFamily="2" charset="-122"/>
              </a:rPr>
              <a:t>构造一棵</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最优</a:t>
            </a:r>
            <a:r>
              <a:rPr lang="zh-CN" altLang="en-US" b="1" dirty="0">
                <a:latin typeface="SimSun" pitchFamily="2" charset="-122"/>
                <a:ea typeface="SimSun" pitchFamily="2" charset="-122"/>
              </a:rPr>
              <a:t>二</a:t>
            </a:r>
            <a:r>
              <a:rPr lang="zh-CN" altLang="en-US" sz="1800" b="1" dirty="0">
                <a:latin typeface="SimSun" pitchFamily="2" charset="-122"/>
                <a:ea typeface="SimSun" pitchFamily="2" charset="-122"/>
              </a:rPr>
              <a:t>叉</a:t>
            </a:r>
            <a:r>
              <a:rPr lang="zh-CN" altLang="en-US" dirty="0">
                <a:latin typeface="Times" panose="02020603050405020304" pitchFamily="18" charset="0"/>
                <a:ea typeface="SimSun" pitchFamily="2" charset="-122"/>
              </a:rPr>
              <a:t>搜索树，形成</a:t>
            </a:r>
            <a:r>
              <a:rPr lang="zh-CN" altLang="en-US" u="sng"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rPr>
              <a:t>初始集合</a:t>
            </a:r>
            <a:r>
              <a:rPr lang="zh-CN" altLang="en-US" dirty="0">
                <a:latin typeface="Times" panose="02020603050405020304" pitchFamily="18" charset="0"/>
                <a:ea typeface="SimSun" pitchFamily="2" charset="-122"/>
              </a:rPr>
              <a:t>；</a:t>
            </a:r>
            <a:endParaRPr lang="en-US" altLang="zh-CN" dirty="0">
              <a:latin typeface="Times" panose="02020603050405020304" pitchFamily="18" charset="0"/>
              <a:ea typeface="SimSun" pitchFamily="2" charset="-122"/>
            </a:endParaRPr>
          </a:p>
          <a:p>
            <a:pPr marL="465138">
              <a:lnSpc>
                <a:spcPct val="140000"/>
              </a:lnSpc>
            </a:pPr>
            <a:r>
              <a:rPr lang="zh-CN" altLang="en-US" dirty="0">
                <a:latin typeface="Times New Roman" pitchFamily="18" charset="0"/>
                <a:cs typeface="Times New Roman" pitchFamily="18" charset="0"/>
              </a:rPr>
              <a:t>然后，为</a:t>
            </a:r>
            <a:r>
              <a:rPr lang="zh-CN" altLang="en-US" dirty="0">
                <a:highlight>
                  <a:srgbClr val="FFFF00"/>
                </a:highlight>
                <a:latin typeface="Times New Roman" pitchFamily="18" charset="0"/>
                <a:cs typeface="Times New Roman" pitchFamily="18" charset="0"/>
              </a:rPr>
              <a:t>每</a:t>
            </a:r>
            <a:r>
              <a:rPr lang="zh-CN" altLang="en-US" dirty="0">
                <a:solidFill>
                  <a:srgbClr val="FF0000"/>
                </a:solidFill>
                <a:highlight>
                  <a:srgbClr val="FFFF00"/>
                </a:highlight>
                <a:latin typeface="Times New Roman" pitchFamily="18" charset="0"/>
                <a:cs typeface="Times New Roman" pitchFamily="18" charset="0"/>
              </a:rPr>
              <a:t>两</a:t>
            </a:r>
            <a:r>
              <a:rPr lang="zh-CN" altLang="en-US" dirty="0">
                <a:highlight>
                  <a:srgbClr val="FFFF00"/>
                </a:highlight>
                <a:latin typeface="Times New Roman" pitchFamily="18" charset="0"/>
                <a:cs typeface="Times New Roman" pitchFamily="18" charset="0"/>
              </a:rPr>
              <a:t>个相邻关键字</a:t>
            </a:r>
            <a:r>
              <a:rPr lang="zh-CN" altLang="en-US" dirty="0">
                <a:latin typeface="Times New Roman" pitchFamily="18" charset="0"/>
                <a:cs typeface="Times New Roman" pitchFamily="18" charset="0"/>
              </a:rPr>
              <a:t>构造一棵</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最优</a:t>
            </a:r>
            <a:r>
              <a:rPr lang="zh-CN" altLang="en-US" dirty="0">
                <a:latin typeface="Times" panose="02020603050405020304" pitchFamily="18" charset="0"/>
                <a:ea typeface="SimSun" pitchFamily="2" charset="-122"/>
              </a:rPr>
              <a:t>二</a:t>
            </a:r>
            <a:r>
              <a:rPr lang="zh-CN" altLang="en-US" sz="1800" b="1" dirty="0">
                <a:latin typeface="SimSun" pitchFamily="2" charset="-122"/>
                <a:ea typeface="SimSun" pitchFamily="2" charset="-122"/>
              </a:rPr>
              <a:t>叉</a:t>
            </a:r>
            <a:r>
              <a:rPr lang="zh-CN" altLang="en-US" dirty="0">
                <a:latin typeface="Times" panose="02020603050405020304" pitchFamily="18" charset="0"/>
                <a:ea typeface="SimSun" pitchFamily="2" charset="-122"/>
              </a:rPr>
              <a:t>搜索树；</a:t>
            </a:r>
            <a:endParaRPr lang="en-US" altLang="zh-CN" dirty="0">
              <a:latin typeface="Times" panose="02020603050405020304" pitchFamily="18" charset="0"/>
              <a:ea typeface="SimSun" pitchFamily="2" charset="-122"/>
            </a:endParaRPr>
          </a:p>
          <a:p>
            <a:pPr marL="465138">
              <a:lnSpc>
                <a:spcPct val="140000"/>
              </a:lnSpc>
            </a:pPr>
            <a:r>
              <a:rPr lang="zh-CN" altLang="en-US" dirty="0">
                <a:latin typeface="Times New Roman" pitchFamily="18" charset="0"/>
                <a:cs typeface="Times New Roman" pitchFamily="18" charset="0"/>
              </a:rPr>
              <a:t>接着，为</a:t>
            </a:r>
            <a:r>
              <a:rPr lang="zh-CN" altLang="en-US" dirty="0">
                <a:highlight>
                  <a:srgbClr val="FFFF00"/>
                </a:highlight>
                <a:latin typeface="Times New Roman" pitchFamily="18" charset="0"/>
                <a:cs typeface="Times New Roman" pitchFamily="18" charset="0"/>
              </a:rPr>
              <a:t>每</a:t>
            </a:r>
            <a:r>
              <a:rPr lang="zh-CN" altLang="en-US" dirty="0">
                <a:solidFill>
                  <a:srgbClr val="FF0000"/>
                </a:solidFill>
                <a:highlight>
                  <a:srgbClr val="FFFF00"/>
                </a:highlight>
                <a:latin typeface="Times New Roman" pitchFamily="18" charset="0"/>
                <a:cs typeface="Times New Roman" pitchFamily="18" charset="0"/>
              </a:rPr>
              <a:t>三</a:t>
            </a:r>
            <a:r>
              <a:rPr lang="zh-CN" altLang="en-US" dirty="0">
                <a:highlight>
                  <a:srgbClr val="FFFF00"/>
                </a:highlight>
                <a:latin typeface="Times New Roman" pitchFamily="18" charset="0"/>
                <a:cs typeface="Times New Roman" pitchFamily="18" charset="0"/>
              </a:rPr>
              <a:t>个相邻关键字</a:t>
            </a:r>
            <a:r>
              <a:rPr lang="zh-CN" altLang="en-US" dirty="0">
                <a:latin typeface="Times New Roman" pitchFamily="18" charset="0"/>
                <a:cs typeface="Times New Roman" pitchFamily="18" charset="0"/>
              </a:rPr>
              <a:t>构造一棵</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最优</a:t>
            </a:r>
            <a:r>
              <a:rPr lang="zh-CN" altLang="en-US" dirty="0">
                <a:latin typeface="Times" panose="02020603050405020304" pitchFamily="18" charset="0"/>
                <a:ea typeface="SimSun" pitchFamily="2" charset="-122"/>
              </a:rPr>
              <a:t>二</a:t>
            </a:r>
            <a:r>
              <a:rPr lang="zh-CN" altLang="en-US" sz="1800" b="1" dirty="0">
                <a:latin typeface="SimSun" pitchFamily="2" charset="-122"/>
                <a:ea typeface="SimSun" pitchFamily="2" charset="-122"/>
              </a:rPr>
              <a:t>叉</a:t>
            </a:r>
            <a:r>
              <a:rPr lang="zh-CN" altLang="en-US" dirty="0">
                <a:latin typeface="Times" panose="02020603050405020304" pitchFamily="18" charset="0"/>
                <a:ea typeface="SimSun" pitchFamily="2" charset="-122"/>
              </a:rPr>
              <a:t>搜索树；</a:t>
            </a:r>
            <a:endParaRPr lang="en-US" altLang="zh-CN" dirty="0">
              <a:latin typeface="Times New Roman" pitchFamily="18" charset="0"/>
              <a:cs typeface="Times New Roman" pitchFamily="18" charset="0"/>
            </a:endParaRPr>
          </a:p>
          <a:p>
            <a:pPr>
              <a:lnSpc>
                <a:spcPct val="140000"/>
              </a:lnSpc>
            </a:pPr>
            <a:r>
              <a:rPr lang="en-US" altLang="zh-CN" dirty="0">
                <a:latin typeface="Times New Roman" pitchFamily="18" charset="0"/>
                <a:cs typeface="Times New Roman" pitchFamily="18" charset="0"/>
              </a:rPr>
              <a:t>         ……</a:t>
            </a:r>
          </a:p>
          <a:p>
            <a:pPr>
              <a:lnSpc>
                <a:spcPct val="140000"/>
              </a:lnSpc>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以此类推</a:t>
            </a:r>
            <a:r>
              <a:rPr lang="en-US" altLang="zh-CN" dirty="0">
                <a:latin typeface="Times New Roman" pitchFamily="18" charset="0"/>
                <a:cs typeface="Times New Roman" pitchFamily="18" charset="0"/>
              </a:rPr>
              <a:t>…</a:t>
            </a:r>
          </a:p>
          <a:p>
            <a:pPr>
              <a:lnSpc>
                <a:spcPct val="140000"/>
              </a:lnSpc>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最后，为</a:t>
            </a:r>
            <a:r>
              <a:rPr lang="zh-CN" altLang="en-US" dirty="0">
                <a:solidFill>
                  <a:srgbClr val="FF0000"/>
                </a:solidFill>
                <a:highlight>
                  <a:srgbClr val="FFFF00"/>
                </a:highlight>
                <a:latin typeface="Times New Roman" pitchFamily="18" charset="0"/>
                <a:cs typeface="Times New Roman" pitchFamily="18" charset="0"/>
              </a:rPr>
              <a:t>所有</a:t>
            </a:r>
            <a:r>
              <a:rPr lang="en-US" altLang="zh-CN" i="1" dirty="0">
                <a:solidFill>
                  <a:srgbClr val="FF0000"/>
                </a:solidFill>
                <a:highlight>
                  <a:srgbClr val="FFFF00"/>
                </a:highlight>
                <a:latin typeface="Times New Roman" pitchFamily="18" charset="0"/>
                <a:cs typeface="Times New Roman" pitchFamily="18" charset="0"/>
              </a:rPr>
              <a:t>n</a:t>
            </a:r>
            <a:r>
              <a:rPr lang="zh-CN" altLang="en-US" dirty="0">
                <a:solidFill>
                  <a:srgbClr val="FF0000"/>
                </a:solidFill>
                <a:highlight>
                  <a:srgbClr val="FFFF00"/>
                </a:highlight>
                <a:latin typeface="Times New Roman" pitchFamily="18" charset="0"/>
                <a:cs typeface="Times New Roman" pitchFamily="18" charset="0"/>
              </a:rPr>
              <a:t>个关键字</a:t>
            </a:r>
            <a:r>
              <a:rPr lang="zh-CN" altLang="en-US" dirty="0">
                <a:latin typeface="Times New Roman" pitchFamily="18" charset="0"/>
                <a:cs typeface="Times New Roman" pitchFamily="18" charset="0"/>
              </a:rPr>
              <a:t>构造一棵</a:t>
            </a:r>
            <a:r>
              <a:rPr lang="zh-CN" altLang="en-US" dirty="0">
                <a:latin typeface="Times" panose="02020603050405020304" pitchFamily="18" charset="0"/>
                <a:ea typeface="SimSun" pitchFamily="2" charset="-122"/>
              </a:rPr>
              <a:t>最优二</a:t>
            </a:r>
            <a:r>
              <a:rPr lang="zh-CN" altLang="en-US" sz="1800" b="1" dirty="0">
                <a:latin typeface="SimSun" pitchFamily="2" charset="-122"/>
                <a:ea typeface="SimSun" pitchFamily="2" charset="-122"/>
              </a:rPr>
              <a:t>叉</a:t>
            </a:r>
            <a:r>
              <a:rPr lang="zh-CN" altLang="en-US" dirty="0">
                <a:latin typeface="Times" panose="02020603050405020304" pitchFamily="18" charset="0"/>
                <a:ea typeface="SimSun" pitchFamily="2" charset="-122"/>
              </a:rPr>
              <a:t>搜索树。 </a:t>
            </a:r>
            <a:endParaRPr lang="en-US" altLang="zh-CN" dirty="0">
              <a:latin typeface="Times" panose="02020603050405020304" pitchFamily="18" charset="0"/>
              <a:ea typeface="SimSun" pitchFamily="2" charset="-122"/>
            </a:endParaRPr>
          </a:p>
          <a:p>
            <a:pPr>
              <a:lnSpc>
                <a:spcPct val="140000"/>
              </a:lnSpc>
            </a:pPr>
            <a:endParaRPr lang="en-US" altLang="zh-CN" dirty="0">
              <a:latin typeface="Times" panose="02020603050405020304" pitchFamily="18" charset="0"/>
              <a:ea typeface="SimSun" pitchFamily="2" charset="-122"/>
              <a:cs typeface="Times New Roman" pitchFamily="18" charset="0"/>
            </a:endParaRPr>
          </a:p>
          <a:p>
            <a:pPr>
              <a:lnSpc>
                <a:spcPct val="140000"/>
              </a:lnSpc>
            </a:pPr>
            <a:r>
              <a:rPr lang="en-US" altLang="zh-CN" dirty="0">
                <a:latin typeface="Times" panose="02020603050405020304" pitchFamily="18" charset="0"/>
                <a:ea typeface="SimSun" pitchFamily="2" charset="-122"/>
                <a:cs typeface="Times New Roman" pitchFamily="18" charset="0"/>
              </a:rPr>
              <a:t>          </a:t>
            </a:r>
            <a:r>
              <a:rPr lang="zh-CN" altLang="en-US" dirty="0">
                <a:latin typeface="Times" panose="02020603050405020304" pitchFamily="18" charset="0"/>
                <a:ea typeface="SimSun" pitchFamily="2" charset="-122"/>
                <a:cs typeface="Times New Roman" pitchFamily="18" charset="0"/>
              </a:rPr>
              <a:t>可以看出，最后一步之前，每一步都产生一个子问题的解的集合。每前进一步，每个解包含的关键字的个数增加一个，而且，</a:t>
            </a:r>
            <a:r>
              <a:rPr lang="zh-CN" altLang="en-US" u="sng" dirty="0">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rPr>
              <a:t>每个子问题涉及的关键字都是连续的</a:t>
            </a:r>
            <a:r>
              <a:rPr lang="zh-CN" altLang="en-US" dirty="0">
                <a:latin typeface="Times" panose="02020603050405020304" pitchFamily="18" charset="0"/>
                <a:ea typeface="SimSun" pitchFamily="2" charset="-122"/>
                <a:cs typeface="Times New Roman" pitchFamily="18" charset="0"/>
              </a:rPr>
              <a:t>。</a:t>
            </a:r>
            <a:endParaRPr lang="en-US" altLang="zh-CN" dirty="0">
              <a:latin typeface="Times" panose="02020603050405020304" pitchFamily="18" charset="0"/>
              <a:ea typeface="SimSun" pitchFamily="2" charset="-122"/>
              <a:cs typeface="Times New Roman" pitchFamily="18" charset="0"/>
            </a:endParaRPr>
          </a:p>
          <a:p>
            <a:pPr>
              <a:lnSpc>
                <a:spcPct val="140000"/>
              </a:lnSpc>
            </a:pPr>
            <a:endParaRPr lang="en-US" altLang="zh-CN" dirty="0">
              <a:latin typeface="Times" panose="02020603050405020304" pitchFamily="18" charset="0"/>
              <a:ea typeface="SimSun" pitchFamily="2" charset="-122"/>
              <a:cs typeface="Times New Roman" pitchFamily="18" charset="0"/>
            </a:endParaRPr>
          </a:p>
          <a:p>
            <a:pPr>
              <a:lnSpc>
                <a:spcPct val="140000"/>
              </a:lnSpc>
            </a:pPr>
            <a:r>
              <a:rPr lang="en-US" altLang="zh-CN" dirty="0">
                <a:latin typeface="Times" panose="02020603050405020304" pitchFamily="18" charset="0"/>
                <a:ea typeface="SimSun" pitchFamily="2" charset="-122"/>
                <a:cs typeface="Times New Roman" pitchFamily="18" charset="0"/>
              </a:rPr>
              <a:t>          </a:t>
            </a:r>
            <a:r>
              <a:rPr lang="zh-CN" altLang="en-US" dirty="0">
                <a:latin typeface="Times" panose="02020603050405020304" pitchFamily="18" charset="0"/>
                <a:ea typeface="SimSun" pitchFamily="2" charset="-122"/>
                <a:cs typeface="Times New Roman" pitchFamily="18" charset="0"/>
              </a:rPr>
              <a:t>对于求解过程中的一个通用问题，我们需要为连续关键字序列</a:t>
            </a:r>
            <a:r>
              <a:rPr lang="en-US" altLang="zh-CN" i="1" dirty="0">
                <a:latin typeface="Times" panose="02020603050405020304" pitchFamily="18" charset="0"/>
                <a:ea typeface="SimSun" pitchFamily="2" charset="-122"/>
              </a:rPr>
              <a:t>A</a:t>
            </a:r>
            <a:r>
              <a:rPr lang="en-US" altLang="zh-CN" dirty="0">
                <a:latin typeface="Times" panose="02020603050405020304" pitchFamily="18" charset="0"/>
                <a:ea typeface="SimSun" pitchFamily="2" charset="-122"/>
              </a:rPr>
              <a:t>[</a:t>
            </a:r>
            <a:r>
              <a:rPr lang="en-US" altLang="zh-CN" i="1" dirty="0">
                <a:latin typeface="Times" panose="02020603050405020304" pitchFamily="18" charset="0"/>
                <a:ea typeface="SimSun" pitchFamily="2" charset="-122"/>
              </a:rPr>
              <a:t>i</a:t>
            </a:r>
            <a:r>
              <a:rPr lang="en-US" altLang="zh-CN" dirty="0">
                <a:latin typeface="Times" panose="02020603050405020304" pitchFamily="18" charset="0"/>
                <a:ea typeface="SimSun" pitchFamily="2" charset="-122"/>
              </a:rPr>
              <a:t>, </a:t>
            </a:r>
            <a:r>
              <a:rPr lang="en-US" altLang="zh-CN" i="1" dirty="0">
                <a:latin typeface="Times" panose="02020603050405020304" pitchFamily="18" charset="0"/>
                <a:ea typeface="SimSun" pitchFamily="2" charset="-122"/>
              </a:rPr>
              <a:t>j</a:t>
            </a:r>
            <a:r>
              <a:rPr lang="en-US" altLang="zh-CN" dirty="0">
                <a:latin typeface="Times" panose="02020603050405020304" pitchFamily="18" charset="0"/>
                <a:ea typeface="SimSun" pitchFamily="2" charset="-122"/>
              </a:rPr>
              <a:t>]</a:t>
            </a:r>
            <a:r>
              <a:rPr lang="zh-CN" altLang="en-US" dirty="0">
                <a:latin typeface="Times" panose="02020603050405020304" pitchFamily="18" charset="0"/>
                <a:ea typeface="SimSun" pitchFamily="2" charset="-122"/>
              </a:rPr>
              <a:t>构造一棵最优二</a:t>
            </a:r>
            <a:r>
              <a:rPr lang="zh-CN" altLang="en-US" sz="1800" b="1" dirty="0">
                <a:latin typeface="SimSun" pitchFamily="2" charset="-122"/>
                <a:ea typeface="SimSun" pitchFamily="2" charset="-122"/>
              </a:rPr>
              <a:t>叉</a:t>
            </a:r>
            <a:r>
              <a:rPr lang="zh-CN" altLang="en-US" dirty="0">
                <a:latin typeface="Times" panose="02020603050405020304" pitchFamily="18" charset="0"/>
                <a:ea typeface="SimSun" pitchFamily="2" charset="-122"/>
              </a:rPr>
              <a:t>搜索树 </a:t>
            </a:r>
            <a:endParaRPr lang="en-US" altLang="zh-CN" dirty="0">
              <a:latin typeface="Times" panose="02020603050405020304" pitchFamily="18" charset="0"/>
              <a:ea typeface="SimSun" pitchFamily="2" charset="-122"/>
            </a:endParaRPr>
          </a:p>
          <a:p>
            <a:pPr>
              <a:lnSpc>
                <a:spcPct val="150000"/>
              </a:lnSpc>
            </a:pPr>
            <a:r>
              <a:rPr lang="en-US" altLang="zh-CN" dirty="0">
                <a:latin typeface="Times" panose="02020603050405020304" pitchFamily="18" charset="0"/>
                <a:ea typeface="SimSun" pitchFamily="2" charset="-122"/>
              </a:rPr>
              <a:t>      </a:t>
            </a:r>
            <a:r>
              <a:rPr lang="zh-CN" altLang="en-US" dirty="0">
                <a:latin typeface="Times" panose="02020603050405020304" pitchFamily="18" charset="0"/>
                <a:ea typeface="SimSun" pitchFamily="2" charset="-122"/>
              </a:rPr>
              <a:t>（见下页）</a:t>
            </a:r>
            <a:r>
              <a:rPr lang="en-US" altLang="zh-CN" dirty="0">
                <a:latin typeface="Times New Roman" pitchFamily="18" charset="0"/>
                <a:cs typeface="Times New Roman" pitchFamily="18" charset="0"/>
              </a:rPr>
              <a:t>		</a:t>
            </a:r>
          </a:p>
        </p:txBody>
      </p:sp>
      <p:grpSp>
        <p:nvGrpSpPr>
          <p:cNvPr id="4" name="组合 3">
            <a:extLst>
              <a:ext uri="{FF2B5EF4-FFF2-40B4-BE49-F238E27FC236}">
                <a16:creationId xmlns:a16="http://schemas.microsoft.com/office/drawing/2014/main" id="{EC50A7DC-ADB4-4C76-887B-598846E2C196}"/>
              </a:ext>
            </a:extLst>
          </p:cNvPr>
          <p:cNvGrpSpPr/>
          <p:nvPr/>
        </p:nvGrpSpPr>
        <p:grpSpPr>
          <a:xfrm>
            <a:off x="7016663" y="-38100"/>
            <a:ext cx="1985375" cy="1143000"/>
            <a:chOff x="5410200" y="3428999"/>
            <a:chExt cx="2543762" cy="816429"/>
          </a:xfrm>
        </p:grpSpPr>
        <p:sp>
          <p:nvSpPr>
            <p:cNvPr id="5" name="文本框 4">
              <a:extLst>
                <a:ext uri="{FF2B5EF4-FFF2-40B4-BE49-F238E27FC236}">
                  <a16:creationId xmlns:a16="http://schemas.microsoft.com/office/drawing/2014/main" id="{37F9EC4B-9926-4E8D-AFF4-BFC2E717CD4A}"/>
                </a:ext>
              </a:extLst>
            </p:cNvPr>
            <p:cNvSpPr txBox="1"/>
            <p:nvPr/>
          </p:nvSpPr>
          <p:spPr>
            <a:xfrm>
              <a:off x="5410200" y="3428999"/>
              <a:ext cx="2543762" cy="505633"/>
            </a:xfrm>
            <a:prstGeom prst="rect">
              <a:avLst/>
            </a:prstGeom>
            <a:solidFill>
              <a:srgbClr val="FFC000"/>
            </a:solidFill>
            <a:ln w="34925">
              <a:solidFill>
                <a:schemeClr val="tx1"/>
              </a:solidFill>
            </a:ln>
          </p:spPr>
          <p:txBody>
            <a:bodyPr wrap="square">
              <a:spAutoFit/>
            </a:bodyPr>
            <a:lstStyle/>
            <a:p>
              <a:pPr algn="ctr"/>
              <a:r>
                <a:rPr lang="zh-CN" altLang="en-US" sz="2000" dirty="0"/>
                <a:t>指</a:t>
              </a:r>
              <a:r>
                <a:rPr lang="en-US" altLang="zh-CN" sz="2000" i="1" dirty="0">
                  <a:latin typeface="Times" panose="02020603050405020304" pitchFamily="18" charset="0"/>
                  <a:cs typeface="Times" panose="02020603050405020304" pitchFamily="18" charset="0"/>
                </a:rPr>
                <a:t>A</a:t>
              </a:r>
              <a:r>
                <a:rPr lang="en-US" altLang="zh-CN" sz="2000" dirty="0">
                  <a:latin typeface="Times" panose="02020603050405020304" pitchFamily="18" charset="0"/>
                  <a:cs typeface="Times" panose="02020603050405020304" pitchFamily="18" charset="0"/>
                </a:rPr>
                <a:t>[</a:t>
              </a:r>
              <a:r>
                <a:rPr lang="en-US" altLang="zh-CN" sz="2000" i="1" dirty="0" err="1">
                  <a:latin typeface="Times" panose="02020603050405020304" pitchFamily="18" charset="0"/>
                  <a:cs typeface="Times" panose="02020603050405020304" pitchFamily="18" charset="0"/>
                </a:rPr>
                <a:t>i</a:t>
              </a:r>
              <a:r>
                <a:rPr lang="en-US" altLang="zh-CN" sz="2000" dirty="0">
                  <a:latin typeface="Times" panose="02020603050405020304" pitchFamily="18" charset="0"/>
                  <a:cs typeface="Times" panose="02020603050405020304" pitchFamily="18" charset="0"/>
                </a:rPr>
                <a:t>]</a:t>
              </a:r>
              <a:r>
                <a:rPr lang="en-US" altLang="zh-CN" sz="2000" dirty="0">
                  <a:latin typeface="Times" panose="02020603050405020304" pitchFamily="18" charset="0"/>
                  <a:cs typeface="Times" panose="02020603050405020304" pitchFamily="18" charset="0"/>
                  <a:sym typeface="Symbol" panose="05050102010706020507" pitchFamily="18" charset="2"/>
                </a:rPr>
                <a:t>—</a:t>
              </a:r>
              <a:r>
                <a:rPr lang="en-US" altLang="zh-CN" sz="2000" i="1" dirty="0">
                  <a:latin typeface="Times" panose="02020603050405020304" pitchFamily="18" charset="0"/>
                  <a:cs typeface="Times" panose="02020603050405020304" pitchFamily="18" charset="0"/>
                </a:rPr>
                <a:t>A</a:t>
              </a:r>
              <a:r>
                <a:rPr lang="en-US" altLang="zh-CN" sz="2000" dirty="0">
                  <a:latin typeface="Times" panose="02020603050405020304" pitchFamily="18" charset="0"/>
                  <a:cs typeface="Times" panose="02020603050405020304" pitchFamily="18" charset="0"/>
                </a:rPr>
                <a:t>[</a:t>
              </a:r>
              <a:r>
                <a:rPr lang="en-US" altLang="zh-CN" sz="2000" i="1" dirty="0">
                  <a:latin typeface="Times" panose="02020603050405020304" pitchFamily="18" charset="0"/>
                  <a:cs typeface="Times" panose="02020603050405020304" pitchFamily="18" charset="0"/>
                </a:rPr>
                <a:t>j</a:t>
              </a:r>
              <a:r>
                <a:rPr lang="en-US" altLang="zh-CN" sz="2000" dirty="0">
                  <a:latin typeface="Times" panose="02020603050405020304" pitchFamily="18" charset="0"/>
                  <a:cs typeface="Times" panose="02020603050405020304" pitchFamily="18" charset="0"/>
                </a:rPr>
                <a:t>]</a:t>
              </a:r>
              <a:r>
                <a:rPr lang="zh-CN" altLang="en-US" sz="2000" dirty="0">
                  <a:latin typeface="Times" panose="02020603050405020304" pitchFamily="18" charset="0"/>
                  <a:cs typeface="Times" panose="02020603050405020304" pitchFamily="18" charset="0"/>
                </a:rPr>
                <a:t>这</a:t>
              </a:r>
              <a:endParaRPr lang="en-US" altLang="zh-CN" sz="2000" dirty="0">
                <a:latin typeface="Times" panose="02020603050405020304" pitchFamily="18" charset="0"/>
                <a:cs typeface="Times" panose="02020603050405020304" pitchFamily="18" charset="0"/>
              </a:endParaRPr>
            </a:p>
            <a:p>
              <a:pPr algn="ctr"/>
              <a:r>
                <a:rPr lang="zh-CN" altLang="en-US" sz="2000" dirty="0">
                  <a:latin typeface="Times" panose="02020603050405020304" pitchFamily="18" charset="0"/>
                  <a:cs typeface="Times" panose="02020603050405020304" pitchFamily="18" charset="0"/>
                </a:rPr>
                <a:t>一段子序列</a:t>
              </a:r>
              <a:endParaRPr lang="en-US" sz="2000" dirty="0">
                <a:latin typeface="Times" panose="02020603050405020304" pitchFamily="18" charset="0"/>
                <a:cs typeface="Times" panose="02020603050405020304" pitchFamily="18" charset="0"/>
              </a:endParaRPr>
            </a:p>
          </p:txBody>
        </p:sp>
        <p:cxnSp>
          <p:nvCxnSpPr>
            <p:cNvPr id="6" name="直接箭头连接符 5">
              <a:extLst>
                <a:ext uri="{FF2B5EF4-FFF2-40B4-BE49-F238E27FC236}">
                  <a16:creationId xmlns:a16="http://schemas.microsoft.com/office/drawing/2014/main" id="{690B4117-A9C5-4D05-B39C-84E3BB2848D9}"/>
                </a:ext>
              </a:extLst>
            </p:cNvPr>
            <p:cNvCxnSpPr>
              <a:cxnSpLocks/>
              <a:stCxn id="5" idx="2"/>
            </p:cNvCxnSpPr>
            <p:nvPr/>
          </p:nvCxnSpPr>
          <p:spPr>
            <a:xfrm>
              <a:off x="6682082" y="3934632"/>
              <a:ext cx="490830" cy="310796"/>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1735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6-23</a:t>
            </a:r>
          </a:p>
        </p:txBody>
      </p:sp>
      <mc:AlternateContent xmlns:mc="http://schemas.openxmlformats.org/markup-compatibility/2006" xmlns:a14="http://schemas.microsoft.com/office/drawing/2010/main">
        <mc:Choice Requires="a14">
          <p:sp>
            <p:nvSpPr>
              <p:cNvPr id="3" name="TextBox 2"/>
              <p:cNvSpPr txBox="1"/>
              <p:nvPr/>
            </p:nvSpPr>
            <p:spPr>
              <a:xfrm>
                <a:off x="152400" y="914400"/>
                <a:ext cx="8991600" cy="5412507"/>
              </a:xfrm>
              <a:prstGeom prst="rect">
                <a:avLst/>
              </a:prstGeom>
              <a:noFill/>
            </p:spPr>
            <p:txBody>
              <a:bodyPr wrap="square" rtlCol="0">
                <a:spAutoFit/>
              </a:bodyPr>
              <a:lstStyle/>
              <a:p>
                <a:r>
                  <a:rPr lang="en-US" sz="2400" b="1" dirty="0">
                    <a:latin typeface="SimSun" pitchFamily="2" charset="-122"/>
                    <a:ea typeface="SimSun" pitchFamily="2" charset="-122"/>
                  </a:rPr>
                  <a:t>定义子问题</a:t>
                </a:r>
              </a:p>
              <a:p>
                <a:pPr marL="465138">
                  <a:lnSpc>
                    <a:spcPct val="150000"/>
                  </a:lnSpc>
                </a:pPr>
                <a:r>
                  <a:rPr lang="en-US" dirty="0" err="1">
                    <a:latin typeface="SimSun" pitchFamily="2" charset="-122"/>
                    <a:ea typeface="SimSun" pitchFamily="2" charset="-122"/>
                  </a:rPr>
                  <a:t>为子序列</a:t>
                </a:r>
                <a:r>
                  <a:rPr lang="en-US" i="1" dirty="0">
                    <a:latin typeface="Times New Roman" pitchFamily="18" charset="0"/>
                    <a:ea typeface="SimSun" pitchFamily="2" charset="-122"/>
                    <a:cs typeface="Times New Roman" pitchFamily="18" charset="0"/>
                  </a:rPr>
                  <a:t> 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+1] ≤ …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构造</a:t>
                </a:r>
                <a:r>
                  <a:rPr lang="zh-CN" altLang="en-US" dirty="0">
                    <a:latin typeface="Times New Roman" pitchFamily="18" charset="0"/>
                    <a:ea typeface="SimSun" pitchFamily="2" charset="-122"/>
                    <a:cs typeface="Times New Roman" pitchFamily="18" charset="0"/>
                  </a:rPr>
                  <a:t>其</a:t>
                </a:r>
                <a:r>
                  <a:rPr lang="en-US" dirty="0">
                    <a:latin typeface="Times New Roman" pitchFamily="18" charset="0"/>
                    <a:ea typeface="SimSun" pitchFamily="2" charset="-122"/>
                    <a:cs typeface="Times New Roman" pitchFamily="18" charset="0"/>
                  </a:rPr>
                  <a:t>最</a:t>
                </a:r>
                <a:r>
                  <a:rPr lang="zh-CN" altLang="en-US" dirty="0">
                    <a:latin typeface="Times New Roman" pitchFamily="18" charset="0"/>
                    <a:ea typeface="SimSun" pitchFamily="2" charset="-122"/>
                    <a:cs typeface="Times New Roman" pitchFamily="18" charset="0"/>
                  </a:rPr>
                  <a:t>优二叉搜索树</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p>
              <a:p>
                <a:pPr>
                  <a:lnSpc>
                    <a:spcPct val="150000"/>
                  </a:lnSpc>
                </a:pPr>
                <a:r>
                  <a:rPr lang="en-US" dirty="0">
                    <a:latin typeface="Times New Roman" pitchFamily="18" charset="0"/>
                    <a:ea typeface="SimSun" pitchFamily="2" charset="-122"/>
                    <a:cs typeface="Times New Roman" pitchFamily="18" charset="0"/>
                  </a:rPr>
                  <a:t>假</a:t>
                </a:r>
                <a:r>
                  <a:rPr lang="zh-CN" altLang="en-US" dirty="0">
                    <a:latin typeface="Times New Roman" pitchFamily="18" charset="0"/>
                    <a:ea typeface="SimSun" pitchFamily="2" charset="-122"/>
                    <a:cs typeface="Times New Roman" pitchFamily="18" charset="0"/>
                  </a:rPr>
                  <a:t>设选</a:t>
                </a:r>
                <a:r>
                  <a:rPr lang="en-US" dirty="0" err="1">
                    <a:latin typeface="Times New Roman" pitchFamily="18" charset="0"/>
                    <a:ea typeface="SimSun" pitchFamily="2" charset="-122"/>
                    <a:cs typeface="Times New Roman" pitchFamily="18" charset="0"/>
                  </a:rPr>
                  <a:t>取</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i </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en-US" altLang="zh-CN" i="1" dirty="0">
                    <a:latin typeface="Times New Roman" pitchFamily="18" charset="0"/>
                    <a:ea typeface="SimSun" pitchFamily="2" charset="-122"/>
                    <a:cs typeface="Times New Roman" pitchFamily="18" charset="0"/>
                    <a:sym typeface="Symbol" panose="05050102010706020507" pitchFamily="18" charset="2"/>
                  </a:rPr>
                  <a:t>k </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en-US" altLang="zh-CN" i="1" dirty="0">
                    <a:latin typeface="Times New Roman" pitchFamily="18" charset="0"/>
                    <a:ea typeface="SimSun" pitchFamily="2" charset="-122"/>
                    <a:cs typeface="Times New Roman" pitchFamily="18" charset="0"/>
                    <a:sym typeface="Symbol" panose="05050102010706020507" pitchFamily="18" charset="2"/>
                  </a:rPr>
                  <a:t>j</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做</a:t>
                </a:r>
                <a:r>
                  <a:rPr lang="zh-CN" altLang="en-US" dirty="0">
                    <a:latin typeface="Times New Roman" pitchFamily="18" charset="0"/>
                    <a:ea typeface="SimSun" pitchFamily="2" charset="-122"/>
                    <a:cs typeface="Times New Roman" pitchFamily="18" charset="0"/>
                  </a:rPr>
                  <a:t>树</a:t>
                </a:r>
                <a:r>
                  <a:rPr lang="en-US" dirty="0" err="1">
                    <a:latin typeface="Times New Roman" pitchFamily="18" charset="0"/>
                    <a:ea typeface="SimSun" pitchFamily="2" charset="-122"/>
                    <a:cs typeface="Times New Roman" pitchFamily="18" charset="0"/>
                  </a:rPr>
                  <a:t>根root，那么</a:t>
                </a:r>
                <a:r>
                  <a:rPr lang="en-US" dirty="0">
                    <a:latin typeface="Times New Roman" pitchFamily="18" charset="0"/>
                    <a:ea typeface="SimSun" pitchFamily="2" charset="-122"/>
                    <a:cs typeface="Times New Roman" pitchFamily="18" charset="0"/>
                  </a:rPr>
                  <a:t>，</a:t>
                </a:r>
              </a:p>
              <a:p>
                <a:pPr>
                  <a:lnSpc>
                    <a:spcPct val="150000"/>
                  </a:lnSpc>
                </a:pP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左子树对应最</a:t>
                </a:r>
                <a:r>
                  <a:rPr lang="zh-CN" altLang="en-US" dirty="0">
                    <a:latin typeface="Times New Roman" pitchFamily="18" charset="0"/>
                    <a:ea typeface="SimSun" pitchFamily="2" charset="-122"/>
                    <a:cs typeface="Times New Roman" pitchFamily="18" charset="0"/>
                  </a:rPr>
                  <a:t>优二叉搜索树</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p>
              <a:p>
                <a:pPr>
                  <a:lnSpc>
                    <a:spcPct val="150000"/>
                  </a:lnSpc>
                </a:pP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右子树对应最</a:t>
                </a:r>
                <a:r>
                  <a:rPr lang="zh-CN" altLang="en-US" dirty="0">
                    <a:latin typeface="Times New Roman" pitchFamily="18" charset="0"/>
                    <a:ea typeface="SimSun" pitchFamily="2" charset="-122"/>
                    <a:cs typeface="Times New Roman" pitchFamily="18" charset="0"/>
                  </a:rPr>
                  <a:t>优二叉搜索树</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p>
              <a:p>
                <a:pPr>
                  <a:lnSpc>
                    <a:spcPct val="150000"/>
                  </a:lnSpc>
                </a:pPr>
                <a:r>
                  <a:rPr lang="en-US" dirty="0" err="1">
                    <a:latin typeface="Times New Roman" pitchFamily="18" charset="0"/>
                    <a:ea typeface="SimSun" pitchFamily="2" charset="-122"/>
                    <a:cs typeface="Times New Roman" pitchFamily="18" charset="0"/>
                  </a:rPr>
                  <a:t>要找出</a:t>
                </a:r>
                <a:r>
                  <a:rPr lang="en-US" i="1" dirty="0">
                    <a:latin typeface="Times New Roman" pitchFamily="18" charset="0"/>
                    <a:ea typeface="SimSun" pitchFamily="2" charset="-122"/>
                    <a:cs typeface="Times New Roman" pitchFamily="18" charset="0"/>
                  </a:rPr>
                  <a:t> 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和左右子树</a:t>
                </a:r>
                <a:r>
                  <a:rPr lang="zh-CN" altLang="en-US" dirty="0">
                    <a:latin typeface="Times New Roman" pitchFamily="18" charset="0"/>
                    <a:ea typeface="SimSun" pitchFamily="2" charset="-122"/>
                    <a:cs typeface="Times New Roman" pitchFamily="18" charset="0"/>
                  </a:rPr>
                  <a:t>之间</a:t>
                </a:r>
                <a:r>
                  <a:rPr lang="en-US" dirty="0" err="1">
                    <a:latin typeface="Times New Roman" pitchFamily="18" charset="0"/>
                    <a:ea typeface="SimSun" pitchFamily="2" charset="-122"/>
                    <a:cs typeface="Times New Roman" pitchFamily="18" charset="0"/>
                  </a:rPr>
                  <a:t>的关系。由</a:t>
                </a:r>
                <a:r>
                  <a:rPr lang="en-US" dirty="0">
                    <a:latin typeface="Times New Roman" pitchFamily="18" charset="0"/>
                    <a:ea typeface="SimSun" pitchFamily="2" charset="-122"/>
                    <a:cs typeface="Times New Roman" pitchFamily="18" charset="0"/>
                  </a:rPr>
                  <a:t>(6.5)，</a:t>
                </a:r>
              </a:p>
              <a:p>
                <a:pPr>
                  <a:lnSpc>
                    <a:spcPct val="150000"/>
                  </a:lnSpc>
                </a:pP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 j</a:t>
                </a:r>
                <a:r>
                  <a:rPr lang="en-US" sz="2000" dirty="0">
                    <a:latin typeface="Times New Roman" pitchFamily="18" charset="0"/>
                    <a:cs typeface="Times New Roman" pitchFamily="18" charset="0"/>
                  </a:rPr>
                  <a:t>]) = </a:t>
                </a:r>
              </a:p>
              <a:p>
                <a:pPr>
                  <a:lnSpc>
                    <a:spcPct val="150000"/>
                  </a:lnSpc>
                </a:pPr>
                <a14:m>
                  <m:oMath xmlns:m="http://schemas.openxmlformats.org/officeDocument/2006/math">
                    <m:nary>
                      <m:naryPr>
                        <m:chr m:val="∑"/>
                        <m:ctrlPr>
                          <a:rPr lang="en-US" sz="2400" i="1">
                            <a:latin typeface="Cambria Math" panose="02040503050406030204" pitchFamily="18" charset="0"/>
                            <a:cs typeface="Times New Roman" pitchFamily="18" charset="0"/>
                          </a:rPr>
                        </m:ctrlPr>
                      </m:naryPr>
                      <m:sub>
                        <m:r>
                          <a:rPr lang="en-US" sz="2400" b="0" i="1" smtClean="0">
                            <a:latin typeface="Cambria Math"/>
                            <a:cs typeface="Times New Roman" pitchFamily="18" charset="0"/>
                          </a:rPr>
                          <m:t>𝑡</m:t>
                        </m:r>
                        <m:r>
                          <a:rPr lang="en-US" sz="2400" i="1">
                            <a:latin typeface="Cambria Math"/>
                            <a:cs typeface="Times New Roman" pitchFamily="18" charset="0"/>
                          </a:rPr>
                          <m:t>=</m:t>
                        </m:r>
                        <m:r>
                          <a:rPr lang="en-US" sz="2400" b="0" i="1" smtClean="0">
                            <a:solidFill>
                              <a:srgbClr val="FF0000"/>
                            </a:solidFill>
                            <a:latin typeface="Cambria Math"/>
                            <a:cs typeface="Times New Roman" pitchFamily="18" charset="0"/>
                          </a:rPr>
                          <m:t>𝑖</m:t>
                        </m:r>
                      </m:sub>
                      <m:sup>
                        <m:r>
                          <a:rPr lang="en-US" sz="2400" b="0" i="1" smtClean="0">
                            <a:solidFill>
                              <a:srgbClr val="FF0000"/>
                            </a:solidFill>
                            <a:latin typeface="Cambria Math"/>
                            <a:cs typeface="Times New Roman" pitchFamily="18" charset="0"/>
                          </a:rPr>
                          <m:t>𝑗</m:t>
                        </m:r>
                      </m:sup>
                      <m:e>
                        <m:r>
                          <a:rPr lang="en-US" sz="2400" i="1">
                            <a:latin typeface="Cambria Math"/>
                            <a:cs typeface="Times New Roman" pitchFamily="18" charset="0"/>
                          </a:rPr>
                          <m:t>𝑝</m:t>
                        </m:r>
                        <m:r>
                          <a:rPr lang="en-US" sz="2400" b="0" i="1" baseline="-25000" smtClean="0">
                            <a:latin typeface="Cambria Math"/>
                            <a:cs typeface="Times New Roman" pitchFamily="18" charset="0"/>
                          </a:rPr>
                          <m:t>𝑡</m:t>
                        </m:r>
                        <m:r>
                          <a:rPr lang="en-US" sz="2400" i="1">
                            <a:latin typeface="Cambria Math"/>
                            <a:cs typeface="Times New Roman" pitchFamily="18" charset="0"/>
                            <a:sym typeface="Symbol"/>
                          </a:rPr>
                          <m:t>(</m:t>
                        </m:r>
                        <m:r>
                          <a:rPr lang="en-US" sz="2400" i="1">
                            <a:latin typeface="Cambria Math"/>
                            <a:cs typeface="Times New Roman" pitchFamily="18" charset="0"/>
                            <a:sym typeface="Symbol"/>
                          </a:rPr>
                          <m:t>𝐴</m:t>
                        </m:r>
                        <m:d>
                          <m:dPr>
                            <m:begChr m:val="["/>
                            <m:endChr m:val="]"/>
                            <m:ctrlPr>
                              <a:rPr lang="en-US" sz="2400" i="1">
                                <a:latin typeface="Cambria Math" panose="02040503050406030204" pitchFamily="18" charset="0"/>
                                <a:cs typeface="Times New Roman" pitchFamily="18" charset="0"/>
                                <a:sym typeface="Symbol"/>
                              </a:rPr>
                            </m:ctrlPr>
                          </m:dPr>
                          <m:e>
                            <m:r>
                              <a:rPr lang="en-US" sz="2400" b="0" i="1" smtClean="0">
                                <a:latin typeface="Cambria Math"/>
                                <a:cs typeface="Times New Roman" pitchFamily="18" charset="0"/>
                                <a:sym typeface="Symbol"/>
                              </a:rPr>
                              <m:t>𝑡</m:t>
                            </m:r>
                          </m:e>
                        </m:d>
                        <m:r>
                          <a:rPr lang="en-US" sz="2400" b="0" i="1" smtClean="0">
                            <a:latin typeface="Cambria Math"/>
                            <a:cs typeface="Times New Roman" pitchFamily="18" charset="0"/>
                            <a:sym typeface="Symbol"/>
                          </a:rPr>
                          <m:t>到</m:t>
                        </m:r>
                        <m:r>
                          <a:rPr lang="en-US" sz="2400" b="0" i="1" smtClean="0">
                            <a:latin typeface="Cambria Math"/>
                            <a:cs typeface="Times New Roman" pitchFamily="18" charset="0"/>
                            <a:sym typeface="Symbol"/>
                          </a:rPr>
                          <m:t>𝐴</m:t>
                        </m:r>
                        <m:d>
                          <m:dPr>
                            <m:begChr m:val="["/>
                            <m:endChr m:val="]"/>
                            <m:ctrlPr>
                              <a:rPr lang="en-US" sz="2400" b="0" i="1" smtClean="0">
                                <a:latin typeface="Cambria Math" panose="02040503050406030204" pitchFamily="18" charset="0"/>
                                <a:cs typeface="Times New Roman" pitchFamily="18" charset="0"/>
                                <a:sym typeface="Symbol"/>
                              </a:rPr>
                            </m:ctrlPr>
                          </m:dPr>
                          <m:e>
                            <m:r>
                              <a:rPr lang="en-US" sz="2400" b="0" i="1" smtClean="0">
                                <a:latin typeface="Cambria Math"/>
                                <a:cs typeface="Times New Roman" pitchFamily="18" charset="0"/>
                                <a:sym typeface="Symbol"/>
                              </a:rPr>
                              <m:t>𝑘</m:t>
                            </m:r>
                          </m:e>
                        </m:d>
                        <m:r>
                          <a:rPr lang="en-US" sz="2400" b="0" i="1" smtClean="0">
                            <a:latin typeface="Cambria Math"/>
                            <a:cs typeface="Times New Roman" pitchFamily="18" charset="0"/>
                            <a:sym typeface="Symbol"/>
                          </a:rPr>
                          <m:t>的长</m:t>
                        </m:r>
                        <m:r>
                          <a:rPr lang="zh-CN" altLang="en-US" sz="2400" i="1">
                            <a:latin typeface="Cambria Math" panose="02040503050406030204" pitchFamily="18" charset="0"/>
                            <a:cs typeface="Times New Roman" pitchFamily="18" charset="0"/>
                            <a:sym typeface="Symbol"/>
                          </a:rPr>
                          <m:t>度</m:t>
                        </m:r>
                        <m:r>
                          <a:rPr lang="en-US" sz="2400" i="1">
                            <a:latin typeface="Cambria Math"/>
                            <a:cs typeface="Times New Roman" pitchFamily="18" charset="0"/>
                            <a:sym typeface="Symbol"/>
                          </a:rPr>
                          <m:t>+1)</m:t>
                        </m:r>
                      </m:e>
                    </m:nary>
                  </m:oMath>
                </a14:m>
                <a:r>
                  <a:rPr lang="en-US" sz="2000" dirty="0">
                    <a:latin typeface="Times New Roman" pitchFamily="18" charset="0"/>
                    <a:cs typeface="Times New Roman" pitchFamily="18" charset="0"/>
                  </a:rPr>
                  <a:t> + </a:t>
                </a:r>
                <a14:m>
                  <m:oMath xmlns:m="http://schemas.openxmlformats.org/officeDocument/2006/math">
                    <m:nary>
                      <m:naryPr>
                        <m:chr m:val="∑"/>
                        <m:ctrlPr>
                          <a:rPr lang="en-US" sz="2400" i="1">
                            <a:latin typeface="Cambria Math" panose="02040503050406030204" pitchFamily="18" charset="0"/>
                            <a:cs typeface="Times New Roman" pitchFamily="18" charset="0"/>
                          </a:rPr>
                        </m:ctrlPr>
                      </m:naryPr>
                      <m:sub>
                        <m:r>
                          <a:rPr lang="en-US" sz="2400" b="0" i="1" smtClean="0">
                            <a:latin typeface="Cambria Math"/>
                            <a:cs typeface="Times New Roman" pitchFamily="18" charset="0"/>
                          </a:rPr>
                          <m:t>𝑡</m:t>
                        </m:r>
                        <m:r>
                          <a:rPr lang="en-US" sz="2400" i="1">
                            <a:latin typeface="Cambria Math"/>
                            <a:cs typeface="Times New Roman" pitchFamily="18" charset="0"/>
                          </a:rPr>
                          <m:t>=</m:t>
                        </m:r>
                        <m:r>
                          <a:rPr lang="en-US" sz="2400" b="0" i="1" smtClean="0">
                            <a:solidFill>
                              <a:srgbClr val="FF0000"/>
                            </a:solidFill>
                            <a:latin typeface="Cambria Math"/>
                            <a:cs typeface="Times New Roman" pitchFamily="18" charset="0"/>
                          </a:rPr>
                          <m:t>𝑖</m:t>
                        </m:r>
                        <m:r>
                          <a:rPr lang="en-US" sz="2400" b="0" i="1" smtClean="0">
                            <a:solidFill>
                              <a:srgbClr val="FF0000"/>
                            </a:solidFill>
                            <a:latin typeface="Cambria Math"/>
                            <a:cs typeface="Times New Roman" pitchFamily="18" charset="0"/>
                          </a:rPr>
                          <m:t>−1</m:t>
                        </m:r>
                      </m:sub>
                      <m:sup>
                        <m:r>
                          <a:rPr lang="en-US" sz="2400" b="0" i="1" smtClean="0">
                            <a:solidFill>
                              <a:srgbClr val="FF0000"/>
                            </a:solidFill>
                            <a:latin typeface="Cambria Math"/>
                            <a:cs typeface="Times New Roman" pitchFamily="18" charset="0"/>
                          </a:rPr>
                          <m:t>𝑗</m:t>
                        </m:r>
                      </m:sup>
                      <m:e>
                        <m:r>
                          <a:rPr lang="en-US" sz="2400" i="1">
                            <a:latin typeface="Cambria Math"/>
                            <a:cs typeface="Times New Roman" pitchFamily="18" charset="0"/>
                          </a:rPr>
                          <m:t>𝑞</m:t>
                        </m:r>
                        <m:r>
                          <a:rPr lang="en-US" sz="2400" b="0" i="1" baseline="-25000" smtClean="0">
                            <a:latin typeface="Cambria Math"/>
                            <a:cs typeface="Times New Roman" pitchFamily="18" charset="0"/>
                          </a:rPr>
                          <m:t>𝑡</m:t>
                        </m:r>
                        <m:r>
                          <a:rPr lang="en-US" sz="2400" i="1">
                            <a:latin typeface="Cambria Math"/>
                            <a:cs typeface="Times New Roman" pitchFamily="18" charset="0"/>
                            <a:sym typeface="Symbol"/>
                          </a:rPr>
                          <m:t>(</m:t>
                        </m:r>
                        <m:sSub>
                          <m:sSubPr>
                            <m:ctrlPr>
                              <a:rPr lang="en-US" sz="2400" i="1" smtClean="0">
                                <a:latin typeface="Cambria Math" panose="02040503050406030204" pitchFamily="18" charset="0"/>
                                <a:cs typeface="Times New Roman" pitchFamily="18" charset="0"/>
                                <a:sym typeface="Symbol"/>
                              </a:rPr>
                            </m:ctrlPr>
                          </m:sSubPr>
                          <m:e>
                            <m:r>
                              <a:rPr lang="en-US" sz="2400" b="0" i="1" smtClean="0">
                                <a:latin typeface="Cambria Math" panose="02040503050406030204" pitchFamily="18" charset="0"/>
                                <a:cs typeface="Times New Roman" pitchFamily="18" charset="0"/>
                                <a:sym typeface="Symbol"/>
                              </a:rPr>
                              <m:t>𝑑</m:t>
                            </m:r>
                          </m:e>
                          <m:sub>
                            <m:r>
                              <a:rPr lang="en-US" sz="2400" b="0" i="1" smtClean="0">
                                <a:latin typeface="Cambria Math" panose="02040503050406030204" pitchFamily="18" charset="0"/>
                                <a:cs typeface="Times New Roman" pitchFamily="18" charset="0"/>
                                <a:sym typeface="Symbol"/>
                              </a:rPr>
                              <m:t>𝑡</m:t>
                            </m:r>
                          </m:sub>
                        </m:sSub>
                        <m:r>
                          <a:rPr lang="en-US" sz="2400" b="0" i="1" baseline="-25000" smtClean="0">
                            <a:latin typeface="Cambria Math"/>
                            <a:cs typeface="Times New Roman" pitchFamily="18" charset="0"/>
                            <a:sym typeface="Symbol"/>
                          </a:rPr>
                          <m:t> </m:t>
                        </m:r>
                        <m:r>
                          <a:rPr lang="en-US" sz="2400" b="0" i="1" smtClean="0">
                            <a:latin typeface="Cambria Math"/>
                            <a:cs typeface="Times New Roman" pitchFamily="18" charset="0"/>
                            <a:sym typeface="Symbol"/>
                          </a:rPr>
                          <m:t>到</m:t>
                        </m:r>
                        <m:r>
                          <a:rPr lang="en-US" sz="2400" b="0" i="1" smtClean="0">
                            <a:latin typeface="Cambria Math"/>
                            <a:cs typeface="Times New Roman" pitchFamily="18" charset="0"/>
                            <a:sym typeface="Symbol"/>
                          </a:rPr>
                          <m:t>𝐴</m:t>
                        </m:r>
                        <m:d>
                          <m:dPr>
                            <m:begChr m:val="["/>
                            <m:endChr m:val="]"/>
                            <m:ctrlPr>
                              <a:rPr lang="en-US" sz="2400" b="0" i="1" smtClean="0">
                                <a:latin typeface="Cambria Math" panose="02040503050406030204" pitchFamily="18" charset="0"/>
                                <a:cs typeface="Times New Roman" pitchFamily="18" charset="0"/>
                                <a:sym typeface="Symbol"/>
                              </a:rPr>
                            </m:ctrlPr>
                          </m:dPr>
                          <m:e>
                            <m:r>
                              <a:rPr lang="en-US" sz="2400" b="0" i="1" smtClean="0">
                                <a:latin typeface="Cambria Math"/>
                                <a:cs typeface="Times New Roman" pitchFamily="18" charset="0"/>
                                <a:sym typeface="Symbol"/>
                              </a:rPr>
                              <m:t>𝑘</m:t>
                            </m:r>
                          </m:e>
                        </m:d>
                        <m:r>
                          <a:rPr lang="en-US" sz="2400" b="0" i="1" smtClean="0">
                            <a:latin typeface="Cambria Math"/>
                            <a:cs typeface="Times New Roman" pitchFamily="18" charset="0"/>
                            <a:sym typeface="Symbol"/>
                          </a:rPr>
                          <m:t>的长</m:t>
                        </m:r>
                        <m:r>
                          <a:rPr lang="zh-CN" altLang="en-US" sz="2400" i="1">
                            <a:latin typeface="Cambria Math" panose="02040503050406030204" pitchFamily="18" charset="0"/>
                            <a:cs typeface="Times New Roman" pitchFamily="18" charset="0"/>
                            <a:sym typeface="Symbol"/>
                          </a:rPr>
                          <m:t>度</m:t>
                        </m:r>
                        <m:r>
                          <a:rPr lang="en-US" altLang="zh-CN" sz="2400" i="1">
                            <a:latin typeface="Cambria Math" panose="02040503050406030204" pitchFamily="18" charset="0"/>
                            <a:cs typeface="Times New Roman" pitchFamily="18" charset="0"/>
                            <a:sym typeface="Symbol"/>
                          </a:rPr>
                          <m:t>+</m:t>
                        </m:r>
                        <m:r>
                          <a:rPr lang="en-US" altLang="zh-CN" sz="2400" b="0" i="1" smtClean="0">
                            <a:latin typeface="Cambria Math" panose="02040503050406030204" pitchFamily="18" charset="0"/>
                            <a:cs typeface="Times New Roman" pitchFamily="18" charset="0"/>
                            <a:sym typeface="Symbol"/>
                          </a:rPr>
                          <m:t>1</m:t>
                        </m:r>
                        <m:r>
                          <a:rPr lang="en-US" sz="2400" i="1">
                            <a:latin typeface="Cambria Math"/>
                            <a:cs typeface="Times New Roman" pitchFamily="18" charset="0"/>
                            <a:sym typeface="Symbol"/>
                          </a:rPr>
                          <m:t>)</m:t>
                        </m:r>
                      </m:e>
                    </m:nary>
                  </m:oMath>
                </a14:m>
                <a:endParaRPr lang="en-US" sz="2000" b="0" dirty="0">
                  <a:latin typeface="Times New Roman" pitchFamily="18" charset="0"/>
                  <a:cs typeface="Times New Roman" pitchFamily="18" charset="0"/>
                  <a:sym typeface="Symbol"/>
                </a:endParaRPr>
              </a:p>
              <a:p>
                <a:pPr>
                  <a:lnSpc>
                    <a:spcPct val="150000"/>
                  </a:lnSpc>
                </a:pPr>
                <a:r>
                  <a:rPr lang="en-US" sz="2000" dirty="0">
                    <a:latin typeface="Times New Roman" pitchFamily="18" charset="0"/>
                    <a:cs typeface="Times New Roman" pitchFamily="18" charset="0"/>
                  </a:rPr>
                  <a:t>= </a:t>
                </a:r>
                <a14:m>
                  <m:oMath xmlns:m="http://schemas.openxmlformats.org/officeDocument/2006/math">
                    <m:nary>
                      <m:naryPr>
                        <m:chr m:val="∑"/>
                        <m:ctrlPr>
                          <a:rPr lang="en-US" sz="2400" i="1">
                            <a:latin typeface="Cambria Math" panose="02040503050406030204" pitchFamily="18" charset="0"/>
                            <a:cs typeface="Times New Roman" pitchFamily="18" charset="0"/>
                          </a:rPr>
                        </m:ctrlPr>
                      </m:naryPr>
                      <m:sub>
                        <m:r>
                          <a:rPr lang="en-US" sz="2400" i="1">
                            <a:latin typeface="Cambria Math"/>
                            <a:cs typeface="Times New Roman" pitchFamily="18" charset="0"/>
                          </a:rPr>
                          <m:t>𝑡</m:t>
                        </m:r>
                        <m:r>
                          <a:rPr lang="en-US" sz="2400" i="1">
                            <a:latin typeface="Cambria Math"/>
                            <a:cs typeface="Times New Roman" pitchFamily="18" charset="0"/>
                          </a:rPr>
                          <m:t>=</m:t>
                        </m:r>
                        <m:r>
                          <a:rPr lang="en-US" sz="2400" i="1" smtClean="0">
                            <a:solidFill>
                              <a:srgbClr val="FF0000"/>
                            </a:solidFill>
                            <a:latin typeface="Cambria Math"/>
                            <a:cs typeface="Times New Roman" pitchFamily="18" charset="0"/>
                          </a:rPr>
                          <m:t>𝑖</m:t>
                        </m:r>
                      </m:sub>
                      <m:sup>
                        <m:r>
                          <a:rPr lang="en-US" sz="2400" i="1" smtClean="0">
                            <a:solidFill>
                              <a:srgbClr val="FF0000"/>
                            </a:solidFill>
                            <a:latin typeface="Cambria Math"/>
                            <a:cs typeface="Times New Roman" pitchFamily="18" charset="0"/>
                          </a:rPr>
                          <m:t>𝑗</m:t>
                        </m:r>
                      </m:sup>
                      <m:e>
                        <m:r>
                          <a:rPr lang="en-US" sz="2400" i="1">
                            <a:latin typeface="Cambria Math"/>
                            <a:cs typeface="Times New Roman" pitchFamily="18" charset="0"/>
                          </a:rPr>
                          <m:t>𝑝</m:t>
                        </m:r>
                        <m:r>
                          <a:rPr lang="en-US" sz="2400" i="1" baseline="-25000">
                            <a:latin typeface="Cambria Math"/>
                            <a:cs typeface="Times New Roman" pitchFamily="18" charset="0"/>
                          </a:rPr>
                          <m:t>𝑡</m:t>
                        </m:r>
                        <m:r>
                          <a:rPr lang="en-US" sz="2400" i="1">
                            <a:latin typeface="Cambria Math"/>
                            <a:cs typeface="Times New Roman" pitchFamily="18" charset="0"/>
                            <a:sym typeface="Symbol"/>
                          </a:rPr>
                          <m:t></m:t>
                        </m:r>
                        <m:r>
                          <a:rPr lang="en-US" sz="2400" b="0" i="1" smtClean="0">
                            <a:latin typeface="Cambria Math"/>
                            <a:cs typeface="Times New Roman" pitchFamily="18" charset="0"/>
                            <a:sym typeface="Symbol"/>
                          </a:rPr>
                          <m:t>(</m:t>
                        </m:r>
                        <m:r>
                          <a:rPr lang="en-US" sz="2400" i="1">
                            <a:latin typeface="Cambria Math"/>
                            <a:cs typeface="Times New Roman" pitchFamily="18" charset="0"/>
                            <a:sym typeface="Symbol"/>
                          </a:rPr>
                          <m:t>𝐴</m:t>
                        </m:r>
                        <m:d>
                          <m:dPr>
                            <m:begChr m:val="["/>
                            <m:endChr m:val="]"/>
                            <m:ctrlPr>
                              <a:rPr lang="en-US" sz="2400" i="1">
                                <a:latin typeface="Cambria Math" panose="02040503050406030204" pitchFamily="18" charset="0"/>
                                <a:cs typeface="Times New Roman" pitchFamily="18" charset="0"/>
                                <a:sym typeface="Symbol"/>
                              </a:rPr>
                            </m:ctrlPr>
                          </m:dPr>
                          <m:e>
                            <m:r>
                              <a:rPr lang="en-US" sz="2400" i="1">
                                <a:latin typeface="Cambria Math"/>
                                <a:cs typeface="Times New Roman" pitchFamily="18" charset="0"/>
                                <a:sym typeface="Symbol"/>
                              </a:rPr>
                              <m:t>𝑡</m:t>
                            </m:r>
                          </m:e>
                        </m:d>
                        <m:r>
                          <a:rPr lang="en-US" sz="2400" i="1">
                            <a:latin typeface="Cambria Math"/>
                            <a:cs typeface="Times New Roman" pitchFamily="18" charset="0"/>
                            <a:sym typeface="Symbol"/>
                          </a:rPr>
                          <m:t>到</m:t>
                        </m:r>
                        <m:r>
                          <a:rPr lang="en-US" sz="2400" i="1">
                            <a:latin typeface="Cambria Math"/>
                            <a:cs typeface="Times New Roman" pitchFamily="18" charset="0"/>
                            <a:sym typeface="Symbol"/>
                          </a:rPr>
                          <m:t>𝐴</m:t>
                        </m:r>
                        <m:d>
                          <m:dPr>
                            <m:begChr m:val="["/>
                            <m:endChr m:val="]"/>
                            <m:ctrlPr>
                              <a:rPr lang="en-US" sz="2400" i="1">
                                <a:latin typeface="Cambria Math" panose="02040503050406030204" pitchFamily="18" charset="0"/>
                                <a:cs typeface="Times New Roman" pitchFamily="18" charset="0"/>
                                <a:sym typeface="Symbol"/>
                              </a:rPr>
                            </m:ctrlPr>
                          </m:dPr>
                          <m:e>
                            <m:r>
                              <a:rPr lang="en-US" sz="2400" i="1">
                                <a:latin typeface="Cambria Math"/>
                                <a:cs typeface="Times New Roman" pitchFamily="18" charset="0"/>
                                <a:sym typeface="Symbol"/>
                              </a:rPr>
                              <m:t>𝑘</m:t>
                            </m:r>
                          </m:e>
                        </m:d>
                        <m:r>
                          <a:rPr lang="en-US" sz="2400" i="1">
                            <a:latin typeface="Cambria Math"/>
                            <a:cs typeface="Times New Roman" pitchFamily="18" charset="0"/>
                            <a:sym typeface="Symbol"/>
                          </a:rPr>
                          <m:t>的长</m:t>
                        </m:r>
                        <m:r>
                          <a:rPr lang="zh-CN" altLang="en-US" sz="2400" i="1">
                            <a:latin typeface="Cambria Math" panose="02040503050406030204" pitchFamily="18" charset="0"/>
                            <a:cs typeface="Times New Roman" pitchFamily="18" charset="0"/>
                            <a:sym typeface="Symbol"/>
                          </a:rPr>
                          <m:t>度</m:t>
                        </m:r>
                        <m:r>
                          <a:rPr lang="en-US" sz="2400" b="0" i="1" smtClean="0">
                            <a:latin typeface="Cambria Math"/>
                            <a:cs typeface="Times New Roman" pitchFamily="18" charset="0"/>
                            <a:sym typeface="Symbol"/>
                          </a:rPr>
                          <m:t>)</m:t>
                        </m:r>
                      </m:e>
                    </m:nary>
                  </m:oMath>
                </a14:m>
                <a:r>
                  <a:rPr lang="en-US" sz="2000" dirty="0">
                    <a:latin typeface="Times New Roman" pitchFamily="18" charset="0"/>
                    <a:cs typeface="Times New Roman" pitchFamily="18" charset="0"/>
                  </a:rPr>
                  <a:t> + </a:t>
                </a:r>
                <a14:m>
                  <m:oMath xmlns:m="http://schemas.openxmlformats.org/officeDocument/2006/math">
                    <m:nary>
                      <m:naryPr>
                        <m:chr m:val="∑"/>
                        <m:ctrlPr>
                          <a:rPr lang="en-US" sz="2400" i="1">
                            <a:latin typeface="Cambria Math" panose="02040503050406030204" pitchFamily="18" charset="0"/>
                            <a:cs typeface="Times New Roman" pitchFamily="18" charset="0"/>
                          </a:rPr>
                        </m:ctrlPr>
                      </m:naryPr>
                      <m:sub>
                        <m:r>
                          <a:rPr lang="en-US" sz="2400" i="1">
                            <a:latin typeface="Cambria Math"/>
                            <a:cs typeface="Times New Roman" pitchFamily="18" charset="0"/>
                          </a:rPr>
                          <m:t>𝑡</m:t>
                        </m:r>
                        <m:r>
                          <a:rPr lang="en-US" sz="2400" i="1">
                            <a:latin typeface="Cambria Math"/>
                            <a:cs typeface="Times New Roman" pitchFamily="18" charset="0"/>
                          </a:rPr>
                          <m:t>=</m:t>
                        </m:r>
                        <m:r>
                          <a:rPr lang="en-US" sz="2400" b="0" i="1" smtClean="0">
                            <a:solidFill>
                              <a:srgbClr val="FF0000"/>
                            </a:solidFill>
                            <a:latin typeface="Cambria Math" panose="02040503050406030204" pitchFamily="18" charset="0"/>
                            <a:cs typeface="Times New Roman" pitchFamily="18" charset="0"/>
                          </a:rPr>
                          <m:t>𝑖</m:t>
                        </m:r>
                        <m:r>
                          <a:rPr lang="en-US" sz="2400" b="0" i="1" smtClean="0">
                            <a:solidFill>
                              <a:srgbClr val="FF0000"/>
                            </a:solidFill>
                            <a:latin typeface="Cambria Math" panose="02040503050406030204" pitchFamily="18" charset="0"/>
                            <a:cs typeface="Times New Roman" pitchFamily="18" charset="0"/>
                          </a:rPr>
                          <m:t>−1</m:t>
                        </m:r>
                      </m:sub>
                      <m:sup>
                        <m:r>
                          <a:rPr lang="en-US" sz="2400" i="1" smtClean="0">
                            <a:solidFill>
                              <a:srgbClr val="FF0000"/>
                            </a:solidFill>
                            <a:latin typeface="Cambria Math"/>
                            <a:cs typeface="Times New Roman" pitchFamily="18" charset="0"/>
                          </a:rPr>
                          <m:t>𝑗</m:t>
                        </m:r>
                      </m:sup>
                      <m:e>
                        <m:r>
                          <a:rPr lang="en-US" sz="2400" i="1">
                            <a:latin typeface="Cambria Math"/>
                            <a:cs typeface="Times New Roman" pitchFamily="18" charset="0"/>
                          </a:rPr>
                          <m:t>𝑞</m:t>
                        </m:r>
                        <m:r>
                          <a:rPr lang="en-US" sz="2400" i="1" baseline="-25000">
                            <a:latin typeface="Cambria Math"/>
                            <a:cs typeface="Times New Roman" pitchFamily="18" charset="0"/>
                          </a:rPr>
                          <m:t>𝑡</m:t>
                        </m:r>
                        <m:r>
                          <a:rPr lang="en-US" sz="2400" i="1">
                            <a:latin typeface="Cambria Math"/>
                            <a:cs typeface="Times New Roman" pitchFamily="18" charset="0"/>
                            <a:sym typeface="Symbol"/>
                          </a:rPr>
                          <m:t></m:t>
                        </m:r>
                        <m:r>
                          <a:rPr lang="en-US" sz="2400" b="0" i="1" smtClean="0">
                            <a:latin typeface="Cambria Math"/>
                            <a:cs typeface="Times New Roman" pitchFamily="18" charset="0"/>
                            <a:sym typeface="Symbol"/>
                          </a:rPr>
                          <m:t>(</m:t>
                        </m:r>
                        <m:r>
                          <a:rPr lang="en-US" sz="2400" i="1">
                            <a:latin typeface="Cambria Math"/>
                            <a:cs typeface="Times New Roman" pitchFamily="18" charset="0"/>
                            <a:sym typeface="Symbol"/>
                          </a:rPr>
                          <m:t>𝑑</m:t>
                        </m:r>
                        <m:r>
                          <a:rPr lang="en-US" sz="2400" i="1" baseline="-25000">
                            <a:latin typeface="Cambria Math"/>
                            <a:cs typeface="Times New Roman" pitchFamily="18" charset="0"/>
                            <a:sym typeface="Symbol"/>
                          </a:rPr>
                          <m:t>𝑡</m:t>
                        </m:r>
                        <m:r>
                          <a:rPr lang="en-US" sz="2400" i="1" baseline="-25000">
                            <a:latin typeface="Cambria Math"/>
                            <a:cs typeface="Times New Roman" pitchFamily="18" charset="0"/>
                            <a:sym typeface="Symbol"/>
                          </a:rPr>
                          <m:t> </m:t>
                        </m:r>
                        <m:r>
                          <a:rPr lang="en-US" sz="2400" i="1">
                            <a:latin typeface="Cambria Math"/>
                            <a:cs typeface="Times New Roman" pitchFamily="18" charset="0"/>
                            <a:sym typeface="Symbol"/>
                          </a:rPr>
                          <m:t>到</m:t>
                        </m:r>
                        <m:r>
                          <a:rPr lang="en-US" sz="2400" i="1">
                            <a:latin typeface="Cambria Math"/>
                            <a:cs typeface="Times New Roman" pitchFamily="18" charset="0"/>
                            <a:sym typeface="Symbol"/>
                          </a:rPr>
                          <m:t>𝐴</m:t>
                        </m:r>
                        <m:d>
                          <m:dPr>
                            <m:begChr m:val="["/>
                            <m:endChr m:val="]"/>
                            <m:ctrlPr>
                              <a:rPr lang="en-US" sz="2400" i="1">
                                <a:latin typeface="Cambria Math" panose="02040503050406030204" pitchFamily="18" charset="0"/>
                                <a:cs typeface="Times New Roman" pitchFamily="18" charset="0"/>
                                <a:sym typeface="Symbol"/>
                              </a:rPr>
                            </m:ctrlPr>
                          </m:dPr>
                          <m:e>
                            <m:r>
                              <a:rPr lang="en-US" sz="2400" i="1">
                                <a:latin typeface="Cambria Math"/>
                                <a:cs typeface="Times New Roman" pitchFamily="18" charset="0"/>
                                <a:sym typeface="Symbol"/>
                              </a:rPr>
                              <m:t>𝑘</m:t>
                            </m:r>
                          </m:e>
                        </m:d>
                        <m:r>
                          <a:rPr lang="en-US" sz="2400" i="1">
                            <a:latin typeface="Cambria Math"/>
                            <a:cs typeface="Times New Roman" pitchFamily="18" charset="0"/>
                            <a:sym typeface="Symbol"/>
                          </a:rPr>
                          <m:t>的长</m:t>
                        </m:r>
                        <m:r>
                          <a:rPr lang="zh-CN" altLang="en-US" sz="2400" i="1">
                            <a:latin typeface="Cambria Math" panose="02040503050406030204" pitchFamily="18" charset="0"/>
                            <a:cs typeface="Times New Roman" pitchFamily="18" charset="0"/>
                            <a:sym typeface="Symbol"/>
                          </a:rPr>
                          <m:t>度</m:t>
                        </m:r>
                        <m:r>
                          <a:rPr lang="en-US" sz="2400" i="1">
                            <a:latin typeface="Cambria Math"/>
                            <a:cs typeface="Times New Roman" pitchFamily="18" charset="0"/>
                            <a:sym typeface="Symbol"/>
                          </a:rPr>
                          <m:t>)</m:t>
                        </m:r>
                      </m:e>
                    </m:nary>
                  </m:oMath>
                </a14:m>
                <a:r>
                  <a:rPr lang="en-US" sz="2000" dirty="0">
                    <a:latin typeface="Times New Roman" pitchFamily="18" charset="0"/>
                    <a:cs typeface="Times New Roman" pitchFamily="18" charset="0"/>
                  </a:rPr>
                  <a:t> +</a:t>
                </a:r>
                <a:r>
                  <a:rPr lang="en-US" sz="2200" i="1" dirty="0">
                    <a:latin typeface="Times New Roman" pitchFamily="18" charset="0"/>
                    <a:cs typeface="Times New Roman" pitchFamily="18" charset="0"/>
                  </a:rPr>
                  <a:t>W</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 j</a:t>
                </a:r>
                <a:r>
                  <a:rPr lang="en-US" sz="2200" dirty="0">
                    <a:latin typeface="Times New Roman" pitchFamily="18" charset="0"/>
                    <a:cs typeface="Times New Roman" pitchFamily="18" charset="0"/>
                  </a:rPr>
                  <a:t>]</a:t>
                </a:r>
                <a:r>
                  <a:rPr lang="en-US" sz="2000" dirty="0">
                    <a:latin typeface="Times New Roman" pitchFamily="18" charset="0"/>
                    <a:cs typeface="Times New Roman" pitchFamily="18" charset="0"/>
                  </a:rPr>
                  <a:t>;</a:t>
                </a:r>
              </a:p>
              <a:p>
                <a:pPr>
                  <a:lnSpc>
                    <a:spcPct val="150000"/>
                  </a:lnSpc>
                </a:pPr>
                <a:r>
                  <a:rPr lang="en-US" sz="2000" dirty="0" err="1">
                    <a:latin typeface="SimSun" pitchFamily="2" charset="-122"/>
                    <a:ea typeface="SimSun" pitchFamily="2" charset="-122"/>
                    <a:cs typeface="Times New Roman" pitchFamily="18" charset="0"/>
                  </a:rPr>
                  <a:t>这里，</a:t>
                </a:r>
                <a:r>
                  <a:rPr lang="en-US" sz="2000" i="1" dirty="0" err="1">
                    <a:latin typeface="Times New Roman" pitchFamily="18" charset="0"/>
                    <a:cs typeface="Times New Roman" pitchFamily="18" charset="0"/>
                  </a:rPr>
                  <a:t>W</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j</a:t>
                </a:r>
                <a:r>
                  <a:rPr lang="en-US" sz="2000" dirty="0">
                    <a:latin typeface="Times New Roman" pitchFamily="18" charset="0"/>
                    <a:cs typeface="Times New Roman" pitchFamily="18" charset="0"/>
                  </a:rPr>
                  <a:t>] = </a:t>
                </a:r>
                <a14:m>
                  <m:oMath xmlns:m="http://schemas.openxmlformats.org/officeDocument/2006/math">
                    <m:nary>
                      <m:naryPr>
                        <m:chr m:val="∑"/>
                        <m:ctrlPr>
                          <a:rPr lang="en-US" sz="2400" i="1">
                            <a:latin typeface="Cambria Math" panose="02040503050406030204" pitchFamily="18" charset="0"/>
                            <a:cs typeface="Times New Roman" pitchFamily="18" charset="0"/>
                          </a:rPr>
                        </m:ctrlPr>
                      </m:naryPr>
                      <m:sub>
                        <m:r>
                          <a:rPr lang="en-US" sz="2400" i="1">
                            <a:latin typeface="Cambria Math"/>
                            <a:cs typeface="Times New Roman" pitchFamily="18" charset="0"/>
                          </a:rPr>
                          <m:t>𝑡</m:t>
                        </m:r>
                        <m:r>
                          <a:rPr lang="en-US" sz="2400" i="1">
                            <a:latin typeface="Cambria Math"/>
                            <a:cs typeface="Times New Roman" pitchFamily="18" charset="0"/>
                          </a:rPr>
                          <m:t>=</m:t>
                        </m:r>
                        <m:r>
                          <a:rPr lang="en-US" sz="2400" i="1">
                            <a:latin typeface="Cambria Math"/>
                            <a:cs typeface="Times New Roman" pitchFamily="18" charset="0"/>
                          </a:rPr>
                          <m:t>𝑖</m:t>
                        </m:r>
                      </m:sub>
                      <m:sup>
                        <m:r>
                          <a:rPr lang="en-US" sz="2400" i="1">
                            <a:latin typeface="Cambria Math"/>
                            <a:cs typeface="Times New Roman" pitchFamily="18" charset="0"/>
                          </a:rPr>
                          <m:t>𝑗</m:t>
                        </m:r>
                      </m:sup>
                      <m:e>
                        <m:r>
                          <a:rPr lang="en-US" sz="2400" i="1">
                            <a:latin typeface="Cambria Math"/>
                            <a:cs typeface="Times New Roman" pitchFamily="18" charset="0"/>
                          </a:rPr>
                          <m:t>𝑝</m:t>
                        </m:r>
                        <m:r>
                          <a:rPr lang="en-US" sz="2400" i="1" baseline="-25000">
                            <a:latin typeface="Cambria Math"/>
                            <a:cs typeface="Times New Roman" pitchFamily="18" charset="0"/>
                          </a:rPr>
                          <m:t>𝑡</m:t>
                        </m:r>
                      </m:e>
                    </m:nary>
                  </m:oMath>
                </a14:m>
                <a:r>
                  <a:rPr lang="en-US" sz="2000" dirty="0">
                    <a:latin typeface="Times New Roman" pitchFamily="18" charset="0"/>
                    <a:cs typeface="Times New Roman" pitchFamily="18" charset="0"/>
                  </a:rPr>
                  <a:t> + </a:t>
                </a:r>
                <a14:m>
                  <m:oMath xmlns:m="http://schemas.openxmlformats.org/officeDocument/2006/math">
                    <m:nary>
                      <m:naryPr>
                        <m:chr m:val="∑"/>
                        <m:ctrlPr>
                          <a:rPr lang="en-US" sz="2400" i="1">
                            <a:latin typeface="Cambria Math" panose="02040503050406030204" pitchFamily="18" charset="0"/>
                            <a:cs typeface="Times New Roman" pitchFamily="18" charset="0"/>
                          </a:rPr>
                        </m:ctrlPr>
                      </m:naryPr>
                      <m:sub>
                        <m:r>
                          <a:rPr lang="en-US" sz="2400" i="1">
                            <a:latin typeface="Cambria Math"/>
                            <a:cs typeface="Times New Roman" pitchFamily="18" charset="0"/>
                          </a:rPr>
                          <m:t>𝑡</m:t>
                        </m:r>
                        <m:r>
                          <a:rPr lang="en-US" sz="2400" i="1">
                            <a:latin typeface="Cambria Math"/>
                            <a:cs typeface="Times New Roman" pitchFamily="18" charset="0"/>
                          </a:rPr>
                          <m:t>=</m:t>
                        </m:r>
                        <m:r>
                          <a:rPr lang="en-US" sz="2400" i="1">
                            <a:latin typeface="Cambria Math"/>
                            <a:cs typeface="Times New Roman" pitchFamily="18" charset="0"/>
                          </a:rPr>
                          <m:t>𝑖</m:t>
                        </m:r>
                        <m:r>
                          <a:rPr lang="en-US" sz="2400" i="1">
                            <a:latin typeface="Cambria Math"/>
                            <a:cs typeface="Times New Roman" pitchFamily="18" charset="0"/>
                          </a:rPr>
                          <m:t>−1</m:t>
                        </m:r>
                      </m:sub>
                      <m:sup>
                        <m:r>
                          <a:rPr lang="en-US" sz="2400" i="1">
                            <a:latin typeface="Cambria Math"/>
                            <a:cs typeface="Times New Roman" pitchFamily="18" charset="0"/>
                          </a:rPr>
                          <m:t>𝑗</m:t>
                        </m:r>
                      </m:sup>
                      <m:e>
                        <m:r>
                          <a:rPr lang="en-US" sz="2400" i="1">
                            <a:latin typeface="Cambria Math"/>
                            <a:cs typeface="Times New Roman" pitchFamily="18" charset="0"/>
                          </a:rPr>
                          <m:t>𝑞</m:t>
                        </m:r>
                        <m:r>
                          <a:rPr lang="en-US" sz="2400" i="1" baseline="-25000">
                            <a:latin typeface="Cambria Math"/>
                            <a:cs typeface="Times New Roman" pitchFamily="18" charset="0"/>
                          </a:rPr>
                          <m:t>𝑡</m:t>
                        </m:r>
                      </m:e>
                    </m:nary>
                  </m:oMath>
                </a14:m>
                <a:r>
                  <a:rPr lang="en-US" dirty="0">
                    <a:latin typeface="Times New Roman" pitchFamily="18" charset="0"/>
                    <a:cs typeface="Times New Roman" pitchFamily="18" charset="0"/>
                  </a:rPr>
                  <a:t> </a:t>
                </a:r>
                <a:r>
                  <a:rPr lang="en-US" sz="2000" dirty="0">
                    <a:latin typeface="SimSun" panose="02010600030101010101" pitchFamily="2" charset="-122"/>
                    <a:ea typeface="SimSun" panose="02010600030101010101" pitchFamily="2" charset="-122"/>
                    <a:cs typeface="Times New Roman" pitchFamily="18" charset="0"/>
                    <a:sym typeface="Symbol"/>
                  </a:rPr>
                  <a:t>是权值序列中从</a:t>
                </a:r>
                <a:r>
                  <a:rPr lang="en-US" sz="2400" i="1" dirty="0">
                    <a:latin typeface="Times" panose="02020603050405020304" pitchFamily="18" charset="0"/>
                    <a:ea typeface="SimSun" panose="02010600030101010101" pitchFamily="2" charset="-122"/>
                    <a:cs typeface="Times New Roman" pitchFamily="18" charset="0"/>
                    <a:sym typeface="Symbol"/>
                  </a:rPr>
                  <a:t>q</a:t>
                </a:r>
                <a:r>
                  <a:rPr lang="en-US" sz="3200" i="1" baseline="-25000" dirty="0">
                    <a:latin typeface="Times" panose="02020603050405020304" pitchFamily="18" charset="0"/>
                    <a:ea typeface="SimSun" panose="02010600030101010101" pitchFamily="2" charset="-122"/>
                    <a:cs typeface="Times New Roman" pitchFamily="18" charset="0"/>
                    <a:sym typeface="Symbol"/>
                  </a:rPr>
                  <a:t>i</a:t>
                </a:r>
                <a:r>
                  <a:rPr lang="en-US" sz="3200" baseline="-25000" dirty="0">
                    <a:latin typeface="Times" panose="02020603050405020304" pitchFamily="18" charset="0"/>
                    <a:ea typeface="SimSun" panose="02010600030101010101" pitchFamily="2" charset="-122"/>
                    <a:cs typeface="Times New Roman" pitchFamily="18" charset="0"/>
                    <a:sym typeface="Symbol"/>
                  </a:rPr>
                  <a:t>-1</a:t>
                </a:r>
                <a:r>
                  <a:rPr lang="en-US" sz="2000" dirty="0">
                    <a:latin typeface="Times" panose="02020603050405020304" pitchFamily="18" charset="0"/>
                    <a:ea typeface="SimSun" panose="02010600030101010101" pitchFamily="2" charset="-122"/>
                    <a:cs typeface="Times New Roman" pitchFamily="18" charset="0"/>
                    <a:sym typeface="Symbol"/>
                  </a:rPr>
                  <a:t> </a:t>
                </a:r>
                <a:r>
                  <a:rPr lang="en-US" sz="2000" dirty="0" err="1">
                    <a:latin typeface="Times" panose="02020603050405020304" pitchFamily="18" charset="0"/>
                    <a:ea typeface="SimSun" panose="02010600030101010101" pitchFamily="2" charset="-122"/>
                    <a:cs typeface="Times New Roman" pitchFamily="18" charset="0"/>
                    <a:sym typeface="Symbol"/>
                  </a:rPr>
                  <a:t>到</a:t>
                </a:r>
                <a:r>
                  <a:rPr lang="en-US" sz="2400" i="1" dirty="0" err="1">
                    <a:latin typeface="Times" panose="02020603050405020304" pitchFamily="18" charset="0"/>
                    <a:ea typeface="SimSun" panose="02010600030101010101" pitchFamily="2" charset="-122"/>
                    <a:cs typeface="Times New Roman" pitchFamily="18" charset="0"/>
                    <a:sym typeface="Symbol"/>
                  </a:rPr>
                  <a:t>q</a:t>
                </a:r>
                <a:r>
                  <a:rPr lang="en-US" sz="3200" i="1" baseline="-25000" dirty="0" err="1">
                    <a:latin typeface="Times" panose="02020603050405020304" pitchFamily="18" charset="0"/>
                    <a:ea typeface="SimSun" panose="02010600030101010101" pitchFamily="2" charset="-122"/>
                    <a:cs typeface="Times New Roman" pitchFamily="18" charset="0"/>
                    <a:sym typeface="Symbol"/>
                  </a:rPr>
                  <a:t>j</a:t>
                </a:r>
                <a:r>
                  <a:rPr lang="en-US" sz="2000" i="1" baseline="-25000" dirty="0">
                    <a:latin typeface="Times" panose="02020603050405020304" pitchFamily="18" charset="0"/>
                    <a:ea typeface="SimSun" panose="02010600030101010101" pitchFamily="2" charset="-122"/>
                    <a:cs typeface="Times New Roman" pitchFamily="18" charset="0"/>
                    <a:sym typeface="Symbol"/>
                  </a:rPr>
                  <a:t> </a:t>
                </a:r>
                <a:r>
                  <a:rPr lang="en-US" sz="2000" dirty="0" err="1">
                    <a:latin typeface="SimSun" panose="02010600030101010101" pitchFamily="2" charset="-122"/>
                    <a:ea typeface="SimSun" panose="02010600030101010101" pitchFamily="2" charset="-122"/>
                    <a:cs typeface="Times New Roman" pitchFamily="18" charset="0"/>
                    <a:sym typeface="Symbol"/>
                  </a:rPr>
                  <a:t>这段中所有</a:t>
                </a:r>
                <a:r>
                  <a:rPr lang="zh-CN" altLang="en-US" sz="2000" dirty="0">
                    <a:latin typeface="SimSun" panose="02010600030101010101" pitchFamily="2" charset="-122"/>
                    <a:ea typeface="SimSun" panose="02010600030101010101" pitchFamily="2" charset="-122"/>
                    <a:cs typeface="Times New Roman" pitchFamily="18" charset="0"/>
                    <a:sym typeface="Symbol"/>
                  </a:rPr>
                  <a:t>字的</a:t>
                </a:r>
                <a:r>
                  <a:rPr lang="en-US" sz="2000" dirty="0" err="1">
                    <a:latin typeface="SimSun" panose="02010600030101010101" pitchFamily="2" charset="-122"/>
                    <a:ea typeface="SimSun" panose="02010600030101010101" pitchFamily="2" charset="-122"/>
                    <a:cs typeface="Times New Roman" pitchFamily="18" charset="0"/>
                    <a:sym typeface="Symbol"/>
                  </a:rPr>
                  <a:t>权值之和</a:t>
                </a:r>
                <a:r>
                  <a:rPr lang="en-US" sz="2000" dirty="0">
                    <a:latin typeface="SimSun" panose="02010600030101010101" pitchFamily="2" charset="-122"/>
                    <a:ea typeface="SimSun" panose="02010600030101010101" pitchFamily="2" charset="-122"/>
                    <a:cs typeface="Times New Roman" pitchFamily="18" charset="0"/>
                    <a:sym typeface="Symbol"/>
                  </a:rPr>
                  <a:t>，</a:t>
                </a:r>
                <a:r>
                  <a:rPr lang="zh-CN" altLang="en-US" sz="2000" dirty="0">
                    <a:latin typeface="SimSun" panose="02010600030101010101" pitchFamily="2" charset="-122"/>
                    <a:ea typeface="SimSun" panose="02010600030101010101" pitchFamily="2" charset="-122"/>
                    <a:cs typeface="Times New Roman" pitchFamily="18" charset="0"/>
                    <a:sym typeface="Symbol"/>
                  </a:rPr>
                  <a:t>是常数，可以</a:t>
                </a:r>
                <a:r>
                  <a:rPr lang="en-US" sz="2000" dirty="0" err="1">
                    <a:latin typeface="SimSun" panose="02010600030101010101" pitchFamily="2" charset="-122"/>
                    <a:ea typeface="SimSun" panose="02010600030101010101" pitchFamily="2" charset="-122"/>
                    <a:cs typeface="Times New Roman" pitchFamily="18" charset="0"/>
                    <a:sym typeface="Symbol"/>
                  </a:rPr>
                  <a:t>预先算好</a:t>
                </a:r>
                <a:r>
                  <a:rPr lang="en-US" sz="2000" dirty="0">
                    <a:latin typeface="SimSun" panose="02010600030101010101" pitchFamily="2" charset="-122"/>
                    <a:ea typeface="SimSun" panose="02010600030101010101" pitchFamily="2" charset="-122"/>
                    <a:cs typeface="Times New Roman" pitchFamily="18" charset="0"/>
                    <a:sym typeface="Symbol"/>
                  </a:rPr>
                  <a:t>。</a:t>
                </a:r>
                <a:endParaRPr lang="en-US" dirty="0">
                  <a:latin typeface="SimSun" pitchFamily="2" charset="-122"/>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52400" y="914400"/>
                <a:ext cx="8991600" cy="5412507"/>
              </a:xfrm>
              <a:prstGeom prst="rect">
                <a:avLst/>
              </a:prstGeom>
              <a:blipFill>
                <a:blip r:embed="rId2"/>
                <a:stretch>
                  <a:fillRect l="-1017" t="-901" r="-475" b="-180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9D1A3D6F-7F62-400B-BDAC-7E1773AAAD57}"/>
              </a:ext>
            </a:extLst>
          </p:cNvPr>
          <p:cNvSpPr txBox="1"/>
          <p:nvPr/>
        </p:nvSpPr>
        <p:spPr>
          <a:xfrm>
            <a:off x="3352800" y="76200"/>
            <a:ext cx="5718232" cy="646331"/>
          </a:xfrm>
          <a:prstGeom prst="rect">
            <a:avLst/>
          </a:prstGeom>
          <a:solidFill>
            <a:srgbClr val="FFC000"/>
          </a:solidFill>
          <a:ln w="19050">
            <a:solidFill>
              <a:schemeClr val="accent1"/>
            </a:solidFill>
          </a:ln>
        </p:spPr>
        <p:txBody>
          <a:bodyPr wrap="none" rtlCol="0">
            <a:spAutoFit/>
          </a:bodyPr>
          <a:lstStyle/>
          <a:p>
            <a:r>
              <a:rPr lang="zh-CN" altLang="en-US" dirty="0"/>
              <a:t>这样一棵二叉搜索树</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，必然包含连续关键字</a:t>
            </a:r>
            <a:endParaRPr lang="en-US" altLang="zh-CN" dirty="0">
              <a:latin typeface="Times New Roman" pitchFamily="18" charset="0"/>
              <a:ea typeface="SimSun" pitchFamily="2" charset="-122"/>
              <a:cs typeface="Times New Roman" pitchFamily="18" charset="0"/>
            </a:endParaRPr>
          </a:p>
          <a:p>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+1], …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，也必然包含伪关键字</a:t>
            </a:r>
            <a:r>
              <a:rPr lang="en-US" altLang="zh-CN" i="1" dirty="0">
                <a:latin typeface="Times New Roman" pitchFamily="18" charset="0"/>
                <a:ea typeface="SimSun" pitchFamily="2" charset="-122"/>
                <a:cs typeface="Times New Roman" pitchFamily="18" charset="0"/>
              </a:rPr>
              <a:t>d</a:t>
            </a:r>
            <a:r>
              <a:rPr lang="en-US" altLang="zh-CN" sz="2000" i="1" baseline="-25000" dirty="0">
                <a:latin typeface="Times New Roman" pitchFamily="18" charset="0"/>
                <a:ea typeface="SimSun" pitchFamily="2" charset="-122"/>
                <a:cs typeface="Times New Roman" pitchFamily="18" charset="0"/>
              </a:rPr>
              <a:t>i</a:t>
            </a:r>
            <a:r>
              <a:rPr lang="en-US" altLang="zh-CN" sz="2000" baseline="-25000" dirty="0">
                <a:latin typeface="Times New Roman" pitchFamily="18" charset="0"/>
                <a:ea typeface="SimSun" pitchFamily="2" charset="-122"/>
                <a:cs typeface="Times New Roman" pitchFamily="18" charset="0"/>
              </a:rPr>
              <a:t>-1</a:t>
            </a:r>
            <a:r>
              <a:rPr lang="en-US" altLang="zh-CN"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d</a:t>
            </a:r>
            <a:r>
              <a:rPr lang="en-US" altLang="zh-CN" sz="2000" i="1" baseline="-25000" dirty="0">
                <a:latin typeface="Times New Roman" pitchFamily="18" charset="0"/>
                <a:ea typeface="SimSun" pitchFamily="2" charset="-122"/>
                <a:cs typeface="Times New Roman" pitchFamily="18" charset="0"/>
              </a:rPr>
              <a:t>i</a:t>
            </a:r>
            <a:r>
              <a:rPr lang="en-US" altLang="zh-CN" dirty="0">
                <a:latin typeface="Times New Roman" pitchFamily="18" charset="0"/>
                <a:ea typeface="SimSun" pitchFamily="2" charset="-122"/>
                <a:cs typeface="Times New Roman" pitchFamily="18" charset="0"/>
              </a:rPr>
              <a:t>, …, </a:t>
            </a:r>
            <a:r>
              <a:rPr lang="en-US" altLang="zh-CN" i="1" dirty="0" err="1">
                <a:latin typeface="Times New Roman" pitchFamily="18" charset="0"/>
                <a:ea typeface="SimSun" pitchFamily="2" charset="-122"/>
                <a:cs typeface="Times New Roman" pitchFamily="18" charset="0"/>
              </a:rPr>
              <a:t>d</a:t>
            </a:r>
            <a:r>
              <a:rPr lang="en-US" altLang="zh-CN" sz="2000" i="1" baseline="-25000" dirty="0" err="1">
                <a:latin typeface="Times New Roman" pitchFamily="18" charset="0"/>
                <a:ea typeface="SimSun" pitchFamily="2" charset="-122"/>
                <a:cs typeface="Times New Roman" pitchFamily="18" charset="0"/>
              </a:rPr>
              <a:t>j</a:t>
            </a:r>
            <a:r>
              <a:rPr lang="en-US" altLang="zh-CN" dirty="0">
                <a:latin typeface="Times New Roman" pitchFamily="18" charset="0"/>
                <a:ea typeface="SimSun" pitchFamily="2" charset="-122"/>
                <a:cs typeface="Times New Roman" pitchFamily="18" charset="0"/>
              </a:rPr>
              <a:t>.</a:t>
            </a:r>
            <a:endParaRPr lang="en-US" dirty="0"/>
          </a:p>
        </p:txBody>
      </p:sp>
    </p:spTree>
    <p:extLst>
      <p:ext uri="{BB962C8B-B14F-4D97-AF65-F5344CB8AC3E}">
        <p14:creationId xmlns:p14="http://schemas.microsoft.com/office/powerpoint/2010/main" val="1230681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6-24</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334661398"/>
              </p:ext>
            </p:extLst>
          </p:nvPr>
        </p:nvGraphicFramePr>
        <p:xfrm>
          <a:off x="685800" y="559437"/>
          <a:ext cx="7308850" cy="4114800"/>
        </p:xfrm>
        <a:graphic>
          <a:graphicData uri="http://schemas.openxmlformats.org/presentationml/2006/ole">
            <mc:AlternateContent xmlns:mc="http://schemas.openxmlformats.org/markup-compatibility/2006">
              <mc:Choice xmlns:v="urn:schemas-microsoft-com:vml" Requires="v">
                <p:oleObj name="Picture" r:id="rId3" imgW="4514760" imgH="2514600" progId="Word.Picture.8">
                  <p:embed/>
                </p:oleObj>
              </mc:Choice>
              <mc:Fallback>
                <p:oleObj name="Picture" r:id="rId3" imgW="4514760" imgH="2514600" progId="Word.Picture.8">
                  <p:embed/>
                  <p:pic>
                    <p:nvPicPr>
                      <p:cNvPr id="0" name="Object 1"/>
                      <p:cNvPicPr>
                        <a:picLocks noChangeAspect="1" noChangeArrowheads="1"/>
                      </p:cNvPicPr>
                      <p:nvPr/>
                    </p:nvPicPr>
                    <p:blipFill>
                      <a:blip r:embed="rId4"/>
                      <a:srcRect/>
                      <a:stretch>
                        <a:fillRect/>
                      </a:stretch>
                    </p:blipFill>
                    <p:spPr bwMode="auto">
                      <a:xfrm>
                        <a:off x="685800" y="559437"/>
                        <a:ext cx="7308850" cy="4114800"/>
                      </a:xfrm>
                      <a:prstGeom prst="rect">
                        <a:avLst/>
                      </a:prstGeom>
                      <a:noFill/>
                    </p:spPr>
                  </p:pic>
                </p:oleObj>
              </mc:Fallback>
            </mc:AlternateContent>
          </a:graphicData>
        </a:graphic>
      </p:graphicFrame>
      <p:sp>
        <p:nvSpPr>
          <p:cNvPr id="5" name="TextBox 4"/>
          <p:cNvSpPr txBox="1"/>
          <p:nvPr/>
        </p:nvSpPr>
        <p:spPr>
          <a:xfrm>
            <a:off x="1128486" y="5062550"/>
            <a:ext cx="7162800" cy="957250"/>
          </a:xfrm>
          <a:prstGeom prst="rect">
            <a:avLst/>
          </a:prstGeom>
          <a:noFill/>
        </p:spPr>
        <p:txBody>
          <a:bodyPr wrap="square" rtlCol="0">
            <a:spAutoFit/>
          </a:bodyPr>
          <a:lstStyle/>
          <a:p>
            <a:pPr marL="465138" indent="-465138">
              <a:lnSpc>
                <a:spcPct val="150000"/>
              </a:lnSpc>
              <a:buFont typeface="Symbol" panose="05050102010706020507" pitchFamily="18" charset="2"/>
              <a:buChar char="·"/>
            </a:pPr>
            <a:r>
              <a:rPr lang="en-US" sz="2000" dirty="0" err="1">
                <a:latin typeface="SimSun" pitchFamily="2" charset="-122"/>
                <a:ea typeface="SimSun" pitchFamily="2" charset="-122"/>
              </a:rPr>
              <a:t>树中</a:t>
            </a:r>
            <a:r>
              <a:rPr lang="en-US" sz="2000" i="1" dirty="0">
                <a:latin typeface="Times New Roman" pitchFamily="18" charset="0"/>
                <a:ea typeface="SimSun" pitchFamily="2" charset="-122"/>
                <a:cs typeface="Times New Roman" pitchFamily="18" charset="0"/>
              </a:rPr>
              <a:t> 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err="1">
                <a:latin typeface="SimSun" pitchFamily="2" charset="-122"/>
                <a:ea typeface="SimSun" pitchFamily="2" charset="-122"/>
              </a:rPr>
              <a:t>到</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根</a:t>
            </a:r>
            <a:r>
              <a:rPr lang="en-US" sz="2000"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A</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dirty="0" err="1">
                <a:latin typeface="SimSun" pitchFamily="2" charset="-122"/>
                <a:ea typeface="SimSun" pitchFamily="2" charset="-122"/>
              </a:rPr>
              <a:t>的距离</a:t>
            </a:r>
            <a:r>
              <a:rPr lang="en-US" sz="2000" dirty="0">
                <a:latin typeface="SimSun" pitchFamily="2" charset="-122"/>
                <a:ea typeface="SimSun" pitchFamily="2" charset="-122"/>
              </a:rPr>
              <a:t> =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x</a:t>
            </a:r>
            <a:r>
              <a:rPr lang="en-US" sz="2000" dirty="0">
                <a:latin typeface="Times New Roman" pitchFamily="18" charset="0"/>
                <a:ea typeface="SimSun" pitchFamily="2" charset="-122"/>
                <a:cs typeface="Times New Roman" pitchFamily="18" charset="0"/>
              </a:rPr>
              <a:t>] </a:t>
            </a:r>
            <a:r>
              <a:rPr lang="en-US" sz="2000" dirty="0" err="1">
                <a:latin typeface="SimSun" pitchFamily="2" charset="-122"/>
                <a:ea typeface="SimSun" pitchFamily="2" charset="-122"/>
              </a:rPr>
              <a:t>到</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子树根</a:t>
            </a:r>
            <a:r>
              <a:rPr lang="en-US" sz="2000" dirty="0" err="1">
                <a:latin typeface="SimSun" pitchFamily="2" charset="-122"/>
                <a:ea typeface="SimSun" pitchFamily="2" charset="-122"/>
              </a:rPr>
              <a:t>距离</a:t>
            </a:r>
            <a:r>
              <a:rPr lang="en-US" sz="2000" dirty="0">
                <a:latin typeface="SimSun" pitchFamily="2" charset="-122"/>
                <a:ea typeface="SimSun" pitchFamily="2" charset="-122"/>
              </a:rPr>
              <a:t> + 1</a:t>
            </a:r>
            <a:r>
              <a:rPr lang="en-US" sz="2000" dirty="0">
                <a:latin typeface="Times New Roman" pitchFamily="18" charset="0"/>
                <a:ea typeface="SimSun" pitchFamily="2" charset="-122"/>
                <a:cs typeface="Times New Roman" pitchFamily="18" charset="0"/>
              </a:rPr>
              <a:t>;</a:t>
            </a:r>
            <a:endParaRPr lang="en-US" sz="2000" dirty="0">
              <a:latin typeface="SimSun" pitchFamily="2" charset="-122"/>
              <a:ea typeface="SimSun" pitchFamily="2" charset="-122"/>
            </a:endParaRPr>
          </a:p>
          <a:p>
            <a:pPr marL="465138" indent="-465138">
              <a:lnSpc>
                <a:spcPct val="150000"/>
              </a:lnSpc>
              <a:buFont typeface="Symbol" panose="05050102010706020507" pitchFamily="18" charset="2"/>
              <a:buChar char="·"/>
            </a:pPr>
            <a:r>
              <a:rPr lang="en-US" sz="2000" dirty="0" err="1">
                <a:latin typeface="Times New Roman" pitchFamily="18" charset="0"/>
                <a:ea typeface="SimSun" pitchFamily="2" charset="-122"/>
                <a:cs typeface="Times New Roman" pitchFamily="18" charset="0"/>
                <a:sym typeface="Symbol"/>
              </a:rPr>
              <a:t>叶结点</a:t>
            </a:r>
            <a:r>
              <a:rPr lang="en-US" sz="2000" dirty="0">
                <a:latin typeface="Times New Roman" pitchFamily="18" charset="0"/>
                <a:ea typeface="SimSun" pitchFamily="2" charset="-122"/>
                <a:cs typeface="Times New Roman" pitchFamily="18" charset="0"/>
                <a:sym typeface="Symbol"/>
              </a:rPr>
              <a:t> </a:t>
            </a:r>
            <a:r>
              <a:rPr lang="en-US" sz="2000" i="1" dirty="0">
                <a:latin typeface="Times New Roman" pitchFamily="18" charset="0"/>
                <a:ea typeface="SimSun" pitchFamily="2" charset="-122"/>
                <a:cs typeface="Times New Roman" pitchFamily="18" charset="0"/>
                <a:sym typeface="Symbol"/>
              </a:rPr>
              <a:t>d</a:t>
            </a:r>
            <a:r>
              <a:rPr lang="en-US" sz="2800" i="1" baseline="-15000" dirty="0">
                <a:latin typeface="Times New Roman" pitchFamily="18" charset="0"/>
                <a:ea typeface="SimSun" pitchFamily="2" charset="-122"/>
                <a:cs typeface="Times New Roman" pitchFamily="18" charset="0"/>
                <a:sym typeface="Symbol"/>
              </a:rPr>
              <a:t>t</a:t>
            </a:r>
            <a:r>
              <a:rPr lang="en-US" sz="2000" i="1" baseline="-25000" dirty="0">
                <a:latin typeface="Times New Roman" pitchFamily="18" charset="0"/>
                <a:ea typeface="SimSun" pitchFamily="2" charset="-122"/>
                <a:cs typeface="Times New Roman" pitchFamily="18" charset="0"/>
                <a:sym typeface="Symbol"/>
              </a:rPr>
              <a:t>  </a:t>
            </a:r>
            <a:r>
              <a:rPr lang="en-US" sz="2000" dirty="0" err="1">
                <a:latin typeface="Times New Roman" pitchFamily="18" charset="0"/>
                <a:ea typeface="SimSun" pitchFamily="2" charset="-122"/>
                <a:cs typeface="Times New Roman" pitchFamily="18" charset="0"/>
              </a:rPr>
              <a:t>到</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根</a:t>
            </a:r>
            <a:r>
              <a:rPr lang="en-US" sz="2000"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A</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dirty="0" err="1">
                <a:latin typeface="Times New Roman" pitchFamily="18" charset="0"/>
                <a:ea typeface="SimSun" pitchFamily="2" charset="-122"/>
                <a:cs typeface="Times New Roman" pitchFamily="18" charset="0"/>
              </a:rPr>
              <a:t>的距离</a:t>
            </a:r>
            <a:r>
              <a:rPr lang="en-US" sz="2000" dirty="0">
                <a:latin typeface="Times New Roman" pitchFamily="18" charset="0"/>
                <a:ea typeface="SimSun" pitchFamily="2" charset="-122"/>
                <a:cs typeface="Times New Roman" pitchFamily="18" charset="0"/>
              </a:rPr>
              <a:t>  </a:t>
            </a:r>
            <a:r>
              <a:rPr lang="en-US" sz="2000" dirty="0">
                <a:latin typeface="SimSun" pitchFamily="2" charset="-122"/>
                <a:ea typeface="SimSun" pitchFamily="2" charset="-122"/>
              </a:rPr>
              <a:t>= </a:t>
            </a:r>
            <a:r>
              <a:rPr lang="en-US" sz="2000" i="1" dirty="0">
                <a:latin typeface="Times New Roman" pitchFamily="18" charset="0"/>
                <a:ea typeface="SimSun" pitchFamily="2" charset="-122"/>
                <a:cs typeface="Times New Roman" pitchFamily="18" charset="0"/>
                <a:sym typeface="Symbol"/>
              </a:rPr>
              <a:t>d</a:t>
            </a:r>
            <a:r>
              <a:rPr lang="en-US" sz="2800" i="1" baseline="-15000" dirty="0">
                <a:latin typeface="Times New Roman" pitchFamily="18" charset="0"/>
                <a:ea typeface="SimSun" pitchFamily="2" charset="-122"/>
                <a:cs typeface="Times New Roman" pitchFamily="18" charset="0"/>
                <a:sym typeface="Symbol"/>
              </a:rPr>
              <a:t>t</a:t>
            </a:r>
            <a:r>
              <a:rPr lang="en-US" sz="2000" i="1" baseline="-25000" dirty="0">
                <a:latin typeface="Times New Roman" pitchFamily="18" charset="0"/>
                <a:ea typeface="SimSun" pitchFamily="2" charset="-122"/>
                <a:cs typeface="Times New Roman" pitchFamily="18" charset="0"/>
                <a:sym typeface="Symbol"/>
              </a:rPr>
              <a:t>  </a:t>
            </a:r>
            <a:r>
              <a:rPr lang="en-US" sz="2000" dirty="0" err="1">
                <a:latin typeface="Times New Roman" pitchFamily="18" charset="0"/>
                <a:ea typeface="SimSun" pitchFamily="2" charset="-122"/>
                <a:cs typeface="Times New Roman" pitchFamily="18" charset="0"/>
              </a:rPr>
              <a:t>到</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子树根</a:t>
            </a:r>
            <a:r>
              <a:rPr lang="en-US" sz="2000" dirty="0" err="1">
                <a:latin typeface="Times New Roman" pitchFamily="18" charset="0"/>
                <a:ea typeface="SimSun" pitchFamily="2" charset="-122"/>
                <a:cs typeface="Times New Roman" pitchFamily="18" charset="0"/>
              </a:rPr>
              <a:t>距离</a:t>
            </a:r>
            <a:r>
              <a:rPr lang="en-US" sz="2000" dirty="0">
                <a:latin typeface="Times New Roman" pitchFamily="18" charset="0"/>
                <a:ea typeface="SimSun" pitchFamily="2" charset="-122"/>
                <a:cs typeface="Times New Roman" pitchFamily="18" charset="0"/>
              </a:rPr>
              <a:t> + 1;</a:t>
            </a:r>
            <a:endParaRPr lang="en-US" sz="2000" i="1" baseline="-25000" dirty="0">
              <a:latin typeface="Times New Roman" pitchFamily="18" charset="0"/>
              <a:ea typeface="SimSun" pitchFamily="2" charset="-122"/>
              <a:cs typeface="Times New Roman" pitchFamily="18" charset="0"/>
            </a:endParaRPr>
          </a:p>
        </p:txBody>
      </p:sp>
      <p:sp>
        <p:nvSpPr>
          <p:cNvPr id="7" name="文本框 6">
            <a:extLst>
              <a:ext uri="{FF2B5EF4-FFF2-40B4-BE49-F238E27FC236}">
                <a16:creationId xmlns:a16="http://schemas.microsoft.com/office/drawing/2014/main" id="{2F8F7DFB-7E52-4C9E-AE62-2B4CE4873474}"/>
              </a:ext>
            </a:extLst>
          </p:cNvPr>
          <p:cNvSpPr txBox="1"/>
          <p:nvPr/>
        </p:nvSpPr>
        <p:spPr>
          <a:xfrm>
            <a:off x="0" y="77229"/>
            <a:ext cx="4572000" cy="400110"/>
          </a:xfrm>
          <a:prstGeom prst="rect">
            <a:avLst/>
          </a:prstGeom>
          <a:noFill/>
        </p:spPr>
        <p:txBody>
          <a:bodyPr wrap="square">
            <a:spAutoFit/>
          </a:bodyPr>
          <a:lstStyle/>
          <a:p>
            <a:r>
              <a:rPr lang="zh-CN" altLang="en-US" sz="2000" dirty="0">
                <a:latin typeface="Times New Roman" pitchFamily="18" charset="0"/>
                <a:ea typeface="SimSun" pitchFamily="2" charset="-122"/>
                <a:cs typeface="Times New Roman" pitchFamily="18" charset="0"/>
              </a:rPr>
              <a:t>一棵以</a:t>
            </a:r>
            <a:r>
              <a:rPr lang="en-US"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k</a:t>
            </a:r>
            <a:r>
              <a:rPr lang="en-US"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dirty="0">
                <a:latin typeface="Times New Roman" pitchFamily="18" charset="0"/>
                <a:ea typeface="SimSun" pitchFamily="2" charset="-122"/>
                <a:cs typeface="Times New Roman" pitchFamily="18" charset="0"/>
              </a:rPr>
              <a:t>为根的二叉搜索树</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endParaRPr lang="en-US" sz="2000" dirty="0"/>
          </a:p>
        </p:txBody>
      </p:sp>
      <p:grpSp>
        <p:nvGrpSpPr>
          <p:cNvPr id="13" name="组合 12">
            <a:extLst>
              <a:ext uri="{FF2B5EF4-FFF2-40B4-BE49-F238E27FC236}">
                <a16:creationId xmlns:a16="http://schemas.microsoft.com/office/drawing/2014/main" id="{5476191A-AEAC-4DB5-92E5-E780078ADE74}"/>
              </a:ext>
            </a:extLst>
          </p:cNvPr>
          <p:cNvGrpSpPr/>
          <p:nvPr/>
        </p:nvGrpSpPr>
        <p:grpSpPr>
          <a:xfrm>
            <a:off x="6736860" y="1524000"/>
            <a:ext cx="1645140" cy="369332"/>
            <a:chOff x="6736860" y="1524000"/>
            <a:chExt cx="1645140" cy="369332"/>
          </a:xfrm>
        </p:grpSpPr>
        <p:sp>
          <p:nvSpPr>
            <p:cNvPr id="8" name="文本框 7">
              <a:extLst>
                <a:ext uri="{FF2B5EF4-FFF2-40B4-BE49-F238E27FC236}">
                  <a16:creationId xmlns:a16="http://schemas.microsoft.com/office/drawing/2014/main" id="{925D59E8-7FBC-4BCA-95D8-6CE67E7C7F45}"/>
                </a:ext>
              </a:extLst>
            </p:cNvPr>
            <p:cNvSpPr txBox="1"/>
            <p:nvPr/>
          </p:nvSpPr>
          <p:spPr>
            <a:xfrm>
              <a:off x="7043172" y="1524000"/>
              <a:ext cx="1338828" cy="369332"/>
            </a:xfrm>
            <a:prstGeom prst="rect">
              <a:avLst/>
            </a:prstGeom>
            <a:solidFill>
              <a:srgbClr val="FFC000">
                <a:alpha val="77000"/>
              </a:srgbClr>
            </a:solidFill>
            <a:ln>
              <a:noFill/>
            </a:ln>
          </p:spPr>
          <p:txBody>
            <a:bodyPr wrap="none" rtlCol="0">
              <a:spAutoFit/>
            </a:bodyPr>
            <a:lstStyle/>
            <a:p>
              <a:r>
                <a:rPr lang="zh-CN" altLang="en-US" dirty="0"/>
                <a:t>右子树的根</a:t>
              </a:r>
              <a:endParaRPr lang="en-US" dirty="0"/>
            </a:p>
          </p:txBody>
        </p:sp>
        <p:sp>
          <p:nvSpPr>
            <p:cNvPr id="9" name="箭头: 右 8">
              <a:extLst>
                <a:ext uri="{FF2B5EF4-FFF2-40B4-BE49-F238E27FC236}">
                  <a16:creationId xmlns:a16="http://schemas.microsoft.com/office/drawing/2014/main" id="{E88B0313-7479-4907-8AEE-7600FFB76103}"/>
                </a:ext>
              </a:extLst>
            </p:cNvPr>
            <p:cNvSpPr/>
            <p:nvPr/>
          </p:nvSpPr>
          <p:spPr>
            <a:xfrm rot="10800000">
              <a:off x="6736860" y="1600200"/>
              <a:ext cx="3048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组合 13">
            <a:extLst>
              <a:ext uri="{FF2B5EF4-FFF2-40B4-BE49-F238E27FC236}">
                <a16:creationId xmlns:a16="http://schemas.microsoft.com/office/drawing/2014/main" id="{8542F274-A826-468D-B0F5-B6975A12780D}"/>
              </a:ext>
            </a:extLst>
          </p:cNvPr>
          <p:cNvGrpSpPr/>
          <p:nvPr/>
        </p:nvGrpSpPr>
        <p:grpSpPr>
          <a:xfrm>
            <a:off x="1295400" y="1524000"/>
            <a:ext cx="1643628" cy="369332"/>
            <a:chOff x="1295400" y="1524000"/>
            <a:chExt cx="1643628" cy="369332"/>
          </a:xfrm>
        </p:grpSpPr>
        <p:sp>
          <p:nvSpPr>
            <p:cNvPr id="10" name="文本框 9">
              <a:extLst>
                <a:ext uri="{FF2B5EF4-FFF2-40B4-BE49-F238E27FC236}">
                  <a16:creationId xmlns:a16="http://schemas.microsoft.com/office/drawing/2014/main" id="{13F490FE-65D9-43B3-9822-C30760492A40}"/>
                </a:ext>
              </a:extLst>
            </p:cNvPr>
            <p:cNvSpPr txBox="1"/>
            <p:nvPr/>
          </p:nvSpPr>
          <p:spPr>
            <a:xfrm>
              <a:off x="1295400" y="1524000"/>
              <a:ext cx="1338828" cy="369332"/>
            </a:xfrm>
            <a:prstGeom prst="rect">
              <a:avLst/>
            </a:prstGeom>
            <a:solidFill>
              <a:srgbClr val="FFC000">
                <a:alpha val="77000"/>
              </a:srgbClr>
            </a:solidFill>
            <a:ln>
              <a:noFill/>
            </a:ln>
          </p:spPr>
          <p:txBody>
            <a:bodyPr wrap="none" rtlCol="0">
              <a:spAutoFit/>
            </a:bodyPr>
            <a:lstStyle/>
            <a:p>
              <a:r>
                <a:rPr lang="zh-CN" altLang="en-US" dirty="0"/>
                <a:t>左子树的根</a:t>
              </a:r>
              <a:endParaRPr lang="en-US" dirty="0"/>
            </a:p>
          </p:txBody>
        </p:sp>
        <p:sp>
          <p:nvSpPr>
            <p:cNvPr id="12" name="箭头: 右 11">
              <a:extLst>
                <a:ext uri="{FF2B5EF4-FFF2-40B4-BE49-F238E27FC236}">
                  <a16:creationId xmlns:a16="http://schemas.microsoft.com/office/drawing/2014/main" id="{2A9AC84B-A22D-495B-B1A7-45F896D62301}"/>
                </a:ext>
              </a:extLst>
            </p:cNvPr>
            <p:cNvSpPr/>
            <p:nvPr/>
          </p:nvSpPr>
          <p:spPr>
            <a:xfrm>
              <a:off x="2634228" y="1632466"/>
              <a:ext cx="3048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0008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6-25</a:t>
            </a:r>
          </a:p>
        </p:txBody>
      </p:sp>
      <mc:AlternateContent xmlns:mc="http://schemas.openxmlformats.org/markup-compatibility/2006" xmlns:a14="http://schemas.microsoft.com/office/drawing/2010/main">
        <mc:Choice Requires="a14">
          <p:sp>
            <p:nvSpPr>
              <p:cNvPr id="4" name="TextBox 3"/>
              <p:cNvSpPr txBox="1"/>
              <p:nvPr/>
            </p:nvSpPr>
            <p:spPr>
              <a:xfrm>
                <a:off x="304800" y="685800"/>
                <a:ext cx="8534400" cy="5334217"/>
              </a:xfrm>
              <a:prstGeom prst="rect">
                <a:avLst/>
              </a:prstGeom>
              <a:noFill/>
            </p:spPr>
            <p:txBody>
              <a:bodyPr wrap="square" rtlCol="0">
                <a:spAutoFit/>
              </a:bodyPr>
              <a:lstStyle/>
              <a:p>
                <a:pPr indent="509588">
                  <a:lnSpc>
                    <a:spcPct val="150000"/>
                  </a:lnSpc>
                </a:pPr>
                <a:r>
                  <a:rPr lang="en-US" dirty="0">
                    <a:latin typeface="Times New Roman" pitchFamily="18" charset="0"/>
                    <a:ea typeface="SimSun" pitchFamily="2" charset="-122"/>
                    <a:cs typeface="Times New Roman" pitchFamily="18" charset="0"/>
                  </a:rPr>
                  <a:t>假</a:t>
                </a:r>
                <a:r>
                  <a:rPr lang="zh-CN" altLang="en-US" dirty="0">
                    <a:latin typeface="Times New Roman" pitchFamily="18" charset="0"/>
                    <a:ea typeface="SimSun" pitchFamily="2" charset="-122"/>
                    <a:cs typeface="Times New Roman" pitchFamily="18" charset="0"/>
                  </a:rPr>
                  <a:t>设选</a:t>
                </a:r>
                <a:r>
                  <a:rPr lang="en-US" dirty="0" err="1">
                    <a:latin typeface="Times New Roman" pitchFamily="18" charset="0"/>
                    <a:ea typeface="SimSun" pitchFamily="2" charset="-122"/>
                    <a:cs typeface="Times New Roman" pitchFamily="18" charset="0"/>
                  </a:rPr>
                  <a:t>取</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]做</a:t>
                </a:r>
                <a:r>
                  <a:rPr lang="zh-CN" altLang="en-US" dirty="0">
                    <a:latin typeface="Times New Roman" pitchFamily="18" charset="0"/>
                    <a:ea typeface="SimSun" pitchFamily="2" charset="-122"/>
                    <a:cs typeface="Times New Roman" pitchFamily="18" charset="0"/>
                  </a:rPr>
                  <a:t>树</a:t>
                </a:r>
                <a:r>
                  <a:rPr lang="en-US" dirty="0">
                    <a:latin typeface="Times New Roman" pitchFamily="18" charset="0"/>
                    <a:ea typeface="SimSun" pitchFamily="2" charset="-122"/>
                    <a:cs typeface="Times New Roman" pitchFamily="18" charset="0"/>
                  </a:rPr>
                  <a:t>根 ，则</a:t>
                </a:r>
                <a:r>
                  <a:rPr lang="zh-CN" altLang="en-US" dirty="0">
                    <a:latin typeface="Times New Roman" pitchFamily="18" charset="0"/>
                    <a:ea typeface="SimSun" pitchFamily="2" charset="-122"/>
                    <a:cs typeface="Times New Roman" pitchFamily="18" charset="0"/>
                  </a:rPr>
                  <a:t>下述</a:t>
                </a:r>
                <a:r>
                  <a:rPr lang="en-US" dirty="0" err="1">
                    <a:latin typeface="Times New Roman" pitchFamily="18" charset="0"/>
                    <a:ea typeface="SimSun" pitchFamily="2" charset="-122"/>
                    <a:cs typeface="Times New Roman" pitchFamily="18" charset="0"/>
                  </a:rPr>
                  <a:t>关系</a:t>
                </a:r>
                <a:r>
                  <a:rPr lang="zh-CN" altLang="en-US" dirty="0">
                    <a:latin typeface="Times New Roman" pitchFamily="18" charset="0"/>
                    <a:ea typeface="SimSun" pitchFamily="2" charset="-122"/>
                    <a:cs typeface="Times New Roman" pitchFamily="18" charset="0"/>
                  </a:rPr>
                  <a:t>成立：</a:t>
                </a:r>
                <a:endParaRPr lang="en-US" dirty="0">
                  <a:latin typeface="Times New Roman" pitchFamily="18" charset="0"/>
                  <a:ea typeface="SimSun" pitchFamily="2" charset="-122"/>
                  <a:cs typeface="Times New Roman" pitchFamily="18" charset="0"/>
                </a:endParaRPr>
              </a:p>
              <a:p>
                <a:pPr>
                  <a:lnSpc>
                    <a:spcPct val="150000"/>
                  </a:lnSpc>
                </a:pPr>
                <a:r>
                  <a:rPr lang="en-US" i="1" dirty="0">
                    <a:latin typeface="Times New Roman" pitchFamily="18" charset="0"/>
                    <a:cs typeface="Times New Roman" pitchFamily="18" charset="0"/>
                  </a:rPr>
                  <a:t>	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-1]) +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a:t>
                </a:r>
                <a14:m>
                  <m:oMath xmlns:m="http://schemas.openxmlformats.org/officeDocument/2006/math">
                    <m:r>
                      <m:rPr>
                        <m:nor/>
                      </m:rPr>
                      <a:rPr lang="en-US" i="1" dirty="0">
                        <a:latin typeface="Times New Roman" pitchFamily="18" charset="0"/>
                        <a:cs typeface="Times New Roman" pitchFamily="18" charset="0"/>
                      </a:rPr>
                      <m:t>W</m:t>
                    </m:r>
                    <m:r>
                      <m:rPr>
                        <m:nor/>
                      </m:rPr>
                      <a:rPr lang="en-US" dirty="0">
                        <a:latin typeface="Times New Roman" pitchFamily="18" charset="0"/>
                        <a:cs typeface="Times New Roman" pitchFamily="18" charset="0"/>
                      </a:rPr>
                      <m:t>[</m:t>
                    </m:r>
                    <m:r>
                      <m:rPr>
                        <m:nor/>
                      </m:rPr>
                      <a:rPr lang="en-US" i="1">
                        <a:latin typeface="Times New Roman" pitchFamily="18" charset="0"/>
                        <a:cs typeface="Times New Roman" pitchFamily="18" charset="0"/>
                      </a:rPr>
                      <m:t>i</m:t>
                    </m:r>
                    <m:r>
                      <m:rPr>
                        <m:nor/>
                      </m:rPr>
                      <a:rPr lang="en-US" dirty="0">
                        <a:latin typeface="Times New Roman" pitchFamily="18" charset="0"/>
                        <a:cs typeface="Times New Roman" pitchFamily="18" charset="0"/>
                      </a:rPr>
                      <m:t>, </m:t>
                    </m:r>
                    <m:r>
                      <m:rPr>
                        <m:nor/>
                      </m:rPr>
                      <a:rPr lang="en-US" i="1" dirty="0">
                        <a:latin typeface="Times New Roman" pitchFamily="18" charset="0"/>
                        <a:cs typeface="Times New Roman" pitchFamily="18" charset="0"/>
                      </a:rPr>
                      <m:t>j</m:t>
                    </m:r>
                    <m:r>
                      <m:rPr>
                        <m:nor/>
                      </m:rPr>
                      <a:rPr lang="en-US" dirty="0">
                        <a:latin typeface="Times New Roman" pitchFamily="18" charset="0"/>
                        <a:cs typeface="Times New Roman" pitchFamily="18" charset="0"/>
                      </a:rPr>
                      <m:t>] </m:t>
                    </m:r>
                  </m:oMath>
                </a14:m>
                <a:endParaRPr lang="en-US" dirty="0">
                  <a:latin typeface="Times New Roman" pitchFamily="18" charset="0"/>
                  <a:cs typeface="Times New Roman" pitchFamily="18" charset="0"/>
                </a:endParaRPr>
              </a:p>
              <a:p>
                <a:pPr>
                  <a:lnSpc>
                    <a:spcPct val="150000"/>
                  </a:lnSpc>
                </a:pPr>
                <a:r>
                  <a:rPr lang="en-US" b="1" dirty="0" err="1">
                    <a:latin typeface="Times New Roman" pitchFamily="18" charset="0"/>
                    <a:cs typeface="Times New Roman" pitchFamily="18" charset="0"/>
                  </a:rPr>
                  <a:t>解释：</a:t>
                </a:r>
                <a:r>
                  <a:rPr lang="en-US" dirty="0" err="1">
                    <a:latin typeface="Times New Roman" pitchFamily="18" charset="0"/>
                    <a:cs typeface="Times New Roman" pitchFamily="18" charset="0"/>
                  </a:rPr>
                  <a:t>因为</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a:t>
                </a:r>
              </a:p>
              <a:p>
                <a:pPr indent="465138">
                  <a:lnSpc>
                    <a:spcPct val="175000"/>
                  </a:lnSpc>
                </a:pPr>
                <a:r>
                  <a:rPr lang="en-US" dirty="0"/>
                  <a:t>= </a:t>
                </a:r>
                <a14:m>
                  <m:oMath xmlns:m="http://schemas.openxmlformats.org/officeDocument/2006/math">
                    <m:nary>
                      <m:naryPr>
                        <m:chr m:val="∑"/>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𝑡</m:t>
                        </m:r>
                        <m:r>
                          <a:rPr lang="en-US" i="1">
                            <a:latin typeface="Cambria Math"/>
                            <a:cs typeface="Times New Roman" pitchFamily="18" charset="0"/>
                          </a:rPr>
                          <m:t>=</m:t>
                        </m:r>
                        <m:r>
                          <a:rPr lang="en-US" i="1">
                            <a:latin typeface="Cambria Math"/>
                            <a:cs typeface="Times New Roman" pitchFamily="18" charset="0"/>
                          </a:rPr>
                          <m:t>𝑖</m:t>
                        </m:r>
                      </m:sub>
                      <m:sup>
                        <m:r>
                          <a:rPr lang="en-US" i="1">
                            <a:latin typeface="Cambria Math"/>
                            <a:cs typeface="Times New Roman" pitchFamily="18" charset="0"/>
                          </a:rPr>
                          <m:t>𝑗</m:t>
                        </m:r>
                      </m:sup>
                      <m:e>
                        <m:r>
                          <m:rPr>
                            <m:nor/>
                          </m:rPr>
                          <a:rPr lang="en-US" i="1" dirty="0">
                            <a:latin typeface="Times New Roman" pitchFamily="18" charset="0"/>
                            <a:cs typeface="Times New Roman" pitchFamily="18" charset="0"/>
                          </a:rPr>
                          <m:t>p</m:t>
                        </m:r>
                        <m:r>
                          <m:rPr>
                            <m:nor/>
                          </m:rPr>
                          <a:rPr lang="en-US" i="1" baseline="-25000" dirty="0">
                            <a:latin typeface="Times New Roman" pitchFamily="18" charset="0"/>
                            <a:cs typeface="Times New Roman" pitchFamily="18" charset="0"/>
                          </a:rPr>
                          <m:t>t</m:t>
                        </m:r>
                        <m:r>
                          <m:rPr>
                            <m:nor/>
                          </m:rPr>
                          <a:rPr lang="en-US" i="1" dirty="0">
                            <a:latin typeface="Times New Roman" pitchFamily="18" charset="0"/>
                            <a:cs typeface="Times New Roman" pitchFamily="18" charset="0"/>
                          </a:rPr>
                          <m:t> </m:t>
                        </m:r>
                        <m:r>
                          <m:rPr>
                            <m:nor/>
                          </m:rPr>
                          <a:rPr lang="en-US" dirty="0">
                            <a:latin typeface="Times New Roman" pitchFamily="18" charset="0"/>
                            <a:cs typeface="Times New Roman" pitchFamily="18" charset="0"/>
                            <a:sym typeface="Symbol"/>
                          </a:rPr>
                          <m:t></m:t>
                        </m:r>
                        <m:r>
                          <m:rPr>
                            <m:nor/>
                          </m:rPr>
                          <a:rPr lang="en-US" b="0" dirty="0" smtClean="0">
                            <a:latin typeface="Times New Roman" pitchFamily="18" charset="0"/>
                            <a:cs typeface="Times New Roman" pitchFamily="18" charset="0"/>
                            <a:sym typeface="Symbol"/>
                          </a:rPr>
                          <m:t>(</m:t>
                        </m:r>
                        <m:r>
                          <m:rPr>
                            <m:nor/>
                          </m:rPr>
                          <a:rPr lang="en-US" i="1" dirty="0">
                            <a:latin typeface="Times New Roman" pitchFamily="18" charset="0"/>
                            <a:cs typeface="Times New Roman" pitchFamily="18" charset="0"/>
                          </a:rPr>
                          <m:t>A</m:t>
                        </m:r>
                        <m:r>
                          <m:rPr>
                            <m:nor/>
                          </m:rPr>
                          <a:rPr lang="en-US" dirty="0">
                            <a:latin typeface="Times New Roman" pitchFamily="18" charset="0"/>
                            <a:cs typeface="Times New Roman" pitchFamily="18" charset="0"/>
                          </a:rPr>
                          <m:t>[</m:t>
                        </m:r>
                        <m:r>
                          <m:rPr>
                            <m:nor/>
                          </m:rPr>
                          <a:rPr lang="en-US" i="1" dirty="0">
                            <a:latin typeface="Times New Roman" pitchFamily="18" charset="0"/>
                            <a:cs typeface="Times New Roman" pitchFamily="18" charset="0"/>
                          </a:rPr>
                          <m:t>k</m:t>
                        </m:r>
                        <m:r>
                          <m:rPr>
                            <m:nor/>
                          </m:rPr>
                          <a:rPr lang="en-US" dirty="0">
                            <a:latin typeface="Times New Roman" pitchFamily="18" charset="0"/>
                            <a:cs typeface="Times New Roman" pitchFamily="18" charset="0"/>
                          </a:rPr>
                          <m:t>]</m:t>
                        </m:r>
                        <m:r>
                          <m:rPr>
                            <m:nor/>
                          </m:rPr>
                          <a:rPr lang="zh-CN" altLang="en-US" dirty="0">
                            <a:latin typeface="Times New Roman" pitchFamily="18" charset="0"/>
                            <a:cs typeface="Times New Roman" pitchFamily="18" charset="0"/>
                          </a:rPr>
                          <m:t>到</m:t>
                        </m:r>
                        <m:r>
                          <m:rPr>
                            <m:nor/>
                          </m:rPr>
                          <a:rPr lang="en-US" i="1" dirty="0">
                            <a:latin typeface="Times New Roman" pitchFamily="18" charset="0"/>
                            <a:cs typeface="Times New Roman" pitchFamily="18" charset="0"/>
                          </a:rPr>
                          <m:t>A</m:t>
                        </m:r>
                        <m:r>
                          <m:rPr>
                            <m:nor/>
                          </m:rPr>
                          <a:rPr lang="en-US" dirty="0">
                            <a:latin typeface="Times New Roman" pitchFamily="18" charset="0"/>
                            <a:cs typeface="Times New Roman" pitchFamily="18" charset="0"/>
                          </a:rPr>
                          <m:t>[</m:t>
                        </m:r>
                        <m:r>
                          <m:rPr>
                            <m:nor/>
                          </m:rPr>
                          <a:rPr lang="en-US" i="1" dirty="0">
                            <a:latin typeface="Times New Roman" pitchFamily="18" charset="0"/>
                            <a:cs typeface="Times New Roman" pitchFamily="18" charset="0"/>
                          </a:rPr>
                          <m:t>t</m:t>
                        </m:r>
                        <m:r>
                          <m:rPr>
                            <m:nor/>
                          </m:rPr>
                          <a:rPr lang="en-US" dirty="0">
                            <a:latin typeface="Times New Roman" pitchFamily="18" charset="0"/>
                            <a:cs typeface="Times New Roman" pitchFamily="18" charset="0"/>
                          </a:rPr>
                          <m:t>]</m:t>
                        </m:r>
                        <m:r>
                          <m:rPr>
                            <m:nor/>
                          </m:rPr>
                          <a:rPr lang="zh-CN" altLang="en-US" dirty="0">
                            <a:latin typeface="Times New Roman" pitchFamily="18" charset="0"/>
                            <a:cs typeface="Times New Roman" pitchFamily="18" charset="0"/>
                          </a:rPr>
                          <m:t>的长</m:t>
                        </m:r>
                        <m:r>
                          <a:rPr lang="zh-CN" altLang="en-US" i="1">
                            <a:latin typeface="Cambria Math" panose="02040503050406030204" pitchFamily="18" charset="0"/>
                            <a:cs typeface="Times New Roman" pitchFamily="18" charset="0"/>
                            <a:sym typeface="Symbol"/>
                          </a:rPr>
                          <m:t>度</m:t>
                        </m:r>
                        <m:r>
                          <m:rPr>
                            <m:nor/>
                          </m:rPr>
                          <a:rPr lang="en-US" altLang="zh-CN" b="0" i="0" dirty="0" smtClean="0">
                            <a:latin typeface="Times New Roman" pitchFamily="18" charset="0"/>
                            <a:cs typeface="Times New Roman" pitchFamily="18" charset="0"/>
                          </a:rPr>
                          <m:t>)</m:t>
                        </m:r>
                        <m:r>
                          <m:rPr>
                            <m:nor/>
                          </m:rPr>
                          <a:rPr lang="en-US" altLang="zh-CN" dirty="0">
                            <a:latin typeface="Times New Roman" pitchFamily="18" charset="0"/>
                            <a:cs typeface="Times New Roman" pitchFamily="18" charset="0"/>
                          </a:rPr>
                          <m:t> </m:t>
                        </m:r>
                        <m:r>
                          <m:rPr>
                            <m:nor/>
                          </m:rPr>
                          <a:rPr lang="en-US" dirty="0">
                            <a:latin typeface="Times New Roman" pitchFamily="18" charset="0"/>
                            <a:cs typeface="Times New Roman" pitchFamily="18" charset="0"/>
                          </a:rPr>
                          <m:t>+ </m:t>
                        </m:r>
                      </m:e>
                    </m:nary>
                  </m:oMath>
                </a14:m>
                <a:r>
                  <a:rPr lang="en-US" dirty="0">
                    <a:cs typeface="Times New Roman" pitchFamily="18" charset="0"/>
                  </a:rPr>
                  <a:t> </a:t>
                </a:r>
                <a14:m>
                  <m:oMath xmlns:m="http://schemas.openxmlformats.org/officeDocument/2006/math">
                    <m:nary>
                      <m:naryPr>
                        <m:chr m:val="∑"/>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𝑡</m:t>
                        </m:r>
                        <m:r>
                          <a:rPr lang="en-US" i="1">
                            <a:latin typeface="Cambria Math"/>
                            <a:cs typeface="Times New Roman" pitchFamily="18" charset="0"/>
                          </a:rPr>
                          <m:t>=</m:t>
                        </m:r>
                        <m:r>
                          <a:rPr lang="en-US" i="1">
                            <a:latin typeface="Cambria Math"/>
                            <a:cs typeface="Times New Roman" pitchFamily="18" charset="0"/>
                          </a:rPr>
                          <m:t>𝑖</m:t>
                        </m:r>
                        <m:r>
                          <a:rPr lang="en-US" i="1">
                            <a:latin typeface="Cambria Math"/>
                            <a:cs typeface="Times New Roman" pitchFamily="18" charset="0"/>
                          </a:rPr>
                          <m:t>−1</m:t>
                        </m:r>
                      </m:sub>
                      <m:sup>
                        <m:r>
                          <a:rPr lang="en-US" i="1">
                            <a:latin typeface="Cambria Math"/>
                            <a:cs typeface="Times New Roman" pitchFamily="18" charset="0"/>
                          </a:rPr>
                          <m:t>𝑗</m:t>
                        </m:r>
                      </m:sup>
                      <m:e>
                        <m:r>
                          <m:rPr>
                            <m:nor/>
                          </m:rPr>
                          <a:rPr lang="en-US" i="1" dirty="0">
                            <a:latin typeface="Times New Roman" pitchFamily="18" charset="0"/>
                            <a:cs typeface="Times New Roman" pitchFamily="18" charset="0"/>
                          </a:rPr>
                          <m:t>q</m:t>
                        </m:r>
                        <m:r>
                          <m:rPr>
                            <m:nor/>
                          </m:rPr>
                          <a:rPr lang="en-US" i="1" baseline="-25000" dirty="0">
                            <a:latin typeface="Times New Roman" pitchFamily="18" charset="0"/>
                            <a:cs typeface="Times New Roman" pitchFamily="18" charset="0"/>
                          </a:rPr>
                          <m:t>t</m:t>
                        </m:r>
                        <m:r>
                          <m:rPr>
                            <m:nor/>
                          </m:rPr>
                          <a:rPr lang="en-US" i="1" dirty="0">
                            <a:latin typeface="Times New Roman" pitchFamily="18" charset="0"/>
                            <a:cs typeface="Times New Roman" pitchFamily="18" charset="0"/>
                          </a:rPr>
                          <m:t> </m:t>
                        </m:r>
                        <m:r>
                          <m:rPr>
                            <m:nor/>
                          </m:rPr>
                          <a:rPr lang="en-US" dirty="0">
                            <a:latin typeface="Times New Roman" pitchFamily="18" charset="0"/>
                            <a:cs typeface="Times New Roman" pitchFamily="18" charset="0"/>
                            <a:sym typeface="Symbol"/>
                          </a:rPr>
                          <m:t></m:t>
                        </m:r>
                        <m:r>
                          <m:rPr>
                            <m:nor/>
                          </m:rPr>
                          <a:rPr lang="en-US" b="0" dirty="0" smtClean="0">
                            <a:latin typeface="Times New Roman" pitchFamily="18" charset="0"/>
                            <a:cs typeface="Times New Roman" pitchFamily="18" charset="0"/>
                            <a:sym typeface="Symbol"/>
                          </a:rPr>
                          <m:t>(</m:t>
                        </m:r>
                        <m:r>
                          <m:rPr>
                            <m:nor/>
                          </m:rPr>
                          <a:rPr lang="en-US" i="1" dirty="0">
                            <a:latin typeface="Times New Roman" pitchFamily="18" charset="0"/>
                            <a:cs typeface="Times New Roman" pitchFamily="18" charset="0"/>
                          </a:rPr>
                          <m:t>A</m:t>
                        </m:r>
                        <m:r>
                          <m:rPr>
                            <m:nor/>
                          </m:rPr>
                          <a:rPr lang="en-US" dirty="0">
                            <a:latin typeface="Times New Roman" pitchFamily="18" charset="0"/>
                            <a:cs typeface="Times New Roman" pitchFamily="18" charset="0"/>
                          </a:rPr>
                          <m:t>[</m:t>
                        </m:r>
                        <m:r>
                          <m:rPr>
                            <m:nor/>
                          </m:rPr>
                          <a:rPr lang="en-US" i="1" dirty="0">
                            <a:latin typeface="Times New Roman" pitchFamily="18" charset="0"/>
                            <a:cs typeface="Times New Roman" pitchFamily="18" charset="0"/>
                          </a:rPr>
                          <m:t>k</m:t>
                        </m:r>
                        <m:r>
                          <m:rPr>
                            <m:nor/>
                          </m:rPr>
                          <a:rPr lang="en-US" dirty="0">
                            <a:latin typeface="Times New Roman" pitchFamily="18" charset="0"/>
                            <a:cs typeface="Times New Roman" pitchFamily="18" charset="0"/>
                          </a:rPr>
                          <m:t>]</m:t>
                        </m:r>
                        <m:r>
                          <m:rPr>
                            <m:nor/>
                          </m:rPr>
                          <a:rPr lang="zh-CN" altLang="en-US" dirty="0">
                            <a:latin typeface="Times New Roman" pitchFamily="18" charset="0"/>
                            <a:cs typeface="Times New Roman" pitchFamily="18" charset="0"/>
                          </a:rPr>
                          <m:t>到</m:t>
                        </m:r>
                        <m:r>
                          <m:rPr>
                            <m:nor/>
                          </m:rPr>
                          <a:rPr lang="en-US" altLang="zh-CN" i="1" dirty="0">
                            <a:latin typeface="Times New Roman" pitchFamily="18" charset="0"/>
                            <a:cs typeface="Times New Roman" pitchFamily="18" charset="0"/>
                          </a:rPr>
                          <m:t>d</m:t>
                        </m:r>
                        <m:r>
                          <m:rPr>
                            <m:nor/>
                          </m:rPr>
                          <a:rPr lang="en-US" altLang="zh-CN" i="1" baseline="-25000" dirty="0">
                            <a:latin typeface="Times New Roman" pitchFamily="18" charset="0"/>
                            <a:cs typeface="Times New Roman" pitchFamily="18" charset="0"/>
                          </a:rPr>
                          <m:t>t</m:t>
                        </m:r>
                        <m:r>
                          <m:rPr>
                            <m:nor/>
                          </m:rPr>
                          <a:rPr lang="zh-CN" altLang="en-US" dirty="0">
                            <a:latin typeface="Times New Roman" pitchFamily="18" charset="0"/>
                            <a:cs typeface="Times New Roman" pitchFamily="18" charset="0"/>
                          </a:rPr>
                          <m:t>的长</m:t>
                        </m:r>
                        <m:r>
                          <a:rPr lang="zh-CN" altLang="en-US" i="1">
                            <a:latin typeface="Cambria Math" panose="02040503050406030204" pitchFamily="18" charset="0"/>
                            <a:cs typeface="Times New Roman" pitchFamily="18" charset="0"/>
                            <a:sym typeface="Symbol"/>
                          </a:rPr>
                          <m:t>度</m:t>
                        </m:r>
                        <m:r>
                          <m:rPr>
                            <m:nor/>
                          </m:rPr>
                          <a:rPr lang="en-US" altLang="zh-CN" b="0" i="0" dirty="0" smtClean="0">
                            <a:latin typeface="Times New Roman" pitchFamily="18" charset="0"/>
                            <a:cs typeface="Times New Roman" pitchFamily="18" charset="0"/>
                          </a:rPr>
                          <m:t>)</m:t>
                        </m:r>
                      </m:e>
                    </m:nary>
                  </m:oMath>
                </a14:m>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a:t>
                </a:r>
              </a:p>
              <a:p>
                <a:pPr indent="465138">
                  <a:lnSpc>
                    <a:spcPct val="175000"/>
                  </a:lnSpc>
                </a:pPr>
                <a:r>
                  <a:rPr lang="en-US" dirty="0" err="1">
                    <a:latin typeface="SimSun" panose="02010600030101010101" pitchFamily="2" charset="-122"/>
                    <a:ea typeface="SimSun" panose="02010600030101010101" pitchFamily="2" charset="-122"/>
                    <a:cs typeface="Times New Roman" pitchFamily="18" charset="0"/>
                  </a:rPr>
                  <a:t>把每个求和分三段，对</a:t>
                </a:r>
                <a:r>
                  <a:rPr lang="zh-CN" altLang="en-US" dirty="0">
                    <a:latin typeface="SimSun" panose="02010600030101010101" pitchFamily="2" charset="-122"/>
                    <a:ea typeface="SimSun" panose="02010600030101010101" pitchFamily="2" charset="-122"/>
                    <a:cs typeface="Times New Roman" pitchFamily="18" charset="0"/>
                  </a:rPr>
                  <a:t>“</a:t>
                </a:r>
                <a:r>
                  <a:rPr lang="en-US" dirty="0" err="1">
                    <a:latin typeface="SimSun" panose="02010600030101010101" pitchFamily="2" charset="-122"/>
                    <a:ea typeface="SimSun" panose="02010600030101010101" pitchFamily="2" charset="-122"/>
                    <a:cs typeface="Times New Roman" pitchFamily="18" charset="0"/>
                  </a:rPr>
                  <a:t>左子树中点</a:t>
                </a:r>
                <a:r>
                  <a:rPr lang="zh-CN" altLang="en-US" dirty="0">
                    <a:latin typeface="SimSun" panose="02010600030101010101" pitchFamily="2" charset="-122"/>
                    <a:ea typeface="SimSun" panose="02010600030101010101" pitchFamily="2" charset="-122"/>
                    <a:cs typeface="Times New Roman" pitchFamily="18" charset="0"/>
                  </a:rPr>
                  <a:t>”、“</a:t>
                </a:r>
                <a:r>
                  <a:rPr lang="en-US" dirty="0" err="1">
                    <a:latin typeface="SimSun" panose="02010600030101010101" pitchFamily="2" charset="-122"/>
                    <a:ea typeface="SimSun" panose="02010600030101010101" pitchFamily="2" charset="-122"/>
                    <a:cs typeface="Times New Roman" pitchFamily="18" charset="0"/>
                  </a:rPr>
                  <a:t>右子树中点</a:t>
                </a:r>
                <a:r>
                  <a:rPr lang="zh-CN" altLang="en-US" dirty="0">
                    <a:latin typeface="SimSun" panose="02010600030101010101" pitchFamily="2" charset="-122"/>
                    <a:ea typeface="SimSun" panose="02010600030101010101" pitchFamily="2" charset="-122"/>
                    <a:cs typeface="Times New Roman" pitchFamily="18" charset="0"/>
                  </a:rPr>
                  <a:t>”、“</a:t>
                </a:r>
                <a:r>
                  <a:rPr lang="en-US" dirty="0">
                    <a:latin typeface="SimSun" panose="02010600030101010101" pitchFamily="2" charset="-122"/>
                    <a:ea typeface="SimSun" panose="02010600030101010101" pitchFamily="2" charset="-122"/>
                    <a:cs typeface="Times New Roman" pitchFamily="18" charset="0"/>
                  </a:rPr>
                  <a:t>根</a:t>
                </a:r>
                <a:r>
                  <a:rPr lang="zh-CN" altLang="en-US" dirty="0">
                    <a:latin typeface="SimSun" panose="02010600030101010101" pitchFamily="2" charset="-122"/>
                    <a:ea typeface="SimSun" panose="02010600030101010101" pitchFamily="2" charset="-122"/>
                    <a:cs typeface="Times New Roman" pitchFamily="18" charset="0"/>
                  </a:rPr>
                  <a:t>”</a:t>
                </a:r>
                <a:r>
                  <a:rPr lang="en-US" dirty="0" err="1">
                    <a:latin typeface="SimSun" panose="02010600030101010101" pitchFamily="2" charset="-122"/>
                    <a:ea typeface="SimSun" panose="02010600030101010101" pitchFamily="2" charset="-122"/>
                    <a:cs typeface="Times New Roman" pitchFamily="18" charset="0"/>
                  </a:rPr>
                  <a:t>分别求和</a:t>
                </a:r>
                <a:r>
                  <a:rPr lang="en-US" dirty="0">
                    <a:latin typeface="SimSun" panose="02010600030101010101" pitchFamily="2" charset="-122"/>
                    <a:ea typeface="SimSun" panose="02010600030101010101" pitchFamily="2" charset="-122"/>
                    <a:cs typeface="Times New Roman" pitchFamily="18" charset="0"/>
                  </a:rPr>
                  <a:t>：</a:t>
                </a:r>
              </a:p>
              <a:p>
                <a:pPr>
                  <a:lnSpc>
                    <a:spcPct val="175000"/>
                  </a:lnSpc>
                </a:pPr>
                <a:r>
                  <a:rPr lang="en-US" dirty="0">
                    <a:cs typeface="Times New Roman" pitchFamily="18" charset="0"/>
                  </a:rPr>
                  <a:t> = </a:t>
                </a:r>
                <a:r>
                  <a:rPr lang="en-US" dirty="0">
                    <a:solidFill>
                      <a:srgbClr val="0070C0"/>
                    </a:solidFill>
                    <a:cs typeface="Times New Roman" pitchFamily="18" charset="0"/>
                  </a:rPr>
                  <a:t>{</a:t>
                </a:r>
                <a14:m>
                  <m:oMath xmlns:m="http://schemas.openxmlformats.org/officeDocument/2006/math">
                    <m:nary>
                      <m:naryPr>
                        <m:chr m:val="∑"/>
                        <m:ctrlPr>
                          <a:rPr lang="en-US" sz="2000" i="1">
                            <a:solidFill>
                              <a:srgbClr val="0070C0"/>
                            </a:solidFill>
                            <a:latin typeface="Cambria Math" panose="02040503050406030204" pitchFamily="18" charset="0"/>
                            <a:cs typeface="Times New Roman" pitchFamily="18" charset="0"/>
                          </a:rPr>
                        </m:ctrlPr>
                      </m:naryPr>
                      <m:sub>
                        <m:r>
                          <m:rPr>
                            <m:brk m:alnAt="23"/>
                          </m:rPr>
                          <a:rPr lang="en-US" sz="2000">
                            <a:solidFill>
                              <a:srgbClr val="0070C0"/>
                            </a:solidFill>
                            <a:latin typeface="Cambria Math" panose="02040503050406030204" pitchFamily="18" charset="0"/>
                            <a:cs typeface="Times New Roman" pitchFamily="18" charset="0"/>
                          </a:rPr>
                          <m:t>𝑡</m:t>
                        </m:r>
                        <m:r>
                          <a:rPr lang="en-US" sz="2000">
                            <a:solidFill>
                              <a:srgbClr val="0070C0"/>
                            </a:solidFill>
                            <a:latin typeface="Cambria Math" panose="02040503050406030204" pitchFamily="18" charset="0"/>
                            <a:cs typeface="Times New Roman" pitchFamily="18" charset="0"/>
                          </a:rPr>
                          <m:t>=</m:t>
                        </m:r>
                        <m:r>
                          <a:rPr lang="en-US" sz="2000">
                            <a:solidFill>
                              <a:srgbClr val="0070C0"/>
                            </a:solidFill>
                            <a:latin typeface="Cambria Math" panose="02040503050406030204" pitchFamily="18" charset="0"/>
                            <a:cs typeface="Times New Roman" pitchFamily="18" charset="0"/>
                          </a:rPr>
                          <m:t>𝑖</m:t>
                        </m:r>
                      </m:sub>
                      <m:sup>
                        <m:r>
                          <a:rPr lang="en-US" sz="2000">
                            <a:solidFill>
                              <a:srgbClr val="0070C0"/>
                            </a:solidFill>
                            <a:latin typeface="Cambria Math" panose="02040503050406030204" pitchFamily="18" charset="0"/>
                            <a:cs typeface="Times New Roman" pitchFamily="18" charset="0"/>
                          </a:rPr>
                          <m:t>𝑘</m:t>
                        </m:r>
                        <m:r>
                          <a:rPr lang="en-US" sz="2000">
                            <a:solidFill>
                              <a:srgbClr val="0070C0"/>
                            </a:solidFill>
                            <a:latin typeface="Cambria Math" panose="02040503050406030204" pitchFamily="18" charset="0"/>
                            <a:cs typeface="Times New Roman" pitchFamily="18" charset="0"/>
                          </a:rPr>
                          <m:t>−1</m:t>
                        </m:r>
                      </m:sup>
                      <m:e>
                        <m:r>
                          <m:rPr>
                            <m:nor/>
                          </m:rPr>
                          <a:rPr lang="en-US" sz="2000" i="1">
                            <a:solidFill>
                              <a:srgbClr val="0070C0"/>
                            </a:solidFill>
                            <a:latin typeface="Times New Roman" pitchFamily="18" charset="0"/>
                            <a:cs typeface="Times New Roman" pitchFamily="18" charset="0"/>
                          </a:rPr>
                          <m:t>p</m:t>
                        </m:r>
                        <m:r>
                          <m:rPr>
                            <m:nor/>
                          </m:rPr>
                          <a:rPr lang="en-US" sz="2000" i="1" baseline="-25000">
                            <a:solidFill>
                              <a:srgbClr val="0070C0"/>
                            </a:solidFill>
                            <a:latin typeface="Times New Roman" pitchFamily="18" charset="0"/>
                            <a:cs typeface="Times New Roman" pitchFamily="18" charset="0"/>
                          </a:rPr>
                          <m:t>t</m:t>
                        </m:r>
                        <m:r>
                          <m:rPr>
                            <m:nor/>
                          </m:rPr>
                          <a:rPr lang="en-US" sz="2000" dirty="0">
                            <a:solidFill>
                              <a:srgbClr val="0070C0"/>
                            </a:solidFill>
                            <a:latin typeface="Times New Roman" pitchFamily="18" charset="0"/>
                            <a:cs typeface="Times New Roman" pitchFamily="18" charset="0"/>
                          </a:rPr>
                          <m:t> </m:t>
                        </m:r>
                        <m:r>
                          <m:rPr>
                            <m:nor/>
                          </m:rPr>
                          <a:rPr lang="en-US" sz="2000" dirty="0">
                            <a:solidFill>
                              <a:srgbClr val="0070C0"/>
                            </a:solidFill>
                            <a:latin typeface="Times New Roman" pitchFamily="18" charset="0"/>
                            <a:cs typeface="Times New Roman" pitchFamily="18" charset="0"/>
                            <a:sym typeface="Symbol"/>
                          </a:rPr>
                          <m:t>(</m:t>
                        </m:r>
                        <m:r>
                          <m:rPr>
                            <m:nor/>
                          </m:rPr>
                          <a:rPr lang="en-US" sz="2000" i="1" dirty="0">
                            <a:solidFill>
                              <a:srgbClr val="0070C0"/>
                            </a:solidFill>
                            <a:latin typeface="Times New Roman" pitchFamily="18" charset="0"/>
                            <a:cs typeface="Times New Roman" pitchFamily="18" charset="0"/>
                          </a:rPr>
                          <m:t>A</m:t>
                        </m:r>
                        <m:r>
                          <m:rPr>
                            <m:nor/>
                          </m:rPr>
                          <a:rPr lang="en-US" sz="2000" dirty="0">
                            <a:solidFill>
                              <a:srgbClr val="0070C0"/>
                            </a:solidFill>
                            <a:latin typeface="Times New Roman" pitchFamily="18" charset="0"/>
                            <a:cs typeface="Times New Roman" pitchFamily="18" charset="0"/>
                          </a:rPr>
                          <m:t>[</m:t>
                        </m:r>
                        <m:r>
                          <m:rPr>
                            <m:nor/>
                          </m:rPr>
                          <a:rPr lang="en-US" sz="2000" i="1" dirty="0">
                            <a:solidFill>
                              <a:srgbClr val="0070C0"/>
                            </a:solidFill>
                            <a:latin typeface="Times New Roman" pitchFamily="18" charset="0"/>
                            <a:cs typeface="Times New Roman" pitchFamily="18" charset="0"/>
                          </a:rPr>
                          <m:t>k</m:t>
                        </m:r>
                        <m:r>
                          <m:rPr>
                            <m:nor/>
                          </m:rPr>
                          <a:rPr lang="en-US" sz="2000" dirty="0">
                            <a:solidFill>
                              <a:srgbClr val="0070C0"/>
                            </a:solidFill>
                            <a:latin typeface="Times New Roman" pitchFamily="18" charset="0"/>
                            <a:cs typeface="Times New Roman" pitchFamily="18" charset="0"/>
                          </a:rPr>
                          <m:t>]</m:t>
                        </m:r>
                        <m:r>
                          <m:rPr>
                            <m:nor/>
                          </m:rPr>
                          <a:rPr lang="zh-CN" altLang="en-US" sz="2000" dirty="0">
                            <a:solidFill>
                              <a:srgbClr val="0070C0"/>
                            </a:solidFill>
                            <a:latin typeface="Times New Roman" pitchFamily="18" charset="0"/>
                            <a:cs typeface="Times New Roman" pitchFamily="18" charset="0"/>
                          </a:rPr>
                          <m:t>到</m:t>
                        </m:r>
                        <m:r>
                          <m:rPr>
                            <m:nor/>
                          </m:rPr>
                          <a:rPr lang="en-US" sz="2000" i="1" dirty="0">
                            <a:solidFill>
                              <a:srgbClr val="0070C0"/>
                            </a:solidFill>
                            <a:latin typeface="Times New Roman" pitchFamily="18" charset="0"/>
                            <a:cs typeface="Times New Roman" pitchFamily="18" charset="0"/>
                          </a:rPr>
                          <m:t>A</m:t>
                        </m:r>
                        <m:r>
                          <m:rPr>
                            <m:nor/>
                          </m:rPr>
                          <a:rPr lang="en-US" sz="2000" dirty="0">
                            <a:solidFill>
                              <a:srgbClr val="0070C0"/>
                            </a:solidFill>
                            <a:latin typeface="Times New Roman" pitchFamily="18" charset="0"/>
                            <a:cs typeface="Times New Roman" pitchFamily="18" charset="0"/>
                          </a:rPr>
                          <m:t>[</m:t>
                        </m:r>
                        <m:r>
                          <m:rPr>
                            <m:nor/>
                          </m:rPr>
                          <a:rPr lang="en-US" sz="2000" i="1" dirty="0">
                            <a:solidFill>
                              <a:srgbClr val="0070C0"/>
                            </a:solidFill>
                            <a:latin typeface="Times New Roman" pitchFamily="18" charset="0"/>
                            <a:cs typeface="Times New Roman" pitchFamily="18" charset="0"/>
                          </a:rPr>
                          <m:t>t</m:t>
                        </m:r>
                        <m:r>
                          <m:rPr>
                            <m:nor/>
                          </m:rPr>
                          <a:rPr lang="en-US" sz="2000" dirty="0">
                            <a:solidFill>
                              <a:srgbClr val="0070C0"/>
                            </a:solidFill>
                            <a:latin typeface="Times New Roman" pitchFamily="18" charset="0"/>
                            <a:cs typeface="Times New Roman" pitchFamily="18" charset="0"/>
                          </a:rPr>
                          <m:t>]</m:t>
                        </m:r>
                        <m:r>
                          <m:rPr>
                            <m:nor/>
                          </m:rPr>
                          <a:rPr lang="zh-CN" altLang="en-US" sz="2000" dirty="0">
                            <a:solidFill>
                              <a:srgbClr val="0070C0"/>
                            </a:solidFill>
                            <a:latin typeface="Times New Roman" pitchFamily="18" charset="0"/>
                            <a:cs typeface="Times New Roman" pitchFamily="18" charset="0"/>
                          </a:rPr>
                          <m:t>的长</m:t>
                        </m:r>
                        <m:r>
                          <a:rPr lang="zh-CN" altLang="en-US" sz="2000">
                            <a:solidFill>
                              <a:srgbClr val="0070C0"/>
                            </a:solidFill>
                            <a:latin typeface="Cambria Math" panose="02040503050406030204" pitchFamily="18" charset="0"/>
                            <a:cs typeface="Times New Roman" pitchFamily="18" charset="0"/>
                            <a:sym typeface="Symbol"/>
                          </a:rPr>
                          <m:t>度</m:t>
                        </m:r>
                        <m:r>
                          <m:rPr>
                            <m:nor/>
                          </m:rPr>
                          <a:rPr lang="en-US" altLang="zh-CN" sz="2000" dirty="0">
                            <a:solidFill>
                              <a:srgbClr val="0070C0"/>
                            </a:solidFill>
                            <a:latin typeface="Times New Roman" pitchFamily="18" charset="0"/>
                            <a:cs typeface="Times New Roman" pitchFamily="18" charset="0"/>
                          </a:rPr>
                          <m:t>)</m:t>
                        </m:r>
                        <m:r>
                          <m:rPr>
                            <m:nor/>
                          </m:rPr>
                          <a:rPr lang="en-US" sz="2000" dirty="0">
                            <a:solidFill>
                              <a:srgbClr val="0070C0"/>
                            </a:solidFill>
                            <a:latin typeface="Times New Roman" pitchFamily="18" charset="0"/>
                            <a:cs typeface="Times New Roman" pitchFamily="18" charset="0"/>
                          </a:rPr>
                          <m:t> </m:t>
                        </m:r>
                      </m:e>
                    </m:nary>
                  </m:oMath>
                </a14:m>
                <a:r>
                  <a:rPr lang="en-US" dirty="0">
                    <a:solidFill>
                      <a:srgbClr val="0070C0"/>
                    </a:solidFill>
                    <a:latin typeface="Times New Roman" pitchFamily="18" charset="0"/>
                    <a:cs typeface="Times New Roman" pitchFamily="18" charset="0"/>
                  </a:rPr>
                  <a:t>+</a:t>
                </a:r>
                <a:r>
                  <a:rPr lang="en-US" i="1" dirty="0">
                    <a:solidFill>
                      <a:srgbClr val="0070C0"/>
                    </a:solidFill>
                    <a:latin typeface="Times New Roman" pitchFamily="18" charset="0"/>
                    <a:cs typeface="Times New Roman" pitchFamily="18" charset="0"/>
                  </a:rPr>
                  <a:t> </a:t>
                </a:r>
                <a14:m>
                  <m:oMath xmlns:m="http://schemas.openxmlformats.org/officeDocument/2006/math">
                    <m:nary>
                      <m:naryPr>
                        <m:chr m:val="∑"/>
                        <m:ctrlPr>
                          <a:rPr lang="en-US" sz="2000" i="1">
                            <a:solidFill>
                              <a:srgbClr val="0070C0"/>
                            </a:solidFill>
                            <a:latin typeface="Cambria Math" panose="02040503050406030204" pitchFamily="18" charset="0"/>
                            <a:cs typeface="Times New Roman" pitchFamily="18" charset="0"/>
                          </a:rPr>
                        </m:ctrlPr>
                      </m:naryPr>
                      <m:sub>
                        <m:r>
                          <m:rPr>
                            <m:brk m:alnAt="23"/>
                          </m:rPr>
                          <a:rPr lang="en-US" sz="2000" i="1">
                            <a:solidFill>
                              <a:srgbClr val="0070C0"/>
                            </a:solidFill>
                            <a:latin typeface="Cambria Math"/>
                            <a:cs typeface="Times New Roman" pitchFamily="18" charset="0"/>
                          </a:rPr>
                          <m:t>𝑡</m:t>
                        </m:r>
                        <m:r>
                          <a:rPr lang="en-US" sz="2000" i="1">
                            <a:solidFill>
                              <a:srgbClr val="0070C0"/>
                            </a:solidFill>
                            <a:latin typeface="Cambria Math"/>
                            <a:cs typeface="Times New Roman" pitchFamily="18" charset="0"/>
                          </a:rPr>
                          <m:t>=</m:t>
                        </m:r>
                        <m:r>
                          <a:rPr lang="en-US" sz="2000" i="1">
                            <a:solidFill>
                              <a:srgbClr val="0070C0"/>
                            </a:solidFill>
                            <a:latin typeface="Cambria Math"/>
                            <a:cs typeface="Times New Roman" pitchFamily="18" charset="0"/>
                          </a:rPr>
                          <m:t>𝑖</m:t>
                        </m:r>
                        <m:r>
                          <a:rPr lang="en-US" sz="2000" i="1">
                            <a:solidFill>
                              <a:srgbClr val="0070C0"/>
                            </a:solidFill>
                            <a:latin typeface="Cambria Math"/>
                            <a:cs typeface="Times New Roman" pitchFamily="18" charset="0"/>
                          </a:rPr>
                          <m:t>−1</m:t>
                        </m:r>
                      </m:sub>
                      <m:sup>
                        <m:r>
                          <a:rPr lang="en-US" sz="2000" b="0" i="1" smtClean="0">
                            <a:solidFill>
                              <a:srgbClr val="0070C0"/>
                            </a:solidFill>
                            <a:latin typeface="Cambria Math"/>
                            <a:cs typeface="Times New Roman" pitchFamily="18" charset="0"/>
                          </a:rPr>
                          <m:t>𝑘</m:t>
                        </m:r>
                        <m:r>
                          <a:rPr lang="en-US" sz="2000" b="0" i="1" smtClean="0">
                            <a:solidFill>
                              <a:srgbClr val="0070C0"/>
                            </a:solidFill>
                            <a:latin typeface="Cambria Math"/>
                            <a:cs typeface="Times New Roman" pitchFamily="18" charset="0"/>
                          </a:rPr>
                          <m:t>−1</m:t>
                        </m:r>
                      </m:sup>
                      <m:e>
                        <m:r>
                          <m:rPr>
                            <m:nor/>
                          </m:rPr>
                          <a:rPr lang="en-US" sz="2000" i="1" dirty="0">
                            <a:solidFill>
                              <a:srgbClr val="0070C0"/>
                            </a:solidFill>
                            <a:latin typeface="Times New Roman" pitchFamily="18" charset="0"/>
                            <a:cs typeface="Times New Roman" pitchFamily="18" charset="0"/>
                          </a:rPr>
                          <m:t>q</m:t>
                        </m:r>
                        <m:r>
                          <m:rPr>
                            <m:nor/>
                          </m:rPr>
                          <a:rPr lang="en-US" sz="2000" i="1" baseline="-25000" dirty="0">
                            <a:solidFill>
                              <a:srgbClr val="0070C0"/>
                            </a:solidFill>
                            <a:latin typeface="Times New Roman" pitchFamily="18" charset="0"/>
                            <a:cs typeface="Times New Roman" pitchFamily="18" charset="0"/>
                          </a:rPr>
                          <m:t>t</m:t>
                        </m:r>
                        <m:r>
                          <m:rPr>
                            <m:nor/>
                          </m:rPr>
                          <a:rPr lang="en-US" sz="2000" i="1" dirty="0">
                            <a:solidFill>
                              <a:srgbClr val="0070C0"/>
                            </a:solidFill>
                            <a:latin typeface="Times New Roman" pitchFamily="18" charset="0"/>
                            <a:cs typeface="Times New Roman" pitchFamily="18" charset="0"/>
                          </a:rPr>
                          <m:t> </m:t>
                        </m:r>
                        <m:r>
                          <m:rPr>
                            <m:nor/>
                          </m:rPr>
                          <a:rPr lang="en-US" sz="2000" dirty="0">
                            <a:solidFill>
                              <a:srgbClr val="0070C0"/>
                            </a:solidFill>
                            <a:latin typeface="Times New Roman" pitchFamily="18" charset="0"/>
                            <a:cs typeface="Times New Roman" pitchFamily="18" charset="0"/>
                            <a:sym typeface="Symbol"/>
                          </a:rPr>
                          <m:t>(</m:t>
                        </m:r>
                        <m:r>
                          <m:rPr>
                            <m:nor/>
                          </m:rPr>
                          <a:rPr lang="en-US" sz="2000" i="1" dirty="0">
                            <a:solidFill>
                              <a:srgbClr val="0070C0"/>
                            </a:solidFill>
                            <a:latin typeface="Times New Roman" pitchFamily="18" charset="0"/>
                            <a:cs typeface="Times New Roman" pitchFamily="18" charset="0"/>
                          </a:rPr>
                          <m:t>A</m:t>
                        </m:r>
                        <m:r>
                          <m:rPr>
                            <m:nor/>
                          </m:rPr>
                          <a:rPr lang="en-US" sz="2000" dirty="0">
                            <a:solidFill>
                              <a:srgbClr val="0070C0"/>
                            </a:solidFill>
                            <a:latin typeface="Times New Roman" pitchFamily="18" charset="0"/>
                            <a:cs typeface="Times New Roman" pitchFamily="18" charset="0"/>
                          </a:rPr>
                          <m:t>[</m:t>
                        </m:r>
                        <m:r>
                          <m:rPr>
                            <m:nor/>
                          </m:rPr>
                          <a:rPr lang="en-US" sz="2000" i="1" dirty="0">
                            <a:solidFill>
                              <a:srgbClr val="0070C0"/>
                            </a:solidFill>
                            <a:latin typeface="Times New Roman" pitchFamily="18" charset="0"/>
                            <a:cs typeface="Times New Roman" pitchFamily="18" charset="0"/>
                          </a:rPr>
                          <m:t>k</m:t>
                        </m:r>
                        <m:r>
                          <m:rPr>
                            <m:nor/>
                          </m:rPr>
                          <a:rPr lang="en-US" sz="2000" dirty="0">
                            <a:solidFill>
                              <a:srgbClr val="0070C0"/>
                            </a:solidFill>
                            <a:latin typeface="Times New Roman" pitchFamily="18" charset="0"/>
                            <a:cs typeface="Times New Roman" pitchFamily="18" charset="0"/>
                          </a:rPr>
                          <m:t>]</m:t>
                        </m:r>
                        <m:r>
                          <m:rPr>
                            <m:nor/>
                          </m:rPr>
                          <a:rPr lang="zh-CN" altLang="en-US" sz="2000" dirty="0">
                            <a:solidFill>
                              <a:srgbClr val="0070C0"/>
                            </a:solidFill>
                            <a:latin typeface="Times New Roman" pitchFamily="18" charset="0"/>
                            <a:cs typeface="Times New Roman" pitchFamily="18" charset="0"/>
                          </a:rPr>
                          <m:t>到</m:t>
                        </m:r>
                        <m:r>
                          <m:rPr>
                            <m:nor/>
                          </m:rPr>
                          <a:rPr lang="en-US" altLang="zh-CN" sz="2000" i="1" dirty="0">
                            <a:solidFill>
                              <a:srgbClr val="0070C0"/>
                            </a:solidFill>
                            <a:latin typeface="Times New Roman" pitchFamily="18" charset="0"/>
                            <a:cs typeface="Times New Roman" pitchFamily="18" charset="0"/>
                          </a:rPr>
                          <m:t>d</m:t>
                        </m:r>
                        <m:r>
                          <m:rPr>
                            <m:nor/>
                          </m:rPr>
                          <a:rPr lang="en-US" altLang="zh-CN" sz="2000" i="1" baseline="-25000" dirty="0">
                            <a:solidFill>
                              <a:srgbClr val="0070C0"/>
                            </a:solidFill>
                            <a:latin typeface="Times New Roman" pitchFamily="18" charset="0"/>
                            <a:cs typeface="Times New Roman" pitchFamily="18" charset="0"/>
                          </a:rPr>
                          <m:t>t</m:t>
                        </m:r>
                        <m:r>
                          <m:rPr>
                            <m:nor/>
                          </m:rPr>
                          <a:rPr lang="zh-CN" altLang="en-US" sz="2000" dirty="0">
                            <a:solidFill>
                              <a:srgbClr val="0070C0"/>
                            </a:solidFill>
                            <a:latin typeface="Times New Roman" pitchFamily="18" charset="0"/>
                            <a:cs typeface="Times New Roman" pitchFamily="18" charset="0"/>
                          </a:rPr>
                          <m:t>的长</m:t>
                        </m:r>
                        <m:r>
                          <a:rPr lang="zh-CN" altLang="en-US" sz="2000">
                            <a:solidFill>
                              <a:srgbClr val="0070C0"/>
                            </a:solidFill>
                            <a:latin typeface="Cambria Math" panose="02040503050406030204" pitchFamily="18" charset="0"/>
                            <a:cs typeface="Times New Roman" pitchFamily="18" charset="0"/>
                            <a:sym typeface="Symbol"/>
                          </a:rPr>
                          <m:t>度</m:t>
                        </m:r>
                        <m:r>
                          <m:rPr>
                            <m:nor/>
                          </m:rPr>
                          <a:rPr lang="en-US" altLang="zh-CN" sz="2000" dirty="0">
                            <a:solidFill>
                              <a:srgbClr val="0070C0"/>
                            </a:solidFill>
                            <a:latin typeface="Times New Roman" pitchFamily="18" charset="0"/>
                            <a:cs typeface="Times New Roman" pitchFamily="18" charset="0"/>
                          </a:rPr>
                          <m:t>)</m:t>
                        </m:r>
                        <m:r>
                          <m:rPr>
                            <m:nor/>
                          </m:rPr>
                          <a:rPr lang="en-US" altLang="zh-CN" sz="2000" b="0" i="0" dirty="0" smtClean="0">
                            <a:solidFill>
                              <a:srgbClr val="0070C0"/>
                            </a:solidFill>
                            <a:latin typeface="Times New Roman" pitchFamily="18" charset="0"/>
                            <a:cs typeface="Times New Roman" pitchFamily="18" charset="0"/>
                          </a:rPr>
                          <m:t>}  </m:t>
                        </m:r>
                      </m:e>
                    </m:nary>
                    <m:r>
                      <a:rPr lang="en-US" altLang="zh-CN" sz="2000" i="1" dirty="0">
                        <a:highlight>
                          <a:srgbClr val="FFFF00"/>
                        </a:highlight>
                        <a:latin typeface="Cambria Math"/>
                        <a:cs typeface="Times New Roman" pitchFamily="18" charset="0"/>
                      </a:rPr>
                      <m:t> </m:t>
                    </m:r>
                  </m:oMath>
                </a14:m>
                <a:r>
                  <a:rPr lang="en-US" i="1" dirty="0">
                    <a:latin typeface="Times New Roman" pitchFamily="18" charset="0"/>
                    <a:cs typeface="Times New Roman" pitchFamily="18" charset="0"/>
                  </a:rPr>
                  <a:t>+ p</a:t>
                </a:r>
                <a:r>
                  <a:rPr lang="en-US" i="1" baseline="-25000" dirty="0">
                    <a:latin typeface="Times New Roman" pitchFamily="18" charset="0"/>
                    <a:cs typeface="Times New Roman" pitchFamily="18" charset="0"/>
                  </a:rPr>
                  <a:t>k</a:t>
                </a:r>
                <a:r>
                  <a:rPr lang="en-US" dirty="0">
                    <a:latin typeface="Times New Roman" pitchFamily="18" charset="0"/>
                    <a:cs typeface="Times New Roman" pitchFamily="18" charset="0"/>
                    <a:sym typeface="Symbol"/>
                  </a:rPr>
                  <a:t>0 +</a:t>
                </a:r>
                <a:endParaRPr lang="en-US" dirty="0">
                  <a:latin typeface="Times New Roman" pitchFamily="18" charset="0"/>
                  <a:cs typeface="Times New Roman" pitchFamily="18" charset="0"/>
                </a:endParaRPr>
              </a:p>
              <a:p>
                <a:pPr>
                  <a:lnSpc>
                    <a:spcPct val="175000"/>
                  </a:lnSpc>
                </a:pP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a:rPr>
                  <a:t> </a:t>
                </a:r>
                <a:r>
                  <a:rPr lang="en-US" dirty="0">
                    <a:solidFill>
                      <a:srgbClr val="FF0000"/>
                    </a:solidFill>
                    <a:latin typeface="Times New Roman" pitchFamily="18" charset="0"/>
                    <a:cs typeface="Times New Roman" pitchFamily="18" charset="0"/>
                    <a:sym typeface="Symbol"/>
                  </a:rPr>
                  <a:t>{</a:t>
                </a:r>
                <a14:m>
                  <m:oMath xmlns:m="http://schemas.openxmlformats.org/officeDocument/2006/math">
                    <m:nary>
                      <m:naryPr>
                        <m:chr m:val="∑"/>
                        <m:ctrlPr>
                          <a:rPr lang="en-US" sz="2000" i="1">
                            <a:solidFill>
                              <a:srgbClr val="FF0000"/>
                            </a:solidFill>
                            <a:latin typeface="Cambria Math" panose="02040503050406030204" pitchFamily="18" charset="0"/>
                            <a:cs typeface="Times New Roman" pitchFamily="18" charset="0"/>
                          </a:rPr>
                        </m:ctrlPr>
                      </m:naryPr>
                      <m:sub>
                        <m:r>
                          <m:rPr>
                            <m:brk m:alnAt="23"/>
                          </m:rPr>
                          <a:rPr lang="en-US" sz="2000" i="1">
                            <a:solidFill>
                              <a:srgbClr val="FF0000"/>
                            </a:solidFill>
                            <a:latin typeface="Cambria Math"/>
                            <a:cs typeface="Times New Roman" pitchFamily="18" charset="0"/>
                          </a:rPr>
                          <m:t>𝑡</m:t>
                        </m:r>
                        <m:r>
                          <a:rPr lang="en-US" sz="2000" i="1">
                            <a:solidFill>
                              <a:srgbClr val="FF0000"/>
                            </a:solidFill>
                            <a:latin typeface="Cambria Math"/>
                            <a:cs typeface="Times New Roman" pitchFamily="18" charset="0"/>
                          </a:rPr>
                          <m:t>=</m:t>
                        </m:r>
                        <m:r>
                          <a:rPr lang="en-US" sz="2000" i="1">
                            <a:solidFill>
                              <a:srgbClr val="FF0000"/>
                            </a:solidFill>
                            <a:latin typeface="Cambria Math"/>
                            <a:cs typeface="Times New Roman" pitchFamily="18" charset="0"/>
                          </a:rPr>
                          <m:t>𝑘</m:t>
                        </m:r>
                        <m:r>
                          <a:rPr lang="en-US" sz="2000" b="0" i="1" smtClean="0">
                            <a:solidFill>
                              <a:srgbClr val="FF0000"/>
                            </a:solidFill>
                            <a:latin typeface="Cambria Math"/>
                            <a:cs typeface="Times New Roman" pitchFamily="18" charset="0"/>
                          </a:rPr>
                          <m:t>+1</m:t>
                        </m:r>
                      </m:sub>
                      <m:sup>
                        <m:r>
                          <a:rPr lang="en-US" sz="2000" i="1">
                            <a:solidFill>
                              <a:srgbClr val="FF0000"/>
                            </a:solidFill>
                            <a:latin typeface="Cambria Math"/>
                            <a:cs typeface="Times New Roman" pitchFamily="18" charset="0"/>
                          </a:rPr>
                          <m:t>𝑗</m:t>
                        </m:r>
                      </m:sup>
                      <m:e>
                        <m:r>
                          <m:rPr>
                            <m:nor/>
                          </m:rPr>
                          <a:rPr lang="en-US" sz="2000" i="1">
                            <a:solidFill>
                              <a:srgbClr val="FF0000"/>
                            </a:solidFill>
                            <a:latin typeface="Cambria Math"/>
                            <a:cs typeface="Times New Roman" pitchFamily="18" charset="0"/>
                          </a:rPr>
                          <m:t>p</m:t>
                        </m:r>
                        <m:r>
                          <m:rPr>
                            <m:nor/>
                          </m:rPr>
                          <a:rPr lang="en-US" sz="2000" i="1" baseline="-25000">
                            <a:solidFill>
                              <a:srgbClr val="FF0000"/>
                            </a:solidFill>
                            <a:latin typeface="Cambria Math"/>
                            <a:cs typeface="Times New Roman" pitchFamily="18" charset="0"/>
                          </a:rPr>
                          <m:t>t</m:t>
                        </m:r>
                        <m:r>
                          <m:rPr>
                            <m:nor/>
                          </m:rPr>
                          <a:rPr lang="en-US" sz="2000" i="1" baseline="-25000" dirty="0">
                            <a:solidFill>
                              <a:srgbClr val="FF0000"/>
                            </a:solidFill>
                            <a:latin typeface="Times New Roman" pitchFamily="18" charset="0"/>
                            <a:cs typeface="Times New Roman" pitchFamily="18" charset="0"/>
                          </a:rPr>
                          <m:t> </m:t>
                        </m:r>
                        <m:r>
                          <m:rPr>
                            <m:nor/>
                          </m:rPr>
                          <a:rPr lang="en-US" sz="2000" dirty="0">
                            <a:solidFill>
                              <a:srgbClr val="FF0000"/>
                            </a:solidFill>
                            <a:latin typeface="Times New Roman" pitchFamily="18" charset="0"/>
                            <a:cs typeface="Times New Roman" pitchFamily="18" charset="0"/>
                            <a:sym typeface="Symbol"/>
                          </a:rPr>
                          <m:t>(</m:t>
                        </m:r>
                        <m:r>
                          <m:rPr>
                            <m:nor/>
                          </m:rPr>
                          <a:rPr lang="en-US" sz="2000" i="1" dirty="0">
                            <a:solidFill>
                              <a:srgbClr val="FF0000"/>
                            </a:solidFill>
                            <a:latin typeface="Times New Roman" pitchFamily="18" charset="0"/>
                            <a:cs typeface="Times New Roman" pitchFamily="18" charset="0"/>
                          </a:rPr>
                          <m:t>A</m:t>
                        </m:r>
                        <m:r>
                          <m:rPr>
                            <m:nor/>
                          </m:rPr>
                          <a:rPr lang="en-US" sz="2000" dirty="0">
                            <a:solidFill>
                              <a:srgbClr val="FF0000"/>
                            </a:solidFill>
                            <a:latin typeface="Times New Roman" pitchFamily="18" charset="0"/>
                            <a:cs typeface="Times New Roman" pitchFamily="18" charset="0"/>
                          </a:rPr>
                          <m:t>[</m:t>
                        </m:r>
                        <m:r>
                          <m:rPr>
                            <m:nor/>
                          </m:rPr>
                          <a:rPr lang="en-US" sz="2000" b="0" i="1" dirty="0" smtClean="0">
                            <a:solidFill>
                              <a:srgbClr val="FF0000"/>
                            </a:solidFill>
                            <a:latin typeface="Times New Roman" pitchFamily="18" charset="0"/>
                            <a:cs typeface="Times New Roman" pitchFamily="18" charset="0"/>
                          </a:rPr>
                          <m:t>k</m:t>
                        </m:r>
                        <m:r>
                          <m:rPr>
                            <m:nor/>
                          </m:rPr>
                          <a:rPr lang="en-US" sz="2000" dirty="0">
                            <a:solidFill>
                              <a:srgbClr val="FF0000"/>
                            </a:solidFill>
                            <a:latin typeface="Times New Roman" pitchFamily="18" charset="0"/>
                            <a:cs typeface="Times New Roman" pitchFamily="18" charset="0"/>
                          </a:rPr>
                          <m:t>]</m:t>
                        </m:r>
                        <m:r>
                          <m:rPr>
                            <m:nor/>
                          </m:rPr>
                          <a:rPr lang="zh-CN" altLang="en-US" sz="2000" dirty="0">
                            <a:solidFill>
                              <a:srgbClr val="FF0000"/>
                            </a:solidFill>
                            <a:latin typeface="Times New Roman" pitchFamily="18" charset="0"/>
                            <a:cs typeface="Times New Roman" pitchFamily="18" charset="0"/>
                          </a:rPr>
                          <m:t>到</m:t>
                        </m:r>
                        <m:r>
                          <m:rPr>
                            <m:nor/>
                          </m:rPr>
                          <a:rPr lang="en-US" sz="2000" i="1" dirty="0">
                            <a:solidFill>
                              <a:srgbClr val="FF0000"/>
                            </a:solidFill>
                            <a:latin typeface="Times New Roman" pitchFamily="18" charset="0"/>
                            <a:cs typeface="Times New Roman" pitchFamily="18" charset="0"/>
                          </a:rPr>
                          <m:t>A</m:t>
                        </m:r>
                        <m:r>
                          <m:rPr>
                            <m:nor/>
                          </m:rPr>
                          <a:rPr lang="en-US" sz="2000" dirty="0">
                            <a:solidFill>
                              <a:srgbClr val="FF0000"/>
                            </a:solidFill>
                            <a:latin typeface="Times New Roman" pitchFamily="18" charset="0"/>
                            <a:cs typeface="Times New Roman" pitchFamily="18" charset="0"/>
                          </a:rPr>
                          <m:t>[</m:t>
                        </m:r>
                        <m:r>
                          <m:rPr>
                            <m:nor/>
                          </m:rPr>
                          <a:rPr lang="en-US" sz="2000" i="1" dirty="0">
                            <a:solidFill>
                              <a:srgbClr val="FF0000"/>
                            </a:solidFill>
                            <a:latin typeface="Times New Roman" pitchFamily="18" charset="0"/>
                            <a:cs typeface="Times New Roman" pitchFamily="18" charset="0"/>
                          </a:rPr>
                          <m:t>t</m:t>
                        </m:r>
                        <m:r>
                          <m:rPr>
                            <m:nor/>
                          </m:rPr>
                          <a:rPr lang="en-US" sz="2000" dirty="0">
                            <a:solidFill>
                              <a:srgbClr val="FF0000"/>
                            </a:solidFill>
                            <a:latin typeface="Times New Roman" pitchFamily="18" charset="0"/>
                            <a:cs typeface="Times New Roman" pitchFamily="18" charset="0"/>
                          </a:rPr>
                          <m:t>]</m:t>
                        </m:r>
                        <m:r>
                          <m:rPr>
                            <m:nor/>
                          </m:rPr>
                          <a:rPr lang="zh-CN" altLang="en-US" sz="2000" dirty="0">
                            <a:solidFill>
                              <a:srgbClr val="FF0000"/>
                            </a:solidFill>
                            <a:latin typeface="Times New Roman" pitchFamily="18" charset="0"/>
                            <a:cs typeface="Times New Roman" pitchFamily="18" charset="0"/>
                          </a:rPr>
                          <m:t>的长</m:t>
                        </m:r>
                        <m:r>
                          <a:rPr lang="zh-CN" altLang="en-US" sz="2000" i="1" dirty="0">
                            <a:solidFill>
                              <a:srgbClr val="FF0000"/>
                            </a:solidFill>
                            <a:latin typeface="Cambria Math" panose="02040503050406030204" pitchFamily="18" charset="0"/>
                            <a:cs typeface="Times New Roman" pitchFamily="18" charset="0"/>
                          </a:rPr>
                          <m:t>度</m:t>
                        </m:r>
                        <m:r>
                          <m:rPr>
                            <m:nor/>
                          </m:rPr>
                          <a:rPr lang="en-US" altLang="zh-CN" sz="2000" dirty="0">
                            <a:solidFill>
                              <a:srgbClr val="FF0000"/>
                            </a:solidFill>
                            <a:latin typeface="Times New Roman" pitchFamily="18" charset="0"/>
                            <a:cs typeface="Times New Roman" pitchFamily="18" charset="0"/>
                          </a:rPr>
                          <m:t>)</m:t>
                        </m:r>
                        <m:r>
                          <m:rPr>
                            <m:nor/>
                          </m:rPr>
                          <a:rPr lang="en-US" altLang="zh-CN" sz="2000" b="0" i="0" dirty="0" smtClean="0">
                            <a:solidFill>
                              <a:srgbClr val="FF0000"/>
                            </a:solidFill>
                            <a:latin typeface="Times New Roman" pitchFamily="18" charset="0"/>
                            <a:cs typeface="Times New Roman" pitchFamily="18" charset="0"/>
                          </a:rPr>
                          <m:t> </m:t>
                        </m:r>
                      </m:e>
                    </m:nary>
                  </m:oMath>
                </a14:m>
                <a:r>
                  <a:rPr lang="en-US" dirty="0">
                    <a:solidFill>
                      <a:srgbClr val="FF0000"/>
                    </a:solidFill>
                    <a:latin typeface="Times New Roman" pitchFamily="18" charset="0"/>
                    <a:cs typeface="Times New Roman" pitchFamily="18" charset="0"/>
                  </a:rPr>
                  <a:t>+ </a:t>
                </a:r>
                <a14:m>
                  <m:oMath xmlns:m="http://schemas.openxmlformats.org/officeDocument/2006/math">
                    <m:nary>
                      <m:naryPr>
                        <m:chr m:val="∑"/>
                        <m:ctrlPr>
                          <a:rPr lang="en-US" sz="2000" i="1">
                            <a:solidFill>
                              <a:srgbClr val="FF0000"/>
                            </a:solidFill>
                            <a:latin typeface="Cambria Math" panose="02040503050406030204" pitchFamily="18" charset="0"/>
                            <a:cs typeface="Times New Roman" pitchFamily="18" charset="0"/>
                          </a:rPr>
                        </m:ctrlPr>
                      </m:naryPr>
                      <m:sub>
                        <m:r>
                          <m:rPr>
                            <m:brk m:alnAt="23"/>
                          </m:rPr>
                          <a:rPr lang="en-US" sz="2000" i="1">
                            <a:solidFill>
                              <a:srgbClr val="FF0000"/>
                            </a:solidFill>
                            <a:latin typeface="Cambria Math"/>
                            <a:cs typeface="Times New Roman" pitchFamily="18" charset="0"/>
                          </a:rPr>
                          <m:t>𝑡</m:t>
                        </m:r>
                        <m:r>
                          <a:rPr lang="en-US" sz="2000" i="1">
                            <a:solidFill>
                              <a:srgbClr val="FF0000"/>
                            </a:solidFill>
                            <a:latin typeface="Cambria Math"/>
                            <a:cs typeface="Times New Roman" pitchFamily="18" charset="0"/>
                          </a:rPr>
                          <m:t>=</m:t>
                        </m:r>
                        <m:r>
                          <a:rPr lang="en-US" sz="2000" b="0" i="1" smtClean="0">
                            <a:solidFill>
                              <a:srgbClr val="FF0000"/>
                            </a:solidFill>
                            <a:latin typeface="Cambria Math"/>
                            <a:cs typeface="Times New Roman" pitchFamily="18" charset="0"/>
                          </a:rPr>
                          <m:t>𝑘</m:t>
                        </m:r>
                      </m:sub>
                      <m:sup>
                        <m:r>
                          <a:rPr lang="en-US" sz="2000" b="0" i="1" smtClean="0">
                            <a:solidFill>
                              <a:srgbClr val="FF0000"/>
                            </a:solidFill>
                            <a:latin typeface="Cambria Math"/>
                            <a:cs typeface="Times New Roman" pitchFamily="18" charset="0"/>
                          </a:rPr>
                          <m:t>𝑗</m:t>
                        </m:r>
                      </m:sup>
                      <m:e>
                        <m:r>
                          <m:rPr>
                            <m:nor/>
                          </m:rPr>
                          <a:rPr lang="en-US" sz="2000" i="1" dirty="0">
                            <a:solidFill>
                              <a:srgbClr val="FF0000"/>
                            </a:solidFill>
                            <a:latin typeface="Times New Roman" pitchFamily="18" charset="0"/>
                            <a:cs typeface="Times New Roman" pitchFamily="18" charset="0"/>
                          </a:rPr>
                          <m:t>q</m:t>
                        </m:r>
                        <m:r>
                          <m:rPr>
                            <m:nor/>
                          </m:rPr>
                          <a:rPr lang="en-US" sz="2000" i="1" baseline="-25000" dirty="0">
                            <a:solidFill>
                              <a:srgbClr val="FF0000"/>
                            </a:solidFill>
                            <a:latin typeface="Times New Roman" pitchFamily="18" charset="0"/>
                            <a:cs typeface="Times New Roman" pitchFamily="18" charset="0"/>
                          </a:rPr>
                          <m:t>t</m:t>
                        </m:r>
                        <m:r>
                          <m:rPr>
                            <m:nor/>
                          </m:rPr>
                          <a:rPr lang="en-US" sz="2000" i="1" dirty="0">
                            <a:solidFill>
                              <a:srgbClr val="FF0000"/>
                            </a:solidFill>
                            <a:latin typeface="Times New Roman" pitchFamily="18" charset="0"/>
                            <a:cs typeface="Times New Roman" pitchFamily="18" charset="0"/>
                          </a:rPr>
                          <m:t> </m:t>
                        </m:r>
                        <m:r>
                          <m:rPr>
                            <m:nor/>
                          </m:rPr>
                          <a:rPr lang="en-US" sz="2000" dirty="0">
                            <a:solidFill>
                              <a:srgbClr val="FF0000"/>
                            </a:solidFill>
                            <a:latin typeface="Times New Roman" pitchFamily="18" charset="0"/>
                            <a:cs typeface="Times New Roman" pitchFamily="18" charset="0"/>
                            <a:sym typeface="Symbol"/>
                          </a:rPr>
                          <m:t>(</m:t>
                        </m:r>
                        <m:r>
                          <m:rPr>
                            <m:nor/>
                          </m:rPr>
                          <a:rPr lang="en-US" sz="2000" i="1" dirty="0">
                            <a:solidFill>
                              <a:srgbClr val="FF0000"/>
                            </a:solidFill>
                            <a:latin typeface="Times New Roman" pitchFamily="18" charset="0"/>
                            <a:cs typeface="Times New Roman" pitchFamily="18" charset="0"/>
                          </a:rPr>
                          <m:t>A</m:t>
                        </m:r>
                        <m:r>
                          <m:rPr>
                            <m:nor/>
                          </m:rPr>
                          <a:rPr lang="en-US" sz="2000" dirty="0">
                            <a:solidFill>
                              <a:srgbClr val="FF0000"/>
                            </a:solidFill>
                            <a:latin typeface="Times New Roman" pitchFamily="18" charset="0"/>
                            <a:cs typeface="Times New Roman" pitchFamily="18" charset="0"/>
                          </a:rPr>
                          <m:t>[</m:t>
                        </m:r>
                        <m:r>
                          <m:rPr>
                            <m:nor/>
                          </m:rPr>
                          <a:rPr lang="en-US" sz="2000" i="1" dirty="0">
                            <a:solidFill>
                              <a:srgbClr val="FF0000"/>
                            </a:solidFill>
                            <a:latin typeface="Times New Roman" pitchFamily="18" charset="0"/>
                            <a:cs typeface="Times New Roman" pitchFamily="18" charset="0"/>
                          </a:rPr>
                          <m:t>k</m:t>
                        </m:r>
                        <m:r>
                          <m:rPr>
                            <m:nor/>
                          </m:rPr>
                          <a:rPr lang="en-US" sz="2000" dirty="0">
                            <a:solidFill>
                              <a:srgbClr val="FF0000"/>
                            </a:solidFill>
                            <a:latin typeface="Times New Roman" pitchFamily="18" charset="0"/>
                            <a:cs typeface="Times New Roman" pitchFamily="18" charset="0"/>
                          </a:rPr>
                          <m:t>]</m:t>
                        </m:r>
                        <m:r>
                          <m:rPr>
                            <m:nor/>
                          </m:rPr>
                          <a:rPr lang="zh-CN" altLang="en-US" sz="2000" dirty="0">
                            <a:solidFill>
                              <a:srgbClr val="FF0000"/>
                            </a:solidFill>
                            <a:latin typeface="Times New Roman" pitchFamily="18" charset="0"/>
                            <a:cs typeface="Times New Roman" pitchFamily="18" charset="0"/>
                          </a:rPr>
                          <m:t>到</m:t>
                        </m:r>
                        <m:r>
                          <m:rPr>
                            <m:nor/>
                          </m:rPr>
                          <a:rPr lang="en-US" altLang="zh-CN" sz="2000" i="1" dirty="0">
                            <a:solidFill>
                              <a:srgbClr val="FF0000"/>
                            </a:solidFill>
                            <a:latin typeface="Times New Roman" pitchFamily="18" charset="0"/>
                            <a:cs typeface="Times New Roman" pitchFamily="18" charset="0"/>
                          </a:rPr>
                          <m:t>d</m:t>
                        </m:r>
                        <m:r>
                          <m:rPr>
                            <m:nor/>
                          </m:rPr>
                          <a:rPr lang="en-US" altLang="zh-CN" sz="2000" i="1" baseline="-25000" dirty="0">
                            <a:solidFill>
                              <a:srgbClr val="FF0000"/>
                            </a:solidFill>
                            <a:latin typeface="Times New Roman" pitchFamily="18" charset="0"/>
                            <a:cs typeface="Times New Roman" pitchFamily="18" charset="0"/>
                          </a:rPr>
                          <m:t>t</m:t>
                        </m:r>
                        <m:r>
                          <m:rPr>
                            <m:nor/>
                          </m:rPr>
                          <a:rPr lang="zh-CN" altLang="en-US" sz="2000" dirty="0">
                            <a:solidFill>
                              <a:srgbClr val="FF0000"/>
                            </a:solidFill>
                            <a:latin typeface="Times New Roman" pitchFamily="18" charset="0"/>
                            <a:cs typeface="Times New Roman" pitchFamily="18" charset="0"/>
                          </a:rPr>
                          <m:t>的长</m:t>
                        </m:r>
                        <m:r>
                          <a:rPr lang="zh-CN" altLang="en-US" sz="2000" i="1" dirty="0">
                            <a:solidFill>
                              <a:srgbClr val="FF0000"/>
                            </a:solidFill>
                            <a:latin typeface="Cambria Math" panose="02040503050406030204" pitchFamily="18" charset="0"/>
                            <a:cs typeface="Times New Roman" pitchFamily="18" charset="0"/>
                          </a:rPr>
                          <m:t>度</m:t>
                        </m:r>
                        <m:r>
                          <m:rPr>
                            <m:nor/>
                          </m:rPr>
                          <a:rPr lang="en-US" altLang="zh-CN" sz="2000" dirty="0">
                            <a:solidFill>
                              <a:srgbClr val="FF0000"/>
                            </a:solidFill>
                            <a:latin typeface="Times New Roman" pitchFamily="18" charset="0"/>
                            <a:cs typeface="Times New Roman" pitchFamily="18" charset="0"/>
                          </a:rPr>
                          <m:t>)}  </m:t>
                        </m:r>
                      </m:e>
                    </m:nary>
                  </m:oMath>
                </a14:m>
                <a:r>
                  <a:rPr lang="en-US" i="1" dirty="0">
                    <a:latin typeface="Times New Roman" pitchFamily="18" charset="0"/>
                    <a:cs typeface="Times New Roman" pitchFamily="18" charset="0"/>
                  </a:rPr>
                  <a:t>+ 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a:t>
                </a:r>
              </a:p>
              <a:p>
                <a:pPr>
                  <a:lnSpc>
                    <a:spcPct val="175000"/>
                  </a:lnSpc>
                </a:pPr>
                <a:r>
                  <a:rPr lang="en-US" dirty="0">
                    <a:latin typeface="Times New Roman" pitchFamily="18" charset="0"/>
                    <a:cs typeface="Times New Roman" pitchFamily="18" charset="0"/>
                  </a:rPr>
                  <a:t>= </a:t>
                </a:r>
                <a:r>
                  <a:rPr lang="en-US" dirty="0">
                    <a:solidFill>
                      <a:srgbClr val="0070C0"/>
                    </a:solidFill>
                    <a:cs typeface="Times New Roman" pitchFamily="18" charset="0"/>
                  </a:rPr>
                  <a:t>{</a:t>
                </a:r>
                <a14:m>
                  <m:oMath xmlns:m="http://schemas.openxmlformats.org/officeDocument/2006/math">
                    <m:nary>
                      <m:naryPr>
                        <m:chr m:val="∑"/>
                        <m:ctrlPr>
                          <a:rPr lang="en-US" sz="2000" i="1">
                            <a:solidFill>
                              <a:srgbClr val="0070C0"/>
                            </a:solidFill>
                            <a:latin typeface="Cambria Math" panose="02040503050406030204" pitchFamily="18" charset="0"/>
                            <a:cs typeface="Times New Roman" pitchFamily="18" charset="0"/>
                          </a:rPr>
                        </m:ctrlPr>
                      </m:naryPr>
                      <m:sub>
                        <m:r>
                          <m:rPr>
                            <m:brk m:alnAt="23"/>
                          </m:rPr>
                          <a:rPr lang="en-US" sz="2000" i="1">
                            <a:solidFill>
                              <a:srgbClr val="0070C0"/>
                            </a:solidFill>
                            <a:latin typeface="Cambria Math"/>
                            <a:cs typeface="Times New Roman" pitchFamily="18" charset="0"/>
                          </a:rPr>
                          <m:t>𝑡</m:t>
                        </m:r>
                        <m:r>
                          <a:rPr lang="en-US" sz="2000" i="1">
                            <a:solidFill>
                              <a:srgbClr val="0070C0"/>
                            </a:solidFill>
                            <a:latin typeface="Cambria Math"/>
                            <a:cs typeface="Times New Roman" pitchFamily="18" charset="0"/>
                          </a:rPr>
                          <m:t>=</m:t>
                        </m:r>
                        <m:r>
                          <a:rPr lang="en-US" sz="2000" i="1">
                            <a:solidFill>
                              <a:srgbClr val="0070C0"/>
                            </a:solidFill>
                            <a:latin typeface="Cambria Math"/>
                            <a:cs typeface="Times New Roman" pitchFamily="18" charset="0"/>
                          </a:rPr>
                          <m:t>𝑖</m:t>
                        </m:r>
                      </m:sub>
                      <m:sup>
                        <m:r>
                          <a:rPr lang="en-US" sz="2000" i="1">
                            <a:solidFill>
                              <a:srgbClr val="0070C0"/>
                            </a:solidFill>
                            <a:latin typeface="Cambria Math"/>
                            <a:cs typeface="Times New Roman" pitchFamily="18" charset="0"/>
                          </a:rPr>
                          <m:t>𝑘</m:t>
                        </m:r>
                        <m:r>
                          <a:rPr lang="en-US" sz="2000" i="1">
                            <a:solidFill>
                              <a:srgbClr val="0070C0"/>
                            </a:solidFill>
                            <a:latin typeface="Cambria Math"/>
                            <a:cs typeface="Times New Roman" pitchFamily="18" charset="0"/>
                          </a:rPr>
                          <m:t>−1</m:t>
                        </m:r>
                      </m:sup>
                      <m:e>
                        <m:r>
                          <m:rPr>
                            <m:nor/>
                          </m:rPr>
                          <a:rPr lang="en-US" sz="2000" i="1">
                            <a:solidFill>
                              <a:srgbClr val="0070C0"/>
                            </a:solidFill>
                            <a:latin typeface="Cambria Math"/>
                            <a:cs typeface="Times New Roman" pitchFamily="18" charset="0"/>
                          </a:rPr>
                          <m:t>p</m:t>
                        </m:r>
                        <m:r>
                          <m:rPr>
                            <m:nor/>
                          </m:rPr>
                          <a:rPr lang="en-US" sz="2000" i="1" baseline="-25000">
                            <a:solidFill>
                              <a:srgbClr val="0070C0"/>
                            </a:solidFill>
                            <a:latin typeface="Cambria Math"/>
                            <a:cs typeface="Times New Roman" pitchFamily="18" charset="0"/>
                          </a:rPr>
                          <m:t>t</m:t>
                        </m:r>
                        <m:r>
                          <m:rPr>
                            <m:nor/>
                          </m:rPr>
                          <a:rPr lang="en-US" sz="2000" i="1" baseline="-25000" dirty="0">
                            <a:solidFill>
                              <a:srgbClr val="0070C0"/>
                            </a:solidFill>
                            <a:latin typeface="Times New Roman" pitchFamily="18" charset="0"/>
                            <a:cs typeface="Times New Roman" pitchFamily="18" charset="0"/>
                          </a:rPr>
                          <m:t> </m:t>
                        </m:r>
                        <m:r>
                          <m:rPr>
                            <m:nor/>
                          </m:rPr>
                          <a:rPr lang="en-US" sz="2000" dirty="0">
                            <a:solidFill>
                              <a:srgbClr val="0070C0"/>
                            </a:solidFill>
                            <a:latin typeface="Times New Roman" pitchFamily="18" charset="0"/>
                            <a:cs typeface="Times New Roman" pitchFamily="18" charset="0"/>
                            <a:sym typeface="Symbol"/>
                          </a:rPr>
                          <m:t>(</m:t>
                        </m:r>
                        <m:r>
                          <m:rPr>
                            <m:nor/>
                          </m:rPr>
                          <a:rPr lang="en-US" sz="2000" i="1" dirty="0">
                            <a:solidFill>
                              <a:srgbClr val="0070C0"/>
                            </a:solidFill>
                            <a:latin typeface="Times New Roman" pitchFamily="18" charset="0"/>
                            <a:cs typeface="Times New Roman" pitchFamily="18" charset="0"/>
                          </a:rPr>
                          <m:t>A</m:t>
                        </m:r>
                        <m:r>
                          <m:rPr>
                            <m:nor/>
                          </m:rPr>
                          <a:rPr lang="en-US" sz="2000" dirty="0">
                            <a:solidFill>
                              <a:srgbClr val="0070C0"/>
                            </a:solidFill>
                            <a:latin typeface="Times New Roman" pitchFamily="18" charset="0"/>
                            <a:cs typeface="Times New Roman" pitchFamily="18" charset="0"/>
                          </a:rPr>
                          <m:t>[</m:t>
                        </m:r>
                        <m:r>
                          <m:rPr>
                            <m:nor/>
                          </m:rPr>
                          <a:rPr lang="en-US" sz="2000" b="0" i="1" dirty="0" smtClean="0">
                            <a:solidFill>
                              <a:srgbClr val="0070C0"/>
                            </a:solidFill>
                            <a:highlight>
                              <a:srgbClr val="FFFF00"/>
                            </a:highlight>
                            <a:latin typeface="Times New Roman" pitchFamily="18" charset="0"/>
                            <a:cs typeface="Times New Roman" pitchFamily="18" charset="0"/>
                          </a:rPr>
                          <m:t>l</m:t>
                        </m:r>
                        <m:r>
                          <m:rPr>
                            <m:nor/>
                          </m:rPr>
                          <a:rPr lang="en-US" sz="2000" dirty="0">
                            <a:solidFill>
                              <a:srgbClr val="0070C0"/>
                            </a:solidFill>
                            <a:latin typeface="Times New Roman" pitchFamily="18" charset="0"/>
                            <a:cs typeface="Times New Roman" pitchFamily="18" charset="0"/>
                          </a:rPr>
                          <m:t>]</m:t>
                        </m:r>
                        <m:r>
                          <m:rPr>
                            <m:nor/>
                          </m:rPr>
                          <a:rPr lang="zh-CN" altLang="en-US" sz="2000" dirty="0">
                            <a:solidFill>
                              <a:srgbClr val="0070C0"/>
                            </a:solidFill>
                            <a:latin typeface="Times New Roman" pitchFamily="18" charset="0"/>
                            <a:cs typeface="Times New Roman" pitchFamily="18" charset="0"/>
                          </a:rPr>
                          <m:t>到</m:t>
                        </m:r>
                        <m:r>
                          <m:rPr>
                            <m:nor/>
                          </m:rPr>
                          <a:rPr lang="en-US" sz="2000" i="1" dirty="0">
                            <a:solidFill>
                              <a:srgbClr val="0070C0"/>
                            </a:solidFill>
                            <a:latin typeface="Times New Roman" pitchFamily="18" charset="0"/>
                            <a:cs typeface="Times New Roman" pitchFamily="18" charset="0"/>
                          </a:rPr>
                          <m:t>A</m:t>
                        </m:r>
                        <m:r>
                          <m:rPr>
                            <m:nor/>
                          </m:rPr>
                          <a:rPr lang="en-US" sz="2000" dirty="0">
                            <a:solidFill>
                              <a:srgbClr val="0070C0"/>
                            </a:solidFill>
                            <a:latin typeface="Times New Roman" pitchFamily="18" charset="0"/>
                            <a:cs typeface="Times New Roman" pitchFamily="18" charset="0"/>
                          </a:rPr>
                          <m:t>[</m:t>
                        </m:r>
                        <m:r>
                          <m:rPr>
                            <m:nor/>
                          </m:rPr>
                          <a:rPr lang="en-US" sz="2000" i="1" dirty="0">
                            <a:solidFill>
                              <a:srgbClr val="0070C0"/>
                            </a:solidFill>
                            <a:latin typeface="Times New Roman" pitchFamily="18" charset="0"/>
                            <a:cs typeface="Times New Roman" pitchFamily="18" charset="0"/>
                          </a:rPr>
                          <m:t>t</m:t>
                        </m:r>
                        <m:r>
                          <m:rPr>
                            <m:nor/>
                          </m:rPr>
                          <a:rPr lang="en-US" sz="2000" dirty="0">
                            <a:solidFill>
                              <a:srgbClr val="0070C0"/>
                            </a:solidFill>
                            <a:latin typeface="Times New Roman" pitchFamily="18" charset="0"/>
                            <a:cs typeface="Times New Roman" pitchFamily="18" charset="0"/>
                          </a:rPr>
                          <m:t>]</m:t>
                        </m:r>
                        <m:r>
                          <m:rPr>
                            <m:nor/>
                          </m:rPr>
                          <a:rPr lang="zh-CN" altLang="en-US" sz="2000" dirty="0">
                            <a:solidFill>
                              <a:srgbClr val="0070C0"/>
                            </a:solidFill>
                            <a:latin typeface="Times New Roman" pitchFamily="18" charset="0"/>
                            <a:cs typeface="Times New Roman" pitchFamily="18" charset="0"/>
                          </a:rPr>
                          <m:t>的长</m:t>
                        </m:r>
                        <m:r>
                          <a:rPr lang="zh-CN" altLang="en-US" sz="2000">
                            <a:solidFill>
                              <a:srgbClr val="0070C0"/>
                            </a:solidFill>
                            <a:latin typeface="Cambria Math" panose="02040503050406030204" pitchFamily="18" charset="0"/>
                            <a:cs typeface="Times New Roman" pitchFamily="18" charset="0"/>
                            <a:sym typeface="Symbol"/>
                          </a:rPr>
                          <m:t>度</m:t>
                        </m:r>
                        <m:r>
                          <m:rPr>
                            <m:nor/>
                          </m:rPr>
                          <a:rPr lang="en-US" altLang="zh-CN" sz="2000" b="0" i="0" dirty="0" smtClean="0">
                            <a:solidFill>
                              <a:srgbClr val="0070C0"/>
                            </a:solidFill>
                            <a:latin typeface="Times New Roman" pitchFamily="18" charset="0"/>
                            <a:cs typeface="Times New Roman" pitchFamily="18" charset="0"/>
                          </a:rPr>
                          <m:t>+ 1</m:t>
                        </m:r>
                        <m:r>
                          <m:rPr>
                            <m:nor/>
                          </m:rPr>
                          <a:rPr lang="en-US" altLang="zh-CN" sz="2000" dirty="0">
                            <a:solidFill>
                              <a:srgbClr val="0070C0"/>
                            </a:solidFill>
                            <a:latin typeface="Times New Roman" pitchFamily="18" charset="0"/>
                            <a:cs typeface="Times New Roman" pitchFamily="18" charset="0"/>
                          </a:rPr>
                          <m:t>)</m:t>
                        </m:r>
                        <m:r>
                          <m:rPr>
                            <m:nor/>
                          </m:rPr>
                          <a:rPr lang="en-US" sz="2000" dirty="0">
                            <a:solidFill>
                              <a:srgbClr val="0070C0"/>
                            </a:solidFill>
                            <a:latin typeface="Times New Roman" pitchFamily="18" charset="0"/>
                            <a:cs typeface="Times New Roman" pitchFamily="18" charset="0"/>
                          </a:rPr>
                          <m:t> </m:t>
                        </m:r>
                      </m:e>
                    </m:nary>
                  </m:oMath>
                </a14:m>
                <a:r>
                  <a:rPr lang="en-US" dirty="0">
                    <a:solidFill>
                      <a:srgbClr val="0070C0"/>
                    </a:solidFill>
                    <a:latin typeface="Times New Roman" pitchFamily="18" charset="0"/>
                    <a:cs typeface="Times New Roman" pitchFamily="18" charset="0"/>
                  </a:rPr>
                  <a:t>+</a:t>
                </a:r>
                <a:r>
                  <a:rPr lang="en-US" i="1" dirty="0">
                    <a:solidFill>
                      <a:srgbClr val="0070C0"/>
                    </a:solidFill>
                    <a:latin typeface="Times New Roman" pitchFamily="18" charset="0"/>
                    <a:cs typeface="Times New Roman" pitchFamily="18" charset="0"/>
                  </a:rPr>
                  <a:t> </a:t>
                </a:r>
                <a14:m>
                  <m:oMath xmlns:m="http://schemas.openxmlformats.org/officeDocument/2006/math">
                    <m:nary>
                      <m:naryPr>
                        <m:chr m:val="∑"/>
                        <m:ctrlPr>
                          <a:rPr lang="en-US" sz="2000" i="1">
                            <a:solidFill>
                              <a:srgbClr val="0070C0"/>
                            </a:solidFill>
                            <a:latin typeface="Cambria Math" panose="02040503050406030204" pitchFamily="18" charset="0"/>
                            <a:cs typeface="Times New Roman" pitchFamily="18" charset="0"/>
                          </a:rPr>
                        </m:ctrlPr>
                      </m:naryPr>
                      <m:sub>
                        <m:r>
                          <m:rPr>
                            <m:brk m:alnAt="23"/>
                          </m:rPr>
                          <a:rPr lang="en-US" sz="2000" i="1">
                            <a:solidFill>
                              <a:srgbClr val="0070C0"/>
                            </a:solidFill>
                            <a:latin typeface="Cambria Math"/>
                            <a:cs typeface="Times New Roman" pitchFamily="18" charset="0"/>
                          </a:rPr>
                          <m:t>𝑡</m:t>
                        </m:r>
                        <m:r>
                          <a:rPr lang="en-US" sz="2000" i="1">
                            <a:solidFill>
                              <a:srgbClr val="0070C0"/>
                            </a:solidFill>
                            <a:latin typeface="Cambria Math"/>
                            <a:cs typeface="Times New Roman" pitchFamily="18" charset="0"/>
                          </a:rPr>
                          <m:t>=</m:t>
                        </m:r>
                        <m:r>
                          <a:rPr lang="en-US" sz="2000" i="1">
                            <a:solidFill>
                              <a:srgbClr val="0070C0"/>
                            </a:solidFill>
                            <a:latin typeface="Cambria Math"/>
                            <a:cs typeface="Times New Roman" pitchFamily="18" charset="0"/>
                          </a:rPr>
                          <m:t>𝑖</m:t>
                        </m:r>
                        <m:r>
                          <a:rPr lang="en-US" sz="2000" i="1">
                            <a:solidFill>
                              <a:srgbClr val="0070C0"/>
                            </a:solidFill>
                            <a:latin typeface="Cambria Math"/>
                            <a:cs typeface="Times New Roman" pitchFamily="18" charset="0"/>
                          </a:rPr>
                          <m:t>−1</m:t>
                        </m:r>
                      </m:sub>
                      <m:sup>
                        <m:r>
                          <a:rPr lang="en-US" sz="2000" i="1">
                            <a:solidFill>
                              <a:srgbClr val="0070C0"/>
                            </a:solidFill>
                            <a:latin typeface="Cambria Math"/>
                            <a:cs typeface="Times New Roman" pitchFamily="18" charset="0"/>
                          </a:rPr>
                          <m:t>𝑘</m:t>
                        </m:r>
                        <m:r>
                          <a:rPr lang="en-US" sz="2000" i="1">
                            <a:solidFill>
                              <a:srgbClr val="0070C0"/>
                            </a:solidFill>
                            <a:latin typeface="Cambria Math"/>
                            <a:cs typeface="Times New Roman" pitchFamily="18" charset="0"/>
                          </a:rPr>
                          <m:t>−1</m:t>
                        </m:r>
                      </m:sup>
                      <m:e>
                        <m:r>
                          <m:rPr>
                            <m:nor/>
                          </m:rPr>
                          <a:rPr lang="en-US" sz="2000" i="1" dirty="0">
                            <a:solidFill>
                              <a:srgbClr val="0070C0"/>
                            </a:solidFill>
                            <a:latin typeface="Times New Roman" pitchFamily="18" charset="0"/>
                            <a:cs typeface="Times New Roman" pitchFamily="18" charset="0"/>
                          </a:rPr>
                          <m:t>q</m:t>
                        </m:r>
                        <m:r>
                          <m:rPr>
                            <m:nor/>
                          </m:rPr>
                          <a:rPr lang="en-US" sz="2000" i="1" baseline="-25000" dirty="0">
                            <a:solidFill>
                              <a:srgbClr val="0070C0"/>
                            </a:solidFill>
                            <a:latin typeface="Times New Roman" pitchFamily="18" charset="0"/>
                            <a:cs typeface="Times New Roman" pitchFamily="18" charset="0"/>
                          </a:rPr>
                          <m:t>t</m:t>
                        </m:r>
                        <m:r>
                          <m:rPr>
                            <m:nor/>
                          </m:rPr>
                          <a:rPr lang="en-US" sz="2000" i="1" dirty="0">
                            <a:solidFill>
                              <a:srgbClr val="0070C0"/>
                            </a:solidFill>
                            <a:latin typeface="Times New Roman" pitchFamily="18" charset="0"/>
                            <a:cs typeface="Times New Roman" pitchFamily="18" charset="0"/>
                          </a:rPr>
                          <m:t> </m:t>
                        </m:r>
                        <m:r>
                          <m:rPr>
                            <m:nor/>
                          </m:rPr>
                          <a:rPr lang="en-US" sz="2000" dirty="0">
                            <a:solidFill>
                              <a:srgbClr val="0070C0"/>
                            </a:solidFill>
                            <a:latin typeface="Times New Roman" pitchFamily="18" charset="0"/>
                            <a:cs typeface="Times New Roman" pitchFamily="18" charset="0"/>
                            <a:sym typeface="Symbol"/>
                          </a:rPr>
                          <m:t>(</m:t>
                        </m:r>
                        <m:r>
                          <m:rPr>
                            <m:nor/>
                          </m:rPr>
                          <a:rPr lang="en-US" sz="2000" i="1" dirty="0">
                            <a:solidFill>
                              <a:srgbClr val="0070C0"/>
                            </a:solidFill>
                            <a:latin typeface="Times New Roman" pitchFamily="18" charset="0"/>
                            <a:cs typeface="Times New Roman" pitchFamily="18" charset="0"/>
                          </a:rPr>
                          <m:t>A</m:t>
                        </m:r>
                        <m:r>
                          <m:rPr>
                            <m:nor/>
                          </m:rPr>
                          <a:rPr lang="en-US" sz="2000" dirty="0">
                            <a:solidFill>
                              <a:srgbClr val="0070C0"/>
                            </a:solidFill>
                            <a:latin typeface="Times New Roman" pitchFamily="18" charset="0"/>
                            <a:cs typeface="Times New Roman" pitchFamily="18" charset="0"/>
                          </a:rPr>
                          <m:t>[</m:t>
                        </m:r>
                        <m:r>
                          <m:rPr>
                            <m:nor/>
                          </m:rPr>
                          <a:rPr lang="en-US" sz="2000" b="0" i="1" dirty="0" smtClean="0">
                            <a:solidFill>
                              <a:srgbClr val="0070C0"/>
                            </a:solidFill>
                            <a:highlight>
                              <a:srgbClr val="FFFF00"/>
                            </a:highlight>
                            <a:latin typeface="Times New Roman" pitchFamily="18" charset="0"/>
                            <a:cs typeface="Times New Roman" pitchFamily="18" charset="0"/>
                          </a:rPr>
                          <m:t>l</m:t>
                        </m:r>
                        <m:r>
                          <m:rPr>
                            <m:nor/>
                          </m:rPr>
                          <a:rPr lang="en-US" sz="2000" dirty="0">
                            <a:solidFill>
                              <a:srgbClr val="0070C0"/>
                            </a:solidFill>
                            <a:latin typeface="Times New Roman" pitchFamily="18" charset="0"/>
                            <a:cs typeface="Times New Roman" pitchFamily="18" charset="0"/>
                          </a:rPr>
                          <m:t>]</m:t>
                        </m:r>
                        <m:r>
                          <m:rPr>
                            <m:nor/>
                          </m:rPr>
                          <a:rPr lang="zh-CN" altLang="en-US" sz="2000" dirty="0">
                            <a:solidFill>
                              <a:srgbClr val="0070C0"/>
                            </a:solidFill>
                            <a:latin typeface="Times New Roman" pitchFamily="18" charset="0"/>
                            <a:cs typeface="Times New Roman" pitchFamily="18" charset="0"/>
                          </a:rPr>
                          <m:t>到</m:t>
                        </m:r>
                        <m:r>
                          <m:rPr>
                            <m:nor/>
                          </m:rPr>
                          <a:rPr lang="en-US" altLang="zh-CN" sz="2000" i="1" dirty="0">
                            <a:solidFill>
                              <a:srgbClr val="0070C0"/>
                            </a:solidFill>
                            <a:latin typeface="Times New Roman" pitchFamily="18" charset="0"/>
                            <a:cs typeface="Times New Roman" pitchFamily="18" charset="0"/>
                          </a:rPr>
                          <m:t>d</m:t>
                        </m:r>
                        <m:r>
                          <m:rPr>
                            <m:nor/>
                          </m:rPr>
                          <a:rPr lang="en-US" altLang="zh-CN" sz="2000" i="1" baseline="-25000" dirty="0">
                            <a:solidFill>
                              <a:srgbClr val="0070C0"/>
                            </a:solidFill>
                            <a:latin typeface="Times New Roman" pitchFamily="18" charset="0"/>
                            <a:cs typeface="Times New Roman" pitchFamily="18" charset="0"/>
                          </a:rPr>
                          <m:t>t</m:t>
                        </m:r>
                        <m:r>
                          <m:rPr>
                            <m:nor/>
                          </m:rPr>
                          <a:rPr lang="zh-CN" altLang="en-US" sz="2000" dirty="0">
                            <a:solidFill>
                              <a:srgbClr val="0070C0"/>
                            </a:solidFill>
                            <a:latin typeface="Times New Roman" pitchFamily="18" charset="0"/>
                            <a:cs typeface="Times New Roman" pitchFamily="18" charset="0"/>
                          </a:rPr>
                          <m:t>的长</m:t>
                        </m:r>
                        <m:r>
                          <a:rPr lang="zh-CN" altLang="en-US" sz="2000">
                            <a:solidFill>
                              <a:srgbClr val="0070C0"/>
                            </a:solidFill>
                            <a:latin typeface="Cambria Math" panose="02040503050406030204" pitchFamily="18" charset="0"/>
                            <a:cs typeface="Times New Roman" pitchFamily="18" charset="0"/>
                            <a:sym typeface="Symbol"/>
                          </a:rPr>
                          <m:t>度</m:t>
                        </m:r>
                        <m:r>
                          <m:rPr>
                            <m:nor/>
                          </m:rPr>
                          <a:rPr lang="en-US" altLang="zh-CN" sz="2000" b="0" i="0" dirty="0" smtClean="0">
                            <a:solidFill>
                              <a:srgbClr val="0070C0"/>
                            </a:solidFill>
                            <a:latin typeface="Times New Roman" pitchFamily="18" charset="0"/>
                            <a:cs typeface="Times New Roman" pitchFamily="18" charset="0"/>
                          </a:rPr>
                          <m:t>+ 1</m:t>
                        </m:r>
                        <m:r>
                          <m:rPr>
                            <m:nor/>
                          </m:rPr>
                          <a:rPr lang="en-US" altLang="zh-CN" sz="2000" dirty="0">
                            <a:solidFill>
                              <a:srgbClr val="0070C0"/>
                            </a:solidFill>
                            <a:latin typeface="Times New Roman" pitchFamily="18" charset="0"/>
                            <a:cs typeface="Times New Roman" pitchFamily="18" charset="0"/>
                          </a:rPr>
                          <m:t>} </m:t>
                        </m:r>
                      </m:e>
                    </m:nary>
                  </m:oMath>
                </a14:m>
                <a:r>
                  <a:rPr lang="en-US" altLang="zh-CN" i="1" dirty="0">
                    <a:latin typeface="Times New Roman" pitchFamily="18" charset="0"/>
                    <a:cs typeface="Times New Roman" pitchFamily="18" charset="0"/>
                  </a:rPr>
                  <a:t>+</a:t>
                </a:r>
              </a:p>
              <a:p>
                <a:pPr>
                  <a:lnSpc>
                    <a:spcPct val="175000"/>
                  </a:lnSpc>
                </a:pPr>
                <a:r>
                  <a:rPr lang="en-US" dirty="0">
                    <a:latin typeface="Times New Roman" pitchFamily="18" charset="0"/>
                    <a:cs typeface="Times New Roman" pitchFamily="18" charset="0"/>
                  </a:rPr>
                  <a:t>     + </a:t>
                </a:r>
                <a:r>
                  <a:rPr lang="en-US" dirty="0">
                    <a:solidFill>
                      <a:srgbClr val="FF0000"/>
                    </a:solidFill>
                    <a:latin typeface="Times New Roman" pitchFamily="18" charset="0"/>
                    <a:cs typeface="Times New Roman" pitchFamily="18" charset="0"/>
                    <a:sym typeface="Symbol"/>
                  </a:rPr>
                  <a:t>{</a:t>
                </a:r>
                <a14:m>
                  <m:oMath xmlns:m="http://schemas.openxmlformats.org/officeDocument/2006/math">
                    <m:nary>
                      <m:naryPr>
                        <m:chr m:val="∑"/>
                        <m:ctrlPr>
                          <a:rPr lang="en-US" sz="2000" i="1">
                            <a:solidFill>
                              <a:srgbClr val="FF0000"/>
                            </a:solidFill>
                            <a:latin typeface="Cambria Math" panose="02040503050406030204" pitchFamily="18" charset="0"/>
                            <a:cs typeface="Times New Roman" pitchFamily="18" charset="0"/>
                          </a:rPr>
                        </m:ctrlPr>
                      </m:naryPr>
                      <m:sub>
                        <m:r>
                          <m:rPr>
                            <m:brk m:alnAt="23"/>
                          </m:rPr>
                          <a:rPr lang="en-US" sz="2000" i="1">
                            <a:solidFill>
                              <a:srgbClr val="FF0000"/>
                            </a:solidFill>
                            <a:latin typeface="Cambria Math"/>
                            <a:cs typeface="Times New Roman" pitchFamily="18" charset="0"/>
                          </a:rPr>
                          <m:t>𝑡</m:t>
                        </m:r>
                        <m:r>
                          <a:rPr lang="en-US" sz="2000" i="1">
                            <a:solidFill>
                              <a:srgbClr val="FF0000"/>
                            </a:solidFill>
                            <a:latin typeface="Cambria Math"/>
                            <a:cs typeface="Times New Roman" pitchFamily="18" charset="0"/>
                          </a:rPr>
                          <m:t>=</m:t>
                        </m:r>
                        <m:r>
                          <a:rPr lang="en-US" sz="2000" i="1">
                            <a:solidFill>
                              <a:srgbClr val="FF0000"/>
                            </a:solidFill>
                            <a:latin typeface="Cambria Math"/>
                            <a:cs typeface="Times New Roman" pitchFamily="18" charset="0"/>
                          </a:rPr>
                          <m:t>𝑘</m:t>
                        </m:r>
                        <m:r>
                          <a:rPr lang="en-US" sz="2000" i="1">
                            <a:solidFill>
                              <a:srgbClr val="FF0000"/>
                            </a:solidFill>
                            <a:latin typeface="Cambria Math"/>
                            <a:cs typeface="Times New Roman" pitchFamily="18" charset="0"/>
                          </a:rPr>
                          <m:t>+1</m:t>
                        </m:r>
                      </m:sub>
                      <m:sup>
                        <m:r>
                          <a:rPr lang="en-US" sz="2000" i="1">
                            <a:solidFill>
                              <a:srgbClr val="FF0000"/>
                            </a:solidFill>
                            <a:latin typeface="Cambria Math"/>
                            <a:cs typeface="Times New Roman" pitchFamily="18" charset="0"/>
                          </a:rPr>
                          <m:t>𝑗</m:t>
                        </m:r>
                      </m:sup>
                      <m:e>
                        <m:r>
                          <m:rPr>
                            <m:nor/>
                          </m:rPr>
                          <a:rPr lang="en-US" sz="2000" i="1">
                            <a:solidFill>
                              <a:srgbClr val="FF0000"/>
                            </a:solidFill>
                            <a:latin typeface="Cambria Math"/>
                            <a:cs typeface="Times New Roman" pitchFamily="18" charset="0"/>
                          </a:rPr>
                          <m:t>p</m:t>
                        </m:r>
                        <m:r>
                          <m:rPr>
                            <m:nor/>
                          </m:rPr>
                          <a:rPr lang="en-US" sz="2000" i="1" baseline="-25000">
                            <a:solidFill>
                              <a:srgbClr val="FF0000"/>
                            </a:solidFill>
                            <a:latin typeface="Cambria Math"/>
                            <a:cs typeface="Times New Roman" pitchFamily="18" charset="0"/>
                          </a:rPr>
                          <m:t>t</m:t>
                        </m:r>
                        <m:r>
                          <m:rPr>
                            <m:nor/>
                          </m:rPr>
                          <a:rPr lang="en-US" sz="2000" i="1" baseline="-25000" dirty="0">
                            <a:solidFill>
                              <a:srgbClr val="FF0000"/>
                            </a:solidFill>
                            <a:latin typeface="Times New Roman" pitchFamily="18" charset="0"/>
                            <a:cs typeface="Times New Roman" pitchFamily="18" charset="0"/>
                          </a:rPr>
                          <m:t> </m:t>
                        </m:r>
                        <m:r>
                          <m:rPr>
                            <m:nor/>
                          </m:rPr>
                          <a:rPr lang="en-US" sz="2000" dirty="0">
                            <a:solidFill>
                              <a:srgbClr val="FF0000"/>
                            </a:solidFill>
                            <a:latin typeface="Times New Roman" pitchFamily="18" charset="0"/>
                            <a:cs typeface="Times New Roman" pitchFamily="18" charset="0"/>
                            <a:sym typeface="Symbol"/>
                          </a:rPr>
                          <m:t>(</m:t>
                        </m:r>
                        <m:r>
                          <m:rPr>
                            <m:nor/>
                          </m:rPr>
                          <a:rPr lang="en-US" sz="2000" i="1" dirty="0">
                            <a:solidFill>
                              <a:srgbClr val="FF0000"/>
                            </a:solidFill>
                            <a:latin typeface="Times New Roman" pitchFamily="18" charset="0"/>
                            <a:cs typeface="Times New Roman" pitchFamily="18" charset="0"/>
                          </a:rPr>
                          <m:t>A</m:t>
                        </m:r>
                        <m:r>
                          <m:rPr>
                            <m:nor/>
                          </m:rPr>
                          <a:rPr lang="en-US" sz="2000" dirty="0">
                            <a:solidFill>
                              <a:srgbClr val="FF0000"/>
                            </a:solidFill>
                            <a:latin typeface="Times New Roman" pitchFamily="18" charset="0"/>
                            <a:cs typeface="Times New Roman" pitchFamily="18" charset="0"/>
                          </a:rPr>
                          <m:t>[</m:t>
                        </m:r>
                        <m:r>
                          <m:rPr>
                            <m:nor/>
                          </m:rPr>
                          <a:rPr lang="en-US" sz="2000" i="1" dirty="0">
                            <a:solidFill>
                              <a:srgbClr val="FF0000"/>
                            </a:solidFill>
                            <a:highlight>
                              <a:srgbClr val="FFFF00"/>
                            </a:highlight>
                            <a:latin typeface="Times New Roman" pitchFamily="18" charset="0"/>
                            <a:cs typeface="Times New Roman" pitchFamily="18" charset="0"/>
                          </a:rPr>
                          <m:t>r</m:t>
                        </m:r>
                        <m:r>
                          <m:rPr>
                            <m:nor/>
                          </m:rPr>
                          <a:rPr lang="en-US" sz="2000" dirty="0">
                            <a:solidFill>
                              <a:srgbClr val="FF0000"/>
                            </a:solidFill>
                            <a:latin typeface="Times New Roman" pitchFamily="18" charset="0"/>
                            <a:cs typeface="Times New Roman" pitchFamily="18" charset="0"/>
                          </a:rPr>
                          <m:t>]</m:t>
                        </m:r>
                        <m:r>
                          <m:rPr>
                            <m:nor/>
                          </m:rPr>
                          <a:rPr lang="zh-CN" altLang="en-US" sz="2000" dirty="0">
                            <a:solidFill>
                              <a:srgbClr val="FF0000"/>
                            </a:solidFill>
                            <a:latin typeface="Times New Roman" pitchFamily="18" charset="0"/>
                            <a:cs typeface="Times New Roman" pitchFamily="18" charset="0"/>
                          </a:rPr>
                          <m:t>到</m:t>
                        </m:r>
                        <m:r>
                          <m:rPr>
                            <m:nor/>
                          </m:rPr>
                          <a:rPr lang="en-US" sz="2000" i="1" dirty="0">
                            <a:solidFill>
                              <a:srgbClr val="FF0000"/>
                            </a:solidFill>
                            <a:latin typeface="Times New Roman" pitchFamily="18" charset="0"/>
                            <a:cs typeface="Times New Roman" pitchFamily="18" charset="0"/>
                          </a:rPr>
                          <m:t>A</m:t>
                        </m:r>
                        <m:r>
                          <m:rPr>
                            <m:nor/>
                          </m:rPr>
                          <a:rPr lang="en-US" sz="2000" dirty="0">
                            <a:solidFill>
                              <a:srgbClr val="FF0000"/>
                            </a:solidFill>
                            <a:latin typeface="Times New Roman" pitchFamily="18" charset="0"/>
                            <a:cs typeface="Times New Roman" pitchFamily="18" charset="0"/>
                          </a:rPr>
                          <m:t>[</m:t>
                        </m:r>
                        <m:r>
                          <m:rPr>
                            <m:nor/>
                          </m:rPr>
                          <a:rPr lang="en-US" sz="2000" i="1" dirty="0">
                            <a:solidFill>
                              <a:srgbClr val="FF0000"/>
                            </a:solidFill>
                            <a:latin typeface="Times New Roman" pitchFamily="18" charset="0"/>
                            <a:cs typeface="Times New Roman" pitchFamily="18" charset="0"/>
                          </a:rPr>
                          <m:t>t</m:t>
                        </m:r>
                        <m:r>
                          <m:rPr>
                            <m:nor/>
                          </m:rPr>
                          <a:rPr lang="en-US" sz="2000" dirty="0">
                            <a:solidFill>
                              <a:srgbClr val="FF0000"/>
                            </a:solidFill>
                            <a:latin typeface="Times New Roman" pitchFamily="18" charset="0"/>
                            <a:cs typeface="Times New Roman" pitchFamily="18" charset="0"/>
                          </a:rPr>
                          <m:t>]</m:t>
                        </m:r>
                        <m:r>
                          <m:rPr>
                            <m:nor/>
                          </m:rPr>
                          <a:rPr lang="zh-CN" altLang="en-US" sz="2000" dirty="0">
                            <a:solidFill>
                              <a:srgbClr val="FF0000"/>
                            </a:solidFill>
                            <a:latin typeface="Times New Roman" pitchFamily="18" charset="0"/>
                            <a:cs typeface="Times New Roman" pitchFamily="18" charset="0"/>
                          </a:rPr>
                          <m:t>的长</m:t>
                        </m:r>
                        <m:r>
                          <a:rPr lang="zh-CN" altLang="en-US" sz="2000" i="1" dirty="0">
                            <a:solidFill>
                              <a:srgbClr val="FF0000"/>
                            </a:solidFill>
                            <a:latin typeface="Cambria Math" panose="02040503050406030204" pitchFamily="18" charset="0"/>
                            <a:cs typeface="Times New Roman" pitchFamily="18" charset="0"/>
                          </a:rPr>
                          <m:t>度</m:t>
                        </m:r>
                        <m:r>
                          <m:rPr>
                            <m:nor/>
                          </m:rPr>
                          <a:rPr lang="en-US" altLang="zh-CN" sz="2000" b="0" i="0" dirty="0" smtClean="0">
                            <a:solidFill>
                              <a:srgbClr val="FF0000"/>
                            </a:solidFill>
                            <a:latin typeface="Times New Roman" pitchFamily="18" charset="0"/>
                            <a:cs typeface="Times New Roman" pitchFamily="18" charset="0"/>
                          </a:rPr>
                          <m:t>+1</m:t>
                        </m:r>
                        <m:r>
                          <m:rPr>
                            <m:nor/>
                          </m:rPr>
                          <a:rPr lang="en-US" altLang="zh-CN" sz="2000" dirty="0">
                            <a:solidFill>
                              <a:srgbClr val="FF0000"/>
                            </a:solidFill>
                            <a:latin typeface="Times New Roman" pitchFamily="18" charset="0"/>
                            <a:cs typeface="Times New Roman" pitchFamily="18" charset="0"/>
                          </a:rPr>
                          <m:t>) </m:t>
                        </m:r>
                      </m:e>
                    </m:nary>
                  </m:oMath>
                </a14:m>
                <a:r>
                  <a:rPr lang="en-US" dirty="0">
                    <a:solidFill>
                      <a:srgbClr val="FF0000"/>
                    </a:solidFill>
                    <a:latin typeface="Times New Roman" pitchFamily="18" charset="0"/>
                    <a:cs typeface="Times New Roman" pitchFamily="18" charset="0"/>
                  </a:rPr>
                  <a:t>+ </a:t>
                </a:r>
                <a14:m>
                  <m:oMath xmlns:m="http://schemas.openxmlformats.org/officeDocument/2006/math">
                    <m:nary>
                      <m:naryPr>
                        <m:chr m:val="∑"/>
                        <m:ctrlPr>
                          <a:rPr lang="en-US" sz="2000" i="1">
                            <a:solidFill>
                              <a:srgbClr val="FF0000"/>
                            </a:solidFill>
                            <a:latin typeface="Cambria Math" panose="02040503050406030204" pitchFamily="18" charset="0"/>
                            <a:cs typeface="Times New Roman" pitchFamily="18" charset="0"/>
                          </a:rPr>
                        </m:ctrlPr>
                      </m:naryPr>
                      <m:sub>
                        <m:r>
                          <m:rPr>
                            <m:brk m:alnAt="23"/>
                          </m:rPr>
                          <a:rPr lang="en-US" sz="2000" i="1">
                            <a:solidFill>
                              <a:srgbClr val="FF0000"/>
                            </a:solidFill>
                            <a:latin typeface="Cambria Math"/>
                            <a:cs typeface="Times New Roman" pitchFamily="18" charset="0"/>
                          </a:rPr>
                          <m:t>𝑡</m:t>
                        </m:r>
                        <m:r>
                          <a:rPr lang="en-US" sz="2000" i="1">
                            <a:solidFill>
                              <a:srgbClr val="FF0000"/>
                            </a:solidFill>
                            <a:latin typeface="Cambria Math"/>
                            <a:cs typeface="Times New Roman" pitchFamily="18" charset="0"/>
                          </a:rPr>
                          <m:t>=</m:t>
                        </m:r>
                        <m:r>
                          <a:rPr lang="en-US" sz="2000" i="1">
                            <a:solidFill>
                              <a:srgbClr val="FF0000"/>
                            </a:solidFill>
                            <a:latin typeface="Cambria Math"/>
                            <a:cs typeface="Times New Roman" pitchFamily="18" charset="0"/>
                          </a:rPr>
                          <m:t>𝑘</m:t>
                        </m:r>
                      </m:sub>
                      <m:sup>
                        <m:r>
                          <a:rPr lang="en-US" sz="2000" i="1">
                            <a:solidFill>
                              <a:srgbClr val="FF0000"/>
                            </a:solidFill>
                            <a:latin typeface="Cambria Math"/>
                            <a:cs typeface="Times New Roman" pitchFamily="18" charset="0"/>
                          </a:rPr>
                          <m:t>𝑗</m:t>
                        </m:r>
                      </m:sup>
                      <m:e>
                        <m:r>
                          <m:rPr>
                            <m:nor/>
                          </m:rPr>
                          <a:rPr lang="en-US" sz="2000" i="1" dirty="0">
                            <a:solidFill>
                              <a:srgbClr val="FF0000"/>
                            </a:solidFill>
                            <a:latin typeface="Times New Roman" pitchFamily="18" charset="0"/>
                            <a:cs typeface="Times New Roman" pitchFamily="18" charset="0"/>
                          </a:rPr>
                          <m:t>q</m:t>
                        </m:r>
                        <m:r>
                          <m:rPr>
                            <m:nor/>
                          </m:rPr>
                          <a:rPr lang="en-US" sz="2000" i="1" baseline="-25000" dirty="0">
                            <a:solidFill>
                              <a:srgbClr val="FF0000"/>
                            </a:solidFill>
                            <a:latin typeface="Times New Roman" pitchFamily="18" charset="0"/>
                            <a:cs typeface="Times New Roman" pitchFamily="18" charset="0"/>
                          </a:rPr>
                          <m:t>t</m:t>
                        </m:r>
                        <m:r>
                          <m:rPr>
                            <m:nor/>
                          </m:rPr>
                          <a:rPr lang="en-US" sz="2000" i="1" dirty="0">
                            <a:solidFill>
                              <a:srgbClr val="FF0000"/>
                            </a:solidFill>
                            <a:latin typeface="Times New Roman" pitchFamily="18" charset="0"/>
                            <a:cs typeface="Times New Roman" pitchFamily="18" charset="0"/>
                          </a:rPr>
                          <m:t> </m:t>
                        </m:r>
                        <m:r>
                          <m:rPr>
                            <m:nor/>
                          </m:rPr>
                          <a:rPr lang="en-US" sz="2000" dirty="0">
                            <a:solidFill>
                              <a:srgbClr val="FF0000"/>
                            </a:solidFill>
                            <a:latin typeface="Times New Roman" pitchFamily="18" charset="0"/>
                            <a:cs typeface="Times New Roman" pitchFamily="18" charset="0"/>
                            <a:sym typeface="Symbol"/>
                          </a:rPr>
                          <m:t>(</m:t>
                        </m:r>
                        <m:r>
                          <m:rPr>
                            <m:nor/>
                          </m:rPr>
                          <a:rPr lang="en-US" sz="2000" i="1" dirty="0">
                            <a:solidFill>
                              <a:srgbClr val="FF0000"/>
                            </a:solidFill>
                            <a:latin typeface="Times New Roman" pitchFamily="18" charset="0"/>
                            <a:cs typeface="Times New Roman" pitchFamily="18" charset="0"/>
                          </a:rPr>
                          <m:t>A</m:t>
                        </m:r>
                        <m:r>
                          <m:rPr>
                            <m:nor/>
                          </m:rPr>
                          <a:rPr lang="en-US" sz="2000" dirty="0">
                            <a:solidFill>
                              <a:srgbClr val="FF0000"/>
                            </a:solidFill>
                            <a:latin typeface="Times New Roman" pitchFamily="18" charset="0"/>
                            <a:cs typeface="Times New Roman" pitchFamily="18" charset="0"/>
                          </a:rPr>
                          <m:t>[</m:t>
                        </m:r>
                        <m:r>
                          <m:rPr>
                            <m:nor/>
                          </m:rPr>
                          <a:rPr lang="en-US" sz="2000" b="0" i="1" dirty="0" smtClean="0">
                            <a:solidFill>
                              <a:srgbClr val="FF0000"/>
                            </a:solidFill>
                            <a:highlight>
                              <a:srgbClr val="FFFF00"/>
                            </a:highlight>
                            <a:latin typeface="Times New Roman" pitchFamily="18" charset="0"/>
                            <a:cs typeface="Times New Roman" pitchFamily="18" charset="0"/>
                          </a:rPr>
                          <m:t>r</m:t>
                        </m:r>
                        <m:r>
                          <m:rPr>
                            <m:nor/>
                          </m:rPr>
                          <a:rPr lang="en-US" sz="2000" dirty="0">
                            <a:solidFill>
                              <a:srgbClr val="FF0000"/>
                            </a:solidFill>
                            <a:latin typeface="Times New Roman" pitchFamily="18" charset="0"/>
                            <a:cs typeface="Times New Roman" pitchFamily="18" charset="0"/>
                          </a:rPr>
                          <m:t>]</m:t>
                        </m:r>
                        <m:r>
                          <m:rPr>
                            <m:nor/>
                          </m:rPr>
                          <a:rPr lang="zh-CN" altLang="en-US" sz="2000" dirty="0">
                            <a:solidFill>
                              <a:srgbClr val="FF0000"/>
                            </a:solidFill>
                            <a:latin typeface="Times New Roman" pitchFamily="18" charset="0"/>
                            <a:cs typeface="Times New Roman" pitchFamily="18" charset="0"/>
                          </a:rPr>
                          <m:t>到</m:t>
                        </m:r>
                        <m:r>
                          <m:rPr>
                            <m:nor/>
                          </m:rPr>
                          <a:rPr lang="en-US" altLang="zh-CN" sz="2000" i="1" dirty="0">
                            <a:solidFill>
                              <a:srgbClr val="FF0000"/>
                            </a:solidFill>
                            <a:latin typeface="Times New Roman" pitchFamily="18" charset="0"/>
                            <a:cs typeface="Times New Roman" pitchFamily="18" charset="0"/>
                          </a:rPr>
                          <m:t>d</m:t>
                        </m:r>
                        <m:r>
                          <m:rPr>
                            <m:nor/>
                          </m:rPr>
                          <a:rPr lang="en-US" altLang="zh-CN" sz="2000" i="1" baseline="-25000" dirty="0">
                            <a:solidFill>
                              <a:srgbClr val="FF0000"/>
                            </a:solidFill>
                            <a:latin typeface="Times New Roman" pitchFamily="18" charset="0"/>
                            <a:cs typeface="Times New Roman" pitchFamily="18" charset="0"/>
                          </a:rPr>
                          <m:t>t</m:t>
                        </m:r>
                        <m:r>
                          <m:rPr>
                            <m:nor/>
                          </m:rPr>
                          <a:rPr lang="zh-CN" altLang="en-US" sz="2000" dirty="0">
                            <a:solidFill>
                              <a:srgbClr val="FF0000"/>
                            </a:solidFill>
                            <a:latin typeface="Times New Roman" pitchFamily="18" charset="0"/>
                            <a:cs typeface="Times New Roman" pitchFamily="18" charset="0"/>
                          </a:rPr>
                          <m:t>的长</m:t>
                        </m:r>
                        <m:r>
                          <a:rPr lang="zh-CN" altLang="en-US" sz="2000" i="1" dirty="0">
                            <a:solidFill>
                              <a:srgbClr val="FF0000"/>
                            </a:solidFill>
                            <a:latin typeface="Cambria Math" panose="02040503050406030204" pitchFamily="18" charset="0"/>
                            <a:cs typeface="Times New Roman" pitchFamily="18" charset="0"/>
                          </a:rPr>
                          <m:t>度</m:t>
                        </m:r>
                        <m:r>
                          <m:rPr>
                            <m:nor/>
                          </m:rPr>
                          <a:rPr lang="en-US" altLang="zh-CN" sz="2000" b="0" i="0" dirty="0" smtClean="0">
                            <a:solidFill>
                              <a:srgbClr val="FF0000"/>
                            </a:solidFill>
                            <a:latin typeface="Times New Roman" pitchFamily="18" charset="0"/>
                            <a:cs typeface="Times New Roman" pitchFamily="18" charset="0"/>
                          </a:rPr>
                          <m:t>+ 1</m:t>
                        </m:r>
                        <m:r>
                          <m:rPr>
                            <m:nor/>
                          </m:rPr>
                          <a:rPr lang="en-US" altLang="zh-CN" sz="2000" dirty="0">
                            <a:solidFill>
                              <a:srgbClr val="FF0000"/>
                            </a:solidFill>
                            <a:latin typeface="Times New Roman" pitchFamily="18" charset="0"/>
                            <a:cs typeface="Times New Roman" pitchFamily="18" charset="0"/>
                          </a:rPr>
                          <m:t>}</m:t>
                        </m:r>
                      </m:e>
                    </m:nary>
                  </m:oMath>
                </a14:m>
                <a:r>
                  <a:rPr lang="en-US" altLang="zh-CN" dirty="0">
                    <a:solidFill>
                      <a:srgbClr val="FF0000"/>
                    </a:solidFill>
                    <a:latin typeface="Times New Roman" pitchFamily="18" charset="0"/>
                    <a:cs typeface="Times New Roman" pitchFamily="18" charset="0"/>
                  </a:rPr>
                  <a:t> </a:t>
                </a:r>
                <a:r>
                  <a:rPr lang="en-US" altLang="zh-CN" dirty="0">
                    <a:latin typeface="Times New Roman" pitchFamily="18" charset="0"/>
                    <a:cs typeface="Times New Roman" pitchFamily="18" charset="0"/>
                  </a:rPr>
                  <a:t>+ </a:t>
                </a:r>
                <a14:m>
                  <m:oMath xmlns:m="http://schemas.openxmlformats.org/officeDocument/2006/math">
                    <m:r>
                      <m:rPr>
                        <m:nor/>
                      </m:rPr>
                      <a:rPr lang="en-US" i="1" dirty="0">
                        <a:latin typeface="Times New Roman" pitchFamily="18" charset="0"/>
                        <a:cs typeface="Times New Roman" pitchFamily="18" charset="0"/>
                      </a:rPr>
                      <m:t>W</m:t>
                    </m:r>
                    <m:r>
                      <m:rPr>
                        <m:nor/>
                      </m:rPr>
                      <a:rPr lang="en-US" dirty="0">
                        <a:latin typeface="Times New Roman" pitchFamily="18" charset="0"/>
                        <a:cs typeface="Times New Roman" pitchFamily="18" charset="0"/>
                      </a:rPr>
                      <m:t>[</m:t>
                    </m:r>
                    <m:r>
                      <m:rPr>
                        <m:nor/>
                      </m:rPr>
                      <a:rPr lang="en-US" i="1">
                        <a:latin typeface="Times New Roman" pitchFamily="18" charset="0"/>
                        <a:cs typeface="Times New Roman" pitchFamily="18" charset="0"/>
                      </a:rPr>
                      <m:t>i</m:t>
                    </m:r>
                    <m:r>
                      <m:rPr>
                        <m:nor/>
                      </m:rPr>
                      <a:rPr lang="en-US" dirty="0">
                        <a:latin typeface="Times New Roman" pitchFamily="18" charset="0"/>
                        <a:cs typeface="Times New Roman" pitchFamily="18" charset="0"/>
                      </a:rPr>
                      <m:t>, </m:t>
                    </m:r>
                    <m:r>
                      <m:rPr>
                        <m:nor/>
                      </m:rPr>
                      <a:rPr lang="en-US" i="1" dirty="0">
                        <a:latin typeface="Times New Roman" pitchFamily="18" charset="0"/>
                        <a:cs typeface="Times New Roman" pitchFamily="18" charset="0"/>
                      </a:rPr>
                      <m:t>j</m:t>
                    </m:r>
                    <m:r>
                      <m:rPr>
                        <m:nor/>
                      </m:rPr>
                      <a:rPr lang="en-US" dirty="0">
                        <a:latin typeface="Times New Roman" pitchFamily="18" charset="0"/>
                        <a:cs typeface="Times New Roman" pitchFamily="18" charset="0"/>
                      </a:rPr>
                      <m:t>]</m:t>
                    </m:r>
                  </m:oMath>
                </a14:m>
                <a:endParaRPr lang="en-US" dirty="0">
                  <a:latin typeface="Times New Roman" pitchFamily="18" charset="0"/>
                  <a:cs typeface="Times New Roman" pitchFamily="18" charset="0"/>
                </a:endParaRPr>
              </a:p>
              <a:p>
                <a:pPr>
                  <a:lnSpc>
                    <a:spcPct val="175000"/>
                  </a:lnSpc>
                </a:pPr>
                <a:r>
                  <a:rPr lang="en-US" i="1" dirty="0">
                    <a:latin typeface="Times New Roman" pitchFamily="18" charset="0"/>
                    <a:cs typeface="Times New Roman" pitchFamily="18" charset="0"/>
                  </a:rPr>
                  <a:t>= </a:t>
                </a:r>
                <a:r>
                  <a:rPr lang="en-US" i="1" dirty="0">
                    <a:solidFill>
                      <a:srgbClr val="0070C0"/>
                    </a:solidFill>
                    <a:latin typeface="Times New Roman" pitchFamily="18" charset="0"/>
                    <a:cs typeface="Times New Roman" pitchFamily="18" charset="0"/>
                  </a:rPr>
                  <a:t>E</a:t>
                </a:r>
                <a:r>
                  <a:rPr lang="en-US" dirty="0">
                    <a:solidFill>
                      <a:srgbClr val="0070C0"/>
                    </a:solidFill>
                    <a:latin typeface="Times New Roman" pitchFamily="18" charset="0"/>
                    <a:cs typeface="Times New Roman" pitchFamily="18" charset="0"/>
                  </a:rPr>
                  <a:t>(</a:t>
                </a:r>
                <a:r>
                  <a:rPr lang="en-US" i="1" dirty="0">
                    <a:solidFill>
                      <a:srgbClr val="0070C0"/>
                    </a:solidFill>
                    <a:latin typeface="Times New Roman" pitchFamily="18" charset="0"/>
                    <a:cs typeface="Times New Roman" pitchFamily="18" charset="0"/>
                  </a:rPr>
                  <a:t>T</a:t>
                </a:r>
                <a:r>
                  <a:rPr lang="en-US" dirty="0">
                    <a:solidFill>
                      <a:srgbClr val="0070C0"/>
                    </a:solidFill>
                    <a:latin typeface="Times New Roman" pitchFamily="18" charset="0"/>
                    <a:cs typeface="Times New Roman" pitchFamily="18" charset="0"/>
                  </a:rPr>
                  <a:t>[</a:t>
                </a:r>
                <a:r>
                  <a:rPr lang="en-US" i="1" dirty="0">
                    <a:solidFill>
                      <a:srgbClr val="0070C0"/>
                    </a:solidFill>
                    <a:latin typeface="Times New Roman" pitchFamily="18" charset="0"/>
                    <a:cs typeface="Times New Roman" pitchFamily="18" charset="0"/>
                  </a:rPr>
                  <a:t>i</a:t>
                </a:r>
                <a:r>
                  <a:rPr lang="en-US" dirty="0">
                    <a:solidFill>
                      <a:srgbClr val="0070C0"/>
                    </a:solidFill>
                    <a:latin typeface="Times New Roman" pitchFamily="18" charset="0"/>
                    <a:cs typeface="Times New Roman" pitchFamily="18" charset="0"/>
                  </a:rPr>
                  <a:t>, </a:t>
                </a:r>
                <a:r>
                  <a:rPr lang="en-US" i="1" dirty="0">
                    <a:solidFill>
                      <a:srgbClr val="0070C0"/>
                    </a:solidFill>
                    <a:latin typeface="Times New Roman" pitchFamily="18" charset="0"/>
                    <a:cs typeface="Times New Roman" pitchFamily="18" charset="0"/>
                  </a:rPr>
                  <a:t>k</a:t>
                </a:r>
                <a:r>
                  <a:rPr lang="en-US" dirty="0">
                    <a:solidFill>
                      <a:srgbClr val="0070C0"/>
                    </a:solidFill>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solidFill>
                      <a:srgbClr val="FF0000"/>
                    </a:solidFill>
                    <a:latin typeface="Times New Roman" pitchFamily="18" charset="0"/>
                    <a:cs typeface="Times New Roman" pitchFamily="18" charset="0"/>
                  </a:rPr>
                  <a:t>E</a:t>
                </a:r>
                <a:r>
                  <a:rPr lang="en-US" dirty="0">
                    <a:solidFill>
                      <a:srgbClr val="FF0000"/>
                    </a:solidFill>
                    <a:latin typeface="Times New Roman" pitchFamily="18" charset="0"/>
                    <a:cs typeface="Times New Roman" pitchFamily="18" charset="0"/>
                  </a:rPr>
                  <a:t>(</a:t>
                </a:r>
                <a:r>
                  <a:rPr lang="en-US" i="1" dirty="0">
                    <a:solidFill>
                      <a:srgbClr val="FF0000"/>
                    </a:solidFill>
                    <a:latin typeface="Times New Roman" pitchFamily="18" charset="0"/>
                    <a:cs typeface="Times New Roman" pitchFamily="18" charset="0"/>
                  </a:rPr>
                  <a:t>T</a:t>
                </a:r>
                <a:r>
                  <a:rPr lang="en-US" dirty="0">
                    <a:solidFill>
                      <a:srgbClr val="FF0000"/>
                    </a:solidFill>
                    <a:latin typeface="Times New Roman" pitchFamily="18" charset="0"/>
                    <a:cs typeface="Times New Roman" pitchFamily="18" charset="0"/>
                  </a:rPr>
                  <a:t>[</a:t>
                </a:r>
                <a:r>
                  <a:rPr lang="en-US" i="1" dirty="0">
                    <a:solidFill>
                      <a:srgbClr val="FF0000"/>
                    </a:solidFill>
                    <a:latin typeface="Times New Roman" pitchFamily="18" charset="0"/>
                    <a:cs typeface="Times New Roman" pitchFamily="18" charset="0"/>
                  </a:rPr>
                  <a:t>k</a:t>
                </a:r>
                <a:r>
                  <a:rPr lang="en-US" dirty="0">
                    <a:solidFill>
                      <a:srgbClr val="FF0000"/>
                    </a:solidFill>
                    <a:latin typeface="Times New Roman" pitchFamily="18" charset="0"/>
                    <a:cs typeface="Times New Roman" pitchFamily="18" charset="0"/>
                  </a:rPr>
                  <a:t>+1, </a:t>
                </a:r>
                <a:r>
                  <a:rPr lang="en-US" i="1" dirty="0">
                    <a:solidFill>
                      <a:srgbClr val="FF0000"/>
                    </a:solidFill>
                    <a:latin typeface="Times New Roman" pitchFamily="18" charset="0"/>
                    <a:cs typeface="Times New Roman" pitchFamily="18" charset="0"/>
                  </a:rPr>
                  <a:t>j</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 </a:t>
                </a:r>
                <a14:m>
                  <m:oMath xmlns:m="http://schemas.openxmlformats.org/officeDocument/2006/math">
                    <m:r>
                      <m:rPr>
                        <m:nor/>
                      </m:rPr>
                      <a:rPr lang="en-US" i="1" dirty="0">
                        <a:latin typeface="Times New Roman" pitchFamily="18" charset="0"/>
                        <a:cs typeface="Times New Roman" pitchFamily="18" charset="0"/>
                      </a:rPr>
                      <m:t>W</m:t>
                    </m:r>
                    <m:r>
                      <m:rPr>
                        <m:nor/>
                      </m:rPr>
                      <a:rPr lang="en-US" dirty="0">
                        <a:latin typeface="Times New Roman" pitchFamily="18" charset="0"/>
                        <a:cs typeface="Times New Roman" pitchFamily="18" charset="0"/>
                      </a:rPr>
                      <m:t>[</m:t>
                    </m:r>
                    <m:r>
                      <m:rPr>
                        <m:nor/>
                      </m:rPr>
                      <a:rPr lang="en-US" i="1">
                        <a:latin typeface="Times New Roman" pitchFamily="18" charset="0"/>
                        <a:cs typeface="Times New Roman" pitchFamily="18" charset="0"/>
                      </a:rPr>
                      <m:t>i</m:t>
                    </m:r>
                    <m:r>
                      <m:rPr>
                        <m:nor/>
                      </m:rPr>
                      <a:rPr lang="en-US" dirty="0">
                        <a:latin typeface="Times New Roman" pitchFamily="18" charset="0"/>
                        <a:cs typeface="Times New Roman" pitchFamily="18" charset="0"/>
                      </a:rPr>
                      <m:t>, </m:t>
                    </m:r>
                    <m:r>
                      <m:rPr>
                        <m:nor/>
                      </m:rPr>
                      <a:rPr lang="en-US" i="1" dirty="0">
                        <a:latin typeface="Times New Roman" pitchFamily="18" charset="0"/>
                        <a:cs typeface="Times New Roman" pitchFamily="18" charset="0"/>
                      </a:rPr>
                      <m:t>j</m:t>
                    </m:r>
                    <m:r>
                      <m:rPr>
                        <m:nor/>
                      </m:rPr>
                      <a:rPr lang="en-US" dirty="0">
                        <a:latin typeface="Times New Roman" pitchFamily="18" charset="0"/>
                        <a:cs typeface="Times New Roman" pitchFamily="18" charset="0"/>
                      </a:rPr>
                      <m:t>] </m:t>
                    </m:r>
                  </m:oMath>
                </a14:m>
                <a:endParaRPr lang="en-US" dirty="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4800" y="685800"/>
                <a:ext cx="8534400" cy="5334217"/>
              </a:xfrm>
              <a:prstGeom prst="rect">
                <a:avLst/>
              </a:prstGeom>
              <a:blipFill>
                <a:blip r:embed="rId3"/>
                <a:stretch>
                  <a:fillRect l="-1357" b="-320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F7FDDCB-925A-484E-AA4F-3307C9F95878}"/>
              </a:ext>
            </a:extLst>
          </p:cNvPr>
          <p:cNvSpPr txBox="1"/>
          <p:nvPr/>
        </p:nvSpPr>
        <p:spPr>
          <a:xfrm>
            <a:off x="7391401" y="1524000"/>
            <a:ext cx="1752600" cy="381000"/>
          </a:xfrm>
          <a:prstGeom prst="rect">
            <a:avLst/>
          </a:prstGeom>
          <a:noFill/>
        </p:spPr>
        <p:txBody>
          <a:bodyPr wrap="square" rtlCol="0">
            <a:spAutoFit/>
          </a:bodyPr>
          <a:lstStyle/>
          <a:p>
            <a:r>
              <a:rPr lang="en-US" altLang="zh-CN" dirty="0"/>
              <a:t>//</a:t>
            </a:r>
            <a:r>
              <a:rPr lang="zh-CN" altLang="en-US" dirty="0"/>
              <a:t>注：见上上页</a:t>
            </a:r>
            <a:endParaRPr lang="en-US" dirty="0"/>
          </a:p>
        </p:txBody>
      </p:sp>
      <p:grpSp>
        <p:nvGrpSpPr>
          <p:cNvPr id="12" name="组合 11">
            <a:extLst>
              <a:ext uri="{FF2B5EF4-FFF2-40B4-BE49-F238E27FC236}">
                <a16:creationId xmlns:a16="http://schemas.microsoft.com/office/drawing/2014/main" id="{F594F80B-846B-4F0B-BD60-F538E41D66CC}"/>
              </a:ext>
            </a:extLst>
          </p:cNvPr>
          <p:cNvGrpSpPr/>
          <p:nvPr/>
        </p:nvGrpSpPr>
        <p:grpSpPr>
          <a:xfrm>
            <a:off x="1336766" y="1143000"/>
            <a:ext cx="4302034" cy="457200"/>
            <a:chOff x="1336766" y="1143000"/>
            <a:chExt cx="4302034" cy="457200"/>
          </a:xfrm>
        </p:grpSpPr>
        <p:cxnSp>
          <p:nvCxnSpPr>
            <p:cNvPr id="6" name="直接连接符 5">
              <a:extLst>
                <a:ext uri="{FF2B5EF4-FFF2-40B4-BE49-F238E27FC236}">
                  <a16:creationId xmlns:a16="http://schemas.microsoft.com/office/drawing/2014/main" id="{E93BCB34-4BAE-414F-A5D4-A2D26C74F2AB}"/>
                </a:ext>
              </a:extLst>
            </p:cNvPr>
            <p:cNvCxnSpPr>
              <a:cxnSpLocks/>
            </p:cNvCxnSpPr>
            <p:nvPr/>
          </p:nvCxnSpPr>
          <p:spPr>
            <a:xfrm>
              <a:off x="1600200" y="1143000"/>
              <a:ext cx="1295400" cy="0"/>
            </a:xfrm>
            <a:prstGeom prst="line">
              <a:avLst/>
            </a:prstGeom>
            <a:ln w="50800">
              <a:prstDash val="sysDot"/>
            </a:ln>
          </p:spPr>
          <p:style>
            <a:lnRef idx="3">
              <a:schemeClr val="accent2"/>
            </a:lnRef>
            <a:fillRef idx="0">
              <a:schemeClr val="accent2"/>
            </a:fillRef>
            <a:effectRef idx="2">
              <a:schemeClr val="accent2"/>
            </a:effectRef>
            <a:fontRef idx="minor">
              <a:schemeClr val="tx1"/>
            </a:fontRef>
          </p:style>
        </p:cxnSp>
        <p:cxnSp>
          <p:nvCxnSpPr>
            <p:cNvPr id="7" name="直接连接符 6">
              <a:extLst>
                <a:ext uri="{FF2B5EF4-FFF2-40B4-BE49-F238E27FC236}">
                  <a16:creationId xmlns:a16="http://schemas.microsoft.com/office/drawing/2014/main" id="{CF334656-425B-47DB-88AE-722510CFB554}"/>
                </a:ext>
              </a:extLst>
            </p:cNvPr>
            <p:cNvCxnSpPr>
              <a:cxnSpLocks/>
            </p:cNvCxnSpPr>
            <p:nvPr/>
          </p:nvCxnSpPr>
          <p:spPr>
            <a:xfrm>
              <a:off x="1336766" y="1600200"/>
              <a:ext cx="4302034" cy="0"/>
            </a:xfrm>
            <a:prstGeom prst="line">
              <a:avLst/>
            </a:prstGeom>
            <a:ln w="50800">
              <a:prstDash val="sysDot"/>
            </a:ln>
          </p:spPr>
          <p:style>
            <a:lnRef idx="3">
              <a:schemeClr val="accent2"/>
            </a:lnRef>
            <a:fillRef idx="0">
              <a:schemeClr val="accent2"/>
            </a:fillRef>
            <a:effectRef idx="2">
              <a:schemeClr val="accent2"/>
            </a:effectRef>
            <a:fontRef idx="minor">
              <a:schemeClr val="tx1"/>
            </a:fontRef>
          </p:style>
        </p:cxnSp>
      </p:grpSp>
      <p:sp>
        <p:nvSpPr>
          <p:cNvPr id="8" name="文本框 7">
            <a:extLst>
              <a:ext uri="{FF2B5EF4-FFF2-40B4-BE49-F238E27FC236}">
                <a16:creationId xmlns:a16="http://schemas.microsoft.com/office/drawing/2014/main" id="{12656E46-3B4B-2192-4B1F-DE2CE0BEF1F9}"/>
              </a:ext>
            </a:extLst>
          </p:cNvPr>
          <p:cNvSpPr txBox="1"/>
          <p:nvPr/>
        </p:nvSpPr>
        <p:spPr>
          <a:xfrm>
            <a:off x="283029" y="2953096"/>
            <a:ext cx="398416" cy="369332"/>
          </a:xfrm>
          <a:prstGeom prst="rect">
            <a:avLst/>
          </a:prstGeom>
          <a:noFill/>
        </p:spPr>
        <p:txBody>
          <a:bodyPr wrap="square">
            <a:spAutoFit/>
          </a:bodyPr>
          <a:lstStyle/>
          <a:p>
            <a:pPr algn="l" latinLnBrk="1"/>
            <a:r>
              <a:rPr lang="zh-CN" altLang="en-US" b="0" dirty="0">
                <a:solidFill>
                  <a:srgbClr val="333333"/>
                </a:solidFill>
                <a:effectLst/>
                <a:latin typeface="PingFang SC"/>
              </a:rPr>
              <a:t>⑴</a:t>
            </a:r>
            <a:endParaRPr lang="zh-CN" altLang="en-US" b="1" dirty="0">
              <a:solidFill>
                <a:srgbClr val="333333"/>
              </a:solidFill>
              <a:effectLst/>
              <a:latin typeface="PingFang SC"/>
            </a:endParaRPr>
          </a:p>
        </p:txBody>
      </p:sp>
      <p:sp>
        <p:nvSpPr>
          <p:cNvPr id="10" name="文本框 9">
            <a:extLst>
              <a:ext uri="{FF2B5EF4-FFF2-40B4-BE49-F238E27FC236}">
                <a16:creationId xmlns:a16="http://schemas.microsoft.com/office/drawing/2014/main" id="{556522DF-B4FC-FA48-2018-6304C63CBF1C}"/>
              </a:ext>
            </a:extLst>
          </p:cNvPr>
          <p:cNvSpPr txBox="1"/>
          <p:nvPr/>
        </p:nvSpPr>
        <p:spPr>
          <a:xfrm>
            <a:off x="230778" y="4212934"/>
            <a:ext cx="418010" cy="381000"/>
          </a:xfrm>
          <a:prstGeom prst="rect">
            <a:avLst/>
          </a:prstGeom>
          <a:noFill/>
        </p:spPr>
        <p:txBody>
          <a:bodyPr wrap="square">
            <a:spAutoFit/>
          </a:bodyPr>
          <a:lstStyle/>
          <a:p>
            <a:pPr algn="l" latinLnBrk="1"/>
            <a:r>
              <a:rPr lang="zh-CN" altLang="en-US" b="0" dirty="0">
                <a:solidFill>
                  <a:srgbClr val="333333"/>
                </a:solidFill>
                <a:effectLst/>
                <a:latin typeface="PingFang SC"/>
              </a:rPr>
              <a:t>⑵</a:t>
            </a:r>
            <a:endParaRPr lang="zh-CN" altLang="en-US" b="1" dirty="0">
              <a:solidFill>
                <a:srgbClr val="333333"/>
              </a:solidFill>
              <a:effectLst/>
              <a:latin typeface="PingFang SC"/>
            </a:endParaRPr>
          </a:p>
        </p:txBody>
      </p:sp>
    </p:spTree>
    <p:extLst>
      <p:ext uri="{BB962C8B-B14F-4D97-AF65-F5344CB8AC3E}">
        <p14:creationId xmlns:p14="http://schemas.microsoft.com/office/powerpoint/2010/main" val="81232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6-26</a:t>
            </a:r>
          </a:p>
        </p:txBody>
      </p:sp>
      <mc:AlternateContent xmlns:mc="http://schemas.openxmlformats.org/markup-compatibility/2006">
        <mc:Choice xmlns:a14="http://schemas.microsoft.com/office/drawing/2010/main" Requires="a14">
          <p:sp>
            <p:nvSpPr>
              <p:cNvPr id="4" name="TextBox 3"/>
              <p:cNvSpPr txBox="1"/>
              <p:nvPr/>
            </p:nvSpPr>
            <p:spPr>
              <a:xfrm>
                <a:off x="381000" y="685800"/>
                <a:ext cx="8610600" cy="4973477"/>
              </a:xfrm>
              <a:prstGeom prst="rect">
                <a:avLst/>
              </a:prstGeom>
              <a:noFill/>
            </p:spPr>
            <p:txBody>
              <a:bodyPr wrap="square" rtlCol="0">
                <a:spAutoFit/>
              </a:bodyPr>
              <a:lstStyle/>
              <a:p>
                <a:r>
                  <a:rPr lang="en-US" sz="2400" b="1" dirty="0">
                    <a:latin typeface="SimSun" panose="02010600030101010101" pitchFamily="2" charset="-122"/>
                    <a:ea typeface="SimSun" panose="02010600030101010101" pitchFamily="2" charset="-122"/>
                  </a:rPr>
                  <a:t>归纳公式</a:t>
                </a:r>
              </a:p>
              <a:p>
                <a:endParaRPr lang="en-US" sz="2400" dirty="0">
                  <a:latin typeface="SimSun" panose="02010600030101010101" pitchFamily="2" charset="-122"/>
                  <a:ea typeface="SimSun" panose="02010600030101010101" pitchFamily="2" charset="-122"/>
                </a:endParaRPr>
              </a:p>
              <a:p>
                <a:pPr>
                  <a:lnSpc>
                    <a:spcPct val="200000"/>
                  </a:lnSpc>
                </a:pPr>
                <a:r>
                  <a:rPr lang="en-US" sz="2000" dirty="0" err="1">
                    <a:latin typeface="Times New Roman" panose="02020603050405020304" pitchFamily="18" charset="0"/>
                    <a:ea typeface="SimSun" panose="02010600030101010101" pitchFamily="2" charset="-122"/>
                    <a:cs typeface="Times New Roman" panose="02020603050405020304" pitchFamily="18" charset="0"/>
                  </a:rPr>
                  <a:t>定义</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E</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sz="2000" i="1" dirty="0">
                    <a:latin typeface="Times New Roman" panose="02020603050405020304" pitchFamily="18" charset="0"/>
                    <a:ea typeface="SimSun" panose="02010600030101010101" pitchFamily="2" charset="-122"/>
                    <a:cs typeface="Times New Roman" panose="02020603050405020304" pitchFamily="18" charset="0"/>
                  </a:rPr>
                  <a:t>i</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j</a:t>
                </a:r>
                <a:r>
                  <a:rPr lang="en-US" sz="2000" dirty="0">
                    <a:latin typeface="Times New Roman" panose="02020603050405020304" pitchFamily="18" charset="0"/>
                    <a:ea typeface="SimSun" panose="02010600030101010101" pitchFamily="2" charset="-122"/>
                    <a:cs typeface="Times New Roman" panose="02020603050405020304" pitchFamily="18" charset="0"/>
                  </a:rPr>
                  <a:t>] =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最优二叉搜索树</a:t>
                </a:r>
                <a:r>
                  <a:rPr lang="en-US" sz="2000" i="1" dirty="0">
                    <a:latin typeface="Times New Roman" panose="02020603050405020304" pitchFamily="18" charset="0"/>
                    <a:ea typeface="SimSun" panose="02010600030101010101" pitchFamily="2" charset="-122"/>
                    <a:cs typeface="Times New Roman" panose="02020603050405020304" pitchFamily="18" charset="0"/>
                  </a:rPr>
                  <a:t> T</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sz="2000" i="1" dirty="0">
                    <a:latin typeface="Times New Roman" panose="02020603050405020304" pitchFamily="18" charset="0"/>
                    <a:ea typeface="SimSun" panose="02010600030101010101" pitchFamily="2" charset="-122"/>
                    <a:cs typeface="Times New Roman" panose="02020603050405020304" pitchFamily="18" charset="0"/>
                  </a:rPr>
                  <a:t>i</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j</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sz="2000" dirty="0" err="1">
                    <a:latin typeface="Times New Roman" panose="02020603050405020304" pitchFamily="18" charset="0"/>
                    <a:ea typeface="SimSun" panose="02010600030101010101" pitchFamily="2" charset="-122"/>
                    <a:cs typeface="Times New Roman" panose="02020603050405020304" pitchFamily="18" charset="0"/>
                  </a:rPr>
                  <a:t>的平均</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搜索代价</a:t>
                </a:r>
                <a:r>
                  <a:rPr lang="en-US" sz="2000" i="1" dirty="0">
                    <a:latin typeface="Times New Roman" panose="02020603050405020304" pitchFamily="18" charset="0"/>
                    <a:ea typeface="SimSun" panose="02010600030101010101" pitchFamily="2" charset="-122"/>
                    <a:cs typeface="Times New Roman" panose="02020603050405020304" pitchFamily="18" charset="0"/>
                  </a:rPr>
                  <a:t> E</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sz="2000" i="1" dirty="0">
                    <a:latin typeface="Times New Roman" panose="02020603050405020304" pitchFamily="18" charset="0"/>
                    <a:ea typeface="SimSun" panose="02010600030101010101" pitchFamily="2" charset="-122"/>
                    <a:cs typeface="Times New Roman" panose="02020603050405020304" pitchFamily="18" charset="0"/>
                  </a:rPr>
                  <a:t>T</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r>
                  <a:rPr lang="en-US" sz="2000" i="1" dirty="0">
                    <a:latin typeface="Times New Roman" panose="02020603050405020304" pitchFamily="18" charset="0"/>
                    <a:ea typeface="SimSun" panose="02010600030101010101" pitchFamily="2" charset="-122"/>
                    <a:cs typeface="Times New Roman" panose="02020603050405020304" pitchFamily="18" charset="0"/>
                  </a:rPr>
                  <a:t>i</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j</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p>
              <a:p>
                <a:pPr>
                  <a:lnSpc>
                    <a:spcPct val="150000"/>
                  </a:lnSpc>
                </a:pPr>
                <a:r>
                  <a:rPr lang="en-US" sz="2000" dirty="0" err="1">
                    <a:latin typeface="Times New Roman" panose="02020603050405020304" pitchFamily="18" charset="0"/>
                    <a:ea typeface="SimSun" panose="02010600030101010101" pitchFamily="2" charset="-122"/>
                    <a:cs typeface="Times New Roman" panose="02020603050405020304" pitchFamily="18" charset="0"/>
                  </a:rPr>
                  <a:t>那么</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得到下面的</a:t>
                </a:r>
                <a:r>
                  <a:rPr lang="en-US" sz="2000" dirty="0">
                    <a:latin typeface="Times New Roman" panose="02020603050405020304" pitchFamily="18" charset="0"/>
                    <a:ea typeface="SimSun" panose="02010600030101010101" pitchFamily="2" charset="-122"/>
                    <a:cs typeface="Times New Roman" panose="02020603050405020304" pitchFamily="18" charset="0"/>
                  </a:rPr>
                  <a:t>归纳公式：</a:t>
                </a:r>
              </a:p>
              <a:p>
                <a:pPr marL="465138" indent="-465138">
                  <a:lnSpc>
                    <a:spcPct val="150000"/>
                  </a:lnSpc>
                </a:pPr>
                <a:r>
                  <a:rPr lang="en-US" sz="2000" i="1" dirty="0">
                    <a:latin typeface="Times New Roman" pitchFamily="18" charset="0"/>
                    <a:cs typeface="Times New Roman" pitchFamily="18" charset="0"/>
                  </a:rPr>
                  <a:t>	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 </a:t>
                </a:r>
                <a14:m>
                  <m:oMath xmlns:m="http://schemas.openxmlformats.org/officeDocument/2006/math">
                    <m:func>
                      <m:funcPr>
                        <m:ctrlPr>
                          <a:rPr lang="en-US" sz="2400" i="1" smtClean="0">
                            <a:latin typeface="Cambria Math" panose="02040503050406030204" pitchFamily="18" charset="0"/>
                            <a:cs typeface="Times New Roman" pitchFamily="18" charset="0"/>
                          </a:rPr>
                        </m:ctrlPr>
                      </m:funcPr>
                      <m:fName>
                        <m:limLow>
                          <m:limLowPr>
                            <m:ctrlPr>
                              <a:rPr lang="en-US" sz="2400" i="1" smtClean="0">
                                <a:solidFill>
                                  <a:srgbClr val="0000FF"/>
                                </a:solidFill>
                                <a:latin typeface="Cambria Math" panose="02040503050406030204" pitchFamily="18" charset="0"/>
                                <a:cs typeface="Times New Roman" pitchFamily="18" charset="0"/>
                              </a:rPr>
                            </m:ctrlPr>
                          </m:limLowPr>
                          <m:e>
                            <m:r>
                              <m:rPr>
                                <m:sty m:val="p"/>
                              </m:rPr>
                              <a:rPr lang="en-US" sz="2400" i="0" smtClean="0">
                                <a:solidFill>
                                  <a:srgbClr val="0000FF"/>
                                </a:solidFill>
                                <a:latin typeface="Cambria Math" panose="02040503050406030204" pitchFamily="18" charset="0"/>
                                <a:cs typeface="Times New Roman" pitchFamily="18" charset="0"/>
                              </a:rPr>
                              <m:t>min</m:t>
                            </m:r>
                          </m:e>
                          <m:lim>
                            <m:r>
                              <a:rPr lang="en-US" sz="2400" b="0" i="1" smtClean="0">
                                <a:solidFill>
                                  <a:srgbClr val="FF0000"/>
                                </a:solidFill>
                                <a:latin typeface="Cambria Math" panose="02040503050406030204" pitchFamily="18" charset="0"/>
                                <a:cs typeface="Times New Roman" pitchFamily="18" charset="0"/>
                              </a:rPr>
                              <m:t>𝑖</m:t>
                            </m:r>
                            <m:r>
                              <a:rPr lang="en-US" sz="24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US" sz="24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US" sz="24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US" sz="2400" b="0" i="1" smtClean="0">
                                <a:solidFill>
                                  <a:srgbClr val="FF0000"/>
                                </a:solidFill>
                                <a:latin typeface="Cambria Math" panose="02040503050406030204" pitchFamily="18" charset="0"/>
                                <a:ea typeface="Cambria Math" panose="02040503050406030204" pitchFamily="18" charset="0"/>
                                <a:cs typeface="Times New Roman" pitchFamily="18" charset="0"/>
                              </a:rPr>
                              <m:t>𝑗</m:t>
                            </m:r>
                          </m:lim>
                        </m:limLow>
                      </m:fName>
                      <m:e>
                        <m:d>
                          <m:dPr>
                            <m:ctrlPr>
                              <a:rPr lang="en-US" sz="2400" b="0" i="1" smtClean="0">
                                <a:solidFill>
                                  <a:srgbClr val="0000FF"/>
                                </a:solidFill>
                                <a:latin typeface="Cambria Math" panose="02040503050406030204" pitchFamily="18" charset="0"/>
                                <a:cs typeface="Times New Roman" pitchFamily="18" charset="0"/>
                              </a:rPr>
                            </m:ctrlPr>
                          </m:dPr>
                          <m:e>
                            <m:r>
                              <a:rPr lang="en-US" sz="2400" b="0" i="1" smtClean="0">
                                <a:solidFill>
                                  <a:srgbClr val="0000FF"/>
                                </a:solidFill>
                                <a:latin typeface="Cambria Math" panose="02040503050406030204" pitchFamily="18" charset="0"/>
                                <a:cs typeface="Times New Roman" pitchFamily="18" charset="0"/>
                              </a:rPr>
                              <m:t>𝐸</m:t>
                            </m:r>
                            <m:d>
                              <m:dPr>
                                <m:begChr m:val="["/>
                                <m:endChr m:val="]"/>
                                <m:ctrlPr>
                                  <a:rPr lang="en-US" sz="2400" b="0" i="1" smtClean="0">
                                    <a:solidFill>
                                      <a:srgbClr val="0000FF"/>
                                    </a:solidFill>
                                    <a:latin typeface="Cambria Math" panose="02040503050406030204" pitchFamily="18" charset="0"/>
                                    <a:cs typeface="Times New Roman" pitchFamily="18" charset="0"/>
                                  </a:rPr>
                                </m:ctrlPr>
                              </m:dPr>
                              <m:e>
                                <m:r>
                                  <a:rPr lang="en-US" sz="2400" b="0" i="1" smtClean="0">
                                    <a:solidFill>
                                      <a:srgbClr val="0000FF"/>
                                    </a:solidFill>
                                    <a:latin typeface="Cambria Math" panose="02040503050406030204" pitchFamily="18" charset="0"/>
                                    <a:cs typeface="Times New Roman" pitchFamily="18" charset="0"/>
                                  </a:rPr>
                                  <m:t>𝑖</m:t>
                                </m:r>
                                <m:r>
                                  <a:rPr lang="en-US" sz="2400" b="0" i="1" smtClean="0">
                                    <a:solidFill>
                                      <a:srgbClr val="0000FF"/>
                                    </a:solidFill>
                                    <a:latin typeface="Cambria Math" panose="02040503050406030204" pitchFamily="18" charset="0"/>
                                    <a:cs typeface="Times New Roman" pitchFamily="18" charset="0"/>
                                  </a:rPr>
                                  <m:t>, </m:t>
                                </m:r>
                                <m:r>
                                  <a:rPr lang="en-US" sz="2400" b="0" i="1" smtClean="0">
                                    <a:solidFill>
                                      <a:srgbClr val="0000FF"/>
                                    </a:solidFill>
                                    <a:latin typeface="Cambria Math" panose="02040503050406030204" pitchFamily="18" charset="0"/>
                                    <a:cs typeface="Times New Roman" pitchFamily="18" charset="0"/>
                                  </a:rPr>
                                  <m:t>𝑘</m:t>
                                </m:r>
                                <m:r>
                                  <a:rPr lang="en-US" sz="2400" b="0" i="1" smtClean="0">
                                    <a:solidFill>
                                      <a:srgbClr val="0000FF"/>
                                    </a:solidFill>
                                    <a:latin typeface="Cambria Math" panose="02040503050406030204" pitchFamily="18" charset="0"/>
                                    <a:cs typeface="Times New Roman" pitchFamily="18" charset="0"/>
                                  </a:rPr>
                                  <m:t>−1</m:t>
                                </m:r>
                              </m:e>
                            </m:d>
                            <m:r>
                              <a:rPr lang="en-US" sz="2400" b="0" i="1" smtClean="0">
                                <a:solidFill>
                                  <a:srgbClr val="0000FF"/>
                                </a:solidFill>
                                <a:latin typeface="Cambria Math" panose="02040503050406030204" pitchFamily="18" charset="0"/>
                                <a:cs typeface="Times New Roman" pitchFamily="18" charset="0"/>
                              </a:rPr>
                              <m:t>+</m:t>
                            </m:r>
                            <m:r>
                              <a:rPr lang="en-US" sz="2400" b="0" i="1" smtClean="0">
                                <a:solidFill>
                                  <a:srgbClr val="0000FF"/>
                                </a:solidFill>
                                <a:latin typeface="Cambria Math" panose="02040503050406030204" pitchFamily="18" charset="0"/>
                                <a:cs typeface="Times New Roman" pitchFamily="18" charset="0"/>
                              </a:rPr>
                              <m:t>𝐸</m:t>
                            </m:r>
                            <m:d>
                              <m:dPr>
                                <m:begChr m:val="["/>
                                <m:endChr m:val="]"/>
                                <m:ctrlPr>
                                  <a:rPr lang="en-US" sz="2400" b="0" i="1" smtClean="0">
                                    <a:solidFill>
                                      <a:srgbClr val="0000FF"/>
                                    </a:solidFill>
                                    <a:latin typeface="Cambria Math" panose="02040503050406030204" pitchFamily="18" charset="0"/>
                                    <a:cs typeface="Times New Roman" pitchFamily="18" charset="0"/>
                                  </a:rPr>
                                </m:ctrlPr>
                              </m:dPr>
                              <m:e>
                                <m:r>
                                  <a:rPr lang="en-US" sz="2400" b="0" i="1" smtClean="0">
                                    <a:solidFill>
                                      <a:srgbClr val="0000FF"/>
                                    </a:solidFill>
                                    <a:latin typeface="Cambria Math" panose="02040503050406030204" pitchFamily="18" charset="0"/>
                                    <a:cs typeface="Times New Roman" pitchFamily="18" charset="0"/>
                                  </a:rPr>
                                  <m:t>𝑘</m:t>
                                </m:r>
                                <m:r>
                                  <a:rPr lang="en-US" sz="2400" b="0" i="1" smtClean="0">
                                    <a:solidFill>
                                      <a:srgbClr val="0000FF"/>
                                    </a:solidFill>
                                    <a:latin typeface="Cambria Math" panose="02040503050406030204" pitchFamily="18" charset="0"/>
                                    <a:cs typeface="Times New Roman" pitchFamily="18" charset="0"/>
                                  </a:rPr>
                                  <m:t>+1,</m:t>
                                </m:r>
                                <m:r>
                                  <a:rPr lang="en-US" sz="2400" b="0" i="1" smtClean="0">
                                    <a:solidFill>
                                      <a:srgbClr val="0000FF"/>
                                    </a:solidFill>
                                    <a:latin typeface="Cambria Math" panose="02040503050406030204" pitchFamily="18" charset="0"/>
                                    <a:cs typeface="Times New Roman" pitchFamily="18" charset="0"/>
                                  </a:rPr>
                                  <m:t>𝑗</m:t>
                                </m:r>
                              </m:e>
                            </m:d>
                          </m:e>
                        </m:d>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𝑊</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𝑖</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𝑗</m:t>
                        </m:r>
                        <m:r>
                          <a:rPr lang="en-US" sz="2400" b="0" i="1" smtClean="0">
                            <a:latin typeface="Cambria Math" panose="02040503050406030204" pitchFamily="18" charset="0"/>
                            <a:cs typeface="Times New Roman" pitchFamily="18" charset="0"/>
                          </a:rPr>
                          <m:t>]</m:t>
                        </m:r>
                      </m:e>
                    </m:func>
                  </m:oMath>
                </a14:m>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en-US" sz="2400" b="1" dirty="0" err="1">
                    <a:latin typeface="SimSun" pitchFamily="2" charset="-122"/>
                    <a:ea typeface="SimSun" pitchFamily="2" charset="-122"/>
                  </a:rPr>
                  <a:t>初始化</a:t>
                </a:r>
                <a:endParaRPr lang="en-US" sz="2400" b="1" dirty="0">
                  <a:latin typeface="SimSun" pitchFamily="2" charset="-122"/>
                  <a:ea typeface="SimSun" pitchFamily="2" charset="-122"/>
                </a:endParaRPr>
              </a:p>
              <a:p>
                <a:pPr indent="465138">
                  <a:lnSpc>
                    <a:spcPct val="200000"/>
                  </a:lnSpc>
                </a:pPr>
                <a:r>
                  <a:rPr lang="en-US" sz="2000" dirty="0" err="1">
                    <a:latin typeface="SimSun" pitchFamily="2" charset="-122"/>
                    <a:ea typeface="SimSun" pitchFamily="2" charset="-122"/>
                  </a:rPr>
                  <a:t>因为最小的子树可以是一片叶子，所以</a:t>
                </a:r>
                <a:r>
                  <a:rPr lang="zh-CN" altLang="en-US" sz="2000" dirty="0">
                    <a:latin typeface="SimSun" pitchFamily="2" charset="-122"/>
                    <a:ea typeface="SimSun" pitchFamily="2" charset="-122"/>
                  </a:rPr>
                  <a:t>初始</a:t>
                </a:r>
                <a:r>
                  <a:rPr lang="en-US" sz="2000" dirty="0" err="1">
                    <a:latin typeface="SimSun" pitchFamily="2" charset="-122"/>
                    <a:ea typeface="SimSun" pitchFamily="2" charset="-122"/>
                  </a:rPr>
                  <a:t>条件是</a:t>
                </a:r>
                <a:r>
                  <a:rPr lang="en-US" sz="2000" dirty="0">
                    <a:latin typeface="SimSun" pitchFamily="2" charset="-122"/>
                    <a:ea typeface="SimSun" pitchFamily="2" charset="-122"/>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en-US" sz="2000" dirty="0" err="1">
                    <a:latin typeface="Times New Roman" pitchFamily="18" charset="0"/>
                    <a:ea typeface="SimSun" pitchFamily="2" charset="-122"/>
                    <a:cs typeface="Times New Roman" pitchFamily="18" charset="0"/>
                  </a:rPr>
                  <a:t>个叶子。由下图可知，</a:t>
                </a:r>
                <a:r>
                  <a:rPr lang="en-US" sz="2000" i="1" dirty="0" err="1">
                    <a:latin typeface="Times New Roman" pitchFamily="18" charset="0"/>
                    <a:ea typeface="SimSun" pitchFamily="2" charset="-122"/>
                    <a:cs typeface="Times New Roman" pitchFamily="18" charset="0"/>
                  </a:rPr>
                  <a:t>d</a:t>
                </a:r>
                <a:r>
                  <a:rPr lang="en-US" sz="3200" i="1" baseline="-25000" dirty="0" err="1">
                    <a:latin typeface="Times New Roman" pitchFamily="18" charset="0"/>
                    <a:ea typeface="SimSun" pitchFamily="2" charset="-122"/>
                    <a:cs typeface="Times New Roman" pitchFamily="18" charset="0"/>
                  </a:rPr>
                  <a:t>i</a:t>
                </a:r>
                <a:r>
                  <a:rPr lang="en-US" sz="2400" i="1" baseline="-25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对应的叶子可用</a:t>
                </a:r>
                <a:r>
                  <a:rPr lang="en-US" sz="2000" i="1" dirty="0" err="1">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+1, </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表示。所以初始化为</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400" i="1" dirty="0">
                    <a:latin typeface="Times New Roman" pitchFamily="18" charset="0"/>
                    <a:cs typeface="Times New Roman" pitchFamily="18" charset="0"/>
                  </a:rPr>
                  <a:t>q</a:t>
                </a:r>
                <a:r>
                  <a:rPr lang="en-US" sz="3200" i="1" baseline="-25000" dirty="0">
                    <a:latin typeface="Times New Roman" pitchFamily="18" charset="0"/>
                    <a:cs typeface="Times New Roman" pitchFamily="18" charset="0"/>
                  </a:rPr>
                  <a:t>i</a:t>
                </a:r>
                <a:r>
                  <a:rPr lang="en-US" sz="3200" baseline="-25000" dirty="0">
                    <a:latin typeface="Times New Roman" pitchFamily="18" charset="0"/>
                    <a:cs typeface="Times New Roman" pitchFamily="18" charset="0"/>
                  </a:rPr>
                  <a:t>-1</a:t>
                </a:r>
                <a:endParaRPr lang="en-US" sz="2000" dirty="0">
                  <a:latin typeface="Times New Roman" pitchFamily="18" charset="0"/>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381000" y="685800"/>
                <a:ext cx="8610600" cy="4973477"/>
              </a:xfrm>
              <a:prstGeom prst="rect">
                <a:avLst/>
              </a:prstGeom>
              <a:blipFill>
                <a:blip r:embed="rId2"/>
                <a:stretch>
                  <a:fillRect l="-1133" t="-982" b="-2822"/>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369E3B89-9B54-423B-A58C-2827C82B0888}"/>
              </a:ext>
            </a:extLst>
          </p:cNvPr>
          <p:cNvSpPr/>
          <p:nvPr/>
        </p:nvSpPr>
        <p:spPr>
          <a:xfrm>
            <a:off x="762000" y="2667000"/>
            <a:ext cx="7010400" cy="8382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46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6-27</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40521221"/>
              </p:ext>
            </p:extLst>
          </p:nvPr>
        </p:nvGraphicFramePr>
        <p:xfrm>
          <a:off x="460375" y="584200"/>
          <a:ext cx="8224838" cy="4625975"/>
        </p:xfrm>
        <a:graphic>
          <a:graphicData uri="http://schemas.openxmlformats.org/presentationml/2006/ole">
            <mc:AlternateContent xmlns:mc="http://schemas.openxmlformats.org/markup-compatibility/2006">
              <mc:Choice xmlns:v="urn:schemas-microsoft-com:vml" Requires="v">
                <p:oleObj name="Picture" r:id="rId3" imgW="5657760" imgH="3257640" progId="Word.Picture.8">
                  <p:embed/>
                </p:oleObj>
              </mc:Choice>
              <mc:Fallback>
                <p:oleObj name="Picture" r:id="rId3" imgW="5657760" imgH="3257640" progId="Word.Picture.8">
                  <p:embed/>
                  <p:pic>
                    <p:nvPicPr>
                      <p:cNvPr id="0" name="Object 1"/>
                      <p:cNvPicPr>
                        <a:picLocks noChangeAspect="1" noChangeArrowheads="1"/>
                      </p:cNvPicPr>
                      <p:nvPr/>
                    </p:nvPicPr>
                    <p:blipFill>
                      <a:blip r:embed="rId4"/>
                      <a:srcRect/>
                      <a:stretch>
                        <a:fillRect/>
                      </a:stretch>
                    </p:blipFill>
                    <p:spPr bwMode="auto">
                      <a:xfrm>
                        <a:off x="460375" y="584200"/>
                        <a:ext cx="8224838" cy="4625975"/>
                      </a:xfrm>
                      <a:prstGeom prst="rect">
                        <a:avLst/>
                      </a:prstGeom>
                      <a:noFill/>
                    </p:spPr>
                  </p:pic>
                </p:oleObj>
              </mc:Fallback>
            </mc:AlternateContent>
          </a:graphicData>
        </a:graphic>
      </p:graphicFrame>
      <p:sp>
        <p:nvSpPr>
          <p:cNvPr id="3" name="文本框 2">
            <a:extLst>
              <a:ext uri="{FF2B5EF4-FFF2-40B4-BE49-F238E27FC236}">
                <a16:creationId xmlns:a16="http://schemas.microsoft.com/office/drawing/2014/main" id="{D9738213-432A-4999-BDE0-A32B951859CB}"/>
              </a:ext>
            </a:extLst>
          </p:cNvPr>
          <p:cNvSpPr txBox="1"/>
          <p:nvPr/>
        </p:nvSpPr>
        <p:spPr>
          <a:xfrm>
            <a:off x="609600" y="5092362"/>
            <a:ext cx="7837402" cy="1446550"/>
          </a:xfrm>
          <a:prstGeom prst="rect">
            <a:avLst/>
          </a:prstGeom>
          <a:noFill/>
        </p:spPr>
        <p:txBody>
          <a:bodyPr wrap="none" rtlCol="0">
            <a:spAutoFit/>
          </a:bodyPr>
          <a:lstStyle/>
          <a:p>
            <a:r>
              <a:rPr lang="zh-CN" altLang="en-US" sz="2000" dirty="0"/>
              <a:t>特殊情况：空子树</a:t>
            </a:r>
            <a:endParaRPr lang="en-US" altLang="zh-CN" sz="2000" dirty="0"/>
          </a:p>
          <a:p>
            <a:pPr>
              <a:spcBef>
                <a:spcPts val="600"/>
              </a:spcBef>
              <a:spcAft>
                <a:spcPts val="600"/>
              </a:spcAft>
            </a:pPr>
            <a:r>
              <a:rPr lang="zh-CN" altLang="en-US" sz="2000" dirty="0">
                <a:latin typeface="Times" panose="02020603050405020304" pitchFamily="18" charset="0"/>
              </a:rPr>
              <a:t>   左图为选定</a:t>
            </a:r>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a:latin typeface="Times" panose="02020603050405020304" pitchFamily="18" charset="0"/>
              </a:rPr>
              <a:t>i</a:t>
            </a:r>
            <a:r>
              <a:rPr lang="en-US" altLang="zh-CN" sz="2000" dirty="0">
                <a:latin typeface="Times" panose="02020603050405020304" pitchFamily="18" charset="0"/>
              </a:rPr>
              <a:t>]</a:t>
            </a:r>
            <a:r>
              <a:rPr lang="zh-CN" altLang="en-US" sz="2000" dirty="0">
                <a:latin typeface="Times" panose="02020603050405020304" pitchFamily="18" charset="0"/>
              </a:rPr>
              <a:t>为根情况，左子树为空，但实际仍包含伪关键字</a:t>
            </a:r>
            <a:r>
              <a:rPr lang="en-US" altLang="zh-CN" sz="2000" i="1" dirty="0">
                <a:latin typeface="Times" panose="02020603050405020304" pitchFamily="18" charset="0"/>
              </a:rPr>
              <a:t>d</a:t>
            </a:r>
            <a:r>
              <a:rPr lang="en-US" altLang="zh-CN" sz="2800" i="1" baseline="-15000" dirty="0">
                <a:latin typeface="Times" panose="02020603050405020304" pitchFamily="18" charset="0"/>
              </a:rPr>
              <a:t>i</a:t>
            </a:r>
            <a:r>
              <a:rPr lang="en-US" altLang="zh-CN" sz="2800" baseline="-15000" dirty="0">
                <a:latin typeface="Times" panose="02020603050405020304" pitchFamily="18" charset="0"/>
              </a:rPr>
              <a:t>-1</a:t>
            </a:r>
          </a:p>
          <a:p>
            <a:r>
              <a:rPr lang="zh-CN" altLang="en-US" sz="2000" dirty="0">
                <a:latin typeface="Times" panose="02020603050405020304" pitchFamily="18" charset="0"/>
              </a:rPr>
              <a:t>   右图为选定</a:t>
            </a:r>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a:latin typeface="Times" panose="02020603050405020304" pitchFamily="18" charset="0"/>
              </a:rPr>
              <a:t>j</a:t>
            </a:r>
            <a:r>
              <a:rPr lang="en-US" altLang="zh-CN" sz="2000" dirty="0">
                <a:latin typeface="Times" panose="02020603050405020304" pitchFamily="18" charset="0"/>
              </a:rPr>
              <a:t>]</a:t>
            </a:r>
            <a:r>
              <a:rPr lang="zh-CN" altLang="en-US" sz="2000" dirty="0">
                <a:latin typeface="Times" panose="02020603050405020304" pitchFamily="18" charset="0"/>
              </a:rPr>
              <a:t>为根情况，右子树为空，但实际仍包含伪关键字</a:t>
            </a:r>
            <a:r>
              <a:rPr lang="en-US" altLang="zh-CN" sz="2000" i="1" dirty="0" err="1">
                <a:latin typeface="Times" panose="02020603050405020304" pitchFamily="18" charset="0"/>
              </a:rPr>
              <a:t>d</a:t>
            </a:r>
            <a:r>
              <a:rPr lang="en-US" altLang="zh-CN" sz="2800" i="1" baseline="-15000" dirty="0" err="1">
                <a:latin typeface="Times" panose="02020603050405020304" pitchFamily="18" charset="0"/>
              </a:rPr>
              <a:t>j</a:t>
            </a:r>
            <a:endParaRPr lang="en-US" altLang="zh-CN" sz="2800" baseline="-15000" dirty="0">
              <a:latin typeface="Times" panose="02020603050405020304" pitchFamily="18" charset="0"/>
            </a:endParaRPr>
          </a:p>
          <a:p>
            <a:endParaRPr lang="en-US" dirty="0">
              <a:latin typeface="Times" panose="02020603050405020304" pitchFamily="18" charset="0"/>
            </a:endParaRPr>
          </a:p>
        </p:txBody>
      </p:sp>
    </p:spTree>
    <p:extLst>
      <p:ext uri="{BB962C8B-B14F-4D97-AF65-F5344CB8AC3E}">
        <p14:creationId xmlns:p14="http://schemas.microsoft.com/office/powerpoint/2010/main" val="3362046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6-28</a:t>
            </a:r>
          </a:p>
        </p:txBody>
      </p:sp>
      <p:sp>
        <p:nvSpPr>
          <p:cNvPr id="3" name="TextBox 2"/>
          <p:cNvSpPr txBox="1"/>
          <p:nvPr/>
        </p:nvSpPr>
        <p:spPr>
          <a:xfrm>
            <a:off x="1066800" y="914400"/>
            <a:ext cx="8001000" cy="4681346"/>
          </a:xfrm>
          <a:prstGeom prst="rect">
            <a:avLst/>
          </a:prstGeom>
          <a:noFill/>
        </p:spPr>
        <p:txBody>
          <a:bodyPr wrap="square" rtlCol="0">
            <a:spAutoFit/>
          </a:bodyPr>
          <a:lstStyle/>
          <a:p>
            <a:r>
              <a:rPr lang="en-US" sz="2400" b="1" dirty="0" err="1">
                <a:latin typeface="SimSun" pitchFamily="2" charset="-122"/>
                <a:ea typeface="SimSun" pitchFamily="2" charset="-122"/>
              </a:rPr>
              <a:t>算法简介</a:t>
            </a:r>
            <a:endParaRPr lang="en-US" sz="2400" b="1" dirty="0">
              <a:latin typeface="SimSun" pitchFamily="2" charset="-122"/>
              <a:ea typeface="SimSun" pitchFamily="2" charset="-122"/>
            </a:endParaRPr>
          </a:p>
          <a:p>
            <a:endParaRPr lang="en-US" b="1" dirty="0">
              <a:latin typeface="SimSun" pitchFamily="2" charset="-122"/>
              <a:ea typeface="SimSun" pitchFamily="2" charset="-122"/>
            </a:endParaRPr>
          </a:p>
          <a:p>
            <a:pPr>
              <a:lnSpc>
                <a:spcPct val="150000"/>
              </a:lnSpc>
            </a:pPr>
            <a:r>
              <a:rPr lang="zh-CN" altLang="en-US" sz="2000" dirty="0">
                <a:latin typeface="Times New Roman" pitchFamily="18" charset="0"/>
                <a:ea typeface="SimSun" pitchFamily="2" charset="-122"/>
                <a:cs typeface="Times New Roman" pitchFamily="18" charset="0"/>
              </a:rPr>
              <a:t>先用下面公式造</a:t>
            </a:r>
            <a:r>
              <a:rPr lang="en-US" sz="2000" i="1" dirty="0">
                <a:latin typeface="Times New Roman" pitchFamily="18" charset="0"/>
                <a:ea typeface="SimSun" pitchFamily="2" charset="-122"/>
                <a:cs typeface="Times New Roman" pitchFamily="18" charset="0"/>
              </a:rPr>
              <a:t>W</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表：</a:t>
            </a:r>
            <a:endParaRPr lang="en-US" sz="2000" dirty="0">
              <a:latin typeface="Times New Roman" pitchFamily="18" charset="0"/>
              <a:ea typeface="SimSun" pitchFamily="2" charset="-122"/>
              <a:cs typeface="Times New Roman" pitchFamily="18" charset="0"/>
            </a:endParaRPr>
          </a:p>
          <a:p>
            <a:pPr>
              <a:lnSpc>
                <a:spcPct val="150000"/>
              </a:lnSpc>
            </a:pPr>
            <a:r>
              <a:rPr lang="en-US" sz="2000" i="1" dirty="0">
                <a:latin typeface="Times New Roman" pitchFamily="18" charset="0"/>
                <a:ea typeface="SimSun" pitchFamily="2" charset="-122"/>
                <a:cs typeface="Times New Roman" pitchFamily="18" charset="0"/>
              </a:rPr>
              <a:t>      W</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-1] = </a:t>
            </a:r>
            <a:r>
              <a:rPr lang="en-US" sz="2000" i="1" dirty="0">
                <a:latin typeface="Times New Roman" pitchFamily="18" charset="0"/>
                <a:ea typeface="SimSun" pitchFamily="2" charset="-122"/>
                <a:cs typeface="Times New Roman" pitchFamily="18" charset="0"/>
              </a:rPr>
              <a:t>q</a:t>
            </a:r>
            <a:r>
              <a:rPr lang="en-US" sz="2800" i="1" baseline="-25000" dirty="0">
                <a:latin typeface="Times New Roman" pitchFamily="18" charset="0"/>
                <a:ea typeface="SimSun" pitchFamily="2" charset="-122"/>
                <a:cs typeface="Times New Roman" pitchFamily="18" charset="0"/>
              </a:rPr>
              <a:t>i</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                                   (a)</a:t>
            </a:r>
          </a:p>
          <a:p>
            <a:pPr>
              <a:lnSpc>
                <a:spcPct val="150000"/>
              </a:lnSpc>
            </a:pPr>
            <a:r>
              <a:rPr lang="en-US" sz="2000" i="1" dirty="0">
                <a:latin typeface="Times New Roman" pitchFamily="18" charset="0"/>
                <a:ea typeface="SimSun" pitchFamily="2" charset="-122"/>
                <a:cs typeface="Times New Roman" pitchFamily="18" charset="0"/>
              </a:rPr>
              <a:t>      W</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W</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-1] + </a:t>
            </a:r>
            <a:r>
              <a:rPr lang="en-US" sz="2000" i="1" dirty="0">
                <a:latin typeface="Times New Roman" pitchFamily="18" charset="0"/>
                <a:ea typeface="SimSun" pitchFamily="2" charset="-122"/>
                <a:cs typeface="Times New Roman" pitchFamily="18" charset="0"/>
              </a:rPr>
              <a:t>p</a:t>
            </a:r>
            <a:r>
              <a:rPr lang="en-US" sz="2400" i="1" baseline="-25000" dirty="0">
                <a:latin typeface="Times New Roman" pitchFamily="18" charset="0"/>
                <a:ea typeface="SimSun" pitchFamily="2" charset="-122"/>
                <a:cs typeface="Times New Roman" pitchFamily="18" charset="0"/>
              </a:rPr>
              <a:t>j</a:t>
            </a:r>
            <a:r>
              <a:rPr lang="en-US" sz="2000" i="1" baseline="-25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q</a:t>
            </a:r>
            <a:r>
              <a:rPr lang="en-US" sz="2400" i="1" baseline="-25000" dirty="0">
                <a:latin typeface="Times New Roman" pitchFamily="18" charset="0"/>
                <a:ea typeface="SimSun" pitchFamily="2" charset="-122"/>
                <a:cs typeface="Times New Roman" pitchFamily="18" charset="0"/>
              </a:rPr>
              <a:t>j</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当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时</a:t>
            </a:r>
            <a:r>
              <a:rPr lang="en-US" sz="2000" dirty="0">
                <a:latin typeface="Times New Roman" pitchFamily="18" charset="0"/>
                <a:ea typeface="SimSun" pitchFamily="2" charset="-122"/>
                <a:cs typeface="Times New Roman" pitchFamily="18" charset="0"/>
              </a:rPr>
              <a:t>)                                    (b)</a:t>
            </a:r>
          </a:p>
          <a:p>
            <a:r>
              <a:rPr lang="en-US" sz="2000" dirty="0"/>
              <a:t>						   </a:t>
            </a:r>
          </a:p>
          <a:p>
            <a:pPr>
              <a:lnSpc>
                <a:spcPct val="150000"/>
              </a:lnSpc>
            </a:pPr>
            <a:r>
              <a:rPr lang="zh-CN" altLang="en-US" sz="2000" dirty="0"/>
              <a:t>然后，再用下面归纳公式造</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表。</a:t>
            </a:r>
            <a:endParaRPr lang="en-US" sz="2000" dirty="0">
              <a:latin typeface="Times New Roman" pitchFamily="18" charset="0"/>
              <a:cs typeface="Times New Roman" pitchFamily="18" charset="0"/>
            </a:endParaRPr>
          </a:p>
          <a:p>
            <a:pPr>
              <a:lnSpc>
                <a:spcPct val="150000"/>
              </a:lnSpc>
            </a:pPr>
            <a:r>
              <a:rPr lang="en-US" sz="2000" i="1" dirty="0">
                <a:latin typeface="Times New Roman" pitchFamily="18" charset="0"/>
                <a:cs typeface="Times New Roman" pitchFamily="18" charset="0"/>
              </a:rPr>
              <a:t>       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-1] = </a:t>
            </a:r>
            <a:r>
              <a:rPr lang="en-US" sz="2000" i="1" dirty="0">
                <a:latin typeface="Times New Roman" pitchFamily="18" charset="0"/>
                <a:cs typeface="Times New Roman" pitchFamily="18" charset="0"/>
              </a:rPr>
              <a:t>q</a:t>
            </a:r>
            <a:r>
              <a:rPr lang="en-US" sz="2800" i="1" baseline="-25000" dirty="0">
                <a:latin typeface="Times New Roman" pitchFamily="18" charset="0"/>
                <a:cs typeface="Times New Roman" pitchFamily="18" charset="0"/>
              </a:rPr>
              <a:t>i</a:t>
            </a:r>
            <a:r>
              <a:rPr lang="en-US" sz="28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 1</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                     (c)</a:t>
            </a:r>
          </a:p>
          <a:p>
            <a:pPr>
              <a:lnSpc>
                <a:spcPct val="150000"/>
              </a:lnSpc>
            </a:pPr>
            <a:r>
              <a:rPr lang="en-US" sz="2000" i="1" dirty="0">
                <a:latin typeface="Times New Roman" pitchFamily="18" charset="0"/>
                <a:cs typeface="Times New Roman" pitchFamily="18" charset="0"/>
              </a:rPr>
              <a:t>       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 </a:t>
            </a:r>
            <a:r>
              <a:rPr lang="en-US" sz="2400" cap="small" dirty="0">
                <a:solidFill>
                  <a:srgbClr val="0000FF"/>
                </a:solidFill>
                <a:latin typeface="Times New Roman" pitchFamily="18" charset="0"/>
                <a:cs typeface="Times New Roman" pitchFamily="18" charset="0"/>
              </a:rPr>
              <a:t>min</a:t>
            </a:r>
            <a:r>
              <a:rPr lang="en-US" sz="2000" dirty="0">
                <a:solidFill>
                  <a:srgbClr val="0000FF"/>
                </a:solidFill>
                <a:latin typeface="Times New Roman" pitchFamily="18" charset="0"/>
                <a:cs typeface="Times New Roman" pitchFamily="18" charset="0"/>
              </a:rPr>
              <a:t> </a:t>
            </a:r>
            <a:r>
              <a:rPr lang="en-US" sz="2800" i="1" baseline="-40000" dirty="0">
                <a:solidFill>
                  <a:srgbClr val="FF0000"/>
                </a:solidFill>
                <a:latin typeface="Times New Roman" pitchFamily="18" charset="0"/>
                <a:cs typeface="Times New Roman" pitchFamily="18" charset="0"/>
              </a:rPr>
              <a:t>i</a:t>
            </a:r>
            <a:r>
              <a:rPr lang="en-US" altLang="zh-CN" sz="2800" baseline="-40000" dirty="0">
                <a:solidFill>
                  <a:srgbClr val="FF0000"/>
                </a:solidFill>
                <a:latin typeface="Times New Roman" pitchFamily="18" charset="0"/>
                <a:cs typeface="Times New Roman" pitchFamily="18" charset="0"/>
                <a:sym typeface="Symbol" panose="05050102010706020507" pitchFamily="18" charset="2"/>
              </a:rPr>
              <a:t></a:t>
            </a:r>
            <a:r>
              <a:rPr lang="en-US" altLang="zh-CN" sz="2800" i="1" baseline="-40000" dirty="0">
                <a:solidFill>
                  <a:srgbClr val="FF0000"/>
                </a:solidFill>
                <a:latin typeface="Times New Roman" pitchFamily="18" charset="0"/>
                <a:cs typeface="Times New Roman" pitchFamily="18" charset="0"/>
                <a:sym typeface="Symbol" panose="05050102010706020507" pitchFamily="18" charset="2"/>
              </a:rPr>
              <a:t>k</a:t>
            </a:r>
            <a:r>
              <a:rPr lang="en-US" altLang="zh-CN" sz="2800" baseline="-40000" dirty="0">
                <a:solidFill>
                  <a:srgbClr val="FF0000"/>
                </a:solidFill>
                <a:latin typeface="Times New Roman" pitchFamily="18" charset="0"/>
                <a:cs typeface="Times New Roman" pitchFamily="18" charset="0"/>
                <a:sym typeface="Symbol" panose="05050102010706020507" pitchFamily="18" charset="2"/>
              </a:rPr>
              <a:t></a:t>
            </a:r>
            <a:r>
              <a:rPr lang="en-US" altLang="zh-CN" sz="2800" i="1" baseline="-40000" dirty="0">
                <a:solidFill>
                  <a:srgbClr val="FF0000"/>
                </a:solidFill>
                <a:latin typeface="Times New Roman" pitchFamily="18" charset="0"/>
                <a:cs typeface="Times New Roman" pitchFamily="18" charset="0"/>
                <a:sym typeface="Symbol" panose="05050102010706020507" pitchFamily="18" charset="2"/>
              </a:rPr>
              <a:t>j</a:t>
            </a:r>
            <a:r>
              <a:rPr lang="en-US" sz="2000" dirty="0">
                <a:solidFill>
                  <a:srgbClr val="0000FF"/>
                </a:solidFill>
                <a:latin typeface="Times New Roman" pitchFamily="18" charset="0"/>
                <a:cs typeface="Times New Roman" pitchFamily="18" charset="0"/>
              </a:rPr>
              <a:t> {</a:t>
            </a:r>
            <a:r>
              <a:rPr lang="en-US" sz="2000" i="1" dirty="0">
                <a:solidFill>
                  <a:srgbClr val="0000FF"/>
                </a:solidFill>
                <a:latin typeface="Times New Roman" pitchFamily="18" charset="0"/>
                <a:cs typeface="Times New Roman" pitchFamily="18" charset="0"/>
              </a:rPr>
              <a:t>E</a:t>
            </a:r>
            <a:r>
              <a:rPr lang="en-US" sz="2000" dirty="0">
                <a:solidFill>
                  <a:srgbClr val="0000FF"/>
                </a:solidFill>
                <a:latin typeface="Times New Roman" pitchFamily="18" charset="0"/>
                <a:cs typeface="Times New Roman" pitchFamily="18" charset="0"/>
              </a:rPr>
              <a:t>[</a:t>
            </a:r>
            <a:r>
              <a:rPr lang="en-US" sz="2000" i="1" dirty="0">
                <a:solidFill>
                  <a:srgbClr val="0000FF"/>
                </a:solidFill>
                <a:latin typeface="Times New Roman" pitchFamily="18" charset="0"/>
                <a:cs typeface="Times New Roman" pitchFamily="18" charset="0"/>
              </a:rPr>
              <a:t>i</a:t>
            </a:r>
            <a:r>
              <a:rPr lang="en-US" sz="2000" dirty="0">
                <a:solidFill>
                  <a:srgbClr val="0000FF"/>
                </a:solidFill>
                <a:latin typeface="Times New Roman" pitchFamily="18" charset="0"/>
                <a:cs typeface="Times New Roman" pitchFamily="18" charset="0"/>
              </a:rPr>
              <a:t>, </a:t>
            </a:r>
            <a:r>
              <a:rPr lang="en-US" sz="2000" i="1" dirty="0">
                <a:solidFill>
                  <a:srgbClr val="0000FF"/>
                </a:solidFill>
                <a:latin typeface="Times New Roman" pitchFamily="18" charset="0"/>
                <a:cs typeface="Times New Roman" pitchFamily="18" charset="0"/>
              </a:rPr>
              <a:t>k</a:t>
            </a:r>
            <a:r>
              <a:rPr lang="en-US" sz="2000" dirty="0">
                <a:solidFill>
                  <a:srgbClr val="0000FF"/>
                </a:solidFill>
                <a:latin typeface="Times New Roman" pitchFamily="18" charset="0"/>
                <a:cs typeface="Times New Roman" pitchFamily="18" charset="0"/>
              </a:rPr>
              <a:t>-1] + </a:t>
            </a:r>
            <a:r>
              <a:rPr lang="en-US" sz="2000" i="1" dirty="0">
                <a:solidFill>
                  <a:srgbClr val="0000FF"/>
                </a:solidFill>
                <a:latin typeface="Times New Roman" pitchFamily="18" charset="0"/>
                <a:cs typeface="Times New Roman" pitchFamily="18" charset="0"/>
              </a:rPr>
              <a:t>E</a:t>
            </a:r>
            <a:r>
              <a:rPr lang="en-US" sz="2000" dirty="0">
                <a:solidFill>
                  <a:srgbClr val="0000FF"/>
                </a:solidFill>
                <a:latin typeface="Times New Roman" pitchFamily="18" charset="0"/>
                <a:cs typeface="Times New Roman" pitchFamily="18" charset="0"/>
              </a:rPr>
              <a:t>[</a:t>
            </a:r>
            <a:r>
              <a:rPr lang="en-US" sz="2000" i="1" dirty="0">
                <a:solidFill>
                  <a:srgbClr val="0000FF"/>
                </a:solidFill>
                <a:latin typeface="Times New Roman" pitchFamily="18" charset="0"/>
                <a:cs typeface="Times New Roman" pitchFamily="18" charset="0"/>
              </a:rPr>
              <a:t>k</a:t>
            </a:r>
            <a:r>
              <a:rPr lang="en-US" sz="2000" dirty="0">
                <a:solidFill>
                  <a:srgbClr val="0000FF"/>
                </a:solidFill>
                <a:latin typeface="Times New Roman" pitchFamily="18" charset="0"/>
                <a:cs typeface="Times New Roman" pitchFamily="18" charset="0"/>
              </a:rPr>
              <a:t>+1, </a:t>
            </a:r>
            <a:r>
              <a:rPr lang="en-US" sz="2000" i="1" dirty="0">
                <a:solidFill>
                  <a:srgbClr val="0000FF"/>
                </a:solidFill>
                <a:latin typeface="Times New Roman" pitchFamily="18" charset="0"/>
                <a:cs typeface="Times New Roman" pitchFamily="18" charset="0"/>
              </a:rPr>
              <a:t>j</a:t>
            </a: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W</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当</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时</a:t>
            </a:r>
            <a:r>
              <a:rPr lang="en-US" sz="2000" dirty="0">
                <a:latin typeface="Times New Roman" pitchFamily="18" charset="0"/>
                <a:cs typeface="Times New Roman" pitchFamily="18" charset="0"/>
              </a:rPr>
              <a:t>)   (d)</a:t>
            </a:r>
          </a:p>
          <a:p>
            <a:pPr>
              <a:lnSpc>
                <a:spcPct val="150000"/>
              </a:lnSpc>
            </a:pPr>
            <a:endParaRPr lang="en-US" sz="2000" dirty="0">
              <a:latin typeface="Times New Roman" pitchFamily="18" charset="0"/>
              <a:cs typeface="Times New Roman" pitchFamily="18" charset="0"/>
            </a:endParaRPr>
          </a:p>
          <a:p>
            <a:pPr>
              <a:lnSpc>
                <a:spcPct val="150000"/>
              </a:lnSpc>
            </a:pPr>
            <a:r>
              <a:rPr lang="zh-CN" altLang="en-US" sz="2000" dirty="0">
                <a:latin typeface="Times New Roman" pitchFamily="18" charset="0"/>
                <a:ea typeface="SimSun" pitchFamily="2" charset="-122"/>
                <a:cs typeface="Times New Roman" pitchFamily="18" charset="0"/>
              </a:rPr>
              <a:t>另外，用表</a:t>
            </a:r>
            <a:r>
              <a:rPr lang="en-US" sz="2000" i="1" dirty="0">
                <a:latin typeface="Times New Roman" pitchFamily="18" charset="0"/>
                <a:ea typeface="SimSun" pitchFamily="2" charset="-122"/>
                <a:cs typeface="Times New Roman" pitchFamily="18" charset="0"/>
              </a:rPr>
              <a:t>root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记下</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i</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的根的位置。</a:t>
            </a:r>
            <a:endParaRPr lang="en-US" sz="2000" dirty="0">
              <a:latin typeface="Times New Roman" pitchFamily="18" charset="0"/>
              <a:ea typeface="SimSun" pitchFamily="2" charset="-122"/>
              <a:cs typeface="Times New Roman" pitchFamily="18" charset="0"/>
            </a:endParaRPr>
          </a:p>
        </p:txBody>
      </p:sp>
      <p:sp>
        <p:nvSpPr>
          <p:cNvPr id="4" name="左大括号 3">
            <a:extLst>
              <a:ext uri="{FF2B5EF4-FFF2-40B4-BE49-F238E27FC236}">
                <a16:creationId xmlns:a16="http://schemas.microsoft.com/office/drawing/2014/main" id="{00AFBCBC-5B70-BEBD-5BA6-A9C7FC8FC869}"/>
              </a:ext>
            </a:extLst>
          </p:cNvPr>
          <p:cNvSpPr/>
          <p:nvPr/>
        </p:nvSpPr>
        <p:spPr>
          <a:xfrm>
            <a:off x="1066800" y="2286000"/>
            <a:ext cx="3810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02A62AA0-3760-9715-C815-6A03A0D6B105}"/>
              </a:ext>
            </a:extLst>
          </p:cNvPr>
          <p:cNvSpPr/>
          <p:nvPr/>
        </p:nvSpPr>
        <p:spPr>
          <a:xfrm>
            <a:off x="1084162" y="3962401"/>
            <a:ext cx="3810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9F6CBE1-EB1F-F637-AE7C-5A4F152F6417}"/>
                  </a:ext>
                </a:extLst>
              </p:cNvPr>
              <p:cNvSpPr txBox="1"/>
              <p:nvPr/>
            </p:nvSpPr>
            <p:spPr>
              <a:xfrm>
                <a:off x="3581400" y="228600"/>
                <a:ext cx="5486400" cy="750975"/>
              </a:xfrm>
              <a:prstGeom prst="rect">
                <a:avLst/>
              </a:prstGeom>
              <a:solidFill>
                <a:srgbClr val="FFC000">
                  <a:alpha val="41000"/>
                </a:srgbClr>
              </a:solidFill>
            </p:spPr>
            <p:txBody>
              <a:bodyPr wrap="square">
                <a:spAutoFit/>
              </a:bodyPr>
              <a:lstStyle/>
              <a:p>
                <a:r>
                  <a:rPr lang="en-US" altLang="zh-CN" i="1" dirty="0">
                    <a:solidFill>
                      <a:srgbClr val="0000FF"/>
                    </a:solidFill>
                    <a:latin typeface="Times New Roman" pitchFamily="18" charset="0"/>
                    <a:cs typeface="Times New Roman" pitchFamily="18" charset="0"/>
                  </a:rPr>
                  <a:t>W</a:t>
                </a:r>
                <a:r>
                  <a:rPr lang="en-US" altLang="zh-CN" dirty="0">
                    <a:solidFill>
                      <a:srgbClr val="0000FF"/>
                    </a:solidFill>
                    <a:latin typeface="Times New Roman" pitchFamily="18" charset="0"/>
                    <a:cs typeface="Times New Roman" pitchFamily="18" charset="0"/>
                  </a:rPr>
                  <a:t>[</a:t>
                </a:r>
                <a:r>
                  <a:rPr lang="en-US" altLang="zh-CN" i="1" dirty="0">
                    <a:solidFill>
                      <a:srgbClr val="0000FF"/>
                    </a:solidFill>
                    <a:latin typeface="Times New Roman" pitchFamily="18" charset="0"/>
                    <a:cs typeface="Times New Roman" pitchFamily="18" charset="0"/>
                  </a:rPr>
                  <a:t>i</a:t>
                </a:r>
                <a:r>
                  <a:rPr lang="en-US" altLang="zh-CN" dirty="0">
                    <a:solidFill>
                      <a:srgbClr val="0000FF"/>
                    </a:solidFill>
                    <a:latin typeface="Times New Roman" pitchFamily="18" charset="0"/>
                    <a:cs typeface="Times New Roman" pitchFamily="18" charset="0"/>
                  </a:rPr>
                  <a:t>,</a:t>
                </a:r>
                <a:r>
                  <a:rPr lang="en-US" altLang="zh-CN" i="1" dirty="0">
                    <a:solidFill>
                      <a:srgbClr val="0000FF"/>
                    </a:solidFill>
                    <a:latin typeface="Times New Roman" pitchFamily="18" charset="0"/>
                    <a:cs typeface="Times New Roman" pitchFamily="18" charset="0"/>
                  </a:rPr>
                  <a:t> j</a:t>
                </a:r>
                <a:r>
                  <a:rPr lang="en-US" altLang="zh-CN" dirty="0">
                    <a:solidFill>
                      <a:srgbClr val="0000FF"/>
                    </a:solidFill>
                    <a:latin typeface="Times New Roman" pitchFamily="18" charset="0"/>
                    <a:cs typeface="Times New Roman" pitchFamily="18" charset="0"/>
                  </a:rPr>
                  <a:t>] = </a:t>
                </a:r>
                <a14:m>
                  <m:oMath xmlns:m="http://schemas.openxmlformats.org/officeDocument/2006/math">
                    <m:nary>
                      <m:naryPr>
                        <m:chr m:val="∑"/>
                        <m:ctrlPr>
                          <a:rPr lang="en-US" altLang="zh-CN" sz="2000" i="1">
                            <a:solidFill>
                              <a:srgbClr val="0000FF"/>
                            </a:solidFill>
                            <a:latin typeface="Cambria Math" panose="02040503050406030204" pitchFamily="18" charset="0"/>
                            <a:cs typeface="Times New Roman" pitchFamily="18" charset="0"/>
                          </a:rPr>
                        </m:ctrlPr>
                      </m:naryPr>
                      <m:sub>
                        <m:r>
                          <a:rPr lang="en-US" altLang="zh-CN" sz="2000" i="1">
                            <a:solidFill>
                              <a:srgbClr val="0000FF"/>
                            </a:solidFill>
                            <a:latin typeface="Cambria Math"/>
                            <a:cs typeface="Times New Roman" pitchFamily="18" charset="0"/>
                          </a:rPr>
                          <m:t>𝑡</m:t>
                        </m:r>
                        <m:r>
                          <a:rPr lang="en-US" altLang="zh-CN" sz="2000" i="1">
                            <a:solidFill>
                              <a:srgbClr val="0000FF"/>
                            </a:solidFill>
                            <a:latin typeface="Cambria Math"/>
                            <a:cs typeface="Times New Roman" pitchFamily="18" charset="0"/>
                          </a:rPr>
                          <m:t>=</m:t>
                        </m:r>
                        <m:r>
                          <a:rPr lang="en-US" altLang="zh-CN" sz="2000" i="1">
                            <a:solidFill>
                              <a:srgbClr val="0000FF"/>
                            </a:solidFill>
                            <a:latin typeface="Cambria Math"/>
                            <a:cs typeface="Times New Roman" pitchFamily="18" charset="0"/>
                          </a:rPr>
                          <m:t>𝑖</m:t>
                        </m:r>
                      </m:sub>
                      <m:sup>
                        <m:r>
                          <a:rPr lang="en-US" altLang="zh-CN" sz="2000" i="1">
                            <a:solidFill>
                              <a:srgbClr val="0000FF"/>
                            </a:solidFill>
                            <a:latin typeface="Cambria Math"/>
                            <a:cs typeface="Times New Roman" pitchFamily="18" charset="0"/>
                          </a:rPr>
                          <m:t>𝑗</m:t>
                        </m:r>
                      </m:sup>
                      <m:e>
                        <m:r>
                          <a:rPr lang="en-US" altLang="zh-CN" sz="2000" i="1">
                            <a:solidFill>
                              <a:srgbClr val="0000FF"/>
                            </a:solidFill>
                            <a:latin typeface="Cambria Math"/>
                            <a:cs typeface="Times New Roman" pitchFamily="18" charset="0"/>
                          </a:rPr>
                          <m:t>𝑝</m:t>
                        </m:r>
                        <m:r>
                          <a:rPr lang="en-US" altLang="zh-CN" sz="2000" i="1" baseline="-25000">
                            <a:solidFill>
                              <a:srgbClr val="0000FF"/>
                            </a:solidFill>
                            <a:latin typeface="Cambria Math"/>
                            <a:cs typeface="Times New Roman" pitchFamily="18" charset="0"/>
                          </a:rPr>
                          <m:t>𝑡</m:t>
                        </m:r>
                      </m:e>
                    </m:nary>
                  </m:oMath>
                </a14:m>
                <a:r>
                  <a:rPr lang="en-US" altLang="zh-CN" dirty="0">
                    <a:solidFill>
                      <a:srgbClr val="0000FF"/>
                    </a:solidFill>
                    <a:latin typeface="Times New Roman" pitchFamily="18" charset="0"/>
                    <a:cs typeface="Times New Roman" pitchFamily="18" charset="0"/>
                  </a:rPr>
                  <a:t> + </a:t>
                </a:r>
                <a14:m>
                  <m:oMath xmlns:m="http://schemas.openxmlformats.org/officeDocument/2006/math">
                    <m:nary>
                      <m:naryPr>
                        <m:chr m:val="∑"/>
                        <m:ctrlPr>
                          <a:rPr lang="en-US" altLang="zh-CN" sz="2000" i="1">
                            <a:solidFill>
                              <a:srgbClr val="0000FF"/>
                            </a:solidFill>
                            <a:latin typeface="Cambria Math" panose="02040503050406030204" pitchFamily="18" charset="0"/>
                            <a:cs typeface="Times New Roman" pitchFamily="18" charset="0"/>
                          </a:rPr>
                        </m:ctrlPr>
                      </m:naryPr>
                      <m:sub>
                        <m:r>
                          <a:rPr lang="en-US" altLang="zh-CN" sz="2000" i="1">
                            <a:solidFill>
                              <a:srgbClr val="0000FF"/>
                            </a:solidFill>
                            <a:latin typeface="Cambria Math"/>
                            <a:cs typeface="Times New Roman" pitchFamily="18" charset="0"/>
                          </a:rPr>
                          <m:t>𝑡</m:t>
                        </m:r>
                        <m:r>
                          <a:rPr lang="en-US" altLang="zh-CN" sz="2000" i="1">
                            <a:solidFill>
                              <a:srgbClr val="0000FF"/>
                            </a:solidFill>
                            <a:latin typeface="Cambria Math"/>
                            <a:cs typeface="Times New Roman" pitchFamily="18" charset="0"/>
                          </a:rPr>
                          <m:t>=</m:t>
                        </m:r>
                        <m:r>
                          <a:rPr lang="en-US" altLang="zh-CN" sz="2000" i="1">
                            <a:solidFill>
                              <a:srgbClr val="0000FF"/>
                            </a:solidFill>
                            <a:latin typeface="Cambria Math"/>
                            <a:cs typeface="Times New Roman" pitchFamily="18" charset="0"/>
                          </a:rPr>
                          <m:t>𝑖</m:t>
                        </m:r>
                        <m:r>
                          <a:rPr lang="en-US" altLang="zh-CN" sz="2000" i="1">
                            <a:solidFill>
                              <a:srgbClr val="0000FF"/>
                            </a:solidFill>
                            <a:latin typeface="Cambria Math"/>
                            <a:cs typeface="Times New Roman" pitchFamily="18" charset="0"/>
                          </a:rPr>
                          <m:t>−1</m:t>
                        </m:r>
                      </m:sub>
                      <m:sup>
                        <m:r>
                          <a:rPr lang="en-US" altLang="zh-CN" sz="2000" i="1">
                            <a:solidFill>
                              <a:srgbClr val="0000FF"/>
                            </a:solidFill>
                            <a:latin typeface="Cambria Math"/>
                            <a:cs typeface="Times New Roman" pitchFamily="18" charset="0"/>
                          </a:rPr>
                          <m:t>𝑗</m:t>
                        </m:r>
                      </m:sup>
                      <m:e>
                        <m:r>
                          <a:rPr lang="en-US" altLang="zh-CN" sz="2000" i="1">
                            <a:solidFill>
                              <a:srgbClr val="0000FF"/>
                            </a:solidFill>
                            <a:latin typeface="Cambria Math"/>
                            <a:cs typeface="Times New Roman" pitchFamily="18" charset="0"/>
                          </a:rPr>
                          <m:t>𝑞</m:t>
                        </m:r>
                        <m:r>
                          <a:rPr lang="en-US" altLang="zh-CN" sz="2000" i="1" baseline="-25000">
                            <a:solidFill>
                              <a:srgbClr val="0000FF"/>
                            </a:solidFill>
                            <a:latin typeface="Cambria Math"/>
                            <a:cs typeface="Times New Roman" pitchFamily="18" charset="0"/>
                          </a:rPr>
                          <m:t>𝑡</m:t>
                        </m:r>
                      </m:e>
                    </m:nary>
                  </m:oMath>
                </a14:m>
                <a:r>
                  <a:rPr lang="en-US" altLang="zh-CN" sz="2000" dirty="0">
                    <a:solidFill>
                      <a:srgbClr val="0000FF"/>
                    </a:solidFill>
                    <a:latin typeface="Times New Roman" pitchFamily="18" charset="0"/>
                    <a:cs typeface="Times New Roman" pitchFamily="18" charset="0"/>
                  </a:rPr>
                  <a:t> </a:t>
                </a:r>
                <a:r>
                  <a:rPr lang="en-US" altLang="zh-CN" dirty="0">
                    <a:latin typeface="SimSun" panose="02010600030101010101" pitchFamily="2" charset="-122"/>
                    <a:ea typeface="SimSun" panose="02010600030101010101" pitchFamily="2" charset="-122"/>
                    <a:cs typeface="Times New Roman" pitchFamily="18" charset="0"/>
                    <a:sym typeface="Symbol"/>
                  </a:rPr>
                  <a:t>是权值序列中</a:t>
                </a:r>
                <a:r>
                  <a:rPr lang="en-US" altLang="zh-CN" dirty="0">
                    <a:solidFill>
                      <a:srgbClr val="0000FF"/>
                    </a:solidFill>
                    <a:latin typeface="SimSun" panose="02010600030101010101" pitchFamily="2" charset="-122"/>
                    <a:ea typeface="SimSun" panose="02010600030101010101" pitchFamily="2" charset="-122"/>
                    <a:cs typeface="Times New Roman" pitchFamily="18" charset="0"/>
                    <a:sym typeface="Symbol"/>
                  </a:rPr>
                  <a:t>从</a:t>
                </a:r>
                <a:r>
                  <a:rPr lang="en-US" altLang="zh-CN" sz="2000" i="1" dirty="0">
                    <a:solidFill>
                      <a:srgbClr val="0000FF"/>
                    </a:solidFill>
                    <a:latin typeface="Times" panose="02020603050405020304" pitchFamily="18" charset="0"/>
                    <a:ea typeface="SimSun" panose="02010600030101010101" pitchFamily="2" charset="-122"/>
                    <a:cs typeface="Times New Roman" pitchFamily="18" charset="0"/>
                    <a:sym typeface="Symbol"/>
                  </a:rPr>
                  <a:t>q</a:t>
                </a:r>
                <a:r>
                  <a:rPr lang="en-US" altLang="zh-CN" sz="2800" i="1" baseline="-25000" dirty="0">
                    <a:solidFill>
                      <a:srgbClr val="0000FF"/>
                    </a:solidFill>
                    <a:latin typeface="Times" panose="02020603050405020304" pitchFamily="18" charset="0"/>
                    <a:ea typeface="SimSun" panose="02010600030101010101" pitchFamily="2" charset="-122"/>
                    <a:cs typeface="Times New Roman" pitchFamily="18" charset="0"/>
                    <a:sym typeface="Symbol"/>
                  </a:rPr>
                  <a:t>i</a:t>
                </a:r>
                <a:r>
                  <a:rPr lang="en-US" altLang="zh-CN" sz="2800" baseline="-25000" dirty="0">
                    <a:solidFill>
                      <a:srgbClr val="0000FF"/>
                    </a:solidFill>
                    <a:latin typeface="Times" panose="02020603050405020304" pitchFamily="18" charset="0"/>
                    <a:ea typeface="SimSun" panose="02010600030101010101" pitchFamily="2" charset="-122"/>
                    <a:cs typeface="Times New Roman" pitchFamily="18" charset="0"/>
                    <a:sym typeface="Symbol"/>
                  </a:rPr>
                  <a:t>-1</a:t>
                </a:r>
                <a:r>
                  <a:rPr lang="en-US" altLang="zh-CN" dirty="0">
                    <a:solidFill>
                      <a:srgbClr val="0000FF"/>
                    </a:solidFill>
                    <a:latin typeface="Times" panose="02020603050405020304" pitchFamily="18" charset="0"/>
                    <a:ea typeface="SimSun" panose="02010600030101010101" pitchFamily="2" charset="-122"/>
                    <a:cs typeface="Times New Roman" pitchFamily="18" charset="0"/>
                    <a:sym typeface="Symbol"/>
                  </a:rPr>
                  <a:t> </a:t>
                </a:r>
                <a:r>
                  <a:rPr lang="en-US" altLang="zh-CN" dirty="0" err="1">
                    <a:solidFill>
                      <a:srgbClr val="0000FF"/>
                    </a:solidFill>
                    <a:latin typeface="Times" panose="02020603050405020304" pitchFamily="18" charset="0"/>
                    <a:ea typeface="SimSun" panose="02010600030101010101" pitchFamily="2" charset="-122"/>
                    <a:cs typeface="Times New Roman" pitchFamily="18" charset="0"/>
                    <a:sym typeface="Symbol"/>
                  </a:rPr>
                  <a:t>到</a:t>
                </a:r>
                <a:r>
                  <a:rPr lang="en-US" altLang="zh-CN" sz="2000" i="1" dirty="0" err="1">
                    <a:solidFill>
                      <a:srgbClr val="0000FF"/>
                    </a:solidFill>
                    <a:latin typeface="Times" panose="02020603050405020304" pitchFamily="18" charset="0"/>
                    <a:ea typeface="SimSun" panose="02010600030101010101" pitchFamily="2" charset="-122"/>
                    <a:cs typeface="Times New Roman" pitchFamily="18" charset="0"/>
                    <a:sym typeface="Symbol"/>
                  </a:rPr>
                  <a:t>q</a:t>
                </a:r>
                <a:r>
                  <a:rPr lang="en-US" altLang="zh-CN" sz="2800" i="1" baseline="-25000" dirty="0" err="1">
                    <a:solidFill>
                      <a:srgbClr val="0000FF"/>
                    </a:solidFill>
                    <a:latin typeface="Times" panose="02020603050405020304" pitchFamily="18" charset="0"/>
                    <a:ea typeface="SimSun" panose="02010600030101010101" pitchFamily="2" charset="-122"/>
                    <a:cs typeface="Times New Roman" pitchFamily="18" charset="0"/>
                    <a:sym typeface="Symbol"/>
                  </a:rPr>
                  <a:t>j</a:t>
                </a:r>
                <a:r>
                  <a:rPr lang="en-US" altLang="zh-CN" i="1" baseline="-25000" dirty="0">
                    <a:solidFill>
                      <a:srgbClr val="0000FF"/>
                    </a:solidFill>
                    <a:latin typeface="Times" panose="02020603050405020304" pitchFamily="18" charset="0"/>
                    <a:ea typeface="SimSun" panose="02010600030101010101" pitchFamily="2" charset="-122"/>
                    <a:cs typeface="Times New Roman" pitchFamily="18" charset="0"/>
                    <a:sym typeface="Symbol"/>
                  </a:rPr>
                  <a:t> </a:t>
                </a:r>
                <a:r>
                  <a:rPr lang="en-US" altLang="zh-CN" dirty="0" err="1">
                    <a:latin typeface="SimSun" panose="02010600030101010101" pitchFamily="2" charset="-122"/>
                    <a:ea typeface="SimSun" panose="02010600030101010101" pitchFamily="2" charset="-122"/>
                    <a:cs typeface="Times New Roman" pitchFamily="18" charset="0"/>
                    <a:sym typeface="Symbol"/>
                  </a:rPr>
                  <a:t>这段中所有</a:t>
                </a:r>
                <a:r>
                  <a:rPr lang="zh-CN" altLang="en-US" dirty="0">
                    <a:latin typeface="SimSun" panose="02010600030101010101" pitchFamily="2" charset="-122"/>
                    <a:ea typeface="SimSun" panose="02010600030101010101" pitchFamily="2" charset="-122"/>
                    <a:cs typeface="Times New Roman" pitchFamily="18" charset="0"/>
                    <a:sym typeface="Symbol"/>
                  </a:rPr>
                  <a:t>字的</a:t>
                </a:r>
                <a:r>
                  <a:rPr lang="en-US" altLang="zh-CN" dirty="0" err="1">
                    <a:latin typeface="SimSun" panose="02010600030101010101" pitchFamily="2" charset="-122"/>
                    <a:ea typeface="SimSun" panose="02010600030101010101" pitchFamily="2" charset="-122"/>
                    <a:cs typeface="Times New Roman" pitchFamily="18" charset="0"/>
                    <a:sym typeface="Symbol"/>
                  </a:rPr>
                  <a:t>权值之和</a:t>
                </a:r>
                <a:endParaRPr lang="zh-CN" altLang="en-US" sz="2000" dirty="0"/>
              </a:p>
            </p:txBody>
          </p:sp>
        </mc:Choice>
        <mc:Fallback>
          <p:sp>
            <p:nvSpPr>
              <p:cNvPr id="7" name="文本框 6">
                <a:extLst>
                  <a:ext uri="{FF2B5EF4-FFF2-40B4-BE49-F238E27FC236}">
                    <a16:creationId xmlns:a16="http://schemas.microsoft.com/office/drawing/2014/main" id="{E9F6CBE1-EB1F-F637-AE7C-5A4F152F6417}"/>
                  </a:ext>
                </a:extLst>
              </p:cNvPr>
              <p:cNvSpPr txBox="1">
                <a:spLocks noRot="1" noChangeAspect="1" noMove="1" noResize="1" noEditPoints="1" noAdjustHandles="1" noChangeArrowheads="1" noChangeShapeType="1" noTextEdit="1"/>
              </p:cNvSpPr>
              <p:nvPr/>
            </p:nvSpPr>
            <p:spPr>
              <a:xfrm>
                <a:off x="3581400" y="228600"/>
                <a:ext cx="5486400" cy="750975"/>
              </a:xfrm>
              <a:prstGeom prst="rect">
                <a:avLst/>
              </a:prstGeom>
              <a:blipFill>
                <a:blip r:embed="rId3"/>
                <a:stretch>
                  <a:fillRect l="-1000" t="-57724" r="-889" b="-585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84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6-4</a:t>
            </a:r>
          </a:p>
        </p:txBody>
      </p:sp>
      <p:sp>
        <p:nvSpPr>
          <p:cNvPr id="4" name="TextBox 3"/>
          <p:cNvSpPr txBox="1"/>
          <p:nvPr/>
        </p:nvSpPr>
        <p:spPr>
          <a:xfrm>
            <a:off x="914400" y="1371600"/>
            <a:ext cx="7391400" cy="4976812"/>
          </a:xfrm>
          <a:prstGeom prst="rect">
            <a:avLst/>
          </a:prstGeom>
          <a:noFill/>
        </p:spPr>
        <p:txBody>
          <a:bodyPr wrap="square" rtlCol="0">
            <a:spAutoFit/>
          </a:bodyPr>
          <a:lstStyle/>
          <a:p>
            <a:r>
              <a:rPr lang="en-US" sz="2000" dirty="0" err="1">
                <a:latin typeface="SimSun" pitchFamily="2" charset="-122"/>
                <a:ea typeface="SimSun" pitchFamily="2" charset="-122"/>
              </a:rPr>
              <a:t>让我们考察一下不同顺序的情况</a:t>
            </a:r>
            <a:r>
              <a:rPr lang="en-US" sz="2000" dirty="0">
                <a:latin typeface="SimSun" pitchFamily="2" charset="-122"/>
                <a:ea typeface="SimSun" pitchFamily="2" charset="-122"/>
              </a:rPr>
              <a:t>。</a:t>
            </a:r>
          </a:p>
          <a:p>
            <a:endParaRPr lang="en-US" sz="2000" dirty="0"/>
          </a:p>
          <a:p>
            <a:pPr marL="465138" lvl="0" indent="-465138"/>
            <a:r>
              <a:rPr lang="en-US" sz="2000" dirty="0">
                <a:latin typeface="Times New Roman" pitchFamily="18" charset="0"/>
                <a:cs typeface="Times New Roman" pitchFamily="18" charset="0"/>
              </a:rPr>
              <a:t>(1)	(((</a:t>
            </a:r>
            <a:r>
              <a:rPr lang="en-US" sz="2000" i="1" dirty="0">
                <a:latin typeface="Times New Roman" pitchFamily="18" charset="0"/>
                <a:cs typeface="Times New Roman" pitchFamily="18" charset="0"/>
              </a:rPr>
              <a:t>AB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63550">
              <a:lnSpc>
                <a:spcPct val="150000"/>
              </a:lnSpc>
            </a:pPr>
            <a:endParaRPr lang="en-US" altLang="zh-CN" dirty="0">
              <a:latin typeface="Times New Roman" pitchFamily="18" charset="0"/>
              <a:ea typeface="SimSun" pitchFamily="2" charset="-122"/>
              <a:cs typeface="Times New Roman" pitchFamily="18" charset="0"/>
            </a:endParaRPr>
          </a:p>
          <a:p>
            <a:pPr marL="463550">
              <a:lnSpc>
                <a:spcPct val="150000"/>
              </a:lnSpc>
            </a:pPr>
            <a:r>
              <a:rPr lang="zh-CN" altLang="en-US" sz="2000" dirty="0">
                <a:latin typeface="Times New Roman" pitchFamily="18" charset="0"/>
                <a:ea typeface="SimSun" pitchFamily="2" charset="-122"/>
                <a:cs typeface="Times New Roman" pitchFamily="18" charset="0"/>
              </a:rPr>
              <a:t>乘法次数 </a:t>
            </a:r>
            <a:r>
              <a:rPr lang="en-US" sz="2000" dirty="0">
                <a:latin typeface="Times New Roman" pitchFamily="18" charset="0"/>
                <a:ea typeface="SimSun" pitchFamily="2" charset="-122"/>
                <a:cs typeface="Times New Roman" pitchFamily="18" charset="0"/>
              </a:rPr>
              <a:t>= 25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40  + 25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40</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15  + 25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15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30  </a:t>
            </a:r>
          </a:p>
          <a:p>
            <a:pPr marL="463550">
              <a:lnSpc>
                <a:spcPct val="150000"/>
              </a:lnSpc>
            </a:pPr>
            <a:r>
              <a:rPr lang="en-US" sz="2000" dirty="0">
                <a:latin typeface="Times New Roman" pitchFamily="18" charset="0"/>
                <a:ea typeface="SimSun" pitchFamily="2" charset="-122"/>
                <a:cs typeface="Times New Roman" pitchFamily="18" charset="0"/>
              </a:rPr>
              <a:t>                 = 2</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000 + 15,000 + 11,250 </a:t>
            </a:r>
          </a:p>
          <a:p>
            <a:pPr marL="463550">
              <a:lnSpc>
                <a:spcPct val="150000"/>
              </a:lnSpc>
            </a:pPr>
            <a:r>
              <a:rPr lang="en-US" sz="2000" dirty="0">
                <a:latin typeface="Times New Roman" pitchFamily="18" charset="0"/>
                <a:ea typeface="SimSun" pitchFamily="2" charset="-122"/>
                <a:cs typeface="Times New Roman" pitchFamily="18" charset="0"/>
              </a:rPr>
              <a:t>                 = 28,250</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57236178"/>
              </p:ext>
            </p:extLst>
          </p:nvPr>
        </p:nvGraphicFramePr>
        <p:xfrm>
          <a:off x="3048000" y="1905000"/>
          <a:ext cx="4943507" cy="2751138"/>
        </p:xfrm>
        <a:graphic>
          <a:graphicData uri="http://schemas.openxmlformats.org/presentationml/2006/ole">
            <mc:AlternateContent xmlns:mc="http://schemas.openxmlformats.org/markup-compatibility/2006">
              <mc:Choice xmlns:v="urn:schemas-microsoft-com:vml" Requires="v">
                <p:oleObj name="Picture" r:id="rId2" imgW="2857680" imgH="1657440" progId="Word.Picture.8">
                  <p:embed/>
                </p:oleObj>
              </mc:Choice>
              <mc:Fallback>
                <p:oleObj name="Picture" r:id="rId2" imgW="2857680" imgH="1657440" progId="Word.Picture.8">
                  <p:embed/>
                  <p:pic>
                    <p:nvPicPr>
                      <p:cNvPr id="0" name="Object 1"/>
                      <p:cNvPicPr>
                        <a:picLocks noChangeAspect="1" noChangeArrowheads="1"/>
                      </p:cNvPicPr>
                      <p:nvPr/>
                    </p:nvPicPr>
                    <p:blipFill>
                      <a:blip r:embed="rId3"/>
                      <a:srcRect/>
                      <a:stretch>
                        <a:fillRect/>
                      </a:stretch>
                    </p:blipFill>
                    <p:spPr bwMode="auto">
                      <a:xfrm>
                        <a:off x="3048000" y="1905000"/>
                        <a:ext cx="4943507" cy="2751138"/>
                      </a:xfrm>
                      <a:prstGeom prst="rect">
                        <a:avLst/>
                      </a:prstGeom>
                      <a:noFill/>
                    </p:spPr>
                  </p:pic>
                </p:oleObj>
              </mc:Fallback>
            </mc:AlternateContent>
          </a:graphicData>
        </a:graphic>
      </p:graphicFrame>
      <p:graphicFrame>
        <p:nvGraphicFramePr>
          <p:cNvPr id="6" name="Table 6">
            <a:extLst>
              <a:ext uri="{FF2B5EF4-FFF2-40B4-BE49-F238E27FC236}">
                <a16:creationId xmlns:a16="http://schemas.microsoft.com/office/drawing/2014/main" id="{2E19DDDF-9BBF-48D0-B1A5-826E86D0A95E}"/>
              </a:ext>
            </a:extLst>
          </p:cNvPr>
          <p:cNvGraphicFramePr>
            <a:graphicFrameLocks noGrp="1"/>
          </p:cNvGraphicFramePr>
          <p:nvPr>
            <p:extLst>
              <p:ext uri="{D42A27DB-BD31-4B8C-83A1-F6EECF244321}">
                <p14:modId xmlns:p14="http://schemas.microsoft.com/office/powerpoint/2010/main" val="3363080320"/>
              </p:ext>
            </p:extLst>
          </p:nvPr>
        </p:nvGraphicFramePr>
        <p:xfrm>
          <a:off x="3581400" y="73482"/>
          <a:ext cx="5410199" cy="7751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278137">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663">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6114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1" y="204525"/>
            <a:ext cx="7696200" cy="369332"/>
          </a:xfrm>
          <a:prstGeom prst="rect">
            <a:avLst/>
          </a:prstGeom>
          <a:noFill/>
        </p:spPr>
        <p:txBody>
          <a:bodyPr wrap="square" rtlCol="0">
            <a:spAutoFit/>
          </a:bodyPr>
          <a:lstStyle/>
          <a:p>
            <a:r>
              <a:rPr lang="en-US" b="1" dirty="0">
                <a:latin typeface="SimSun" panose="02010600030101010101" pitchFamily="2" charset="-122"/>
                <a:ea typeface="SimSun" panose="02010600030101010101" pitchFamily="2" charset="-122"/>
              </a:rPr>
              <a:t>例 </a:t>
            </a:r>
            <a:r>
              <a:rPr lang="en-US" b="1" dirty="0">
                <a:latin typeface="Times New Roman" panose="02020603050405020304" pitchFamily="18" charset="0"/>
                <a:ea typeface="SimSun" panose="02010600030101010101" pitchFamily="2" charset="-122"/>
                <a:cs typeface="Times New Roman" panose="02020603050405020304" pitchFamily="18" charset="0"/>
              </a:rPr>
              <a:t>6.3</a:t>
            </a:r>
            <a:r>
              <a:rPr lang="en-US" b="1" dirty="0">
                <a:latin typeface="SimSun" panose="02010600030101010101" pitchFamily="2" charset="-122"/>
                <a:ea typeface="SimSun" panose="02010600030101010101" pitchFamily="2" charset="-122"/>
              </a:rPr>
              <a:t>	</a:t>
            </a:r>
            <a:r>
              <a:rPr lang="en-US" dirty="0" err="1">
                <a:latin typeface="SimSun" panose="02010600030101010101" pitchFamily="2" charset="-122"/>
                <a:ea typeface="SimSun" panose="02010600030101010101" pitchFamily="2" charset="-122"/>
              </a:rPr>
              <a:t>假设有如下权值序列</a:t>
            </a:r>
            <a:r>
              <a:rPr lang="en-US" dirty="0">
                <a:latin typeface="SimSun" panose="02010600030101010101" pitchFamily="2" charset="-122"/>
                <a:ea typeface="SimSun" panose="02010600030101010101" pitchFamily="2" charset="-122"/>
              </a:rPr>
              <a:t>：</a:t>
            </a:r>
            <a:endParaRPr lang="en-US" b="1" dirty="0">
              <a:latin typeface="SimSun" panose="02010600030101010101" pitchFamily="2" charset="-122"/>
              <a:ea typeface="SimSun" panose="02010600030101010101"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3516031814"/>
              </p:ext>
            </p:extLst>
          </p:nvPr>
        </p:nvGraphicFramePr>
        <p:xfrm>
          <a:off x="1001487" y="697233"/>
          <a:ext cx="7141026" cy="1171575"/>
        </p:xfrm>
        <a:graphic>
          <a:graphicData uri="http://schemas.openxmlformats.org/drawingml/2006/table">
            <a:tbl>
              <a:tblPr firstRow="1" firstCol="1" lastRow="1" lastCol="1" bandRow="1" bandCol="1"/>
              <a:tblGrid>
                <a:gridCol w="870858">
                  <a:extLst>
                    <a:ext uri="{9D8B030D-6E8A-4147-A177-3AD203B41FA5}">
                      <a16:colId xmlns:a16="http://schemas.microsoft.com/office/drawing/2014/main" val="20000"/>
                    </a:ext>
                  </a:extLst>
                </a:gridCol>
                <a:gridCol w="1045028">
                  <a:extLst>
                    <a:ext uri="{9D8B030D-6E8A-4147-A177-3AD203B41FA5}">
                      <a16:colId xmlns:a16="http://schemas.microsoft.com/office/drawing/2014/main" val="20001"/>
                    </a:ext>
                  </a:extLst>
                </a:gridCol>
                <a:gridCol w="1045028">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gridCol w="1045028">
                  <a:extLst>
                    <a:ext uri="{9D8B030D-6E8A-4147-A177-3AD203B41FA5}">
                      <a16:colId xmlns:a16="http://schemas.microsoft.com/office/drawing/2014/main" val="20006"/>
                    </a:ext>
                  </a:extLst>
                </a:gridCol>
              </a:tblGrid>
              <a:tr h="373907">
                <a:tc>
                  <a:txBody>
                    <a:bodyPr/>
                    <a:lstStyle/>
                    <a:p>
                      <a:pPr marL="0" marR="0" algn="ctr">
                        <a:spcBef>
                          <a:spcPts val="0"/>
                        </a:spcBef>
                        <a:spcAft>
                          <a:spcPts val="0"/>
                        </a:spcAft>
                      </a:pPr>
                      <a:r>
                        <a:rPr lang="en-US" sz="2400" i="1" dirty="0">
                          <a:effectLst/>
                          <a:latin typeface="Times New Roman" pitchFamily="18" charset="0"/>
                          <a:cs typeface="Times New Roman" pitchFamily="18" charset="0"/>
                        </a:rPr>
                        <a:t>i</a:t>
                      </a:r>
                      <a:r>
                        <a:rPr lang="en-US" sz="2000" dirty="0">
                          <a:effectLst/>
                          <a:latin typeface="Times New Roman" pitchFamily="18" charset="0"/>
                          <a:cs typeface="Times New Roman" pitchFamily="18" charset="0"/>
                        </a:rPr>
                        <a:t> </a:t>
                      </a:r>
                      <a:endParaRPr lang="en-US" sz="2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0</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3</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4</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a:effectLst/>
                          <a:latin typeface="Times New Roman" pitchFamily="18" charset="0"/>
                          <a:cs typeface="Times New Roman" pitchFamily="18" charset="0"/>
                        </a:rPr>
                        <a:t>5</a:t>
                      </a:r>
                      <a:endParaRPr lang="en-US" sz="240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0"/>
                  </a:ext>
                </a:extLst>
              </a:tr>
              <a:tr h="398834">
                <a:tc>
                  <a:txBody>
                    <a:bodyPr/>
                    <a:lstStyle/>
                    <a:p>
                      <a:pPr marL="0" marR="0" algn="ctr">
                        <a:spcBef>
                          <a:spcPts val="0"/>
                        </a:spcBef>
                        <a:spcAft>
                          <a:spcPts val="0"/>
                        </a:spcAft>
                      </a:pPr>
                      <a:r>
                        <a:rPr lang="en-US" sz="2000" i="1" dirty="0">
                          <a:effectLst/>
                          <a:latin typeface="Times New Roman" pitchFamily="18" charset="0"/>
                          <a:cs typeface="Times New Roman" pitchFamily="18" charset="0"/>
                        </a:rPr>
                        <a:t>p</a:t>
                      </a:r>
                      <a:r>
                        <a:rPr lang="en-US" sz="3600" i="1" baseline="-25000" dirty="0">
                          <a:effectLst/>
                          <a:latin typeface="Times New Roman" pitchFamily="18" charset="0"/>
                          <a:cs typeface="Times New Roman" pitchFamily="18" charset="0"/>
                        </a:rPr>
                        <a:t>i</a:t>
                      </a:r>
                      <a:endParaRPr lang="en-US" sz="28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 </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a:effectLst/>
                          <a:latin typeface="Times New Roman" pitchFamily="18" charset="0"/>
                          <a:cs typeface="Times New Roman" pitchFamily="18" charset="0"/>
                        </a:rPr>
                        <a:t>3</a:t>
                      </a:r>
                      <a:endParaRPr lang="en-US" sz="24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8</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6</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5</a:t>
                      </a:r>
                      <a:endParaRPr lang="en-US" sz="24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1"/>
                  </a:ext>
                </a:extLst>
              </a:tr>
              <a:tr h="398834">
                <a:tc>
                  <a:txBody>
                    <a:bodyPr/>
                    <a:lstStyle/>
                    <a:p>
                      <a:pPr marL="0" marR="0" algn="ctr">
                        <a:spcBef>
                          <a:spcPts val="0"/>
                        </a:spcBef>
                        <a:spcAft>
                          <a:spcPts val="0"/>
                        </a:spcAft>
                      </a:pPr>
                      <a:r>
                        <a:rPr lang="en-US" sz="2000" i="1" dirty="0">
                          <a:effectLst/>
                          <a:latin typeface="Times New Roman" pitchFamily="18" charset="0"/>
                          <a:cs typeface="Times New Roman" pitchFamily="18" charset="0"/>
                        </a:rPr>
                        <a:t>q</a:t>
                      </a:r>
                      <a:r>
                        <a:rPr lang="en-US" sz="3600" i="1" baseline="-25000" dirty="0">
                          <a:effectLst/>
                          <a:latin typeface="Times New Roman" pitchFamily="18" charset="0"/>
                          <a:cs typeface="Times New Roman" pitchFamily="18" charset="0"/>
                        </a:rPr>
                        <a:t>i</a:t>
                      </a:r>
                      <a:endParaRPr lang="en-US" sz="28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4</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3</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31695735"/>
              </p:ext>
            </p:extLst>
          </p:nvPr>
        </p:nvGraphicFramePr>
        <p:xfrm>
          <a:off x="1012374" y="2161368"/>
          <a:ext cx="7141028" cy="2133600"/>
        </p:xfrm>
        <a:graphic>
          <a:graphicData uri="http://schemas.openxmlformats.org/drawingml/2006/table">
            <a:tbl>
              <a:tblPr firstRow="1" firstCol="1" lastRow="1" lastCol="1" bandRow="1" bandCol="1"/>
              <a:tblGrid>
                <a:gridCol w="816426">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2">
                  <a:extLst>
                    <a:ext uri="{9D8B030D-6E8A-4147-A177-3AD203B41FA5}">
                      <a16:colId xmlns:a16="http://schemas.microsoft.com/office/drawing/2014/main" val="20006"/>
                    </a:ext>
                  </a:extLst>
                </a:gridCol>
              </a:tblGrid>
              <a:tr h="225171">
                <a:tc>
                  <a:txBody>
                    <a:bodyPr/>
                    <a:lstStyle/>
                    <a:p>
                      <a:pPr marL="0" marR="0" algn="ctr">
                        <a:spcBef>
                          <a:spcPts val="200"/>
                        </a:spcBef>
                        <a:spcAft>
                          <a:spcPts val="200"/>
                        </a:spcAft>
                      </a:pPr>
                      <a:r>
                        <a:rPr lang="en-US" sz="2000" i="1" dirty="0">
                          <a:effectLst/>
                          <a:highlight>
                            <a:srgbClr val="FFFF00"/>
                          </a:highlight>
                        </a:rPr>
                        <a:t>W</a:t>
                      </a:r>
                      <a:endParaRPr lang="en-US" sz="2000" i="1" dirty="0">
                        <a:effectLst/>
                        <a:highlight>
                          <a:srgbClr val="FFFF00"/>
                        </a:highlight>
                        <a:latin typeface="Times New Roman"/>
                        <a:ea typeface="SimSun"/>
                      </a:endParaRPr>
                    </a:p>
                  </a:txBody>
                  <a:tcPr marL="68580" marR="68580" marT="0" marB="0"/>
                </a:tc>
                <a:tc>
                  <a:txBody>
                    <a:bodyPr/>
                    <a:lstStyle/>
                    <a:p>
                      <a:pPr marL="0" marR="0" algn="ctr">
                        <a:spcBef>
                          <a:spcPts val="200"/>
                        </a:spcBef>
                        <a:spcAft>
                          <a:spcPts val="200"/>
                        </a:spcAft>
                      </a:pPr>
                      <a:r>
                        <a:rPr lang="en-US" sz="2000" i="1" dirty="0">
                          <a:effectLst/>
                        </a:rPr>
                        <a:t>j</a:t>
                      </a:r>
                      <a:r>
                        <a:rPr lang="en-US" sz="2000" dirty="0">
                          <a:effectLst/>
                        </a:rPr>
                        <a:t>  = 0</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2</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3</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4</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5</a:t>
                      </a:r>
                      <a:endParaRPr lang="en-US" sz="2000" dirty="0">
                        <a:effectLst/>
                        <a:latin typeface="Times New Roman"/>
                        <a:ea typeface="SimSun"/>
                      </a:endParaRPr>
                    </a:p>
                  </a:txBody>
                  <a:tcPr marL="68580" marR="68580" marT="0" marB="0"/>
                </a:tc>
                <a:extLst>
                  <a:ext uri="{0D108BD9-81ED-4DB2-BD59-A6C34878D82A}">
                    <a16:rowId xmlns:a16="http://schemas.microsoft.com/office/drawing/2014/main" val="10000"/>
                  </a:ext>
                </a:extLst>
              </a:tr>
              <a:tr h="289290">
                <a:tc>
                  <a:txBody>
                    <a:bodyPr/>
                    <a:lstStyle/>
                    <a:p>
                      <a:pPr marL="0" marR="0" algn="ctr">
                        <a:spcBef>
                          <a:spcPts val="200"/>
                        </a:spcBef>
                        <a:spcAft>
                          <a:spcPts val="200"/>
                        </a:spcAft>
                      </a:pPr>
                      <a:r>
                        <a:rPr lang="en-US" sz="2000" i="1" dirty="0">
                          <a:effectLst/>
                        </a:rPr>
                        <a:t>i</a:t>
                      </a:r>
                      <a:r>
                        <a:rPr lang="en-US" sz="2000" dirty="0">
                          <a:effectLst/>
                        </a:rPr>
                        <a:t>=1</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2</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6</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18</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23</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30</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37</a:t>
                      </a:r>
                      <a:endParaRPr lang="en-US" sz="2000">
                        <a:effectLst/>
                        <a:latin typeface="Times New Roman"/>
                        <a:ea typeface="SimSun"/>
                      </a:endParaRPr>
                    </a:p>
                  </a:txBody>
                  <a:tcPr marL="68580" marR="68580" marT="0" marB="0"/>
                </a:tc>
                <a:extLst>
                  <a:ext uri="{0D108BD9-81ED-4DB2-BD59-A6C34878D82A}">
                    <a16:rowId xmlns:a16="http://schemas.microsoft.com/office/drawing/2014/main" val="10001"/>
                  </a:ext>
                </a:extLst>
              </a:tr>
              <a:tr h="289290">
                <a:tc>
                  <a:txBody>
                    <a:bodyPr/>
                    <a:lstStyle/>
                    <a:p>
                      <a:pPr marL="0" marR="0" algn="ctr">
                        <a:spcBef>
                          <a:spcPts val="200"/>
                        </a:spcBef>
                        <a:spcAft>
                          <a:spcPts val="200"/>
                        </a:spcAft>
                      </a:pPr>
                      <a:r>
                        <a:rPr lang="en-US" sz="2000">
                          <a:effectLst/>
                        </a:rPr>
                        <a:t>2</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13</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18</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25</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32</a:t>
                      </a:r>
                      <a:endParaRPr lang="en-US" sz="2000">
                        <a:effectLst/>
                        <a:latin typeface="Times New Roman"/>
                        <a:ea typeface="SimSun"/>
                      </a:endParaRPr>
                    </a:p>
                  </a:txBody>
                  <a:tcPr marL="68580" marR="68580" marT="0" marB="0"/>
                </a:tc>
                <a:extLst>
                  <a:ext uri="{0D108BD9-81ED-4DB2-BD59-A6C34878D82A}">
                    <a16:rowId xmlns:a16="http://schemas.microsoft.com/office/drawing/2014/main" val="10002"/>
                  </a:ext>
                </a:extLst>
              </a:tr>
              <a:tr h="289290">
                <a:tc>
                  <a:txBody>
                    <a:bodyPr/>
                    <a:lstStyle/>
                    <a:p>
                      <a:pPr marL="0" marR="0" algn="ctr">
                        <a:spcBef>
                          <a:spcPts val="200"/>
                        </a:spcBef>
                        <a:spcAft>
                          <a:spcPts val="200"/>
                        </a:spcAft>
                      </a:pPr>
                      <a:r>
                        <a:rPr lang="en-US" sz="2000">
                          <a:effectLst/>
                        </a:rPr>
                        <a:t>3</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4</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9</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16</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23</a:t>
                      </a:r>
                      <a:endParaRPr lang="en-US" sz="2000">
                        <a:effectLst/>
                        <a:latin typeface="Times New Roman"/>
                        <a:ea typeface="SimSun"/>
                      </a:endParaRPr>
                    </a:p>
                  </a:txBody>
                  <a:tcPr marL="68580" marR="68580" marT="0" marB="0"/>
                </a:tc>
                <a:extLst>
                  <a:ext uri="{0D108BD9-81ED-4DB2-BD59-A6C34878D82A}">
                    <a16:rowId xmlns:a16="http://schemas.microsoft.com/office/drawing/2014/main" val="10003"/>
                  </a:ext>
                </a:extLst>
              </a:tr>
              <a:tr h="289290">
                <a:tc>
                  <a:txBody>
                    <a:bodyPr/>
                    <a:lstStyle/>
                    <a:p>
                      <a:pPr marL="0" marR="0" algn="ctr">
                        <a:spcBef>
                          <a:spcPts val="200"/>
                        </a:spcBef>
                        <a:spcAft>
                          <a:spcPts val="200"/>
                        </a:spcAft>
                      </a:pPr>
                      <a:r>
                        <a:rPr lang="en-US" sz="2000">
                          <a:effectLst/>
                        </a:rPr>
                        <a:t>4</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3</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10</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17</a:t>
                      </a:r>
                      <a:endParaRPr lang="en-US" sz="2000" dirty="0">
                        <a:effectLst/>
                        <a:latin typeface="Times New Roman"/>
                        <a:ea typeface="SimSun"/>
                      </a:endParaRPr>
                    </a:p>
                  </a:txBody>
                  <a:tcPr marL="68580" marR="68580" marT="0" marB="0"/>
                </a:tc>
                <a:extLst>
                  <a:ext uri="{0D108BD9-81ED-4DB2-BD59-A6C34878D82A}">
                    <a16:rowId xmlns:a16="http://schemas.microsoft.com/office/drawing/2014/main" val="10004"/>
                  </a:ext>
                </a:extLst>
              </a:tr>
              <a:tr h="289290">
                <a:tc>
                  <a:txBody>
                    <a:bodyPr/>
                    <a:lstStyle/>
                    <a:p>
                      <a:pPr marL="0" marR="0" algn="ctr">
                        <a:spcBef>
                          <a:spcPts val="200"/>
                        </a:spcBef>
                        <a:spcAft>
                          <a:spcPts val="200"/>
                        </a:spcAft>
                      </a:pPr>
                      <a:r>
                        <a:rPr lang="en-US" sz="2000">
                          <a:effectLst/>
                        </a:rPr>
                        <a:t>5</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1</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8</a:t>
                      </a:r>
                      <a:endParaRPr lang="en-US" sz="2000" dirty="0">
                        <a:effectLst/>
                        <a:latin typeface="Times New Roman"/>
                        <a:ea typeface="SimSun"/>
                      </a:endParaRPr>
                    </a:p>
                  </a:txBody>
                  <a:tcPr marL="68580" marR="68580" marT="0" marB="0"/>
                </a:tc>
                <a:extLst>
                  <a:ext uri="{0D108BD9-81ED-4DB2-BD59-A6C34878D82A}">
                    <a16:rowId xmlns:a16="http://schemas.microsoft.com/office/drawing/2014/main" val="10005"/>
                  </a:ext>
                </a:extLst>
              </a:tr>
              <a:tr h="289290">
                <a:tc>
                  <a:txBody>
                    <a:bodyPr/>
                    <a:lstStyle/>
                    <a:p>
                      <a:pPr marL="0" marR="0" algn="ctr">
                        <a:spcBef>
                          <a:spcPts val="200"/>
                        </a:spcBef>
                        <a:spcAft>
                          <a:spcPts val="200"/>
                        </a:spcAft>
                      </a:pPr>
                      <a:r>
                        <a:rPr lang="en-US" sz="2000">
                          <a:effectLst/>
                        </a:rPr>
                        <a:t>6</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 </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a:effectLst/>
                        </a:rPr>
                        <a:t> </a:t>
                      </a:r>
                      <a:endParaRPr lang="en-US" sz="200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 </a:t>
                      </a:r>
                      <a:endParaRPr lang="en-US" sz="20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2000" dirty="0">
                          <a:effectLst/>
                        </a:rPr>
                        <a:t>2</a:t>
                      </a:r>
                      <a:endParaRPr lang="en-US" sz="2000" dirty="0">
                        <a:effectLst/>
                        <a:latin typeface="Times New Roman"/>
                        <a:ea typeface="SimSun"/>
                      </a:endParaRPr>
                    </a:p>
                  </a:txBody>
                  <a:tcPr marL="68580" marR="68580" marT="0" marB="0"/>
                </a:tc>
                <a:extLst>
                  <a:ext uri="{0D108BD9-81ED-4DB2-BD59-A6C34878D82A}">
                    <a16:rowId xmlns:a16="http://schemas.microsoft.com/office/drawing/2014/main" val="10006"/>
                  </a:ext>
                </a:extLst>
              </a:tr>
            </a:tbl>
          </a:graphicData>
        </a:graphic>
      </p:graphicFrame>
      <p:pic>
        <p:nvPicPr>
          <p:cNvPr id="14" name="图片 13">
            <a:extLst>
              <a:ext uri="{FF2B5EF4-FFF2-40B4-BE49-F238E27FC236}">
                <a16:creationId xmlns:a16="http://schemas.microsoft.com/office/drawing/2014/main" id="{EF9FCF2D-0604-4ABD-A543-A7AEA5138A97}"/>
              </a:ext>
            </a:extLst>
          </p:cNvPr>
          <p:cNvPicPr>
            <a:picLocks noChangeAspect="1"/>
          </p:cNvPicPr>
          <p:nvPr/>
        </p:nvPicPr>
        <p:blipFill>
          <a:blip r:embed="rId3"/>
          <a:stretch>
            <a:fillRect/>
          </a:stretch>
        </p:blipFill>
        <p:spPr>
          <a:xfrm>
            <a:off x="238125" y="4540832"/>
            <a:ext cx="8667750" cy="1171575"/>
          </a:xfrm>
          <a:prstGeom prst="rect">
            <a:avLst/>
          </a:prstGeom>
          <a:ln w="34925">
            <a:solidFill>
              <a:schemeClr val="tx1"/>
            </a:solidFill>
          </a:ln>
        </p:spPr>
      </p:pic>
      <p:sp>
        <p:nvSpPr>
          <p:cNvPr id="15" name="文本框 14">
            <a:extLst>
              <a:ext uri="{FF2B5EF4-FFF2-40B4-BE49-F238E27FC236}">
                <a16:creationId xmlns:a16="http://schemas.microsoft.com/office/drawing/2014/main" id="{2C04902D-A82F-42EB-8193-86EFD9E0B634}"/>
              </a:ext>
            </a:extLst>
          </p:cNvPr>
          <p:cNvSpPr txBox="1"/>
          <p:nvPr/>
        </p:nvSpPr>
        <p:spPr>
          <a:xfrm>
            <a:off x="97337" y="2095679"/>
            <a:ext cx="869149" cy="461665"/>
          </a:xfrm>
          <a:prstGeom prst="rect">
            <a:avLst/>
          </a:prstGeom>
          <a:noFill/>
        </p:spPr>
        <p:txBody>
          <a:bodyPr wrap="none" rtlCol="0">
            <a:spAutoFit/>
          </a:bodyPr>
          <a:lstStyle/>
          <a:p>
            <a:r>
              <a:rPr lang="en-US" altLang="zh-CN" sz="2400" i="1" dirty="0">
                <a:highlight>
                  <a:srgbClr val="00FFFF"/>
                </a:highlight>
              </a:rPr>
              <a:t>W</a:t>
            </a:r>
            <a:r>
              <a:rPr lang="en-US" altLang="zh-CN" sz="2400" dirty="0">
                <a:highlight>
                  <a:srgbClr val="00FFFF"/>
                </a:highlight>
              </a:rPr>
              <a:t>[</a:t>
            </a:r>
            <a:r>
              <a:rPr lang="en-US" altLang="zh-CN" sz="2400" i="1" dirty="0">
                <a:highlight>
                  <a:srgbClr val="00FFFF"/>
                </a:highlight>
              </a:rPr>
              <a:t>i</a:t>
            </a:r>
            <a:r>
              <a:rPr lang="en-US" altLang="zh-CN" sz="2400" dirty="0">
                <a:highlight>
                  <a:srgbClr val="00FFFF"/>
                </a:highlight>
              </a:rPr>
              <a:t>,</a:t>
            </a:r>
            <a:r>
              <a:rPr lang="en-US" altLang="zh-CN" sz="2400" i="1" dirty="0">
                <a:highlight>
                  <a:srgbClr val="00FFFF"/>
                </a:highlight>
              </a:rPr>
              <a:t>j</a:t>
            </a:r>
            <a:r>
              <a:rPr lang="en-US" altLang="zh-CN" sz="2400" dirty="0">
                <a:highlight>
                  <a:srgbClr val="00FFFF"/>
                </a:highlight>
              </a:rPr>
              <a:t>]</a:t>
            </a:r>
            <a:endParaRPr lang="en-US" sz="2400" dirty="0">
              <a:highlight>
                <a:srgbClr val="00FFFF"/>
              </a:highlight>
            </a:endParaRPr>
          </a:p>
        </p:txBody>
      </p:sp>
      <p:sp>
        <p:nvSpPr>
          <p:cNvPr id="17" name="文本框 16">
            <a:extLst>
              <a:ext uri="{FF2B5EF4-FFF2-40B4-BE49-F238E27FC236}">
                <a16:creationId xmlns:a16="http://schemas.microsoft.com/office/drawing/2014/main" id="{452A6732-6EAF-41D7-A1E5-AD9A4B565638}"/>
              </a:ext>
            </a:extLst>
          </p:cNvPr>
          <p:cNvSpPr txBox="1"/>
          <p:nvPr/>
        </p:nvSpPr>
        <p:spPr>
          <a:xfrm>
            <a:off x="238125" y="5884584"/>
            <a:ext cx="8372476" cy="82586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altLang="zh-CN" sz="2000" i="1" dirty="0">
                <a:latin typeface="Times" panose="02020603050405020304" pitchFamily="18" charset="0"/>
              </a:rPr>
              <a:t>W</a:t>
            </a:r>
            <a:r>
              <a:rPr lang="zh-CN" altLang="en-US" sz="2000" dirty="0">
                <a:latin typeface="Times" panose="02020603050405020304" pitchFamily="18" charset="0"/>
              </a:rPr>
              <a:t>表中，对角线的值恰好为</a:t>
            </a:r>
            <a:r>
              <a:rPr lang="en-US" altLang="zh-CN" sz="2000" i="1" dirty="0">
                <a:latin typeface="Times" panose="02020603050405020304" pitchFamily="18" charset="0"/>
              </a:rPr>
              <a:t>q</a:t>
            </a:r>
            <a:r>
              <a:rPr lang="en-US" altLang="zh-CN" sz="3200" i="1" baseline="-25000" dirty="0">
                <a:latin typeface="Times" panose="02020603050405020304" pitchFamily="18" charset="0"/>
              </a:rPr>
              <a:t>i</a:t>
            </a:r>
            <a:r>
              <a:rPr lang="zh-CN" altLang="en-US" sz="2000" dirty="0">
                <a:latin typeface="Times" panose="02020603050405020304" pitchFamily="18" charset="0"/>
              </a:rPr>
              <a:t>的值</a:t>
            </a:r>
            <a:r>
              <a:rPr lang="en-US" altLang="zh-CN" sz="2000" dirty="0">
                <a:latin typeface="Times" panose="02020603050405020304" pitchFamily="18" charset="0"/>
              </a:rPr>
              <a:t>;</a:t>
            </a:r>
          </a:p>
          <a:p>
            <a:pPr marL="285750" indent="-285750">
              <a:spcAft>
                <a:spcPts val="600"/>
              </a:spcAft>
              <a:buFont typeface="Arial" panose="020B0604020202020204" pitchFamily="34" charset="0"/>
              <a:buChar char="•"/>
            </a:pPr>
            <a:r>
              <a:rPr lang="en-US" altLang="zh-CN" sz="2000" i="1" dirty="0">
                <a:latin typeface="Times" panose="02020603050405020304" pitchFamily="18" charset="0"/>
              </a:rPr>
              <a:t>W</a:t>
            </a:r>
            <a:r>
              <a:rPr lang="zh-CN" altLang="en-US" sz="2000" dirty="0">
                <a:latin typeface="Times" panose="02020603050405020304" pitchFamily="18" charset="0"/>
              </a:rPr>
              <a:t>表中，第</a:t>
            </a:r>
            <a:r>
              <a:rPr lang="en-US" altLang="zh-CN" sz="2000" i="1" dirty="0">
                <a:latin typeface="Times" panose="02020603050405020304" pitchFamily="18" charset="0"/>
              </a:rPr>
              <a:t>x</a:t>
            </a:r>
            <a:r>
              <a:rPr lang="zh-CN" altLang="en-US" sz="2000" dirty="0">
                <a:latin typeface="Times" panose="02020603050405020304" pitchFamily="18" charset="0"/>
              </a:rPr>
              <a:t>列</a:t>
            </a:r>
            <a:r>
              <a:rPr lang="en-US" altLang="zh-CN" sz="2000" dirty="0">
                <a:latin typeface="Times" panose="02020603050405020304" pitchFamily="18" charset="0"/>
              </a:rPr>
              <a:t>(1</a:t>
            </a:r>
            <a:r>
              <a:rPr lang="en-US" altLang="zh-CN" sz="2000" dirty="0">
                <a:latin typeface="Times" panose="02020603050405020304" pitchFamily="18" charset="0"/>
                <a:sym typeface="Symbol" panose="05050102010706020507" pitchFamily="18" charset="2"/>
              </a:rPr>
              <a:t></a:t>
            </a:r>
            <a:r>
              <a:rPr lang="en-US" altLang="zh-CN" sz="2000" i="1" dirty="0">
                <a:latin typeface="Times" panose="02020603050405020304" pitchFamily="18" charset="0"/>
                <a:sym typeface="Symbol" panose="05050102010706020507" pitchFamily="18" charset="2"/>
              </a:rPr>
              <a:t>x</a:t>
            </a:r>
            <a:r>
              <a:rPr lang="en-US" altLang="zh-CN" sz="2000" dirty="0">
                <a:latin typeface="Times" panose="02020603050405020304" pitchFamily="18" charset="0"/>
                <a:sym typeface="Symbol" panose="05050102010706020507" pitchFamily="18" charset="2"/>
              </a:rPr>
              <a:t>5</a:t>
            </a:r>
            <a:r>
              <a:rPr lang="en-US" altLang="zh-CN" sz="2000" dirty="0">
                <a:latin typeface="Times" panose="02020603050405020304" pitchFamily="18" charset="0"/>
              </a:rPr>
              <a:t>)</a:t>
            </a:r>
            <a:r>
              <a:rPr lang="zh-CN" altLang="en-US" sz="2000" dirty="0">
                <a:latin typeface="Times" panose="02020603050405020304" pitchFamily="18" charset="0"/>
              </a:rPr>
              <a:t>的值与第</a:t>
            </a:r>
            <a:r>
              <a:rPr lang="en-US" altLang="zh-CN" sz="2000" i="1" dirty="0">
                <a:latin typeface="Times" panose="02020603050405020304" pitchFamily="18" charset="0"/>
              </a:rPr>
              <a:t>x</a:t>
            </a:r>
            <a:r>
              <a:rPr lang="en-US" altLang="zh-CN" sz="2000" dirty="0">
                <a:latin typeface="Times" panose="02020603050405020304" pitchFamily="18" charset="0"/>
              </a:rPr>
              <a:t>-1</a:t>
            </a:r>
            <a:r>
              <a:rPr lang="zh-CN" altLang="en-US" sz="2000" dirty="0">
                <a:latin typeface="Times" panose="02020603050405020304" pitchFamily="18" charset="0"/>
              </a:rPr>
              <a:t>列值之间的差值，正好是</a:t>
            </a:r>
            <a:r>
              <a:rPr lang="en-US" altLang="zh-CN" sz="2000" i="1" dirty="0" err="1">
                <a:latin typeface="Times" panose="02020603050405020304" pitchFamily="18" charset="0"/>
              </a:rPr>
              <a:t>p</a:t>
            </a:r>
            <a:r>
              <a:rPr lang="en-US" altLang="zh-CN" sz="3200" i="1" baseline="-25000" dirty="0" err="1">
                <a:latin typeface="Times" panose="02020603050405020304" pitchFamily="18" charset="0"/>
              </a:rPr>
              <a:t>x</a:t>
            </a:r>
            <a:r>
              <a:rPr lang="en-US" altLang="zh-CN" sz="2000" dirty="0" err="1">
                <a:latin typeface="Times" panose="02020603050405020304" pitchFamily="18" charset="0"/>
              </a:rPr>
              <a:t>+</a:t>
            </a:r>
            <a:r>
              <a:rPr lang="en-US" altLang="zh-CN" sz="2000" i="1" dirty="0" err="1">
                <a:latin typeface="Times" panose="02020603050405020304" pitchFamily="18" charset="0"/>
              </a:rPr>
              <a:t>q</a:t>
            </a:r>
            <a:r>
              <a:rPr lang="en-US" altLang="zh-CN" sz="3200" i="1" baseline="-25000" dirty="0" err="1">
                <a:latin typeface="Times" panose="02020603050405020304" pitchFamily="18" charset="0"/>
              </a:rPr>
              <a:t>x</a:t>
            </a:r>
            <a:r>
              <a:rPr lang="zh-CN" altLang="en-US" sz="2000" dirty="0">
                <a:latin typeface="Times" panose="02020603050405020304" pitchFamily="18" charset="0"/>
              </a:rPr>
              <a:t>的值</a:t>
            </a:r>
            <a:r>
              <a:rPr lang="en-US" altLang="zh-CN" sz="2000" dirty="0">
                <a:latin typeface="Times" panose="02020603050405020304" pitchFamily="18" charset="0"/>
              </a:rPr>
              <a:t>.</a:t>
            </a:r>
            <a:endParaRPr lang="en-US" sz="2000" dirty="0">
              <a:latin typeface="Times" panose="02020603050405020304" pitchFamily="18" charset="0"/>
            </a:endParaRPr>
          </a:p>
        </p:txBody>
      </p:sp>
      <p:sp>
        <p:nvSpPr>
          <p:cNvPr id="2" name="对话气泡: 椭圆形 1">
            <a:extLst>
              <a:ext uri="{FF2B5EF4-FFF2-40B4-BE49-F238E27FC236}">
                <a16:creationId xmlns:a16="http://schemas.microsoft.com/office/drawing/2014/main" id="{4485339F-28EA-5685-AC62-161BBC960B8E}"/>
              </a:ext>
            </a:extLst>
          </p:cNvPr>
          <p:cNvSpPr/>
          <p:nvPr/>
        </p:nvSpPr>
        <p:spPr>
          <a:xfrm>
            <a:off x="5333999" y="76201"/>
            <a:ext cx="3276601" cy="448856"/>
          </a:xfrm>
          <a:prstGeom prst="wedgeEllipseCallout">
            <a:avLst>
              <a:gd name="adj1" fmla="val -20594"/>
              <a:gd name="adj2" fmla="val 81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频次，而不是概率值，以利于展示</a:t>
            </a:r>
            <a:endParaRPr lang="en-US" dirty="0"/>
          </a:p>
        </p:txBody>
      </p:sp>
      <p:cxnSp>
        <p:nvCxnSpPr>
          <p:cNvPr id="7" name="直接连接符 6">
            <a:extLst>
              <a:ext uri="{FF2B5EF4-FFF2-40B4-BE49-F238E27FC236}">
                <a16:creationId xmlns:a16="http://schemas.microsoft.com/office/drawing/2014/main" id="{BB2DB0F5-0D79-18F7-E9E8-91A008153DBA}"/>
              </a:ext>
            </a:extLst>
          </p:cNvPr>
          <p:cNvCxnSpPr>
            <a:cxnSpLocks/>
          </p:cNvCxnSpPr>
          <p:nvPr/>
        </p:nvCxnSpPr>
        <p:spPr>
          <a:xfrm>
            <a:off x="1905000" y="2667000"/>
            <a:ext cx="5715000" cy="1627968"/>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直接连接符 8">
            <a:extLst>
              <a:ext uri="{FF2B5EF4-FFF2-40B4-BE49-F238E27FC236}">
                <a16:creationId xmlns:a16="http://schemas.microsoft.com/office/drawing/2014/main" id="{2314D2FB-FCC6-CB3D-D83C-37EC61D0066C}"/>
              </a:ext>
            </a:extLst>
          </p:cNvPr>
          <p:cNvCxnSpPr>
            <a:cxnSpLocks/>
          </p:cNvCxnSpPr>
          <p:nvPr/>
        </p:nvCxnSpPr>
        <p:spPr>
          <a:xfrm>
            <a:off x="1917539" y="1853016"/>
            <a:ext cx="6214087"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31030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6-29</a:t>
            </a:r>
          </a:p>
        </p:txBody>
      </p:sp>
      <p:sp>
        <p:nvSpPr>
          <p:cNvPr id="3" name="TextBox 2"/>
          <p:cNvSpPr txBox="1"/>
          <p:nvPr/>
        </p:nvSpPr>
        <p:spPr>
          <a:xfrm>
            <a:off x="228601" y="204525"/>
            <a:ext cx="7696200" cy="369332"/>
          </a:xfrm>
          <a:prstGeom prst="rect">
            <a:avLst/>
          </a:prstGeom>
          <a:noFill/>
        </p:spPr>
        <p:txBody>
          <a:bodyPr wrap="square" rtlCol="0">
            <a:spAutoFit/>
          </a:bodyPr>
          <a:lstStyle/>
          <a:p>
            <a:r>
              <a:rPr lang="en-US" b="1" dirty="0">
                <a:latin typeface="SimSun" panose="02010600030101010101" pitchFamily="2" charset="-122"/>
                <a:ea typeface="SimSun" panose="02010600030101010101" pitchFamily="2" charset="-122"/>
              </a:rPr>
              <a:t>例 </a:t>
            </a:r>
            <a:r>
              <a:rPr lang="en-US" b="1" dirty="0">
                <a:latin typeface="Times New Roman" panose="02020603050405020304" pitchFamily="18" charset="0"/>
                <a:ea typeface="SimSun" panose="02010600030101010101" pitchFamily="2" charset="-122"/>
                <a:cs typeface="Times New Roman" panose="02020603050405020304" pitchFamily="18" charset="0"/>
              </a:rPr>
              <a:t>6.3</a:t>
            </a:r>
            <a:r>
              <a:rPr lang="en-US" b="1" dirty="0">
                <a:latin typeface="SimSun" panose="02010600030101010101" pitchFamily="2" charset="-122"/>
                <a:ea typeface="SimSun" panose="02010600030101010101" pitchFamily="2" charset="-122"/>
              </a:rPr>
              <a:t>	</a:t>
            </a:r>
            <a:r>
              <a:rPr lang="en-US" dirty="0" err="1">
                <a:latin typeface="SimSun" panose="02010600030101010101" pitchFamily="2" charset="-122"/>
                <a:ea typeface="SimSun" panose="02010600030101010101" pitchFamily="2" charset="-122"/>
              </a:rPr>
              <a:t>假设有如下权值序列</a:t>
            </a:r>
            <a:r>
              <a:rPr lang="en-US" dirty="0">
                <a:latin typeface="SimSun" panose="02010600030101010101" pitchFamily="2" charset="-122"/>
                <a:ea typeface="SimSun" panose="02010600030101010101" pitchFamily="2" charset="-122"/>
              </a:rPr>
              <a:t>：</a:t>
            </a:r>
            <a:endParaRPr lang="en-US" b="1" dirty="0">
              <a:latin typeface="SimSun" panose="02010600030101010101" pitchFamily="2" charset="-122"/>
              <a:ea typeface="SimSun" panose="02010600030101010101" pitchFamily="2"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2841916193"/>
              </p:ext>
            </p:extLst>
          </p:nvPr>
        </p:nvGraphicFramePr>
        <p:xfrm>
          <a:off x="1001487" y="697235"/>
          <a:ext cx="7141026" cy="843280"/>
        </p:xfrm>
        <a:graphic>
          <a:graphicData uri="http://schemas.openxmlformats.org/drawingml/2006/table">
            <a:tbl>
              <a:tblPr firstRow="1" firstCol="1" lastRow="1" lastCol="1" bandRow="1" bandCol="1"/>
              <a:tblGrid>
                <a:gridCol w="870858">
                  <a:extLst>
                    <a:ext uri="{9D8B030D-6E8A-4147-A177-3AD203B41FA5}">
                      <a16:colId xmlns:a16="http://schemas.microsoft.com/office/drawing/2014/main" val="20000"/>
                    </a:ext>
                  </a:extLst>
                </a:gridCol>
                <a:gridCol w="1045028">
                  <a:extLst>
                    <a:ext uri="{9D8B030D-6E8A-4147-A177-3AD203B41FA5}">
                      <a16:colId xmlns:a16="http://schemas.microsoft.com/office/drawing/2014/main" val="20001"/>
                    </a:ext>
                  </a:extLst>
                </a:gridCol>
                <a:gridCol w="1045028">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gridCol w="1045028">
                  <a:extLst>
                    <a:ext uri="{9D8B030D-6E8A-4147-A177-3AD203B41FA5}">
                      <a16:colId xmlns:a16="http://schemas.microsoft.com/office/drawing/2014/main" val="20006"/>
                    </a:ext>
                  </a:extLst>
                </a:gridCol>
              </a:tblGrid>
              <a:tr h="231410">
                <a:tc>
                  <a:txBody>
                    <a:bodyPr/>
                    <a:lstStyle/>
                    <a:p>
                      <a:pPr marL="0" marR="0" algn="ctr">
                        <a:spcBef>
                          <a:spcPts val="0"/>
                        </a:spcBef>
                        <a:spcAft>
                          <a:spcPts val="0"/>
                        </a:spcAft>
                      </a:pPr>
                      <a:r>
                        <a:rPr lang="en-US" sz="1800" i="1" dirty="0">
                          <a:effectLst/>
                          <a:latin typeface="Times New Roman" pitchFamily="18" charset="0"/>
                          <a:cs typeface="Times New Roman" pitchFamily="18" charset="0"/>
                        </a:rPr>
                        <a:t>i</a:t>
                      </a:r>
                      <a:r>
                        <a:rPr lang="en-US" sz="1600" dirty="0">
                          <a:effectLst/>
                          <a:latin typeface="Times New Roman" pitchFamily="18" charset="0"/>
                          <a:cs typeface="Times New Roman" pitchFamily="18" charset="0"/>
                        </a:rPr>
                        <a:t> </a:t>
                      </a:r>
                      <a:endParaRPr lang="en-US" sz="16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0</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3</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4</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a:effectLst/>
                          <a:latin typeface="Times New Roman" pitchFamily="18" charset="0"/>
                          <a:cs typeface="Times New Roman" pitchFamily="18" charset="0"/>
                        </a:rPr>
                        <a:t>5</a:t>
                      </a:r>
                      <a:endParaRPr lang="en-US" sz="180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0"/>
                  </a:ext>
                </a:extLst>
              </a:tr>
              <a:tr h="231410">
                <a:tc>
                  <a:txBody>
                    <a:bodyPr/>
                    <a:lstStyle/>
                    <a:p>
                      <a:pPr marL="0" marR="0" algn="ctr">
                        <a:spcBef>
                          <a:spcPts val="0"/>
                        </a:spcBef>
                        <a:spcAft>
                          <a:spcPts val="0"/>
                        </a:spcAft>
                      </a:pPr>
                      <a:r>
                        <a:rPr lang="en-US" sz="1600" i="1" dirty="0">
                          <a:effectLst/>
                          <a:latin typeface="Times New Roman" pitchFamily="18" charset="0"/>
                          <a:cs typeface="Times New Roman" pitchFamily="18" charset="0"/>
                        </a:rPr>
                        <a:t>p</a:t>
                      </a:r>
                      <a:r>
                        <a:rPr lang="en-US" sz="2800" i="1" baseline="-25000" dirty="0">
                          <a:effectLst/>
                          <a:latin typeface="Times New Roman" pitchFamily="18" charset="0"/>
                          <a:cs typeface="Times New Roman" pitchFamily="18" charset="0"/>
                        </a:rPr>
                        <a:t>i</a:t>
                      </a:r>
                      <a:endParaRPr lang="en-US" sz="20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a:effectLst/>
                          <a:latin typeface="Times New Roman" pitchFamily="18" charset="0"/>
                          <a:cs typeface="Times New Roman" pitchFamily="18" charset="0"/>
                        </a:rPr>
                        <a:t>3</a:t>
                      </a:r>
                      <a:endParaRPr lang="en-US" sz="18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8</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6</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5</a:t>
                      </a:r>
                      <a:endParaRPr lang="en-US" sz="18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1"/>
                  </a:ext>
                </a:extLst>
              </a:tr>
              <a:tr h="80632">
                <a:tc>
                  <a:txBody>
                    <a:bodyPr/>
                    <a:lstStyle/>
                    <a:p>
                      <a:pPr marL="0" marR="0" algn="ctr">
                        <a:spcBef>
                          <a:spcPts val="0"/>
                        </a:spcBef>
                        <a:spcAft>
                          <a:spcPts val="0"/>
                        </a:spcAft>
                      </a:pPr>
                      <a:r>
                        <a:rPr lang="en-US" sz="1600" i="1" dirty="0">
                          <a:effectLst/>
                          <a:latin typeface="Times New Roman" pitchFamily="18" charset="0"/>
                          <a:cs typeface="Times New Roman" pitchFamily="18" charset="0"/>
                        </a:rPr>
                        <a:t>q</a:t>
                      </a:r>
                      <a:r>
                        <a:rPr lang="en-US" sz="2800" i="1" baseline="-25000" dirty="0">
                          <a:effectLst/>
                          <a:latin typeface="Times New Roman" pitchFamily="18" charset="0"/>
                          <a:cs typeface="Times New Roman" pitchFamily="18" charset="0"/>
                        </a:rPr>
                        <a:t>i</a:t>
                      </a:r>
                      <a:endParaRPr lang="en-US" sz="20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4</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3</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50834017"/>
              </p:ext>
            </p:extLst>
          </p:nvPr>
        </p:nvGraphicFramePr>
        <p:xfrm>
          <a:off x="48985" y="1676249"/>
          <a:ext cx="4435929" cy="2010060"/>
        </p:xfrm>
        <a:graphic>
          <a:graphicData uri="http://schemas.openxmlformats.org/drawingml/2006/table">
            <a:tbl>
              <a:tblPr firstRow="1" firstCol="1" lastRow="1" lastCol="1" bandRow="1" bandCol="1"/>
              <a:tblGrid>
                <a:gridCol w="540969">
                  <a:extLst>
                    <a:ext uri="{9D8B030D-6E8A-4147-A177-3AD203B41FA5}">
                      <a16:colId xmlns:a16="http://schemas.microsoft.com/office/drawing/2014/main" val="20000"/>
                    </a:ext>
                  </a:extLst>
                </a:gridCol>
                <a:gridCol w="649160">
                  <a:extLst>
                    <a:ext uri="{9D8B030D-6E8A-4147-A177-3AD203B41FA5}">
                      <a16:colId xmlns:a16="http://schemas.microsoft.com/office/drawing/2014/main" val="20001"/>
                    </a:ext>
                  </a:extLst>
                </a:gridCol>
                <a:gridCol w="649160">
                  <a:extLst>
                    <a:ext uri="{9D8B030D-6E8A-4147-A177-3AD203B41FA5}">
                      <a16:colId xmlns:a16="http://schemas.microsoft.com/office/drawing/2014/main" val="20002"/>
                    </a:ext>
                  </a:extLst>
                </a:gridCol>
                <a:gridCol w="649160">
                  <a:extLst>
                    <a:ext uri="{9D8B030D-6E8A-4147-A177-3AD203B41FA5}">
                      <a16:colId xmlns:a16="http://schemas.microsoft.com/office/drawing/2014/main" val="20003"/>
                    </a:ext>
                  </a:extLst>
                </a:gridCol>
                <a:gridCol w="649160">
                  <a:extLst>
                    <a:ext uri="{9D8B030D-6E8A-4147-A177-3AD203B41FA5}">
                      <a16:colId xmlns:a16="http://schemas.microsoft.com/office/drawing/2014/main" val="20004"/>
                    </a:ext>
                  </a:extLst>
                </a:gridCol>
                <a:gridCol w="649160">
                  <a:extLst>
                    <a:ext uri="{9D8B030D-6E8A-4147-A177-3AD203B41FA5}">
                      <a16:colId xmlns:a16="http://schemas.microsoft.com/office/drawing/2014/main" val="20005"/>
                    </a:ext>
                  </a:extLst>
                </a:gridCol>
                <a:gridCol w="649160">
                  <a:extLst>
                    <a:ext uri="{9D8B030D-6E8A-4147-A177-3AD203B41FA5}">
                      <a16:colId xmlns:a16="http://schemas.microsoft.com/office/drawing/2014/main" val="20006"/>
                    </a:ext>
                  </a:extLst>
                </a:gridCol>
              </a:tblGrid>
              <a:tr h="225171">
                <a:tc>
                  <a:txBody>
                    <a:bodyPr/>
                    <a:lstStyle/>
                    <a:p>
                      <a:pPr marL="0" marR="0" algn="ctr">
                        <a:spcBef>
                          <a:spcPts val="100"/>
                        </a:spcBef>
                        <a:spcAft>
                          <a:spcPts val="100"/>
                        </a:spcAft>
                      </a:pPr>
                      <a:r>
                        <a:rPr lang="en-US" sz="1800" dirty="0">
                          <a:effectLst/>
                          <a:highlight>
                            <a:srgbClr val="FFFF00"/>
                          </a:highlight>
                        </a:rPr>
                        <a:t>W</a:t>
                      </a:r>
                      <a:endParaRPr lang="en-US" sz="1800" dirty="0">
                        <a:effectLst/>
                        <a:highlight>
                          <a:srgbClr val="FFFF00"/>
                        </a:highlight>
                        <a:latin typeface="Times New Roman"/>
                        <a:ea typeface="SimSun"/>
                      </a:endParaRPr>
                    </a:p>
                  </a:txBody>
                  <a:tcPr marL="68580" marR="68580" marT="0" marB="0"/>
                </a:tc>
                <a:tc>
                  <a:txBody>
                    <a:bodyPr/>
                    <a:lstStyle/>
                    <a:p>
                      <a:pPr marL="0" marR="0" algn="ctr">
                        <a:spcBef>
                          <a:spcPts val="200"/>
                        </a:spcBef>
                        <a:spcAft>
                          <a:spcPts val="200"/>
                        </a:spcAft>
                      </a:pPr>
                      <a:r>
                        <a:rPr lang="en-US" sz="1800" i="1" dirty="0">
                          <a:effectLst/>
                        </a:rPr>
                        <a:t>j</a:t>
                      </a:r>
                      <a:r>
                        <a:rPr lang="en-US" sz="1800" dirty="0">
                          <a:effectLst/>
                        </a:rPr>
                        <a:t>  = 0</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5</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289290">
                <a:tc>
                  <a:txBody>
                    <a:bodyPr/>
                    <a:lstStyle/>
                    <a:p>
                      <a:pPr marL="0" marR="0" algn="ctr">
                        <a:spcBef>
                          <a:spcPts val="0"/>
                        </a:spcBef>
                        <a:spcAft>
                          <a:spcPts val="0"/>
                        </a:spcAft>
                      </a:pPr>
                      <a:r>
                        <a:rPr lang="en-US" sz="1800" i="1" dirty="0">
                          <a:effectLst/>
                        </a:rPr>
                        <a:t>i</a:t>
                      </a: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30</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37</a:t>
                      </a:r>
                      <a:endParaRPr lang="en-US" sz="1800">
                        <a:effectLst/>
                        <a:latin typeface="Times New Roman"/>
                        <a:ea typeface="SimSun"/>
                      </a:endParaRPr>
                    </a:p>
                  </a:txBody>
                  <a:tcPr marL="68580" marR="68580" marT="0" marB="0"/>
                </a:tc>
                <a:extLst>
                  <a:ext uri="{0D108BD9-81ED-4DB2-BD59-A6C34878D82A}">
                    <a16:rowId xmlns:a16="http://schemas.microsoft.com/office/drawing/2014/main" val="10001"/>
                  </a:ext>
                </a:extLst>
              </a:tr>
              <a:tr h="289290">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18</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32</a:t>
                      </a:r>
                      <a:endParaRPr lang="en-US" sz="1800">
                        <a:effectLst/>
                        <a:latin typeface="Times New Roman"/>
                        <a:ea typeface="SimSun"/>
                      </a:endParaRPr>
                    </a:p>
                  </a:txBody>
                  <a:tcPr marL="68580" marR="68580" marT="0" marB="0"/>
                </a:tc>
                <a:extLst>
                  <a:ext uri="{0D108BD9-81ED-4DB2-BD59-A6C34878D82A}">
                    <a16:rowId xmlns:a16="http://schemas.microsoft.com/office/drawing/2014/main" val="10002"/>
                  </a:ext>
                </a:extLst>
              </a:tr>
              <a:tr h="289290">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16</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23</a:t>
                      </a:r>
                      <a:endParaRPr lang="en-US" sz="1800">
                        <a:effectLst/>
                        <a:latin typeface="Times New Roman"/>
                        <a:ea typeface="SimSun"/>
                      </a:endParaRPr>
                    </a:p>
                  </a:txBody>
                  <a:tcPr marL="68580" marR="68580" marT="0" marB="0"/>
                </a:tc>
                <a:extLst>
                  <a:ext uri="{0D108BD9-81ED-4DB2-BD59-A6C34878D82A}">
                    <a16:rowId xmlns:a16="http://schemas.microsoft.com/office/drawing/2014/main" val="10003"/>
                  </a:ext>
                </a:extLst>
              </a:tr>
              <a:tr h="289290">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17</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4"/>
                  </a:ext>
                </a:extLst>
              </a:tr>
              <a:tr h="289290">
                <a:tc>
                  <a:txBody>
                    <a:bodyPr/>
                    <a:lstStyle/>
                    <a:p>
                      <a:pPr marL="0" marR="0" algn="ctr">
                        <a:spcBef>
                          <a:spcPts val="0"/>
                        </a:spcBef>
                        <a:spcAft>
                          <a:spcPts val="0"/>
                        </a:spcAft>
                      </a:pPr>
                      <a:r>
                        <a:rPr lang="en-US" sz="1800">
                          <a:effectLst/>
                        </a:rPr>
                        <a:t>5</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5"/>
                  </a:ext>
                </a:extLst>
              </a:tr>
              <a:tr h="289290">
                <a:tc>
                  <a:txBody>
                    <a:bodyPr/>
                    <a:lstStyle/>
                    <a:p>
                      <a:pPr marL="0" marR="0" algn="ctr">
                        <a:spcBef>
                          <a:spcPts val="0"/>
                        </a:spcBef>
                        <a:spcAft>
                          <a:spcPts val="0"/>
                        </a:spcAft>
                      </a:pPr>
                      <a:r>
                        <a:rPr lang="en-US" sz="1800">
                          <a:effectLst/>
                        </a:rPr>
                        <a:t>6</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8457578"/>
              </p:ext>
            </p:extLst>
          </p:nvPr>
        </p:nvGraphicFramePr>
        <p:xfrm>
          <a:off x="990601" y="3962399"/>
          <a:ext cx="3673928" cy="2362198"/>
        </p:xfrm>
        <a:graphic>
          <a:graphicData uri="http://schemas.openxmlformats.org/drawingml/2006/table">
            <a:tbl>
              <a:tblPr firstRow="1" firstCol="1" lastRow="1" lastCol="1" bandRow="1" bandCol="1"/>
              <a:tblGrid>
                <a:gridCol w="448040">
                  <a:extLst>
                    <a:ext uri="{9D8B030D-6E8A-4147-A177-3AD203B41FA5}">
                      <a16:colId xmlns:a16="http://schemas.microsoft.com/office/drawing/2014/main" val="20000"/>
                    </a:ext>
                  </a:extLst>
                </a:gridCol>
                <a:gridCol w="537648">
                  <a:extLst>
                    <a:ext uri="{9D8B030D-6E8A-4147-A177-3AD203B41FA5}">
                      <a16:colId xmlns:a16="http://schemas.microsoft.com/office/drawing/2014/main" val="20001"/>
                    </a:ext>
                  </a:extLst>
                </a:gridCol>
                <a:gridCol w="537648">
                  <a:extLst>
                    <a:ext uri="{9D8B030D-6E8A-4147-A177-3AD203B41FA5}">
                      <a16:colId xmlns:a16="http://schemas.microsoft.com/office/drawing/2014/main" val="20002"/>
                    </a:ext>
                  </a:extLst>
                </a:gridCol>
                <a:gridCol w="537648">
                  <a:extLst>
                    <a:ext uri="{9D8B030D-6E8A-4147-A177-3AD203B41FA5}">
                      <a16:colId xmlns:a16="http://schemas.microsoft.com/office/drawing/2014/main" val="20003"/>
                    </a:ext>
                  </a:extLst>
                </a:gridCol>
                <a:gridCol w="537648">
                  <a:extLst>
                    <a:ext uri="{9D8B030D-6E8A-4147-A177-3AD203B41FA5}">
                      <a16:colId xmlns:a16="http://schemas.microsoft.com/office/drawing/2014/main" val="20004"/>
                    </a:ext>
                  </a:extLst>
                </a:gridCol>
                <a:gridCol w="537648">
                  <a:extLst>
                    <a:ext uri="{9D8B030D-6E8A-4147-A177-3AD203B41FA5}">
                      <a16:colId xmlns:a16="http://schemas.microsoft.com/office/drawing/2014/main" val="20005"/>
                    </a:ext>
                  </a:extLst>
                </a:gridCol>
                <a:gridCol w="537648">
                  <a:extLst>
                    <a:ext uri="{9D8B030D-6E8A-4147-A177-3AD203B41FA5}">
                      <a16:colId xmlns:a16="http://schemas.microsoft.com/office/drawing/2014/main" val="20006"/>
                    </a:ext>
                  </a:extLst>
                </a:gridCol>
              </a:tblGrid>
              <a:tr h="372364">
                <a:tc>
                  <a:txBody>
                    <a:bodyPr/>
                    <a:lstStyle/>
                    <a:p>
                      <a:pPr marL="0" marR="0" algn="ctr">
                        <a:spcBef>
                          <a:spcPts val="0"/>
                        </a:spcBef>
                        <a:spcAft>
                          <a:spcPts val="0"/>
                        </a:spcAft>
                      </a:pPr>
                      <a:r>
                        <a:rPr lang="en-US" sz="1800" dirty="0">
                          <a:effectLst/>
                          <a:highlight>
                            <a:srgbClr val="FFFF00"/>
                          </a:highlight>
                        </a:rPr>
                        <a:t>E</a:t>
                      </a:r>
                      <a:endParaRPr lang="en-US" sz="1800" dirty="0">
                        <a:effectLst/>
                        <a:highlight>
                          <a:srgbClr val="FFFF00"/>
                        </a:highlight>
                        <a:latin typeface="Times New Roman"/>
                        <a:ea typeface="SimSun"/>
                      </a:endParaRPr>
                    </a:p>
                  </a:txBody>
                  <a:tcPr marL="68580" marR="68580" marT="0" marB="0"/>
                </a:tc>
                <a:tc>
                  <a:txBody>
                    <a:bodyPr/>
                    <a:lstStyle/>
                    <a:p>
                      <a:pPr marL="0" marR="0" algn="ctr">
                        <a:spcBef>
                          <a:spcPts val="0"/>
                        </a:spcBef>
                        <a:spcAft>
                          <a:spcPts val="0"/>
                        </a:spcAft>
                      </a:pPr>
                      <a:r>
                        <a:rPr lang="en-US" sz="1800" i="1" dirty="0">
                          <a:effectLst/>
                        </a:rPr>
                        <a:t>j</a:t>
                      </a:r>
                      <a:r>
                        <a:rPr lang="en-US" sz="1800" dirty="0">
                          <a:effectLst/>
                        </a:rPr>
                        <a:t> = 0</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5</a:t>
                      </a:r>
                      <a:endParaRPr lang="en-US" sz="1800">
                        <a:effectLst/>
                        <a:latin typeface="Times New Roman"/>
                        <a:ea typeface="SimSun"/>
                      </a:endParaRPr>
                    </a:p>
                  </a:txBody>
                  <a:tcPr marL="68580" marR="68580" marT="0" marB="0"/>
                </a:tc>
                <a:extLst>
                  <a:ext uri="{0D108BD9-81ED-4DB2-BD59-A6C34878D82A}">
                    <a16:rowId xmlns:a16="http://schemas.microsoft.com/office/drawing/2014/main" val="10000"/>
                  </a:ext>
                </a:extLst>
              </a:tr>
              <a:tr h="331639">
                <a:tc>
                  <a:txBody>
                    <a:bodyPr/>
                    <a:lstStyle/>
                    <a:p>
                      <a:pPr marL="0" marR="0" algn="ctr">
                        <a:spcBef>
                          <a:spcPts val="0"/>
                        </a:spcBef>
                        <a:spcAft>
                          <a:spcPts val="0"/>
                        </a:spcAft>
                      </a:pPr>
                      <a:r>
                        <a:rPr lang="en-US" sz="1800" i="1" dirty="0">
                          <a:effectLst/>
                        </a:rPr>
                        <a:t>i</a:t>
                      </a: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48</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72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96</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r h="331639">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18</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35</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57</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78</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2"/>
                  </a:ext>
                </a:extLst>
              </a:tr>
              <a:tr h="331639">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16</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3"/>
                  </a:ext>
                </a:extLst>
              </a:tr>
              <a:tr h="331639">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4"/>
                  </a:ext>
                </a:extLst>
              </a:tr>
              <a:tr h="331639">
                <a:tc>
                  <a:txBody>
                    <a:bodyPr/>
                    <a:lstStyle/>
                    <a:p>
                      <a:pPr marL="0" marR="0" algn="ctr">
                        <a:spcBef>
                          <a:spcPts val="0"/>
                        </a:spcBef>
                        <a:spcAft>
                          <a:spcPts val="0"/>
                        </a:spcAft>
                      </a:pPr>
                      <a:r>
                        <a:rPr lang="en-US" sz="1800">
                          <a:effectLst/>
                        </a:rPr>
                        <a:t>5</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11</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5"/>
                  </a:ext>
                </a:extLst>
              </a:tr>
              <a:tr h="331639">
                <a:tc>
                  <a:txBody>
                    <a:bodyPr/>
                    <a:lstStyle/>
                    <a:p>
                      <a:pPr marL="0" marR="0" algn="ctr">
                        <a:spcBef>
                          <a:spcPts val="0"/>
                        </a:spcBef>
                        <a:spcAft>
                          <a:spcPts val="0"/>
                        </a:spcAft>
                      </a:pPr>
                      <a:r>
                        <a:rPr lang="en-US" sz="1800">
                          <a:effectLst/>
                        </a:rPr>
                        <a:t>6</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0522787"/>
              </p:ext>
            </p:extLst>
          </p:nvPr>
        </p:nvGraphicFramePr>
        <p:xfrm>
          <a:off x="4953000" y="4000500"/>
          <a:ext cx="3352802" cy="2324100"/>
        </p:xfrm>
        <a:graphic>
          <a:graphicData uri="http://schemas.openxmlformats.org/drawingml/2006/table">
            <a:tbl>
              <a:tblPr firstRow="1" firstCol="1" lastRow="1" lastCol="1" bandRow="1" bandCol="1"/>
              <a:tblGrid>
                <a:gridCol w="533400">
                  <a:extLst>
                    <a:ext uri="{9D8B030D-6E8A-4147-A177-3AD203B41FA5}">
                      <a16:colId xmlns:a16="http://schemas.microsoft.com/office/drawing/2014/main" val="20000"/>
                    </a:ext>
                  </a:extLst>
                </a:gridCol>
                <a:gridCol w="366132">
                  <a:extLst>
                    <a:ext uri="{9D8B030D-6E8A-4147-A177-3AD203B41FA5}">
                      <a16:colId xmlns:a16="http://schemas.microsoft.com/office/drawing/2014/main" val="20001"/>
                    </a:ext>
                  </a:extLst>
                </a:gridCol>
                <a:gridCol w="490654">
                  <a:extLst>
                    <a:ext uri="{9D8B030D-6E8A-4147-A177-3AD203B41FA5}">
                      <a16:colId xmlns:a16="http://schemas.microsoft.com/office/drawing/2014/main" val="20002"/>
                    </a:ext>
                  </a:extLst>
                </a:gridCol>
                <a:gridCol w="490654">
                  <a:extLst>
                    <a:ext uri="{9D8B030D-6E8A-4147-A177-3AD203B41FA5}">
                      <a16:colId xmlns:a16="http://schemas.microsoft.com/office/drawing/2014/main" val="20003"/>
                    </a:ext>
                  </a:extLst>
                </a:gridCol>
                <a:gridCol w="490654">
                  <a:extLst>
                    <a:ext uri="{9D8B030D-6E8A-4147-A177-3AD203B41FA5}">
                      <a16:colId xmlns:a16="http://schemas.microsoft.com/office/drawing/2014/main" val="20004"/>
                    </a:ext>
                  </a:extLst>
                </a:gridCol>
                <a:gridCol w="490654">
                  <a:extLst>
                    <a:ext uri="{9D8B030D-6E8A-4147-A177-3AD203B41FA5}">
                      <a16:colId xmlns:a16="http://schemas.microsoft.com/office/drawing/2014/main" val="20005"/>
                    </a:ext>
                  </a:extLst>
                </a:gridCol>
                <a:gridCol w="490654">
                  <a:extLst>
                    <a:ext uri="{9D8B030D-6E8A-4147-A177-3AD203B41FA5}">
                      <a16:colId xmlns:a16="http://schemas.microsoft.com/office/drawing/2014/main" val="20006"/>
                    </a:ext>
                  </a:extLst>
                </a:gridCol>
              </a:tblGrid>
              <a:tr h="407883">
                <a:tc>
                  <a:txBody>
                    <a:bodyPr/>
                    <a:lstStyle/>
                    <a:p>
                      <a:r>
                        <a:rPr lang="en-US" sz="1800" dirty="0">
                          <a:highlight>
                            <a:srgbClr val="FFFF00"/>
                          </a:highlight>
                        </a:rPr>
                        <a:t>root</a:t>
                      </a: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j= 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latin typeface="+mn-lt"/>
                          <a:ea typeface="+mn-ea"/>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883">
                <a:tc>
                  <a:txBody>
                    <a:bodyPr/>
                    <a:lstStyle/>
                    <a:p>
                      <a:pPr marL="0" marR="0" algn="ctr">
                        <a:spcBef>
                          <a:spcPts val="0"/>
                        </a:spcBef>
                        <a:spcAft>
                          <a:spcPts val="0"/>
                        </a:spcAft>
                      </a:pPr>
                      <a:r>
                        <a:rPr lang="en-US" sz="1800" dirty="0">
                          <a:effectLst/>
                        </a:rPr>
                        <a:t>i=1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r h="407883">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2"/>
                  </a:ext>
                </a:extLst>
              </a:tr>
              <a:tr h="407883">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3"/>
                  </a:ext>
                </a:extLst>
              </a:tr>
              <a:tr h="407883">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4"/>
                  </a:ext>
                </a:extLst>
              </a:tr>
              <a:tr h="284685">
                <a:tc>
                  <a:txBody>
                    <a:bodyPr/>
                    <a:lstStyle/>
                    <a:p>
                      <a:pPr marL="0" marR="0" algn="ctr">
                        <a:spcBef>
                          <a:spcPts val="0"/>
                        </a:spcBef>
                        <a:spcAft>
                          <a:spcPts val="0"/>
                        </a:spcAft>
                      </a:pPr>
                      <a:r>
                        <a:rPr lang="en-US" sz="1800" dirty="0">
                          <a:effectLst/>
                        </a:rPr>
                        <a:t>5</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5"/>
                  </a:ext>
                </a:extLst>
              </a:tr>
            </a:tbl>
          </a:graphicData>
        </a:graphic>
      </p:graphicFrame>
      <p:pic>
        <p:nvPicPr>
          <p:cNvPr id="14" name="图片 13">
            <a:extLst>
              <a:ext uri="{FF2B5EF4-FFF2-40B4-BE49-F238E27FC236}">
                <a16:creationId xmlns:a16="http://schemas.microsoft.com/office/drawing/2014/main" id="{57D1F2F0-DAD5-4F7B-AB5E-8551835DABB2}"/>
              </a:ext>
            </a:extLst>
          </p:cNvPr>
          <p:cNvPicPr>
            <a:picLocks noChangeAspect="1"/>
          </p:cNvPicPr>
          <p:nvPr/>
        </p:nvPicPr>
        <p:blipFill>
          <a:blip r:embed="rId3"/>
          <a:stretch>
            <a:fillRect/>
          </a:stretch>
        </p:blipFill>
        <p:spPr>
          <a:xfrm>
            <a:off x="48985" y="204525"/>
            <a:ext cx="9046029" cy="1346201"/>
          </a:xfrm>
          <a:prstGeom prst="rect">
            <a:avLst/>
          </a:prstGeom>
          <a:ln w="34925">
            <a:solidFill>
              <a:schemeClr val="tx1"/>
            </a:solidFill>
          </a:ln>
        </p:spPr>
      </p:pic>
      <p:grpSp>
        <p:nvGrpSpPr>
          <p:cNvPr id="17" name="组合 16">
            <a:extLst>
              <a:ext uri="{FF2B5EF4-FFF2-40B4-BE49-F238E27FC236}">
                <a16:creationId xmlns:a16="http://schemas.microsoft.com/office/drawing/2014/main" id="{6B66E581-C7FC-48FD-8224-C3341C6093FB}"/>
              </a:ext>
            </a:extLst>
          </p:cNvPr>
          <p:cNvGrpSpPr/>
          <p:nvPr/>
        </p:nvGrpSpPr>
        <p:grpSpPr>
          <a:xfrm>
            <a:off x="4800600" y="1918408"/>
            <a:ext cx="4415438" cy="1890030"/>
            <a:chOff x="4800600" y="1918408"/>
            <a:chExt cx="4415438" cy="1890030"/>
          </a:xfrm>
        </p:grpSpPr>
        <p:grpSp>
          <p:nvGrpSpPr>
            <p:cNvPr id="13" name="组合 12">
              <a:extLst>
                <a:ext uri="{FF2B5EF4-FFF2-40B4-BE49-F238E27FC236}">
                  <a16:creationId xmlns:a16="http://schemas.microsoft.com/office/drawing/2014/main" id="{A424E439-F337-4C32-B725-F93AD44C776C}"/>
                </a:ext>
              </a:extLst>
            </p:cNvPr>
            <p:cNvGrpSpPr/>
            <p:nvPr/>
          </p:nvGrpSpPr>
          <p:grpSpPr>
            <a:xfrm>
              <a:off x="4800600" y="1918408"/>
              <a:ext cx="4415438" cy="1506308"/>
              <a:chOff x="4800600" y="1918408"/>
              <a:chExt cx="4415438" cy="1506308"/>
            </a:xfrm>
          </p:grpSpPr>
          <p:sp>
            <p:nvSpPr>
              <p:cNvPr id="9" name="文本框 8">
                <a:extLst>
                  <a:ext uri="{FF2B5EF4-FFF2-40B4-BE49-F238E27FC236}">
                    <a16:creationId xmlns:a16="http://schemas.microsoft.com/office/drawing/2014/main" id="{B507E864-2D12-41D9-9DB2-298A2C90FB92}"/>
                  </a:ext>
                </a:extLst>
              </p:cNvPr>
              <p:cNvSpPr txBox="1"/>
              <p:nvPr/>
            </p:nvSpPr>
            <p:spPr>
              <a:xfrm>
                <a:off x="4800600" y="2466457"/>
                <a:ext cx="1957587" cy="369332"/>
              </a:xfrm>
              <a:prstGeom prst="rect">
                <a:avLst/>
              </a:prstGeom>
              <a:noFill/>
            </p:spPr>
            <p:txBody>
              <a:bodyPr wrap="none" rtlCol="0">
                <a:spAutoFit/>
              </a:bodyPr>
              <a:lstStyle/>
              <a:p>
                <a:r>
                  <a:rPr lang="en-US" dirty="0"/>
                  <a:t>E(2,5)=W(2,5)+min</a:t>
                </a:r>
              </a:p>
            </p:txBody>
          </p:sp>
          <p:sp>
            <p:nvSpPr>
              <p:cNvPr id="10" name="左大括号 9">
                <a:extLst>
                  <a:ext uri="{FF2B5EF4-FFF2-40B4-BE49-F238E27FC236}">
                    <a16:creationId xmlns:a16="http://schemas.microsoft.com/office/drawing/2014/main" id="{60F097ED-BE12-4604-92E9-5E56BA9B9605}"/>
                  </a:ext>
                </a:extLst>
              </p:cNvPr>
              <p:cNvSpPr/>
              <p:nvPr/>
            </p:nvSpPr>
            <p:spPr>
              <a:xfrm>
                <a:off x="6643887" y="1918408"/>
                <a:ext cx="228600" cy="14768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文本框 10">
                <a:extLst>
                  <a:ext uri="{FF2B5EF4-FFF2-40B4-BE49-F238E27FC236}">
                    <a16:creationId xmlns:a16="http://schemas.microsoft.com/office/drawing/2014/main" id="{EECCB42F-CDEB-4312-89ED-EDC217A89758}"/>
                  </a:ext>
                </a:extLst>
              </p:cNvPr>
              <p:cNvSpPr txBox="1"/>
              <p:nvPr/>
            </p:nvSpPr>
            <p:spPr>
              <a:xfrm>
                <a:off x="6724650" y="1947388"/>
                <a:ext cx="2491388" cy="1477328"/>
              </a:xfrm>
              <a:prstGeom prst="rect">
                <a:avLst/>
              </a:prstGeom>
              <a:noFill/>
            </p:spPr>
            <p:txBody>
              <a:bodyPr wrap="none" rtlCol="0">
                <a:spAutoFit/>
              </a:bodyPr>
              <a:lstStyle/>
              <a:p>
                <a:r>
                  <a:rPr lang="en-US" dirty="0"/>
                  <a:t>E(2,1)+E(3,5)=1 +50 =51</a:t>
                </a:r>
              </a:p>
              <a:p>
                <a:pPr>
                  <a:spcBef>
                    <a:spcPts val="600"/>
                  </a:spcBef>
                </a:pPr>
                <a:r>
                  <a:rPr lang="en-US" dirty="0"/>
                  <a:t>E(2,2)+E(4,5)=18+31=49</a:t>
                </a:r>
              </a:p>
              <a:p>
                <a:pPr>
                  <a:spcBef>
                    <a:spcPts val="600"/>
                  </a:spcBef>
                </a:pPr>
                <a:r>
                  <a:rPr lang="en-US" dirty="0"/>
                  <a:t>E(2,3)+E(5,5)=35+11=</a:t>
                </a:r>
                <a:r>
                  <a:rPr lang="en-US" dirty="0">
                    <a:highlight>
                      <a:srgbClr val="00FFFF"/>
                    </a:highlight>
                  </a:rPr>
                  <a:t>46</a:t>
                </a:r>
              </a:p>
              <a:p>
                <a:pPr>
                  <a:spcBef>
                    <a:spcPts val="600"/>
                  </a:spcBef>
                </a:pPr>
                <a:r>
                  <a:rPr lang="en-US" altLang="zh-CN" dirty="0"/>
                  <a:t>E(2,4)+E(6,5)=57+2  =59</a:t>
                </a:r>
                <a:endParaRPr lang="en-US" dirty="0"/>
              </a:p>
            </p:txBody>
          </p:sp>
          <p:sp>
            <p:nvSpPr>
              <p:cNvPr id="12" name="文本框 11">
                <a:extLst>
                  <a:ext uri="{FF2B5EF4-FFF2-40B4-BE49-F238E27FC236}">
                    <a16:creationId xmlns:a16="http://schemas.microsoft.com/office/drawing/2014/main" id="{F0A41916-9A41-4FD9-BA54-8DFA624CE288}"/>
                  </a:ext>
                </a:extLst>
              </p:cNvPr>
              <p:cNvSpPr txBox="1"/>
              <p:nvPr/>
            </p:nvSpPr>
            <p:spPr>
              <a:xfrm>
                <a:off x="4800600" y="2132054"/>
                <a:ext cx="877163" cy="369332"/>
              </a:xfrm>
              <a:prstGeom prst="rect">
                <a:avLst/>
              </a:prstGeom>
              <a:noFill/>
            </p:spPr>
            <p:txBody>
              <a:bodyPr wrap="none" rtlCol="0">
                <a:spAutoFit/>
              </a:bodyPr>
              <a:lstStyle/>
              <a:p>
                <a:r>
                  <a:rPr lang="zh-CN" altLang="en-US" dirty="0"/>
                  <a:t>举例：</a:t>
                </a:r>
                <a:endParaRPr lang="en-US" dirty="0"/>
              </a:p>
            </p:txBody>
          </p:sp>
        </p:grpSp>
        <p:sp>
          <p:nvSpPr>
            <p:cNvPr id="16" name="文本框 15">
              <a:extLst>
                <a:ext uri="{FF2B5EF4-FFF2-40B4-BE49-F238E27FC236}">
                  <a16:creationId xmlns:a16="http://schemas.microsoft.com/office/drawing/2014/main" id="{63AB8D5C-7345-4615-8E53-187F4738170B}"/>
                </a:ext>
              </a:extLst>
            </p:cNvPr>
            <p:cNvSpPr txBox="1"/>
            <p:nvPr/>
          </p:nvSpPr>
          <p:spPr>
            <a:xfrm>
              <a:off x="4800600" y="3439106"/>
              <a:ext cx="4294414" cy="369332"/>
            </a:xfrm>
            <a:prstGeom prst="rect">
              <a:avLst/>
            </a:prstGeom>
            <a:noFill/>
          </p:spPr>
          <p:txBody>
            <a:bodyPr wrap="square">
              <a:spAutoFit/>
            </a:bodyPr>
            <a:lstStyle/>
            <a:p>
              <a:r>
                <a:rPr lang="zh-CN" altLang="en-US" dirty="0">
                  <a:latin typeface="Times New Roman" pitchFamily="18" charset="0"/>
                  <a:ea typeface="SimSun" pitchFamily="2" charset="-122"/>
                  <a:cs typeface="Times New Roman" pitchFamily="18" charset="0"/>
                </a:rPr>
                <a:t>因此，对于</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[2, 5]</a:t>
              </a:r>
              <a:r>
                <a:rPr lang="zh-CN" altLang="en-US" dirty="0">
                  <a:latin typeface="Times New Roman" pitchFamily="18" charset="0"/>
                  <a:ea typeface="SimSun" pitchFamily="2" charset="-122"/>
                  <a:cs typeface="Times New Roman" pitchFamily="18" charset="0"/>
                </a:rPr>
                <a:t>来说，最优切割点为</a:t>
              </a:r>
              <a:r>
                <a:rPr lang="en-US" altLang="zh-CN" dirty="0">
                  <a:latin typeface="Times New Roman" pitchFamily="18" charset="0"/>
                  <a:ea typeface="SimSun" pitchFamily="2" charset="-122"/>
                  <a:cs typeface="Times New Roman" pitchFamily="18" charset="0"/>
                </a:rPr>
                <a:t>4</a:t>
              </a:r>
              <a:endParaRPr lang="en-US" dirty="0"/>
            </a:p>
          </p:txBody>
        </p:sp>
      </p:grpSp>
      <p:grpSp>
        <p:nvGrpSpPr>
          <p:cNvPr id="25" name="组合 24">
            <a:extLst>
              <a:ext uri="{FF2B5EF4-FFF2-40B4-BE49-F238E27FC236}">
                <a16:creationId xmlns:a16="http://schemas.microsoft.com/office/drawing/2014/main" id="{145D4C6B-6B65-ED23-D148-2A3F77BAC961}"/>
              </a:ext>
            </a:extLst>
          </p:cNvPr>
          <p:cNvGrpSpPr/>
          <p:nvPr/>
        </p:nvGrpSpPr>
        <p:grpSpPr>
          <a:xfrm>
            <a:off x="4664529" y="1634467"/>
            <a:ext cx="4599214" cy="2119334"/>
            <a:chOff x="9982200" y="1689104"/>
            <a:chExt cx="4599214" cy="2119334"/>
          </a:xfrm>
        </p:grpSpPr>
        <p:sp>
          <p:nvSpPr>
            <p:cNvPr id="23" name="矩形 22">
              <a:extLst>
                <a:ext uri="{FF2B5EF4-FFF2-40B4-BE49-F238E27FC236}">
                  <a16:creationId xmlns:a16="http://schemas.microsoft.com/office/drawing/2014/main" id="{4FD313A6-1A82-A0AD-7C4B-D9D242203EF3}"/>
                </a:ext>
              </a:extLst>
            </p:cNvPr>
            <p:cNvSpPr/>
            <p:nvPr/>
          </p:nvSpPr>
          <p:spPr>
            <a:xfrm>
              <a:off x="9982200" y="1689104"/>
              <a:ext cx="4599214" cy="21193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FE95CB61-EDDC-9078-E8FA-70A3CD36B9AC}"/>
                </a:ext>
              </a:extLst>
            </p:cNvPr>
            <p:cNvGrpSpPr/>
            <p:nvPr/>
          </p:nvGrpSpPr>
          <p:grpSpPr>
            <a:xfrm>
              <a:off x="10287000" y="1875386"/>
              <a:ext cx="4294414" cy="1890030"/>
              <a:chOff x="4800600" y="1918408"/>
              <a:chExt cx="4294414" cy="1890030"/>
            </a:xfrm>
            <a:solidFill>
              <a:schemeClr val="bg1"/>
            </a:solidFill>
          </p:grpSpPr>
          <p:grpSp>
            <p:nvGrpSpPr>
              <p:cNvPr id="15" name="组合 14">
                <a:extLst>
                  <a:ext uri="{FF2B5EF4-FFF2-40B4-BE49-F238E27FC236}">
                    <a16:creationId xmlns:a16="http://schemas.microsoft.com/office/drawing/2014/main" id="{6ABD9C2C-2B58-C41A-8112-1A744B86B1AE}"/>
                  </a:ext>
                </a:extLst>
              </p:cNvPr>
              <p:cNvGrpSpPr/>
              <p:nvPr/>
            </p:nvGrpSpPr>
            <p:grpSpPr>
              <a:xfrm>
                <a:off x="4800600" y="1918408"/>
                <a:ext cx="4191000" cy="1476890"/>
                <a:chOff x="4800600" y="1918408"/>
                <a:chExt cx="4191000" cy="1476890"/>
              </a:xfrm>
              <a:grpFill/>
            </p:grpSpPr>
            <p:sp>
              <p:nvSpPr>
                <p:cNvPr id="19" name="文本框 18">
                  <a:extLst>
                    <a:ext uri="{FF2B5EF4-FFF2-40B4-BE49-F238E27FC236}">
                      <a16:creationId xmlns:a16="http://schemas.microsoft.com/office/drawing/2014/main" id="{9FD8819F-D993-2121-4C9D-6E5DF2030D37}"/>
                    </a:ext>
                  </a:extLst>
                </p:cNvPr>
                <p:cNvSpPr txBox="1"/>
                <p:nvPr/>
              </p:nvSpPr>
              <p:spPr>
                <a:xfrm>
                  <a:off x="4800600" y="2466457"/>
                  <a:ext cx="1957587" cy="369332"/>
                </a:xfrm>
                <a:prstGeom prst="rect">
                  <a:avLst/>
                </a:prstGeom>
                <a:grpFill/>
              </p:spPr>
              <p:txBody>
                <a:bodyPr wrap="none" rtlCol="0">
                  <a:spAutoFit/>
                </a:bodyPr>
                <a:lstStyle/>
                <a:p>
                  <a:r>
                    <a:rPr lang="en-US" dirty="0"/>
                    <a:t>E(1,1)=W(1,1)+min</a:t>
                  </a:r>
                </a:p>
              </p:txBody>
            </p:sp>
            <p:sp>
              <p:nvSpPr>
                <p:cNvPr id="20" name="左大括号 19">
                  <a:extLst>
                    <a:ext uri="{FF2B5EF4-FFF2-40B4-BE49-F238E27FC236}">
                      <a16:creationId xmlns:a16="http://schemas.microsoft.com/office/drawing/2014/main" id="{E83EAA40-860B-EF5E-C281-362AD96CE65C}"/>
                    </a:ext>
                  </a:extLst>
                </p:cNvPr>
                <p:cNvSpPr/>
                <p:nvPr/>
              </p:nvSpPr>
              <p:spPr>
                <a:xfrm>
                  <a:off x="6643887" y="1918408"/>
                  <a:ext cx="228600" cy="1476890"/>
                </a:xfrm>
                <a:prstGeom prst="leftBrace">
                  <a:avLst/>
                </a:prstGeom>
                <a:grp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文本框 20">
                  <a:extLst>
                    <a:ext uri="{FF2B5EF4-FFF2-40B4-BE49-F238E27FC236}">
                      <a16:creationId xmlns:a16="http://schemas.microsoft.com/office/drawing/2014/main" id="{54192AB4-33A5-5A73-7A08-2ACE301F7B71}"/>
                    </a:ext>
                  </a:extLst>
                </p:cNvPr>
                <p:cNvSpPr txBox="1"/>
                <p:nvPr/>
              </p:nvSpPr>
              <p:spPr>
                <a:xfrm>
                  <a:off x="6798371" y="2440466"/>
                  <a:ext cx="2193229" cy="369332"/>
                </a:xfrm>
                <a:prstGeom prst="rect">
                  <a:avLst/>
                </a:prstGeom>
                <a:grpFill/>
              </p:spPr>
              <p:txBody>
                <a:bodyPr wrap="none" rtlCol="0">
                  <a:spAutoFit/>
                </a:bodyPr>
                <a:lstStyle/>
                <a:p>
                  <a:r>
                    <a:rPr lang="en-US" dirty="0"/>
                    <a:t>E(1,0)+E(2,1)=2 +1 =3</a:t>
                  </a:r>
                </a:p>
              </p:txBody>
            </p:sp>
            <p:sp>
              <p:nvSpPr>
                <p:cNvPr id="22" name="文本框 21">
                  <a:extLst>
                    <a:ext uri="{FF2B5EF4-FFF2-40B4-BE49-F238E27FC236}">
                      <a16:creationId xmlns:a16="http://schemas.microsoft.com/office/drawing/2014/main" id="{D6725A7B-0669-A3B2-E17D-48B635F06613}"/>
                    </a:ext>
                  </a:extLst>
                </p:cNvPr>
                <p:cNvSpPr txBox="1"/>
                <p:nvPr/>
              </p:nvSpPr>
              <p:spPr>
                <a:xfrm>
                  <a:off x="4800600" y="2132054"/>
                  <a:ext cx="877163" cy="369332"/>
                </a:xfrm>
                <a:prstGeom prst="rect">
                  <a:avLst/>
                </a:prstGeom>
                <a:grpFill/>
              </p:spPr>
              <p:txBody>
                <a:bodyPr wrap="none" rtlCol="0">
                  <a:spAutoFit/>
                </a:bodyPr>
                <a:lstStyle/>
                <a:p>
                  <a:r>
                    <a:rPr lang="zh-CN" altLang="en-US" dirty="0"/>
                    <a:t>举例：</a:t>
                  </a:r>
                  <a:endParaRPr lang="en-US" dirty="0"/>
                </a:p>
              </p:txBody>
            </p:sp>
          </p:grpSp>
          <p:sp>
            <p:nvSpPr>
              <p:cNvPr id="18" name="文本框 17">
                <a:extLst>
                  <a:ext uri="{FF2B5EF4-FFF2-40B4-BE49-F238E27FC236}">
                    <a16:creationId xmlns:a16="http://schemas.microsoft.com/office/drawing/2014/main" id="{6B5D2DBE-B096-DD4D-70BA-62D4145C9907}"/>
                  </a:ext>
                </a:extLst>
              </p:cNvPr>
              <p:cNvSpPr txBox="1"/>
              <p:nvPr/>
            </p:nvSpPr>
            <p:spPr>
              <a:xfrm>
                <a:off x="4800600" y="3439106"/>
                <a:ext cx="4294414" cy="369332"/>
              </a:xfrm>
              <a:prstGeom prst="rect">
                <a:avLst/>
              </a:prstGeom>
              <a:grpFill/>
            </p:spPr>
            <p:txBody>
              <a:bodyPr wrap="square">
                <a:spAutoFit/>
              </a:bodyPr>
              <a:lstStyle/>
              <a:p>
                <a:r>
                  <a:rPr lang="zh-CN" altLang="en-US" dirty="0">
                    <a:latin typeface="Times New Roman" pitchFamily="18" charset="0"/>
                    <a:ea typeface="SimSun" pitchFamily="2" charset="-122"/>
                    <a:cs typeface="Times New Roman" pitchFamily="18" charset="0"/>
                  </a:rPr>
                  <a:t>因此，对于</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[1,1]</a:t>
                </a:r>
                <a:r>
                  <a:rPr lang="zh-CN" altLang="en-US" dirty="0">
                    <a:latin typeface="Times New Roman" pitchFamily="18" charset="0"/>
                    <a:ea typeface="SimSun" pitchFamily="2" charset="-122"/>
                    <a:cs typeface="Times New Roman" pitchFamily="18" charset="0"/>
                  </a:rPr>
                  <a:t>来说，最优切割点为</a:t>
                </a:r>
                <a:r>
                  <a:rPr lang="en-US" altLang="zh-CN" dirty="0">
                    <a:latin typeface="Times New Roman" pitchFamily="18" charset="0"/>
                    <a:ea typeface="SimSun" pitchFamily="2" charset="-122"/>
                    <a:cs typeface="Times New Roman" pitchFamily="18" charset="0"/>
                  </a:rPr>
                  <a:t>1</a:t>
                </a:r>
                <a:endParaRPr lang="en-US" dirty="0"/>
              </a:p>
            </p:txBody>
          </p:sp>
        </p:grpSp>
      </p:grpSp>
    </p:spTree>
    <p:extLst>
      <p:ext uri="{BB962C8B-B14F-4D97-AF65-F5344CB8AC3E}">
        <p14:creationId xmlns:p14="http://schemas.microsoft.com/office/powerpoint/2010/main" val="407517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6-29</a:t>
            </a:r>
          </a:p>
        </p:txBody>
      </p:sp>
      <p:sp>
        <p:nvSpPr>
          <p:cNvPr id="3" name="TextBox 2"/>
          <p:cNvSpPr txBox="1"/>
          <p:nvPr/>
        </p:nvSpPr>
        <p:spPr>
          <a:xfrm>
            <a:off x="228601" y="204525"/>
            <a:ext cx="7696200" cy="369332"/>
          </a:xfrm>
          <a:prstGeom prst="rect">
            <a:avLst/>
          </a:prstGeom>
          <a:noFill/>
        </p:spPr>
        <p:txBody>
          <a:bodyPr wrap="square" rtlCol="0">
            <a:spAutoFit/>
          </a:bodyPr>
          <a:lstStyle/>
          <a:p>
            <a:r>
              <a:rPr lang="en-US" b="1" dirty="0">
                <a:latin typeface="SimSun" panose="02010600030101010101" pitchFamily="2" charset="-122"/>
                <a:ea typeface="SimSun" panose="02010600030101010101" pitchFamily="2" charset="-122"/>
              </a:rPr>
              <a:t>例 </a:t>
            </a:r>
            <a:r>
              <a:rPr lang="en-US" b="1" dirty="0">
                <a:latin typeface="Times New Roman" panose="02020603050405020304" pitchFamily="18" charset="0"/>
                <a:ea typeface="SimSun" panose="02010600030101010101" pitchFamily="2" charset="-122"/>
                <a:cs typeface="Times New Roman" panose="02020603050405020304" pitchFamily="18" charset="0"/>
              </a:rPr>
              <a:t>6.3</a:t>
            </a:r>
            <a:r>
              <a:rPr lang="en-US" b="1" dirty="0">
                <a:latin typeface="SimSun" panose="02010600030101010101" pitchFamily="2" charset="-122"/>
                <a:ea typeface="SimSun" panose="02010600030101010101" pitchFamily="2" charset="-122"/>
              </a:rPr>
              <a:t>	</a:t>
            </a:r>
            <a:r>
              <a:rPr lang="en-US" dirty="0" err="1">
                <a:latin typeface="SimSun" panose="02010600030101010101" pitchFamily="2" charset="-122"/>
                <a:ea typeface="SimSun" panose="02010600030101010101" pitchFamily="2" charset="-122"/>
              </a:rPr>
              <a:t>假设有如下权值序列</a:t>
            </a:r>
            <a:r>
              <a:rPr lang="en-US" dirty="0">
                <a:latin typeface="SimSun" panose="02010600030101010101" pitchFamily="2" charset="-122"/>
                <a:ea typeface="SimSun" panose="02010600030101010101" pitchFamily="2" charset="-122"/>
              </a:rPr>
              <a:t>：</a:t>
            </a:r>
            <a:endParaRPr lang="en-US" b="1" dirty="0">
              <a:latin typeface="SimSun" panose="02010600030101010101" pitchFamily="2" charset="-122"/>
              <a:ea typeface="SimSun" panose="02010600030101010101" pitchFamily="2" charset="-122"/>
            </a:endParaRPr>
          </a:p>
        </p:txBody>
      </p:sp>
      <p:graphicFrame>
        <p:nvGraphicFramePr>
          <p:cNvPr id="6" name="Table 5"/>
          <p:cNvGraphicFramePr>
            <a:graphicFrameLocks noGrp="1"/>
          </p:cNvGraphicFramePr>
          <p:nvPr/>
        </p:nvGraphicFramePr>
        <p:xfrm>
          <a:off x="1001487" y="697235"/>
          <a:ext cx="7141026" cy="843280"/>
        </p:xfrm>
        <a:graphic>
          <a:graphicData uri="http://schemas.openxmlformats.org/drawingml/2006/table">
            <a:tbl>
              <a:tblPr firstRow="1" firstCol="1" lastRow="1" lastCol="1" bandRow="1" bandCol="1"/>
              <a:tblGrid>
                <a:gridCol w="870858">
                  <a:extLst>
                    <a:ext uri="{9D8B030D-6E8A-4147-A177-3AD203B41FA5}">
                      <a16:colId xmlns:a16="http://schemas.microsoft.com/office/drawing/2014/main" val="20000"/>
                    </a:ext>
                  </a:extLst>
                </a:gridCol>
                <a:gridCol w="1045028">
                  <a:extLst>
                    <a:ext uri="{9D8B030D-6E8A-4147-A177-3AD203B41FA5}">
                      <a16:colId xmlns:a16="http://schemas.microsoft.com/office/drawing/2014/main" val="20001"/>
                    </a:ext>
                  </a:extLst>
                </a:gridCol>
                <a:gridCol w="1045028">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gridCol w="1045028">
                  <a:extLst>
                    <a:ext uri="{9D8B030D-6E8A-4147-A177-3AD203B41FA5}">
                      <a16:colId xmlns:a16="http://schemas.microsoft.com/office/drawing/2014/main" val="20006"/>
                    </a:ext>
                  </a:extLst>
                </a:gridCol>
              </a:tblGrid>
              <a:tr h="231410">
                <a:tc>
                  <a:txBody>
                    <a:bodyPr/>
                    <a:lstStyle/>
                    <a:p>
                      <a:pPr marL="0" marR="0" algn="ctr">
                        <a:spcBef>
                          <a:spcPts val="0"/>
                        </a:spcBef>
                        <a:spcAft>
                          <a:spcPts val="0"/>
                        </a:spcAft>
                      </a:pPr>
                      <a:r>
                        <a:rPr lang="en-US" sz="1800" i="1" dirty="0">
                          <a:effectLst/>
                          <a:latin typeface="Times New Roman" pitchFamily="18" charset="0"/>
                          <a:cs typeface="Times New Roman" pitchFamily="18" charset="0"/>
                        </a:rPr>
                        <a:t>i</a:t>
                      </a:r>
                      <a:r>
                        <a:rPr lang="en-US" sz="1600" dirty="0">
                          <a:effectLst/>
                          <a:latin typeface="Times New Roman" pitchFamily="18" charset="0"/>
                          <a:cs typeface="Times New Roman" pitchFamily="18" charset="0"/>
                        </a:rPr>
                        <a:t> </a:t>
                      </a:r>
                      <a:endParaRPr lang="en-US" sz="16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0</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3</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4</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a:effectLst/>
                          <a:latin typeface="Times New Roman" pitchFamily="18" charset="0"/>
                          <a:cs typeface="Times New Roman" pitchFamily="18" charset="0"/>
                        </a:rPr>
                        <a:t>5</a:t>
                      </a:r>
                      <a:endParaRPr lang="en-US" sz="180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0"/>
                  </a:ext>
                </a:extLst>
              </a:tr>
              <a:tr h="231410">
                <a:tc>
                  <a:txBody>
                    <a:bodyPr/>
                    <a:lstStyle/>
                    <a:p>
                      <a:pPr marL="0" marR="0" algn="ctr">
                        <a:spcBef>
                          <a:spcPts val="0"/>
                        </a:spcBef>
                        <a:spcAft>
                          <a:spcPts val="0"/>
                        </a:spcAft>
                      </a:pPr>
                      <a:r>
                        <a:rPr lang="en-US" sz="1600" i="1" dirty="0">
                          <a:effectLst/>
                          <a:latin typeface="Times New Roman" pitchFamily="18" charset="0"/>
                          <a:cs typeface="Times New Roman" pitchFamily="18" charset="0"/>
                        </a:rPr>
                        <a:t>p</a:t>
                      </a:r>
                      <a:r>
                        <a:rPr lang="en-US" sz="2800" i="1" baseline="-25000" dirty="0">
                          <a:effectLst/>
                          <a:latin typeface="Times New Roman" pitchFamily="18" charset="0"/>
                          <a:cs typeface="Times New Roman" pitchFamily="18" charset="0"/>
                        </a:rPr>
                        <a:t>i</a:t>
                      </a:r>
                      <a:endParaRPr lang="en-US" sz="20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a:effectLst/>
                          <a:latin typeface="Times New Roman" pitchFamily="18" charset="0"/>
                          <a:cs typeface="Times New Roman" pitchFamily="18" charset="0"/>
                        </a:rPr>
                        <a:t>3</a:t>
                      </a:r>
                      <a:endParaRPr lang="en-US" sz="18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8</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6</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5</a:t>
                      </a:r>
                      <a:endParaRPr lang="en-US" sz="18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1"/>
                  </a:ext>
                </a:extLst>
              </a:tr>
              <a:tr h="80632">
                <a:tc>
                  <a:txBody>
                    <a:bodyPr/>
                    <a:lstStyle/>
                    <a:p>
                      <a:pPr marL="0" marR="0" algn="ctr">
                        <a:spcBef>
                          <a:spcPts val="0"/>
                        </a:spcBef>
                        <a:spcAft>
                          <a:spcPts val="0"/>
                        </a:spcAft>
                      </a:pPr>
                      <a:r>
                        <a:rPr lang="en-US" sz="1600" i="1" dirty="0">
                          <a:effectLst/>
                          <a:latin typeface="Times New Roman" pitchFamily="18" charset="0"/>
                          <a:cs typeface="Times New Roman" pitchFamily="18" charset="0"/>
                        </a:rPr>
                        <a:t>q</a:t>
                      </a:r>
                      <a:r>
                        <a:rPr lang="en-US" sz="2800" i="1" baseline="-25000" dirty="0">
                          <a:effectLst/>
                          <a:latin typeface="Times New Roman" pitchFamily="18" charset="0"/>
                          <a:cs typeface="Times New Roman" pitchFamily="18" charset="0"/>
                        </a:rPr>
                        <a:t>i</a:t>
                      </a:r>
                      <a:endParaRPr lang="en-US" sz="20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4</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3</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1</a:t>
                      </a:r>
                      <a:endParaRPr lang="en-US" sz="18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1800" dirty="0">
                          <a:effectLst/>
                          <a:latin typeface="Times New Roman" pitchFamily="18" charset="0"/>
                          <a:cs typeface="Times New Roman" pitchFamily="18" charset="0"/>
                        </a:rPr>
                        <a:t>2</a:t>
                      </a:r>
                      <a:endParaRPr lang="en-US" sz="18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228601" y="1689104"/>
          <a:ext cx="4435929" cy="2010060"/>
        </p:xfrm>
        <a:graphic>
          <a:graphicData uri="http://schemas.openxmlformats.org/drawingml/2006/table">
            <a:tbl>
              <a:tblPr firstRow="1" firstCol="1" lastRow="1" lastCol="1" bandRow="1" bandCol="1"/>
              <a:tblGrid>
                <a:gridCol w="540969">
                  <a:extLst>
                    <a:ext uri="{9D8B030D-6E8A-4147-A177-3AD203B41FA5}">
                      <a16:colId xmlns:a16="http://schemas.microsoft.com/office/drawing/2014/main" val="20000"/>
                    </a:ext>
                  </a:extLst>
                </a:gridCol>
                <a:gridCol w="649160">
                  <a:extLst>
                    <a:ext uri="{9D8B030D-6E8A-4147-A177-3AD203B41FA5}">
                      <a16:colId xmlns:a16="http://schemas.microsoft.com/office/drawing/2014/main" val="20001"/>
                    </a:ext>
                  </a:extLst>
                </a:gridCol>
                <a:gridCol w="649160">
                  <a:extLst>
                    <a:ext uri="{9D8B030D-6E8A-4147-A177-3AD203B41FA5}">
                      <a16:colId xmlns:a16="http://schemas.microsoft.com/office/drawing/2014/main" val="20002"/>
                    </a:ext>
                  </a:extLst>
                </a:gridCol>
                <a:gridCol w="649160">
                  <a:extLst>
                    <a:ext uri="{9D8B030D-6E8A-4147-A177-3AD203B41FA5}">
                      <a16:colId xmlns:a16="http://schemas.microsoft.com/office/drawing/2014/main" val="20003"/>
                    </a:ext>
                  </a:extLst>
                </a:gridCol>
                <a:gridCol w="649160">
                  <a:extLst>
                    <a:ext uri="{9D8B030D-6E8A-4147-A177-3AD203B41FA5}">
                      <a16:colId xmlns:a16="http://schemas.microsoft.com/office/drawing/2014/main" val="20004"/>
                    </a:ext>
                  </a:extLst>
                </a:gridCol>
                <a:gridCol w="649160">
                  <a:extLst>
                    <a:ext uri="{9D8B030D-6E8A-4147-A177-3AD203B41FA5}">
                      <a16:colId xmlns:a16="http://schemas.microsoft.com/office/drawing/2014/main" val="20005"/>
                    </a:ext>
                  </a:extLst>
                </a:gridCol>
                <a:gridCol w="649160">
                  <a:extLst>
                    <a:ext uri="{9D8B030D-6E8A-4147-A177-3AD203B41FA5}">
                      <a16:colId xmlns:a16="http://schemas.microsoft.com/office/drawing/2014/main" val="20006"/>
                    </a:ext>
                  </a:extLst>
                </a:gridCol>
              </a:tblGrid>
              <a:tr h="225171">
                <a:tc>
                  <a:txBody>
                    <a:bodyPr/>
                    <a:lstStyle/>
                    <a:p>
                      <a:pPr marL="0" marR="0" algn="ctr">
                        <a:spcBef>
                          <a:spcPts val="100"/>
                        </a:spcBef>
                        <a:spcAft>
                          <a:spcPts val="100"/>
                        </a:spcAft>
                      </a:pPr>
                      <a:r>
                        <a:rPr lang="en-US" sz="1800" dirty="0">
                          <a:effectLst/>
                          <a:highlight>
                            <a:srgbClr val="FFFF00"/>
                          </a:highlight>
                        </a:rPr>
                        <a:t>W</a:t>
                      </a:r>
                      <a:endParaRPr lang="en-US" sz="1800" dirty="0">
                        <a:effectLst/>
                        <a:highlight>
                          <a:srgbClr val="FFFF00"/>
                        </a:highlight>
                        <a:latin typeface="Times New Roman"/>
                        <a:ea typeface="SimSun"/>
                      </a:endParaRPr>
                    </a:p>
                  </a:txBody>
                  <a:tcPr marL="68580" marR="68580" marT="0" marB="0"/>
                </a:tc>
                <a:tc>
                  <a:txBody>
                    <a:bodyPr/>
                    <a:lstStyle/>
                    <a:p>
                      <a:pPr marL="0" marR="0" algn="ctr">
                        <a:spcBef>
                          <a:spcPts val="200"/>
                        </a:spcBef>
                        <a:spcAft>
                          <a:spcPts val="200"/>
                        </a:spcAft>
                      </a:pPr>
                      <a:r>
                        <a:rPr lang="en-US" sz="1800" i="1" dirty="0">
                          <a:effectLst/>
                        </a:rPr>
                        <a:t>j</a:t>
                      </a:r>
                      <a:r>
                        <a:rPr lang="en-US" sz="1800" dirty="0">
                          <a:effectLst/>
                        </a:rPr>
                        <a:t>  = 0</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200"/>
                        </a:spcBef>
                        <a:spcAft>
                          <a:spcPts val="200"/>
                        </a:spcAft>
                      </a:pPr>
                      <a:r>
                        <a:rPr lang="en-US" sz="1800" dirty="0">
                          <a:effectLst/>
                        </a:rPr>
                        <a:t>5</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289290">
                <a:tc>
                  <a:txBody>
                    <a:bodyPr/>
                    <a:lstStyle/>
                    <a:p>
                      <a:pPr marL="0" marR="0" algn="ctr">
                        <a:spcBef>
                          <a:spcPts val="0"/>
                        </a:spcBef>
                        <a:spcAft>
                          <a:spcPts val="0"/>
                        </a:spcAft>
                      </a:pPr>
                      <a:r>
                        <a:rPr lang="en-US" sz="1800" i="1" dirty="0">
                          <a:effectLst/>
                        </a:rPr>
                        <a:t>i</a:t>
                      </a: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18</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30</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37</a:t>
                      </a:r>
                      <a:endParaRPr lang="en-US" sz="1800">
                        <a:effectLst/>
                        <a:latin typeface="Times New Roman"/>
                        <a:ea typeface="SimSun"/>
                      </a:endParaRPr>
                    </a:p>
                  </a:txBody>
                  <a:tcPr marL="68580" marR="68580" marT="0" marB="0"/>
                </a:tc>
                <a:extLst>
                  <a:ext uri="{0D108BD9-81ED-4DB2-BD59-A6C34878D82A}">
                    <a16:rowId xmlns:a16="http://schemas.microsoft.com/office/drawing/2014/main" val="10001"/>
                  </a:ext>
                </a:extLst>
              </a:tr>
              <a:tr h="289290">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18</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32</a:t>
                      </a:r>
                      <a:endParaRPr lang="en-US" sz="1800">
                        <a:effectLst/>
                        <a:latin typeface="Times New Roman"/>
                        <a:ea typeface="SimSun"/>
                      </a:endParaRPr>
                    </a:p>
                  </a:txBody>
                  <a:tcPr marL="68580" marR="68580" marT="0" marB="0"/>
                </a:tc>
                <a:extLst>
                  <a:ext uri="{0D108BD9-81ED-4DB2-BD59-A6C34878D82A}">
                    <a16:rowId xmlns:a16="http://schemas.microsoft.com/office/drawing/2014/main" val="10002"/>
                  </a:ext>
                </a:extLst>
              </a:tr>
              <a:tr h="289290">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16</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23</a:t>
                      </a:r>
                      <a:endParaRPr lang="en-US" sz="1800">
                        <a:effectLst/>
                        <a:latin typeface="Times New Roman"/>
                        <a:ea typeface="SimSun"/>
                      </a:endParaRPr>
                    </a:p>
                  </a:txBody>
                  <a:tcPr marL="68580" marR="68580" marT="0" marB="0"/>
                </a:tc>
                <a:extLst>
                  <a:ext uri="{0D108BD9-81ED-4DB2-BD59-A6C34878D82A}">
                    <a16:rowId xmlns:a16="http://schemas.microsoft.com/office/drawing/2014/main" val="10003"/>
                  </a:ext>
                </a:extLst>
              </a:tr>
              <a:tr h="289290">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17</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4"/>
                  </a:ext>
                </a:extLst>
              </a:tr>
              <a:tr h="289290">
                <a:tc>
                  <a:txBody>
                    <a:bodyPr/>
                    <a:lstStyle/>
                    <a:p>
                      <a:pPr marL="0" marR="0" algn="ctr">
                        <a:spcBef>
                          <a:spcPts val="0"/>
                        </a:spcBef>
                        <a:spcAft>
                          <a:spcPts val="0"/>
                        </a:spcAft>
                      </a:pPr>
                      <a:r>
                        <a:rPr lang="en-US" sz="1800">
                          <a:effectLst/>
                        </a:rPr>
                        <a:t>5</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5"/>
                  </a:ext>
                </a:extLst>
              </a:tr>
              <a:tr h="289290">
                <a:tc>
                  <a:txBody>
                    <a:bodyPr/>
                    <a:lstStyle/>
                    <a:p>
                      <a:pPr marL="0" marR="0" algn="ctr">
                        <a:spcBef>
                          <a:spcPts val="0"/>
                        </a:spcBef>
                        <a:spcAft>
                          <a:spcPts val="0"/>
                        </a:spcAft>
                      </a:pPr>
                      <a:r>
                        <a:rPr lang="en-US" sz="1800">
                          <a:effectLst/>
                        </a:rPr>
                        <a:t>6</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990601" y="3962399"/>
          <a:ext cx="3673928" cy="2362198"/>
        </p:xfrm>
        <a:graphic>
          <a:graphicData uri="http://schemas.openxmlformats.org/drawingml/2006/table">
            <a:tbl>
              <a:tblPr firstRow="1" firstCol="1" lastRow="1" lastCol="1" bandRow="1" bandCol="1"/>
              <a:tblGrid>
                <a:gridCol w="448040">
                  <a:extLst>
                    <a:ext uri="{9D8B030D-6E8A-4147-A177-3AD203B41FA5}">
                      <a16:colId xmlns:a16="http://schemas.microsoft.com/office/drawing/2014/main" val="20000"/>
                    </a:ext>
                  </a:extLst>
                </a:gridCol>
                <a:gridCol w="537648">
                  <a:extLst>
                    <a:ext uri="{9D8B030D-6E8A-4147-A177-3AD203B41FA5}">
                      <a16:colId xmlns:a16="http://schemas.microsoft.com/office/drawing/2014/main" val="20001"/>
                    </a:ext>
                  </a:extLst>
                </a:gridCol>
                <a:gridCol w="537648">
                  <a:extLst>
                    <a:ext uri="{9D8B030D-6E8A-4147-A177-3AD203B41FA5}">
                      <a16:colId xmlns:a16="http://schemas.microsoft.com/office/drawing/2014/main" val="20002"/>
                    </a:ext>
                  </a:extLst>
                </a:gridCol>
                <a:gridCol w="537648">
                  <a:extLst>
                    <a:ext uri="{9D8B030D-6E8A-4147-A177-3AD203B41FA5}">
                      <a16:colId xmlns:a16="http://schemas.microsoft.com/office/drawing/2014/main" val="20003"/>
                    </a:ext>
                  </a:extLst>
                </a:gridCol>
                <a:gridCol w="537648">
                  <a:extLst>
                    <a:ext uri="{9D8B030D-6E8A-4147-A177-3AD203B41FA5}">
                      <a16:colId xmlns:a16="http://schemas.microsoft.com/office/drawing/2014/main" val="20004"/>
                    </a:ext>
                  </a:extLst>
                </a:gridCol>
                <a:gridCol w="537648">
                  <a:extLst>
                    <a:ext uri="{9D8B030D-6E8A-4147-A177-3AD203B41FA5}">
                      <a16:colId xmlns:a16="http://schemas.microsoft.com/office/drawing/2014/main" val="20005"/>
                    </a:ext>
                  </a:extLst>
                </a:gridCol>
                <a:gridCol w="537648">
                  <a:extLst>
                    <a:ext uri="{9D8B030D-6E8A-4147-A177-3AD203B41FA5}">
                      <a16:colId xmlns:a16="http://schemas.microsoft.com/office/drawing/2014/main" val="20006"/>
                    </a:ext>
                  </a:extLst>
                </a:gridCol>
              </a:tblGrid>
              <a:tr h="372364">
                <a:tc>
                  <a:txBody>
                    <a:bodyPr/>
                    <a:lstStyle/>
                    <a:p>
                      <a:pPr marL="0" marR="0" algn="ctr">
                        <a:spcBef>
                          <a:spcPts val="0"/>
                        </a:spcBef>
                        <a:spcAft>
                          <a:spcPts val="0"/>
                        </a:spcAft>
                      </a:pPr>
                      <a:r>
                        <a:rPr lang="en-US" sz="1800" dirty="0">
                          <a:effectLst/>
                          <a:highlight>
                            <a:srgbClr val="FFFF00"/>
                          </a:highlight>
                        </a:rPr>
                        <a:t>E</a:t>
                      </a:r>
                      <a:endParaRPr lang="en-US" sz="1800" dirty="0">
                        <a:effectLst/>
                        <a:highlight>
                          <a:srgbClr val="FFFF00"/>
                        </a:highlight>
                        <a:latin typeface="Times New Roman"/>
                        <a:ea typeface="SimSun"/>
                      </a:endParaRPr>
                    </a:p>
                  </a:txBody>
                  <a:tcPr marL="68580" marR="68580" marT="0" marB="0"/>
                </a:tc>
                <a:tc>
                  <a:txBody>
                    <a:bodyPr/>
                    <a:lstStyle/>
                    <a:p>
                      <a:pPr marL="0" marR="0" algn="ctr">
                        <a:spcBef>
                          <a:spcPts val="0"/>
                        </a:spcBef>
                        <a:spcAft>
                          <a:spcPts val="0"/>
                        </a:spcAft>
                      </a:pPr>
                      <a:r>
                        <a:rPr lang="en-US" sz="1800" i="1" dirty="0">
                          <a:effectLst/>
                        </a:rPr>
                        <a:t>j</a:t>
                      </a:r>
                      <a:r>
                        <a:rPr lang="en-US" sz="1800" dirty="0">
                          <a:effectLst/>
                        </a:rPr>
                        <a:t> = 0</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5</a:t>
                      </a:r>
                      <a:endParaRPr lang="en-US" sz="1800">
                        <a:effectLst/>
                        <a:latin typeface="Times New Roman"/>
                        <a:ea typeface="SimSun"/>
                      </a:endParaRPr>
                    </a:p>
                  </a:txBody>
                  <a:tcPr marL="68580" marR="68580" marT="0" marB="0"/>
                </a:tc>
                <a:extLst>
                  <a:ext uri="{0D108BD9-81ED-4DB2-BD59-A6C34878D82A}">
                    <a16:rowId xmlns:a16="http://schemas.microsoft.com/office/drawing/2014/main" val="10000"/>
                  </a:ext>
                </a:extLst>
              </a:tr>
              <a:tr h="331639">
                <a:tc>
                  <a:txBody>
                    <a:bodyPr/>
                    <a:lstStyle/>
                    <a:p>
                      <a:pPr marL="0" marR="0" algn="ctr">
                        <a:spcBef>
                          <a:spcPts val="0"/>
                        </a:spcBef>
                        <a:spcAft>
                          <a:spcPts val="0"/>
                        </a:spcAft>
                      </a:pPr>
                      <a:r>
                        <a:rPr lang="en-US" sz="1800" i="1" dirty="0">
                          <a:effectLst/>
                        </a:rPr>
                        <a:t>i</a:t>
                      </a: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48</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72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96</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r h="331639">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18</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35</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57</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78</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2"/>
                  </a:ext>
                </a:extLst>
              </a:tr>
              <a:tr h="331639">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16</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3"/>
                  </a:ext>
                </a:extLst>
              </a:tr>
              <a:tr h="331639">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4"/>
                  </a:ext>
                </a:extLst>
              </a:tr>
              <a:tr h="331639">
                <a:tc>
                  <a:txBody>
                    <a:bodyPr/>
                    <a:lstStyle/>
                    <a:p>
                      <a:pPr marL="0" marR="0" algn="ctr">
                        <a:spcBef>
                          <a:spcPts val="0"/>
                        </a:spcBef>
                        <a:spcAft>
                          <a:spcPts val="0"/>
                        </a:spcAft>
                      </a:pPr>
                      <a:r>
                        <a:rPr lang="en-US" sz="1800">
                          <a:effectLst/>
                        </a:rPr>
                        <a:t>5</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11</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5"/>
                  </a:ext>
                </a:extLst>
              </a:tr>
              <a:tr h="331639">
                <a:tc>
                  <a:txBody>
                    <a:bodyPr/>
                    <a:lstStyle/>
                    <a:p>
                      <a:pPr marL="0" marR="0" algn="ctr">
                        <a:spcBef>
                          <a:spcPts val="0"/>
                        </a:spcBef>
                        <a:spcAft>
                          <a:spcPts val="0"/>
                        </a:spcAft>
                      </a:pPr>
                      <a:r>
                        <a:rPr lang="en-US" sz="1800">
                          <a:effectLst/>
                        </a:rPr>
                        <a:t>6</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4953000" y="4000500"/>
          <a:ext cx="3352802" cy="2324100"/>
        </p:xfrm>
        <a:graphic>
          <a:graphicData uri="http://schemas.openxmlformats.org/drawingml/2006/table">
            <a:tbl>
              <a:tblPr firstRow="1" firstCol="1" lastRow="1" lastCol="1" bandRow="1" bandCol="1"/>
              <a:tblGrid>
                <a:gridCol w="533400">
                  <a:extLst>
                    <a:ext uri="{9D8B030D-6E8A-4147-A177-3AD203B41FA5}">
                      <a16:colId xmlns:a16="http://schemas.microsoft.com/office/drawing/2014/main" val="20000"/>
                    </a:ext>
                  </a:extLst>
                </a:gridCol>
                <a:gridCol w="366132">
                  <a:extLst>
                    <a:ext uri="{9D8B030D-6E8A-4147-A177-3AD203B41FA5}">
                      <a16:colId xmlns:a16="http://schemas.microsoft.com/office/drawing/2014/main" val="20001"/>
                    </a:ext>
                  </a:extLst>
                </a:gridCol>
                <a:gridCol w="490654">
                  <a:extLst>
                    <a:ext uri="{9D8B030D-6E8A-4147-A177-3AD203B41FA5}">
                      <a16:colId xmlns:a16="http://schemas.microsoft.com/office/drawing/2014/main" val="20002"/>
                    </a:ext>
                  </a:extLst>
                </a:gridCol>
                <a:gridCol w="490654">
                  <a:extLst>
                    <a:ext uri="{9D8B030D-6E8A-4147-A177-3AD203B41FA5}">
                      <a16:colId xmlns:a16="http://schemas.microsoft.com/office/drawing/2014/main" val="20003"/>
                    </a:ext>
                  </a:extLst>
                </a:gridCol>
                <a:gridCol w="490654">
                  <a:extLst>
                    <a:ext uri="{9D8B030D-6E8A-4147-A177-3AD203B41FA5}">
                      <a16:colId xmlns:a16="http://schemas.microsoft.com/office/drawing/2014/main" val="20004"/>
                    </a:ext>
                  </a:extLst>
                </a:gridCol>
                <a:gridCol w="490654">
                  <a:extLst>
                    <a:ext uri="{9D8B030D-6E8A-4147-A177-3AD203B41FA5}">
                      <a16:colId xmlns:a16="http://schemas.microsoft.com/office/drawing/2014/main" val="20005"/>
                    </a:ext>
                  </a:extLst>
                </a:gridCol>
                <a:gridCol w="490654">
                  <a:extLst>
                    <a:ext uri="{9D8B030D-6E8A-4147-A177-3AD203B41FA5}">
                      <a16:colId xmlns:a16="http://schemas.microsoft.com/office/drawing/2014/main" val="20006"/>
                    </a:ext>
                  </a:extLst>
                </a:gridCol>
              </a:tblGrid>
              <a:tr h="407883">
                <a:tc>
                  <a:txBody>
                    <a:bodyPr/>
                    <a:lstStyle/>
                    <a:p>
                      <a:r>
                        <a:rPr lang="en-US" sz="1800" dirty="0">
                          <a:highlight>
                            <a:srgbClr val="FFFF00"/>
                          </a:highlight>
                        </a:rPr>
                        <a:t>root</a:t>
                      </a: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j= 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latin typeface="+mn-lt"/>
                          <a:ea typeface="+mn-ea"/>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883">
                <a:tc>
                  <a:txBody>
                    <a:bodyPr/>
                    <a:lstStyle/>
                    <a:p>
                      <a:pPr marL="0" marR="0" algn="ctr">
                        <a:spcBef>
                          <a:spcPts val="0"/>
                        </a:spcBef>
                        <a:spcAft>
                          <a:spcPts val="0"/>
                        </a:spcAft>
                      </a:pPr>
                      <a:r>
                        <a:rPr lang="en-US" sz="1800" dirty="0">
                          <a:effectLst/>
                        </a:rPr>
                        <a:t>i=1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r h="407883">
                <a:tc>
                  <a:txBody>
                    <a:bodyPr/>
                    <a:lstStyle/>
                    <a:p>
                      <a:pPr marL="0" marR="0" algn="ctr">
                        <a:spcBef>
                          <a:spcPts val="0"/>
                        </a:spcBef>
                        <a:spcAft>
                          <a:spcPts val="0"/>
                        </a:spcAft>
                      </a:pPr>
                      <a:r>
                        <a:rPr lang="en-US" sz="1800">
                          <a:effectLst/>
                        </a:rPr>
                        <a:t>2</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2</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2"/>
                  </a:ext>
                </a:extLst>
              </a:tr>
              <a:tr h="407883">
                <a:tc>
                  <a:txBody>
                    <a:bodyPr/>
                    <a:lstStyle/>
                    <a:p>
                      <a:pPr marL="0" marR="0" algn="ctr">
                        <a:spcBef>
                          <a:spcPts val="0"/>
                        </a:spcBef>
                        <a:spcAft>
                          <a:spcPts val="0"/>
                        </a:spcAft>
                      </a:pPr>
                      <a:r>
                        <a:rPr lang="en-US" sz="1800">
                          <a:effectLst/>
                        </a:rPr>
                        <a:t>3</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3</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3"/>
                  </a:ext>
                </a:extLst>
              </a:tr>
              <a:tr h="407883">
                <a:tc>
                  <a:txBody>
                    <a:bodyPr/>
                    <a:lstStyle/>
                    <a:p>
                      <a:pPr marL="0" marR="0" algn="ctr">
                        <a:spcBef>
                          <a:spcPts val="0"/>
                        </a:spcBef>
                        <a:spcAft>
                          <a:spcPts val="0"/>
                        </a:spcAft>
                      </a:pPr>
                      <a:r>
                        <a:rPr lang="en-US" sz="1800">
                          <a:effectLst/>
                        </a:rPr>
                        <a:t>4</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4</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4"/>
                  </a:ext>
                </a:extLst>
              </a:tr>
              <a:tr h="284685">
                <a:tc>
                  <a:txBody>
                    <a:bodyPr/>
                    <a:lstStyle/>
                    <a:p>
                      <a:pPr marL="0" marR="0" algn="ctr">
                        <a:spcBef>
                          <a:spcPts val="0"/>
                        </a:spcBef>
                        <a:spcAft>
                          <a:spcPts val="0"/>
                        </a:spcAft>
                      </a:pPr>
                      <a:r>
                        <a:rPr lang="en-US" sz="1800" dirty="0">
                          <a:effectLst/>
                        </a:rPr>
                        <a:t>5</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Times New Roman"/>
                        <a:ea typeface="SimSu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5"/>
                  </a:ext>
                </a:extLst>
              </a:tr>
            </a:tbl>
          </a:graphicData>
        </a:graphic>
      </p:graphicFrame>
      <p:pic>
        <p:nvPicPr>
          <p:cNvPr id="14" name="图片 13">
            <a:extLst>
              <a:ext uri="{FF2B5EF4-FFF2-40B4-BE49-F238E27FC236}">
                <a16:creationId xmlns:a16="http://schemas.microsoft.com/office/drawing/2014/main" id="{57D1F2F0-DAD5-4F7B-AB5E-8551835DABB2}"/>
              </a:ext>
            </a:extLst>
          </p:cNvPr>
          <p:cNvPicPr>
            <a:picLocks noChangeAspect="1"/>
          </p:cNvPicPr>
          <p:nvPr/>
        </p:nvPicPr>
        <p:blipFill>
          <a:blip r:embed="rId3"/>
          <a:stretch>
            <a:fillRect/>
          </a:stretch>
        </p:blipFill>
        <p:spPr>
          <a:xfrm>
            <a:off x="48985" y="204525"/>
            <a:ext cx="9046029" cy="1346201"/>
          </a:xfrm>
          <a:prstGeom prst="rect">
            <a:avLst/>
          </a:prstGeom>
          <a:ln w="34925">
            <a:solidFill>
              <a:schemeClr val="tx1"/>
            </a:solidFill>
          </a:ln>
        </p:spPr>
      </p:pic>
      <p:sp>
        <p:nvSpPr>
          <p:cNvPr id="9" name="文本框 8">
            <a:extLst>
              <a:ext uri="{FF2B5EF4-FFF2-40B4-BE49-F238E27FC236}">
                <a16:creationId xmlns:a16="http://schemas.microsoft.com/office/drawing/2014/main" id="{B507E864-2D12-41D9-9DB2-298A2C90FB92}"/>
              </a:ext>
            </a:extLst>
          </p:cNvPr>
          <p:cNvSpPr txBox="1"/>
          <p:nvPr/>
        </p:nvSpPr>
        <p:spPr>
          <a:xfrm>
            <a:off x="4800600" y="2466457"/>
            <a:ext cx="1957587" cy="369332"/>
          </a:xfrm>
          <a:prstGeom prst="rect">
            <a:avLst/>
          </a:prstGeom>
          <a:noFill/>
        </p:spPr>
        <p:txBody>
          <a:bodyPr wrap="none" rtlCol="0">
            <a:spAutoFit/>
          </a:bodyPr>
          <a:lstStyle/>
          <a:p>
            <a:r>
              <a:rPr lang="en-US" dirty="0"/>
              <a:t>E(1,5)=W(1,5)+min</a:t>
            </a:r>
          </a:p>
        </p:txBody>
      </p:sp>
      <p:sp>
        <p:nvSpPr>
          <p:cNvPr id="10" name="左大括号 9">
            <a:extLst>
              <a:ext uri="{FF2B5EF4-FFF2-40B4-BE49-F238E27FC236}">
                <a16:creationId xmlns:a16="http://schemas.microsoft.com/office/drawing/2014/main" id="{60F097ED-BE12-4604-92E9-5E56BA9B9605}"/>
              </a:ext>
            </a:extLst>
          </p:cNvPr>
          <p:cNvSpPr/>
          <p:nvPr/>
        </p:nvSpPr>
        <p:spPr>
          <a:xfrm>
            <a:off x="6643887" y="1918408"/>
            <a:ext cx="228600" cy="14768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文本框 10">
            <a:extLst>
              <a:ext uri="{FF2B5EF4-FFF2-40B4-BE49-F238E27FC236}">
                <a16:creationId xmlns:a16="http://schemas.microsoft.com/office/drawing/2014/main" id="{EECCB42F-CDEB-4312-89ED-EDC217A89758}"/>
              </a:ext>
            </a:extLst>
          </p:cNvPr>
          <p:cNvSpPr txBox="1"/>
          <p:nvPr/>
        </p:nvSpPr>
        <p:spPr>
          <a:xfrm>
            <a:off x="6758187" y="1758571"/>
            <a:ext cx="2480166" cy="1785104"/>
          </a:xfrm>
          <a:prstGeom prst="rect">
            <a:avLst/>
          </a:prstGeom>
          <a:noFill/>
        </p:spPr>
        <p:txBody>
          <a:bodyPr wrap="none" rtlCol="0">
            <a:spAutoFit/>
          </a:bodyPr>
          <a:lstStyle/>
          <a:p>
            <a:r>
              <a:rPr lang="en-US" dirty="0"/>
              <a:t>E(1,0)+E(2,5)=2 +78 =80</a:t>
            </a:r>
          </a:p>
          <a:p>
            <a:pPr>
              <a:spcBef>
                <a:spcPts val="600"/>
              </a:spcBef>
            </a:pPr>
            <a:r>
              <a:rPr lang="en-US" dirty="0"/>
              <a:t>E(1,1)+E(3,5)=9 +50 =</a:t>
            </a:r>
            <a:r>
              <a:rPr lang="en-US" dirty="0">
                <a:highlight>
                  <a:srgbClr val="00FFFF"/>
                </a:highlight>
              </a:rPr>
              <a:t>59</a:t>
            </a:r>
          </a:p>
          <a:p>
            <a:pPr>
              <a:spcBef>
                <a:spcPts val="600"/>
              </a:spcBef>
            </a:pPr>
            <a:r>
              <a:rPr lang="en-US" dirty="0"/>
              <a:t>E(1,2)+E(4,5)=31+31=62</a:t>
            </a:r>
          </a:p>
          <a:p>
            <a:pPr>
              <a:spcBef>
                <a:spcPts val="600"/>
              </a:spcBef>
            </a:pPr>
            <a:r>
              <a:rPr lang="en-US" altLang="zh-CN" dirty="0"/>
              <a:t>E(1,3)+E(5,5)=48+11=</a:t>
            </a:r>
            <a:r>
              <a:rPr lang="en-US" altLang="zh-CN" dirty="0">
                <a:highlight>
                  <a:srgbClr val="00FFFF"/>
                </a:highlight>
              </a:rPr>
              <a:t>59</a:t>
            </a:r>
          </a:p>
          <a:p>
            <a:pPr>
              <a:spcBef>
                <a:spcPts val="600"/>
              </a:spcBef>
            </a:pPr>
            <a:r>
              <a:rPr lang="en-US" altLang="zh-CN" dirty="0"/>
              <a:t>E(1,4)+E(6,5)=72+2  =74</a:t>
            </a:r>
            <a:endParaRPr lang="en-US" dirty="0"/>
          </a:p>
        </p:txBody>
      </p:sp>
      <p:sp>
        <p:nvSpPr>
          <p:cNvPr id="12" name="文本框 11">
            <a:extLst>
              <a:ext uri="{FF2B5EF4-FFF2-40B4-BE49-F238E27FC236}">
                <a16:creationId xmlns:a16="http://schemas.microsoft.com/office/drawing/2014/main" id="{F0A41916-9A41-4FD9-BA54-8DFA624CE288}"/>
              </a:ext>
            </a:extLst>
          </p:cNvPr>
          <p:cNvSpPr txBox="1"/>
          <p:nvPr/>
        </p:nvSpPr>
        <p:spPr>
          <a:xfrm>
            <a:off x="4800600" y="2132054"/>
            <a:ext cx="877163" cy="369332"/>
          </a:xfrm>
          <a:prstGeom prst="rect">
            <a:avLst/>
          </a:prstGeom>
          <a:noFill/>
        </p:spPr>
        <p:txBody>
          <a:bodyPr wrap="none" rtlCol="0">
            <a:spAutoFit/>
          </a:bodyPr>
          <a:lstStyle/>
          <a:p>
            <a:r>
              <a:rPr lang="zh-CN" altLang="en-US" dirty="0"/>
              <a:t>举例：</a:t>
            </a:r>
            <a:endParaRPr lang="en-US" dirty="0"/>
          </a:p>
        </p:txBody>
      </p:sp>
      <p:sp>
        <p:nvSpPr>
          <p:cNvPr id="16" name="文本框 15">
            <a:extLst>
              <a:ext uri="{FF2B5EF4-FFF2-40B4-BE49-F238E27FC236}">
                <a16:creationId xmlns:a16="http://schemas.microsoft.com/office/drawing/2014/main" id="{63AB8D5C-7345-4615-8E53-187F4738170B}"/>
              </a:ext>
            </a:extLst>
          </p:cNvPr>
          <p:cNvSpPr txBox="1"/>
          <p:nvPr/>
        </p:nvSpPr>
        <p:spPr>
          <a:xfrm>
            <a:off x="4659085" y="3489669"/>
            <a:ext cx="4484915" cy="369332"/>
          </a:xfrm>
          <a:prstGeom prst="rect">
            <a:avLst/>
          </a:prstGeom>
          <a:noFill/>
        </p:spPr>
        <p:txBody>
          <a:bodyPr wrap="square">
            <a:spAutoFit/>
          </a:bodyPr>
          <a:lstStyle/>
          <a:p>
            <a:r>
              <a:rPr lang="zh-CN" altLang="en-US" dirty="0">
                <a:latin typeface="Times New Roman" pitchFamily="18" charset="0"/>
                <a:ea typeface="SimSun" pitchFamily="2" charset="-122"/>
                <a:cs typeface="Times New Roman" pitchFamily="18" charset="0"/>
              </a:rPr>
              <a:t>因此，对于</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[1, 5]</a:t>
            </a:r>
            <a:r>
              <a:rPr lang="zh-CN" altLang="en-US" dirty="0">
                <a:latin typeface="Times New Roman" pitchFamily="18" charset="0"/>
                <a:ea typeface="SimSun" pitchFamily="2" charset="-122"/>
                <a:cs typeface="Times New Roman" pitchFamily="18" charset="0"/>
              </a:rPr>
              <a:t>来说，最优切割点为</a:t>
            </a:r>
            <a:r>
              <a:rPr lang="en-US" altLang="zh-CN"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或</a:t>
            </a:r>
            <a:r>
              <a:rPr lang="en-US" altLang="zh-CN" dirty="0">
                <a:latin typeface="Times New Roman" pitchFamily="18" charset="0"/>
                <a:ea typeface="SimSun" pitchFamily="2" charset="-122"/>
                <a:cs typeface="Times New Roman" pitchFamily="18" charset="0"/>
              </a:rPr>
              <a:t>4</a:t>
            </a:r>
            <a:endParaRPr lang="en-US" dirty="0"/>
          </a:p>
        </p:txBody>
      </p:sp>
    </p:spTree>
    <p:extLst>
      <p:ext uri="{BB962C8B-B14F-4D97-AF65-F5344CB8AC3E}">
        <p14:creationId xmlns:p14="http://schemas.microsoft.com/office/powerpoint/2010/main" val="3168094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6-30</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259065978"/>
              </p:ext>
            </p:extLst>
          </p:nvPr>
        </p:nvGraphicFramePr>
        <p:xfrm>
          <a:off x="922337" y="1600200"/>
          <a:ext cx="7299325" cy="3962400"/>
        </p:xfrm>
        <a:graphic>
          <a:graphicData uri="http://schemas.openxmlformats.org/presentationml/2006/ole">
            <mc:AlternateContent xmlns:mc="http://schemas.openxmlformats.org/markup-compatibility/2006">
              <mc:Choice xmlns:v="urn:schemas-microsoft-com:vml" Requires="v">
                <p:oleObj name="Picture" r:id="rId3" imgW="3657600" imgH="2000160" progId="Word.Picture.8">
                  <p:embed/>
                </p:oleObj>
              </mc:Choice>
              <mc:Fallback>
                <p:oleObj name="Picture" r:id="rId3" imgW="3657600" imgH="2000160" progId="Word.Picture.8">
                  <p:embed/>
                  <p:pic>
                    <p:nvPicPr>
                      <p:cNvPr id="0" name="Object 1"/>
                      <p:cNvPicPr>
                        <a:picLocks noChangeAspect="1" noChangeArrowheads="1"/>
                      </p:cNvPicPr>
                      <p:nvPr/>
                    </p:nvPicPr>
                    <p:blipFill>
                      <a:blip r:embed="rId4"/>
                      <a:srcRect/>
                      <a:stretch>
                        <a:fillRect/>
                      </a:stretch>
                    </p:blipFill>
                    <p:spPr bwMode="auto">
                      <a:xfrm>
                        <a:off x="922337" y="1600200"/>
                        <a:ext cx="7299325" cy="3962400"/>
                      </a:xfrm>
                      <a:prstGeom prst="rect">
                        <a:avLst/>
                      </a:prstGeom>
                      <a:noFill/>
                    </p:spPr>
                  </p:pic>
                </p:oleObj>
              </mc:Fallback>
            </mc:AlternateContent>
          </a:graphicData>
        </a:graphic>
      </p:graphicFrame>
      <p:sp>
        <p:nvSpPr>
          <p:cNvPr id="6" name="TextBox 5"/>
          <p:cNvSpPr txBox="1"/>
          <p:nvPr/>
        </p:nvSpPr>
        <p:spPr>
          <a:xfrm>
            <a:off x="88605" y="31433"/>
            <a:ext cx="6934200" cy="461665"/>
          </a:xfrm>
          <a:prstGeom prst="rect">
            <a:avLst/>
          </a:prstGeom>
          <a:noFill/>
        </p:spPr>
        <p:txBody>
          <a:bodyPr wrap="square" rtlCol="0">
            <a:spAutoFit/>
          </a:bodyPr>
          <a:lstStyle/>
          <a:p>
            <a:r>
              <a:rPr lang="en-US" sz="2400" b="1" dirty="0">
                <a:latin typeface="SimSun" panose="02010600030101010101" pitchFamily="2" charset="-122"/>
                <a:ea typeface="SimSun" panose="02010600030101010101" pitchFamily="2" charset="-122"/>
              </a:rPr>
              <a:t>对应于例</a:t>
            </a:r>
            <a:r>
              <a:rPr lang="en-US" sz="2400" b="1" dirty="0">
                <a:latin typeface="Times New Roman" panose="02020603050405020304" pitchFamily="18" charset="0"/>
                <a:ea typeface="SimSun" panose="02010600030101010101" pitchFamily="2" charset="-122"/>
                <a:cs typeface="Times New Roman" panose="02020603050405020304" pitchFamily="18" charset="0"/>
              </a:rPr>
              <a:t>6.3</a:t>
            </a:r>
            <a:r>
              <a:rPr lang="en-US" sz="2400" b="1" dirty="0">
                <a:latin typeface="SimSun" panose="02010600030101010101" pitchFamily="2" charset="-122"/>
                <a:ea typeface="SimSun" panose="02010600030101010101" pitchFamily="2" charset="-122"/>
              </a:rPr>
              <a:t>的</a:t>
            </a:r>
            <a:r>
              <a:rPr lang="zh-CN" altLang="en-US" sz="2400" b="1" dirty="0">
                <a:latin typeface="SimSun" panose="02010600030101010101" pitchFamily="2" charset="-122"/>
                <a:ea typeface="SimSun" panose="02010600030101010101" pitchFamily="2" charset="-122"/>
              </a:rPr>
              <a:t>最优二叉搜索树</a:t>
            </a:r>
            <a:endParaRPr lang="en-US" sz="2400" b="1" dirty="0">
              <a:latin typeface="SimSun" panose="02010600030101010101" pitchFamily="2" charset="-122"/>
              <a:ea typeface="SimSun" panose="02010600030101010101" pitchFamily="2" charset="-122"/>
            </a:endParaRPr>
          </a:p>
        </p:txBody>
      </p:sp>
      <p:sp>
        <p:nvSpPr>
          <p:cNvPr id="5" name="矩形 4">
            <a:extLst>
              <a:ext uri="{FF2B5EF4-FFF2-40B4-BE49-F238E27FC236}">
                <a16:creationId xmlns:a16="http://schemas.microsoft.com/office/drawing/2014/main" id="{32407AE4-8988-4769-BE6A-233DA3A1C2C5}"/>
              </a:ext>
            </a:extLst>
          </p:cNvPr>
          <p:cNvSpPr/>
          <p:nvPr/>
        </p:nvSpPr>
        <p:spPr>
          <a:xfrm>
            <a:off x="76200" y="6094085"/>
            <a:ext cx="9067800" cy="369332"/>
          </a:xfrm>
          <a:prstGeom prst="rect">
            <a:avLst/>
          </a:prstGeom>
        </p:spPr>
        <p:txBody>
          <a:bodyPr wrap="square">
            <a:spAutoFit/>
          </a:bodyPr>
          <a:lstStyle/>
          <a:p>
            <a:r>
              <a:rPr lang="zh-CN" altLang="en-US" dirty="0"/>
              <a:t>从前一页的表中，先找</a:t>
            </a:r>
            <a:r>
              <a:rPr lang="en-US" altLang="zh-CN" dirty="0"/>
              <a:t>root[1,5] = 2. </a:t>
            </a:r>
            <a:r>
              <a:rPr lang="zh-CN" altLang="en-US" dirty="0"/>
              <a:t>然后再找</a:t>
            </a:r>
            <a:r>
              <a:rPr lang="en-US" altLang="zh-CN" dirty="0"/>
              <a:t>root[3,5] =4…</a:t>
            </a:r>
            <a:r>
              <a:rPr lang="zh-CN" altLang="en-US" dirty="0"/>
              <a:t>即形成了本页的二叉搜索树</a:t>
            </a:r>
            <a:r>
              <a:rPr lang="en-US" altLang="zh-CN" dirty="0"/>
              <a:t>.</a:t>
            </a:r>
            <a:endParaRPr lang="zh-CN" altLang="en-US" dirty="0"/>
          </a:p>
        </p:txBody>
      </p:sp>
      <p:graphicFrame>
        <p:nvGraphicFramePr>
          <p:cNvPr id="7" name="Table 5">
            <a:extLst>
              <a:ext uri="{FF2B5EF4-FFF2-40B4-BE49-F238E27FC236}">
                <a16:creationId xmlns:a16="http://schemas.microsoft.com/office/drawing/2014/main" id="{40642996-65BD-47B7-A658-A02400839AB5}"/>
              </a:ext>
            </a:extLst>
          </p:cNvPr>
          <p:cNvGraphicFramePr>
            <a:graphicFrameLocks noGrp="1"/>
          </p:cNvGraphicFramePr>
          <p:nvPr>
            <p:extLst>
              <p:ext uri="{D42A27DB-BD31-4B8C-83A1-F6EECF244321}">
                <p14:modId xmlns:p14="http://schemas.microsoft.com/office/powerpoint/2010/main" val="1117045806"/>
              </p:ext>
            </p:extLst>
          </p:nvPr>
        </p:nvGraphicFramePr>
        <p:xfrm>
          <a:off x="885123" y="460862"/>
          <a:ext cx="7141026" cy="1171575"/>
        </p:xfrm>
        <a:graphic>
          <a:graphicData uri="http://schemas.openxmlformats.org/drawingml/2006/table">
            <a:tbl>
              <a:tblPr firstRow="1" firstCol="1" lastRow="1" lastCol="1" bandRow="1" bandCol="1"/>
              <a:tblGrid>
                <a:gridCol w="870858">
                  <a:extLst>
                    <a:ext uri="{9D8B030D-6E8A-4147-A177-3AD203B41FA5}">
                      <a16:colId xmlns:a16="http://schemas.microsoft.com/office/drawing/2014/main" val="20000"/>
                    </a:ext>
                  </a:extLst>
                </a:gridCol>
                <a:gridCol w="1045028">
                  <a:extLst>
                    <a:ext uri="{9D8B030D-6E8A-4147-A177-3AD203B41FA5}">
                      <a16:colId xmlns:a16="http://schemas.microsoft.com/office/drawing/2014/main" val="20001"/>
                    </a:ext>
                  </a:extLst>
                </a:gridCol>
                <a:gridCol w="1045028">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gridCol w="1045028">
                  <a:extLst>
                    <a:ext uri="{9D8B030D-6E8A-4147-A177-3AD203B41FA5}">
                      <a16:colId xmlns:a16="http://schemas.microsoft.com/office/drawing/2014/main" val="20006"/>
                    </a:ext>
                  </a:extLst>
                </a:gridCol>
              </a:tblGrid>
              <a:tr h="373907">
                <a:tc>
                  <a:txBody>
                    <a:bodyPr/>
                    <a:lstStyle/>
                    <a:p>
                      <a:pPr marL="0" marR="0" algn="ctr">
                        <a:spcBef>
                          <a:spcPts val="0"/>
                        </a:spcBef>
                        <a:spcAft>
                          <a:spcPts val="0"/>
                        </a:spcAft>
                      </a:pPr>
                      <a:r>
                        <a:rPr lang="en-US" sz="2400" i="1" dirty="0">
                          <a:effectLst/>
                          <a:latin typeface="Times New Roman" pitchFamily="18" charset="0"/>
                          <a:cs typeface="Times New Roman" pitchFamily="18" charset="0"/>
                        </a:rPr>
                        <a:t>i</a:t>
                      </a:r>
                      <a:r>
                        <a:rPr lang="en-US" sz="2000" dirty="0">
                          <a:effectLst/>
                          <a:latin typeface="Times New Roman" pitchFamily="18" charset="0"/>
                          <a:cs typeface="Times New Roman" pitchFamily="18" charset="0"/>
                        </a:rPr>
                        <a:t> </a:t>
                      </a:r>
                      <a:endParaRPr lang="en-US" sz="2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0</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3</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4</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a:effectLst/>
                          <a:latin typeface="Times New Roman" pitchFamily="18" charset="0"/>
                          <a:cs typeface="Times New Roman" pitchFamily="18" charset="0"/>
                        </a:rPr>
                        <a:t>5</a:t>
                      </a:r>
                      <a:endParaRPr lang="en-US" sz="240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0"/>
                  </a:ext>
                </a:extLst>
              </a:tr>
              <a:tr h="398834">
                <a:tc>
                  <a:txBody>
                    <a:bodyPr/>
                    <a:lstStyle/>
                    <a:p>
                      <a:pPr marL="0" marR="0" algn="ctr">
                        <a:spcBef>
                          <a:spcPts val="0"/>
                        </a:spcBef>
                        <a:spcAft>
                          <a:spcPts val="0"/>
                        </a:spcAft>
                      </a:pPr>
                      <a:r>
                        <a:rPr lang="en-US" sz="2000" i="1" dirty="0">
                          <a:effectLst/>
                          <a:latin typeface="Times New Roman" pitchFamily="18" charset="0"/>
                          <a:cs typeface="Times New Roman" pitchFamily="18" charset="0"/>
                        </a:rPr>
                        <a:t>p</a:t>
                      </a:r>
                      <a:r>
                        <a:rPr lang="en-US" sz="3600" i="1" baseline="-25000" dirty="0">
                          <a:effectLst/>
                          <a:latin typeface="Times New Roman" pitchFamily="18" charset="0"/>
                          <a:cs typeface="Times New Roman" pitchFamily="18" charset="0"/>
                        </a:rPr>
                        <a:t>i</a:t>
                      </a:r>
                      <a:endParaRPr lang="en-US" sz="28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 </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a:effectLst/>
                          <a:latin typeface="Times New Roman" pitchFamily="18" charset="0"/>
                          <a:cs typeface="Times New Roman" pitchFamily="18" charset="0"/>
                        </a:rPr>
                        <a:t>3</a:t>
                      </a:r>
                      <a:endParaRPr lang="en-US" sz="24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8</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6</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5</a:t>
                      </a:r>
                      <a:endParaRPr lang="en-US" sz="24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1"/>
                  </a:ext>
                </a:extLst>
              </a:tr>
              <a:tr h="398834">
                <a:tc>
                  <a:txBody>
                    <a:bodyPr/>
                    <a:lstStyle/>
                    <a:p>
                      <a:pPr marL="0" marR="0" algn="ctr">
                        <a:spcBef>
                          <a:spcPts val="0"/>
                        </a:spcBef>
                        <a:spcAft>
                          <a:spcPts val="0"/>
                        </a:spcAft>
                      </a:pPr>
                      <a:r>
                        <a:rPr lang="en-US" sz="2000" i="1" dirty="0">
                          <a:effectLst/>
                          <a:latin typeface="Times New Roman" pitchFamily="18" charset="0"/>
                          <a:cs typeface="Times New Roman" pitchFamily="18" charset="0"/>
                        </a:rPr>
                        <a:t>q</a:t>
                      </a:r>
                      <a:r>
                        <a:rPr lang="en-US" sz="3600" i="1" baseline="-25000" dirty="0">
                          <a:effectLst/>
                          <a:latin typeface="Times New Roman" pitchFamily="18" charset="0"/>
                          <a:cs typeface="Times New Roman" pitchFamily="18" charset="0"/>
                        </a:rPr>
                        <a:t>i</a:t>
                      </a:r>
                      <a:endParaRPr lang="en-US" sz="28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4</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3</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5332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6-30</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210472" y="27847"/>
            <a:ext cx="7010400" cy="461665"/>
          </a:xfrm>
          <a:prstGeom prst="rect">
            <a:avLst/>
          </a:prstGeom>
          <a:noFill/>
        </p:spPr>
        <p:txBody>
          <a:bodyPr wrap="square" rtlCol="0">
            <a:spAutoFit/>
          </a:bodyPr>
          <a:lstStyle/>
          <a:p>
            <a:r>
              <a:rPr lang="en-US" sz="2400" b="1" dirty="0">
                <a:latin typeface="SimSun" panose="02010600030101010101" pitchFamily="2" charset="-122"/>
                <a:ea typeface="SimSun" panose="02010600030101010101" pitchFamily="2" charset="-122"/>
              </a:rPr>
              <a:t>对应于例</a:t>
            </a:r>
            <a:r>
              <a:rPr lang="en-US" sz="2400" b="1" dirty="0">
                <a:latin typeface="Times New Roman" panose="02020603050405020304" pitchFamily="18" charset="0"/>
                <a:ea typeface="SimSun" panose="02010600030101010101" pitchFamily="2" charset="-122"/>
                <a:cs typeface="Times New Roman" panose="02020603050405020304" pitchFamily="18" charset="0"/>
              </a:rPr>
              <a:t>6.3</a:t>
            </a:r>
            <a:r>
              <a:rPr lang="en-US" sz="2400" b="1" dirty="0">
                <a:latin typeface="SimSun" panose="02010600030101010101" pitchFamily="2" charset="-122"/>
                <a:ea typeface="SimSun" panose="02010600030101010101" pitchFamily="2" charset="-122"/>
              </a:rPr>
              <a:t>的</a:t>
            </a:r>
            <a:r>
              <a:rPr lang="zh-CN" altLang="en-US" sz="2400" b="1" dirty="0">
                <a:highlight>
                  <a:srgbClr val="00FFFF"/>
                </a:highlight>
                <a:latin typeface="SimSun" panose="02010600030101010101" pitchFamily="2" charset="-122"/>
                <a:ea typeface="SimSun" panose="02010600030101010101" pitchFamily="2" charset="-122"/>
              </a:rPr>
              <a:t>同等权值的另外一棵</a:t>
            </a:r>
            <a:r>
              <a:rPr lang="zh-CN" altLang="en-US" sz="2400" b="1" dirty="0">
                <a:latin typeface="SimSun" panose="02010600030101010101" pitchFamily="2" charset="-122"/>
                <a:ea typeface="SimSun" panose="02010600030101010101" pitchFamily="2" charset="-122"/>
              </a:rPr>
              <a:t>最优二叉搜索树</a:t>
            </a:r>
            <a:endParaRPr lang="en-US" sz="2400" b="1" dirty="0">
              <a:latin typeface="SimSun" panose="02010600030101010101" pitchFamily="2" charset="-122"/>
              <a:ea typeface="SimSun" panose="02010600030101010101" pitchFamily="2" charset="-122"/>
            </a:endParaRPr>
          </a:p>
        </p:txBody>
      </p:sp>
      <p:sp>
        <p:nvSpPr>
          <p:cNvPr id="5" name="椭圆 4">
            <a:extLst>
              <a:ext uri="{FF2B5EF4-FFF2-40B4-BE49-F238E27FC236}">
                <a16:creationId xmlns:a16="http://schemas.microsoft.com/office/drawing/2014/main" id="{0C80DA9D-EC46-4A72-B01D-5F12675241DE}"/>
              </a:ext>
            </a:extLst>
          </p:cNvPr>
          <p:cNvSpPr/>
          <p:nvPr/>
        </p:nvSpPr>
        <p:spPr>
          <a:xfrm>
            <a:off x="4804138" y="1671934"/>
            <a:ext cx="597915" cy="570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solidFill>
                  <a:schemeClr val="tx1"/>
                </a:solidFill>
              </a:rPr>
              <a:t>A</a:t>
            </a:r>
            <a:r>
              <a:rPr lang="en-US" dirty="0">
                <a:solidFill>
                  <a:schemeClr val="tx1"/>
                </a:solidFill>
              </a:rPr>
              <a:t>[4]</a:t>
            </a:r>
          </a:p>
        </p:txBody>
      </p:sp>
      <p:sp>
        <p:nvSpPr>
          <p:cNvPr id="7" name="椭圆 6">
            <a:extLst>
              <a:ext uri="{FF2B5EF4-FFF2-40B4-BE49-F238E27FC236}">
                <a16:creationId xmlns:a16="http://schemas.microsoft.com/office/drawing/2014/main" id="{1EE2DD64-761F-4D83-A552-064C088125FD}"/>
              </a:ext>
            </a:extLst>
          </p:cNvPr>
          <p:cNvSpPr/>
          <p:nvPr/>
        </p:nvSpPr>
        <p:spPr>
          <a:xfrm>
            <a:off x="3416715" y="2801029"/>
            <a:ext cx="597915" cy="570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solidFill>
                  <a:schemeClr val="tx1"/>
                </a:solidFill>
              </a:rPr>
              <a:t>A</a:t>
            </a:r>
            <a:r>
              <a:rPr lang="en-US" dirty="0">
                <a:solidFill>
                  <a:schemeClr val="tx1"/>
                </a:solidFill>
              </a:rPr>
              <a:t>[2]</a:t>
            </a:r>
          </a:p>
        </p:txBody>
      </p:sp>
      <p:sp>
        <p:nvSpPr>
          <p:cNvPr id="8" name="椭圆 7">
            <a:extLst>
              <a:ext uri="{FF2B5EF4-FFF2-40B4-BE49-F238E27FC236}">
                <a16:creationId xmlns:a16="http://schemas.microsoft.com/office/drawing/2014/main" id="{B5C31997-FF5A-44AE-8049-2E8699FBB1E3}"/>
              </a:ext>
            </a:extLst>
          </p:cNvPr>
          <p:cNvSpPr/>
          <p:nvPr/>
        </p:nvSpPr>
        <p:spPr>
          <a:xfrm>
            <a:off x="2534299" y="3836032"/>
            <a:ext cx="597915" cy="570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solidFill>
                  <a:schemeClr val="tx1"/>
                </a:solidFill>
              </a:rPr>
              <a:t>A</a:t>
            </a:r>
            <a:r>
              <a:rPr lang="en-US" dirty="0">
                <a:solidFill>
                  <a:schemeClr val="tx1"/>
                </a:solidFill>
              </a:rPr>
              <a:t>[1]</a:t>
            </a:r>
          </a:p>
        </p:txBody>
      </p:sp>
      <p:sp>
        <p:nvSpPr>
          <p:cNvPr id="9" name="椭圆 8">
            <a:extLst>
              <a:ext uri="{FF2B5EF4-FFF2-40B4-BE49-F238E27FC236}">
                <a16:creationId xmlns:a16="http://schemas.microsoft.com/office/drawing/2014/main" id="{E2DDD28D-456C-4F5E-9810-6E5261F8609F}"/>
              </a:ext>
            </a:extLst>
          </p:cNvPr>
          <p:cNvSpPr/>
          <p:nvPr/>
        </p:nvSpPr>
        <p:spPr>
          <a:xfrm>
            <a:off x="4310695" y="3836031"/>
            <a:ext cx="597915" cy="570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solidFill>
                  <a:schemeClr val="tx1"/>
                </a:solidFill>
              </a:rPr>
              <a:t>A</a:t>
            </a:r>
            <a:r>
              <a:rPr lang="en-US" dirty="0">
                <a:solidFill>
                  <a:schemeClr val="tx1"/>
                </a:solidFill>
              </a:rPr>
              <a:t>[3]</a:t>
            </a:r>
          </a:p>
        </p:txBody>
      </p:sp>
      <p:sp>
        <p:nvSpPr>
          <p:cNvPr id="10" name="椭圆 9">
            <a:extLst>
              <a:ext uri="{FF2B5EF4-FFF2-40B4-BE49-F238E27FC236}">
                <a16:creationId xmlns:a16="http://schemas.microsoft.com/office/drawing/2014/main" id="{CC845EF6-D318-48D3-B14F-3B42F2389772}"/>
              </a:ext>
            </a:extLst>
          </p:cNvPr>
          <p:cNvSpPr/>
          <p:nvPr/>
        </p:nvSpPr>
        <p:spPr>
          <a:xfrm>
            <a:off x="6087091" y="2801029"/>
            <a:ext cx="597915" cy="570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solidFill>
                  <a:schemeClr val="tx1"/>
                </a:solidFill>
              </a:rPr>
              <a:t>A</a:t>
            </a:r>
            <a:r>
              <a:rPr lang="en-US" dirty="0">
                <a:solidFill>
                  <a:schemeClr val="tx1"/>
                </a:solidFill>
              </a:rPr>
              <a:t>[5]</a:t>
            </a:r>
          </a:p>
        </p:txBody>
      </p:sp>
      <p:cxnSp>
        <p:nvCxnSpPr>
          <p:cNvPr id="12" name="直接连接符 11">
            <a:extLst>
              <a:ext uri="{FF2B5EF4-FFF2-40B4-BE49-F238E27FC236}">
                <a16:creationId xmlns:a16="http://schemas.microsoft.com/office/drawing/2014/main" id="{0DCA09DF-94B4-415B-95D9-66771105FFF6}"/>
              </a:ext>
            </a:extLst>
          </p:cNvPr>
          <p:cNvCxnSpPr>
            <a:stCxn id="5" idx="3"/>
            <a:endCxn id="7" idx="7"/>
          </p:cNvCxnSpPr>
          <p:nvPr/>
        </p:nvCxnSpPr>
        <p:spPr>
          <a:xfrm flipH="1">
            <a:off x="3927067" y="2158512"/>
            <a:ext cx="964634" cy="726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0FB3768-A34A-439E-89EB-405B1FB9A2B5}"/>
              </a:ext>
            </a:extLst>
          </p:cNvPr>
          <p:cNvCxnSpPr>
            <a:cxnSpLocks/>
            <a:stCxn id="7" idx="3"/>
            <a:endCxn id="8" idx="7"/>
          </p:cNvCxnSpPr>
          <p:nvPr/>
        </p:nvCxnSpPr>
        <p:spPr>
          <a:xfrm flipH="1">
            <a:off x="3044651" y="3287606"/>
            <a:ext cx="459627" cy="63191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9BC214C-5E96-44FF-AB71-4ADB4C03F7EC}"/>
              </a:ext>
            </a:extLst>
          </p:cNvPr>
          <p:cNvCxnSpPr>
            <a:stCxn id="7" idx="5"/>
            <a:endCxn id="9" idx="1"/>
          </p:cNvCxnSpPr>
          <p:nvPr/>
        </p:nvCxnSpPr>
        <p:spPr>
          <a:xfrm>
            <a:off x="3927067" y="3287606"/>
            <a:ext cx="471190" cy="6319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A3DF08F-6AB9-4E94-99D2-D94126B90D69}"/>
              </a:ext>
            </a:extLst>
          </p:cNvPr>
          <p:cNvCxnSpPr>
            <a:stCxn id="5" idx="5"/>
            <a:endCxn id="10" idx="1"/>
          </p:cNvCxnSpPr>
          <p:nvPr/>
        </p:nvCxnSpPr>
        <p:spPr>
          <a:xfrm>
            <a:off x="5314491" y="2158512"/>
            <a:ext cx="860162" cy="726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7B4BD04-144B-46AC-AF56-59A29B56D5AD}"/>
              </a:ext>
            </a:extLst>
          </p:cNvPr>
          <p:cNvSpPr/>
          <p:nvPr/>
        </p:nvSpPr>
        <p:spPr>
          <a:xfrm>
            <a:off x="1936276" y="4824006"/>
            <a:ext cx="598023" cy="570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i="1" dirty="0">
                <a:solidFill>
                  <a:schemeClr val="tx1"/>
                </a:solidFill>
              </a:rPr>
              <a:t>d</a:t>
            </a:r>
            <a:r>
              <a:rPr lang="en-US" altLang="zh-CN" sz="2800" baseline="-25000" dirty="0">
                <a:solidFill>
                  <a:schemeClr val="tx1"/>
                </a:solidFill>
              </a:rPr>
              <a:t>1</a:t>
            </a:r>
            <a:endParaRPr lang="en-US" sz="2800" baseline="-25000" dirty="0">
              <a:solidFill>
                <a:schemeClr val="tx1"/>
              </a:solidFill>
            </a:endParaRPr>
          </a:p>
        </p:txBody>
      </p:sp>
      <p:sp>
        <p:nvSpPr>
          <p:cNvPr id="20" name="矩形 19">
            <a:extLst>
              <a:ext uri="{FF2B5EF4-FFF2-40B4-BE49-F238E27FC236}">
                <a16:creationId xmlns:a16="http://schemas.microsoft.com/office/drawing/2014/main" id="{56AF0E39-2961-47D6-8157-9B8A9C777AB7}"/>
              </a:ext>
            </a:extLst>
          </p:cNvPr>
          <p:cNvSpPr/>
          <p:nvPr/>
        </p:nvSpPr>
        <p:spPr>
          <a:xfrm>
            <a:off x="3027743" y="4840139"/>
            <a:ext cx="598023" cy="570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i="1" dirty="0">
                <a:solidFill>
                  <a:schemeClr val="tx1"/>
                </a:solidFill>
              </a:rPr>
              <a:t>d</a:t>
            </a:r>
            <a:r>
              <a:rPr lang="en-US" altLang="zh-CN" sz="2800" baseline="-25000" dirty="0">
                <a:solidFill>
                  <a:schemeClr val="tx1"/>
                </a:solidFill>
              </a:rPr>
              <a:t>2</a:t>
            </a:r>
            <a:endParaRPr lang="en-US" dirty="0">
              <a:solidFill>
                <a:schemeClr val="tx1"/>
              </a:solidFill>
            </a:endParaRPr>
          </a:p>
        </p:txBody>
      </p:sp>
      <p:sp>
        <p:nvSpPr>
          <p:cNvPr id="21" name="矩形 20">
            <a:extLst>
              <a:ext uri="{FF2B5EF4-FFF2-40B4-BE49-F238E27FC236}">
                <a16:creationId xmlns:a16="http://schemas.microsoft.com/office/drawing/2014/main" id="{5447027E-04AF-47C3-BAA8-47342113A075}"/>
              </a:ext>
            </a:extLst>
          </p:cNvPr>
          <p:cNvSpPr/>
          <p:nvPr/>
        </p:nvSpPr>
        <p:spPr>
          <a:xfrm>
            <a:off x="3885009" y="4834403"/>
            <a:ext cx="598023" cy="570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i="1" dirty="0">
                <a:solidFill>
                  <a:schemeClr val="tx1"/>
                </a:solidFill>
              </a:rPr>
              <a:t>d</a:t>
            </a:r>
            <a:r>
              <a:rPr lang="en-US" altLang="zh-CN" sz="2800" baseline="-25000" dirty="0">
                <a:solidFill>
                  <a:schemeClr val="tx1"/>
                </a:solidFill>
              </a:rPr>
              <a:t>3</a:t>
            </a:r>
            <a:endParaRPr lang="en-US" dirty="0">
              <a:solidFill>
                <a:schemeClr val="tx1"/>
              </a:solidFill>
            </a:endParaRPr>
          </a:p>
        </p:txBody>
      </p:sp>
      <p:sp>
        <p:nvSpPr>
          <p:cNvPr id="22" name="矩形 21">
            <a:extLst>
              <a:ext uri="{FF2B5EF4-FFF2-40B4-BE49-F238E27FC236}">
                <a16:creationId xmlns:a16="http://schemas.microsoft.com/office/drawing/2014/main" id="{CDAD79DA-EE8D-45D9-906D-6A55FF52296F}"/>
              </a:ext>
            </a:extLst>
          </p:cNvPr>
          <p:cNvSpPr/>
          <p:nvPr/>
        </p:nvSpPr>
        <p:spPr>
          <a:xfrm>
            <a:off x="4821759" y="4824007"/>
            <a:ext cx="598023" cy="570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i="1" dirty="0">
                <a:solidFill>
                  <a:schemeClr val="tx1"/>
                </a:solidFill>
              </a:rPr>
              <a:t>d</a:t>
            </a:r>
            <a:r>
              <a:rPr lang="en-US" altLang="zh-CN" sz="2800" baseline="-25000" dirty="0">
                <a:solidFill>
                  <a:schemeClr val="tx1"/>
                </a:solidFill>
              </a:rPr>
              <a:t>4</a:t>
            </a:r>
            <a:endParaRPr lang="en-US" dirty="0">
              <a:solidFill>
                <a:schemeClr val="tx1"/>
              </a:solidFill>
            </a:endParaRPr>
          </a:p>
        </p:txBody>
      </p:sp>
      <p:sp>
        <p:nvSpPr>
          <p:cNvPr id="23" name="矩形 22">
            <a:extLst>
              <a:ext uri="{FF2B5EF4-FFF2-40B4-BE49-F238E27FC236}">
                <a16:creationId xmlns:a16="http://schemas.microsoft.com/office/drawing/2014/main" id="{17089304-56E8-469E-AC1B-96F122AFC3BF}"/>
              </a:ext>
            </a:extLst>
          </p:cNvPr>
          <p:cNvSpPr/>
          <p:nvPr/>
        </p:nvSpPr>
        <p:spPr>
          <a:xfrm>
            <a:off x="5567531" y="3806539"/>
            <a:ext cx="598023" cy="570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i="1" dirty="0">
                <a:solidFill>
                  <a:schemeClr val="tx1"/>
                </a:solidFill>
              </a:rPr>
              <a:t>d</a:t>
            </a:r>
            <a:r>
              <a:rPr lang="en-US" altLang="zh-CN" sz="2800" baseline="-25000" dirty="0">
                <a:solidFill>
                  <a:schemeClr val="tx1"/>
                </a:solidFill>
              </a:rPr>
              <a:t>5</a:t>
            </a:r>
            <a:endParaRPr lang="en-US" dirty="0">
              <a:solidFill>
                <a:schemeClr val="tx1"/>
              </a:solidFill>
            </a:endParaRPr>
          </a:p>
        </p:txBody>
      </p:sp>
      <p:sp>
        <p:nvSpPr>
          <p:cNvPr id="24" name="矩形 23">
            <a:extLst>
              <a:ext uri="{FF2B5EF4-FFF2-40B4-BE49-F238E27FC236}">
                <a16:creationId xmlns:a16="http://schemas.microsoft.com/office/drawing/2014/main" id="{DAB6BA86-F38B-4C7F-8B0C-34D2FBDBBCF5}"/>
              </a:ext>
            </a:extLst>
          </p:cNvPr>
          <p:cNvSpPr/>
          <p:nvPr/>
        </p:nvSpPr>
        <p:spPr>
          <a:xfrm>
            <a:off x="6759453" y="3803642"/>
            <a:ext cx="598023" cy="570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i="1" dirty="0">
                <a:solidFill>
                  <a:schemeClr val="tx1"/>
                </a:solidFill>
              </a:rPr>
              <a:t>d</a:t>
            </a:r>
            <a:r>
              <a:rPr lang="en-US" altLang="zh-CN" sz="2800" baseline="-25000" dirty="0">
                <a:solidFill>
                  <a:schemeClr val="tx1"/>
                </a:solidFill>
              </a:rPr>
              <a:t>6</a:t>
            </a:r>
            <a:endParaRPr lang="en-US" dirty="0">
              <a:solidFill>
                <a:schemeClr val="tx1"/>
              </a:solidFill>
            </a:endParaRPr>
          </a:p>
        </p:txBody>
      </p:sp>
      <p:cxnSp>
        <p:nvCxnSpPr>
          <p:cNvPr id="26" name="直接连接符 25">
            <a:extLst>
              <a:ext uri="{FF2B5EF4-FFF2-40B4-BE49-F238E27FC236}">
                <a16:creationId xmlns:a16="http://schemas.microsoft.com/office/drawing/2014/main" id="{39806ED7-2991-44DA-B683-D4B6F7AC0AFD}"/>
              </a:ext>
            </a:extLst>
          </p:cNvPr>
          <p:cNvCxnSpPr>
            <a:stCxn id="8" idx="3"/>
            <a:endCxn id="19" idx="0"/>
          </p:cNvCxnSpPr>
          <p:nvPr/>
        </p:nvCxnSpPr>
        <p:spPr>
          <a:xfrm flipH="1">
            <a:off x="2235288" y="4322609"/>
            <a:ext cx="386573" cy="50139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C7DBF05-8E5F-4F10-A21C-2D52612C7686}"/>
              </a:ext>
            </a:extLst>
          </p:cNvPr>
          <p:cNvCxnSpPr>
            <a:stCxn id="8" idx="5"/>
            <a:endCxn id="20" idx="0"/>
          </p:cNvCxnSpPr>
          <p:nvPr/>
        </p:nvCxnSpPr>
        <p:spPr>
          <a:xfrm>
            <a:off x="3044652" y="4322609"/>
            <a:ext cx="282103" cy="51753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2B44B37-794A-49E8-8EA6-9F2DD37AE073}"/>
              </a:ext>
            </a:extLst>
          </p:cNvPr>
          <p:cNvCxnSpPr>
            <a:stCxn id="9" idx="3"/>
            <a:endCxn id="21" idx="0"/>
          </p:cNvCxnSpPr>
          <p:nvPr/>
        </p:nvCxnSpPr>
        <p:spPr>
          <a:xfrm flipH="1">
            <a:off x="4184021" y="4322608"/>
            <a:ext cx="214236" cy="511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EB067B-8CA5-4A29-B44E-310A6F2B44DA}"/>
              </a:ext>
            </a:extLst>
          </p:cNvPr>
          <p:cNvCxnSpPr>
            <a:stCxn id="9" idx="5"/>
            <a:endCxn id="22" idx="0"/>
          </p:cNvCxnSpPr>
          <p:nvPr/>
        </p:nvCxnSpPr>
        <p:spPr>
          <a:xfrm>
            <a:off x="4821048" y="4322608"/>
            <a:ext cx="299723" cy="50139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396802B-E802-4273-98E8-BDC94E3FC37E}"/>
              </a:ext>
            </a:extLst>
          </p:cNvPr>
          <p:cNvCxnSpPr>
            <a:cxnSpLocks/>
            <a:stCxn id="10" idx="5"/>
            <a:endCxn id="24" idx="0"/>
          </p:cNvCxnSpPr>
          <p:nvPr/>
        </p:nvCxnSpPr>
        <p:spPr>
          <a:xfrm>
            <a:off x="6597443" y="3287606"/>
            <a:ext cx="461022" cy="51603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11B4A9A-A96C-42BE-A184-CF07E71CA1A5}"/>
              </a:ext>
            </a:extLst>
          </p:cNvPr>
          <p:cNvCxnSpPr>
            <a:stCxn id="10" idx="3"/>
            <a:endCxn id="23" idx="0"/>
          </p:cNvCxnSpPr>
          <p:nvPr/>
        </p:nvCxnSpPr>
        <p:spPr>
          <a:xfrm flipH="1">
            <a:off x="5866543" y="3287606"/>
            <a:ext cx="308111" cy="5189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A1C2FB7C-AE3F-4739-90E1-D2C68661E90F}"/>
              </a:ext>
            </a:extLst>
          </p:cNvPr>
          <p:cNvSpPr txBox="1"/>
          <p:nvPr/>
        </p:nvSpPr>
        <p:spPr>
          <a:xfrm>
            <a:off x="459412" y="2739979"/>
            <a:ext cx="2265364" cy="369332"/>
          </a:xfrm>
          <a:prstGeom prst="rect">
            <a:avLst/>
          </a:prstGeom>
          <a:noFill/>
        </p:spPr>
        <p:txBody>
          <a:bodyPr wrap="none" rtlCol="0">
            <a:spAutoFit/>
          </a:bodyPr>
          <a:lstStyle/>
          <a:p>
            <a:r>
              <a:rPr lang="zh-CN" altLang="en-US" dirty="0"/>
              <a:t>这棵树的权值也是</a:t>
            </a:r>
            <a:r>
              <a:rPr lang="en-US" altLang="zh-CN" dirty="0"/>
              <a:t>96</a:t>
            </a:r>
            <a:endParaRPr lang="en-US" dirty="0"/>
          </a:p>
        </p:txBody>
      </p:sp>
      <p:sp>
        <p:nvSpPr>
          <p:cNvPr id="4" name="矩形 3">
            <a:extLst>
              <a:ext uri="{FF2B5EF4-FFF2-40B4-BE49-F238E27FC236}">
                <a16:creationId xmlns:a16="http://schemas.microsoft.com/office/drawing/2014/main" id="{F93941D7-699C-401B-9B37-9CE8F219AC7D}"/>
              </a:ext>
            </a:extLst>
          </p:cNvPr>
          <p:cNvSpPr/>
          <p:nvPr/>
        </p:nvSpPr>
        <p:spPr>
          <a:xfrm>
            <a:off x="152400" y="5839640"/>
            <a:ext cx="9106348" cy="646331"/>
          </a:xfrm>
          <a:prstGeom prst="rect">
            <a:avLst/>
          </a:prstGeom>
        </p:spPr>
        <p:txBody>
          <a:bodyPr wrap="square">
            <a:spAutoFit/>
          </a:bodyPr>
          <a:lstStyle/>
          <a:p>
            <a:r>
              <a:rPr lang="zh-CN" altLang="en-US" dirty="0"/>
              <a:t>从前一页的表中，先找</a:t>
            </a:r>
            <a:r>
              <a:rPr lang="en-US" altLang="zh-CN" dirty="0"/>
              <a:t>root[1,5] = 4</a:t>
            </a:r>
            <a:r>
              <a:rPr lang="zh-CN" altLang="en-US" dirty="0"/>
              <a:t>（这里，设定同权重最优解选了根</a:t>
            </a:r>
            <a:r>
              <a:rPr lang="en-US" altLang="zh-CN" dirty="0"/>
              <a:t>=4</a:t>
            </a:r>
            <a:r>
              <a:rPr lang="zh-CN" altLang="en-US" dirty="0"/>
              <a:t>，而不是表中的</a:t>
            </a:r>
            <a:r>
              <a:rPr lang="en-US" altLang="zh-CN" dirty="0"/>
              <a:t>2</a:t>
            </a:r>
            <a:r>
              <a:rPr lang="zh-CN" altLang="en-US" dirty="0"/>
              <a:t>）</a:t>
            </a:r>
            <a:r>
              <a:rPr lang="en-US" altLang="zh-CN" dirty="0"/>
              <a:t>. </a:t>
            </a:r>
            <a:r>
              <a:rPr lang="zh-CN" altLang="en-US" dirty="0"/>
              <a:t>然后再找</a:t>
            </a:r>
            <a:r>
              <a:rPr lang="en-US" altLang="zh-CN" dirty="0"/>
              <a:t>root[1,3] =2…</a:t>
            </a:r>
            <a:r>
              <a:rPr lang="zh-CN" altLang="en-US" dirty="0"/>
              <a:t>即形成了本页的二叉搜索树</a:t>
            </a:r>
            <a:r>
              <a:rPr lang="en-US" altLang="zh-CN" dirty="0"/>
              <a:t>.</a:t>
            </a:r>
            <a:endParaRPr lang="zh-CN" altLang="en-US" dirty="0"/>
          </a:p>
        </p:txBody>
      </p:sp>
      <p:sp>
        <p:nvSpPr>
          <p:cNvPr id="29" name="矩形 28">
            <a:extLst>
              <a:ext uri="{FF2B5EF4-FFF2-40B4-BE49-F238E27FC236}">
                <a16:creationId xmlns:a16="http://schemas.microsoft.com/office/drawing/2014/main" id="{07B3D6D0-04D1-45D3-A1CF-4A9441BE9B65}"/>
              </a:ext>
            </a:extLst>
          </p:cNvPr>
          <p:cNvSpPr/>
          <p:nvPr/>
        </p:nvSpPr>
        <p:spPr>
          <a:xfrm>
            <a:off x="8165367" y="1579957"/>
            <a:ext cx="1066800" cy="3139321"/>
          </a:xfrm>
          <a:prstGeom prst="rect">
            <a:avLst/>
          </a:prstGeom>
        </p:spPr>
        <p:txBody>
          <a:bodyPr wrap="square">
            <a:spAutoFit/>
          </a:bodyPr>
          <a:lstStyle/>
          <a:p>
            <a:r>
              <a:rPr lang="zh-CN" altLang="en-US" dirty="0"/>
              <a:t>最优二叉搜索树未必高度最低，概率最高的元素也未必一定处在根节点位置</a:t>
            </a:r>
            <a:r>
              <a:rPr lang="en-US" altLang="zh-CN" dirty="0"/>
              <a:t>.</a:t>
            </a:r>
          </a:p>
        </p:txBody>
      </p:sp>
      <p:graphicFrame>
        <p:nvGraphicFramePr>
          <p:cNvPr id="31" name="Table 5">
            <a:extLst>
              <a:ext uri="{FF2B5EF4-FFF2-40B4-BE49-F238E27FC236}">
                <a16:creationId xmlns:a16="http://schemas.microsoft.com/office/drawing/2014/main" id="{B627AE47-61C8-4361-ACEE-3107DB443124}"/>
              </a:ext>
            </a:extLst>
          </p:cNvPr>
          <p:cNvGraphicFramePr>
            <a:graphicFrameLocks noGrp="1"/>
          </p:cNvGraphicFramePr>
          <p:nvPr>
            <p:extLst>
              <p:ext uri="{D42A27DB-BD31-4B8C-83A1-F6EECF244321}">
                <p14:modId xmlns:p14="http://schemas.microsoft.com/office/powerpoint/2010/main" val="2478783926"/>
              </p:ext>
            </p:extLst>
          </p:nvPr>
        </p:nvGraphicFramePr>
        <p:xfrm>
          <a:off x="885123" y="460862"/>
          <a:ext cx="7141026" cy="1171575"/>
        </p:xfrm>
        <a:graphic>
          <a:graphicData uri="http://schemas.openxmlformats.org/drawingml/2006/table">
            <a:tbl>
              <a:tblPr firstRow="1" firstCol="1" lastRow="1" lastCol="1" bandRow="1" bandCol="1"/>
              <a:tblGrid>
                <a:gridCol w="870858">
                  <a:extLst>
                    <a:ext uri="{9D8B030D-6E8A-4147-A177-3AD203B41FA5}">
                      <a16:colId xmlns:a16="http://schemas.microsoft.com/office/drawing/2014/main" val="20000"/>
                    </a:ext>
                  </a:extLst>
                </a:gridCol>
                <a:gridCol w="1045028">
                  <a:extLst>
                    <a:ext uri="{9D8B030D-6E8A-4147-A177-3AD203B41FA5}">
                      <a16:colId xmlns:a16="http://schemas.microsoft.com/office/drawing/2014/main" val="20001"/>
                    </a:ext>
                  </a:extLst>
                </a:gridCol>
                <a:gridCol w="1045028">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1045028">
                  <a:extLst>
                    <a:ext uri="{9D8B030D-6E8A-4147-A177-3AD203B41FA5}">
                      <a16:colId xmlns:a16="http://schemas.microsoft.com/office/drawing/2014/main" val="20004"/>
                    </a:ext>
                  </a:extLst>
                </a:gridCol>
                <a:gridCol w="1045028">
                  <a:extLst>
                    <a:ext uri="{9D8B030D-6E8A-4147-A177-3AD203B41FA5}">
                      <a16:colId xmlns:a16="http://schemas.microsoft.com/office/drawing/2014/main" val="20005"/>
                    </a:ext>
                  </a:extLst>
                </a:gridCol>
                <a:gridCol w="1045028">
                  <a:extLst>
                    <a:ext uri="{9D8B030D-6E8A-4147-A177-3AD203B41FA5}">
                      <a16:colId xmlns:a16="http://schemas.microsoft.com/office/drawing/2014/main" val="20006"/>
                    </a:ext>
                  </a:extLst>
                </a:gridCol>
              </a:tblGrid>
              <a:tr h="373907">
                <a:tc>
                  <a:txBody>
                    <a:bodyPr/>
                    <a:lstStyle/>
                    <a:p>
                      <a:pPr marL="0" marR="0" algn="ctr">
                        <a:spcBef>
                          <a:spcPts val="0"/>
                        </a:spcBef>
                        <a:spcAft>
                          <a:spcPts val="0"/>
                        </a:spcAft>
                      </a:pPr>
                      <a:r>
                        <a:rPr lang="en-US" sz="2400" i="1" dirty="0">
                          <a:effectLst/>
                          <a:latin typeface="Times New Roman" pitchFamily="18" charset="0"/>
                          <a:cs typeface="Times New Roman" pitchFamily="18" charset="0"/>
                        </a:rPr>
                        <a:t>i</a:t>
                      </a:r>
                      <a:r>
                        <a:rPr lang="en-US" sz="2000" dirty="0">
                          <a:effectLst/>
                          <a:latin typeface="Times New Roman" pitchFamily="18" charset="0"/>
                          <a:cs typeface="Times New Roman" pitchFamily="18" charset="0"/>
                        </a:rPr>
                        <a:t> </a:t>
                      </a:r>
                      <a:endParaRPr lang="en-US" sz="2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0</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3</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4</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a:effectLst/>
                          <a:latin typeface="Times New Roman" pitchFamily="18" charset="0"/>
                          <a:cs typeface="Times New Roman" pitchFamily="18" charset="0"/>
                        </a:rPr>
                        <a:t>5</a:t>
                      </a:r>
                      <a:endParaRPr lang="en-US" sz="240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0"/>
                  </a:ext>
                </a:extLst>
              </a:tr>
              <a:tr h="398834">
                <a:tc>
                  <a:txBody>
                    <a:bodyPr/>
                    <a:lstStyle/>
                    <a:p>
                      <a:pPr marL="0" marR="0" algn="ctr">
                        <a:spcBef>
                          <a:spcPts val="0"/>
                        </a:spcBef>
                        <a:spcAft>
                          <a:spcPts val="0"/>
                        </a:spcAft>
                      </a:pPr>
                      <a:r>
                        <a:rPr lang="en-US" sz="2000" i="1" dirty="0">
                          <a:effectLst/>
                          <a:latin typeface="Times New Roman" pitchFamily="18" charset="0"/>
                          <a:cs typeface="Times New Roman" pitchFamily="18" charset="0"/>
                        </a:rPr>
                        <a:t>p</a:t>
                      </a:r>
                      <a:r>
                        <a:rPr lang="en-US" sz="3600" i="1" baseline="-25000" dirty="0">
                          <a:effectLst/>
                          <a:latin typeface="Times New Roman" pitchFamily="18" charset="0"/>
                          <a:cs typeface="Times New Roman" pitchFamily="18" charset="0"/>
                        </a:rPr>
                        <a:t>i</a:t>
                      </a:r>
                      <a:endParaRPr lang="en-US" sz="28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 </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a:effectLst/>
                          <a:latin typeface="Times New Roman" pitchFamily="18" charset="0"/>
                          <a:cs typeface="Times New Roman" pitchFamily="18" charset="0"/>
                        </a:rPr>
                        <a:t>3</a:t>
                      </a:r>
                      <a:endParaRPr lang="en-US" sz="24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8</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6</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5</a:t>
                      </a:r>
                      <a:endParaRPr lang="en-US" sz="24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1"/>
                  </a:ext>
                </a:extLst>
              </a:tr>
              <a:tr h="398834">
                <a:tc>
                  <a:txBody>
                    <a:bodyPr/>
                    <a:lstStyle/>
                    <a:p>
                      <a:pPr marL="0" marR="0" algn="ctr">
                        <a:spcBef>
                          <a:spcPts val="0"/>
                        </a:spcBef>
                        <a:spcAft>
                          <a:spcPts val="0"/>
                        </a:spcAft>
                      </a:pPr>
                      <a:r>
                        <a:rPr lang="en-US" sz="2000" i="1" dirty="0">
                          <a:effectLst/>
                          <a:latin typeface="Times New Roman" pitchFamily="18" charset="0"/>
                          <a:cs typeface="Times New Roman" pitchFamily="18" charset="0"/>
                        </a:rPr>
                        <a:t>q</a:t>
                      </a:r>
                      <a:r>
                        <a:rPr lang="en-US" sz="3600" i="1" baseline="-25000" dirty="0">
                          <a:effectLst/>
                          <a:latin typeface="Times New Roman" pitchFamily="18" charset="0"/>
                          <a:cs typeface="Times New Roman" pitchFamily="18" charset="0"/>
                        </a:rPr>
                        <a:t>i</a:t>
                      </a:r>
                      <a:endParaRPr lang="en-US" sz="2800" i="1" baseline="-250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4</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3</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1</a:t>
                      </a:r>
                      <a:endParaRPr lang="en-US" sz="24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400" dirty="0">
                          <a:effectLst/>
                          <a:latin typeface="Times New Roman" pitchFamily="18" charset="0"/>
                          <a:cs typeface="Times New Roman" pitchFamily="18" charset="0"/>
                        </a:rPr>
                        <a:t>2</a:t>
                      </a:r>
                      <a:endParaRPr lang="en-US" sz="240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73218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67600" y="6492875"/>
            <a:ext cx="2895600" cy="365125"/>
          </a:xfrm>
        </p:spPr>
        <p:txBody>
          <a:bodyPr/>
          <a:lstStyle/>
          <a:p>
            <a:r>
              <a:rPr lang="en-US" dirty="0"/>
              <a:t>6-31</a:t>
            </a:r>
          </a:p>
        </p:txBody>
      </p:sp>
      <p:sp>
        <p:nvSpPr>
          <p:cNvPr id="4" name="TextBox 3"/>
          <p:cNvSpPr txBox="1"/>
          <p:nvPr/>
        </p:nvSpPr>
        <p:spPr>
          <a:xfrm>
            <a:off x="914400" y="412844"/>
            <a:ext cx="7315200" cy="1107996"/>
          </a:xfrm>
          <a:prstGeom prst="rect">
            <a:avLst/>
          </a:prstGeom>
          <a:noFill/>
        </p:spPr>
        <p:txBody>
          <a:bodyPr wrap="square" rtlCol="0">
            <a:spAutoFit/>
          </a:bodyPr>
          <a:lstStyle/>
          <a:p>
            <a:r>
              <a:rPr lang="en-US" sz="2800" b="1" dirty="0">
                <a:latin typeface="Times New Roman" pitchFamily="18" charset="0"/>
                <a:ea typeface="SimSun" pitchFamily="2" charset="-122"/>
                <a:cs typeface="Times New Roman" pitchFamily="18" charset="0"/>
              </a:rPr>
              <a:t>6.5</a:t>
            </a:r>
            <a:r>
              <a:rPr lang="en-US" sz="2800" b="1" dirty="0">
                <a:latin typeface="SimSun" pitchFamily="2" charset="-122"/>
                <a:ea typeface="SimSun" pitchFamily="2" charset="-122"/>
              </a:rPr>
              <a:t> </a:t>
            </a:r>
            <a:r>
              <a:rPr lang="en-US" sz="2800" b="1" dirty="0" err="1">
                <a:latin typeface="SimSun" pitchFamily="2" charset="-122"/>
                <a:ea typeface="SimSun" pitchFamily="2" charset="-122"/>
              </a:rPr>
              <a:t>多级图</a:t>
            </a:r>
            <a:endParaRPr lang="en-US" sz="2800" b="1" dirty="0">
              <a:latin typeface="SimSun" pitchFamily="2" charset="-122"/>
              <a:ea typeface="SimSun" pitchFamily="2" charset="-122"/>
            </a:endParaRPr>
          </a:p>
          <a:p>
            <a:endParaRPr lang="en-US" b="1" dirty="0">
              <a:latin typeface="SimSun" pitchFamily="2" charset="-122"/>
              <a:ea typeface="SimSun" pitchFamily="2" charset="-122"/>
            </a:endParaRPr>
          </a:p>
          <a:p>
            <a:r>
              <a:rPr lang="en-US" sz="2000" b="1" dirty="0">
                <a:latin typeface="SimSun" pitchFamily="2" charset="-122"/>
                <a:ea typeface="SimSun" pitchFamily="2" charset="-122"/>
              </a:rPr>
              <a:t>例</a:t>
            </a:r>
            <a:r>
              <a:rPr lang="en-US" b="1" dirty="0">
                <a:latin typeface="SimSun" pitchFamily="2" charset="-122"/>
                <a:ea typeface="SimSun" pitchFamily="2" charset="-122"/>
              </a:rPr>
              <a:t>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26867486"/>
              </p:ext>
            </p:extLst>
          </p:nvPr>
        </p:nvGraphicFramePr>
        <p:xfrm>
          <a:off x="1530350" y="1112275"/>
          <a:ext cx="6083300" cy="3276600"/>
        </p:xfrm>
        <a:graphic>
          <a:graphicData uri="http://schemas.openxmlformats.org/presentationml/2006/ole">
            <mc:AlternateContent xmlns:mc="http://schemas.openxmlformats.org/markup-compatibility/2006">
              <mc:Choice xmlns:v="urn:schemas-microsoft-com:vml" Requires="v">
                <p:oleObj name="Picture" r:id="rId2" imgW="4457880" imgH="2343240" progId="Word.Picture.8">
                  <p:embed/>
                </p:oleObj>
              </mc:Choice>
              <mc:Fallback>
                <p:oleObj name="Picture" r:id="rId2" imgW="4457880" imgH="2343240" progId="Word.Picture.8">
                  <p:embed/>
                  <p:pic>
                    <p:nvPicPr>
                      <p:cNvPr id="6" name="Object 5"/>
                      <p:cNvPicPr>
                        <a:picLocks noChangeAspect="1" noChangeArrowheads="1"/>
                      </p:cNvPicPr>
                      <p:nvPr/>
                    </p:nvPicPr>
                    <p:blipFill>
                      <a:blip r:embed="rId3"/>
                      <a:srcRect/>
                      <a:stretch>
                        <a:fillRect/>
                      </a:stretch>
                    </p:blipFill>
                    <p:spPr bwMode="auto">
                      <a:xfrm>
                        <a:off x="1530350" y="1112275"/>
                        <a:ext cx="6083300" cy="3276600"/>
                      </a:xfrm>
                      <a:prstGeom prst="rect">
                        <a:avLst/>
                      </a:prstGeom>
                      <a:noFill/>
                    </p:spPr>
                  </p:pic>
                </p:oleObj>
              </mc:Fallback>
            </mc:AlternateContent>
          </a:graphicData>
        </a:graphic>
      </p:graphicFrame>
      <p:sp>
        <p:nvSpPr>
          <p:cNvPr id="7" name="TextBox 6"/>
          <p:cNvSpPr txBox="1"/>
          <p:nvPr/>
        </p:nvSpPr>
        <p:spPr>
          <a:xfrm>
            <a:off x="304800" y="4505162"/>
            <a:ext cx="8763000" cy="2318583"/>
          </a:xfrm>
          <a:prstGeom prst="rect">
            <a:avLst/>
          </a:prstGeom>
          <a:noFill/>
        </p:spPr>
        <p:txBody>
          <a:bodyPr wrap="square" rtlCol="0">
            <a:spAutoFit/>
          </a:bodyPr>
          <a:lstStyle/>
          <a:p>
            <a:r>
              <a:rPr lang="zh-CN" altLang="en-US" sz="2000" dirty="0">
                <a:latin typeface="SimSun" pitchFamily="2" charset="-122"/>
                <a:ea typeface="SimSun" pitchFamily="2" charset="-122"/>
              </a:rPr>
              <a:t>多级图通常是一个</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有向带权图</a:t>
            </a:r>
            <a:r>
              <a:rPr lang="en-US" altLang="zh-CN"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G</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altLang="zh-CN"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V</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altLang="zh-CN"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E</a:t>
            </a:r>
            <a:r>
              <a:rPr lang="en-US" altLang="zh-CN" sz="2000"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p>
          <a:p>
            <a:pPr marL="342900" indent="-342900">
              <a:buFont typeface="Arial" panose="020B0604020202020204" pitchFamily="34" charset="0"/>
              <a:buChar char="•"/>
            </a:pPr>
            <a:r>
              <a:rPr lang="zh-CN" altLang="en-US" sz="2000" dirty="0">
                <a:latin typeface="Times" panose="02020603050405020304" pitchFamily="18" charset="0"/>
                <a:ea typeface="SimSun" pitchFamily="2" charset="-122"/>
              </a:rPr>
              <a:t>一个</a:t>
            </a:r>
            <a:r>
              <a:rPr lang="en-US" altLang="zh-CN" sz="2000" i="1" dirty="0">
                <a:latin typeface="Times" panose="02020603050405020304" pitchFamily="18" charset="0"/>
                <a:ea typeface="SimSun" pitchFamily="2" charset="-122"/>
              </a:rPr>
              <a:t>k</a:t>
            </a:r>
            <a:r>
              <a:rPr lang="zh-CN" altLang="en-US" sz="2000" dirty="0">
                <a:latin typeface="Times" panose="02020603050405020304" pitchFamily="18" charset="0"/>
                <a:ea typeface="SimSun" pitchFamily="2" charset="-122"/>
              </a:rPr>
              <a:t>级图的顶点可顺序分为</a:t>
            </a:r>
            <a:r>
              <a:rPr lang="en-US" altLang="zh-CN" sz="2000" i="1" dirty="0">
                <a:latin typeface="Times" panose="02020603050405020304" pitchFamily="18" charset="0"/>
                <a:ea typeface="SimSun" pitchFamily="2" charset="-122"/>
              </a:rPr>
              <a:t>k</a:t>
            </a:r>
            <a:r>
              <a:rPr lang="zh-CN" altLang="en-US" sz="2000" dirty="0">
                <a:latin typeface="Times" panose="02020603050405020304" pitchFamily="18" charset="0"/>
                <a:ea typeface="SimSun" pitchFamily="2" charset="-122"/>
              </a:rPr>
              <a:t>个不相交的子集，</a:t>
            </a:r>
            <a:r>
              <a:rPr lang="en-US" altLang="zh-CN" sz="2000" i="1" dirty="0">
                <a:latin typeface="Times" panose="02020603050405020304" pitchFamily="18" charset="0"/>
                <a:ea typeface="SimSun" pitchFamily="2" charset="-122"/>
              </a:rPr>
              <a:t>V</a:t>
            </a:r>
            <a:r>
              <a:rPr lang="en-US" altLang="zh-CN" sz="2000" dirty="0">
                <a:latin typeface="Times" panose="02020603050405020304" pitchFamily="18" charset="0"/>
                <a:ea typeface="SimSun" pitchFamily="2" charset="-122"/>
              </a:rPr>
              <a:t> = </a:t>
            </a:r>
            <a:r>
              <a:rPr lang="en-US" altLang="zh-CN" sz="2000" i="1" dirty="0">
                <a:latin typeface="Times" panose="02020603050405020304" pitchFamily="18" charset="0"/>
                <a:ea typeface="SimSun" pitchFamily="2" charset="-122"/>
              </a:rPr>
              <a:t>V</a:t>
            </a:r>
            <a:r>
              <a:rPr lang="en-US" altLang="zh-CN" sz="2800" baseline="-15000" dirty="0">
                <a:latin typeface="Times" panose="02020603050405020304" pitchFamily="18" charset="0"/>
                <a:ea typeface="SimSun" pitchFamily="2" charset="-122"/>
              </a:rPr>
              <a:t>1</a:t>
            </a:r>
            <a:r>
              <a:rPr lang="en-US" altLang="zh-CN" sz="2000" dirty="0">
                <a:latin typeface="Times" panose="02020603050405020304" pitchFamily="18" charset="0"/>
                <a:ea typeface="SimSun" pitchFamily="2" charset="-122"/>
                <a:sym typeface="Symbol" panose="05050102010706020507" pitchFamily="18" charset="2"/>
              </a:rPr>
              <a:t></a:t>
            </a:r>
            <a:r>
              <a:rPr lang="en-US" altLang="zh-CN" sz="2000" i="1" dirty="0">
                <a:latin typeface="Times" panose="02020603050405020304" pitchFamily="18" charset="0"/>
                <a:ea typeface="SimSun" pitchFamily="2" charset="-122"/>
                <a:sym typeface="Symbol" panose="05050102010706020507" pitchFamily="18" charset="2"/>
              </a:rPr>
              <a:t>V</a:t>
            </a:r>
            <a:r>
              <a:rPr lang="en-US" altLang="zh-CN" sz="2800" baseline="-15000" dirty="0">
                <a:latin typeface="Times" panose="02020603050405020304" pitchFamily="18" charset="0"/>
                <a:ea typeface="SimSun" pitchFamily="2" charset="-122"/>
                <a:sym typeface="Symbol" panose="05050102010706020507" pitchFamily="18" charset="2"/>
              </a:rPr>
              <a:t>2</a:t>
            </a:r>
            <a:r>
              <a:rPr lang="en-US" altLang="zh-CN" sz="2000" dirty="0">
                <a:latin typeface="Times" panose="02020603050405020304" pitchFamily="18" charset="0"/>
                <a:ea typeface="SimSun" pitchFamily="2" charset="-122"/>
                <a:sym typeface="Symbol" panose="05050102010706020507" pitchFamily="18" charset="2"/>
              </a:rPr>
              <a:t>...  </a:t>
            </a:r>
            <a:r>
              <a:rPr lang="en-US" altLang="zh-CN" sz="2000" i="1" dirty="0" err="1">
                <a:latin typeface="Times" panose="02020603050405020304" pitchFamily="18" charset="0"/>
                <a:ea typeface="SimSun" pitchFamily="2" charset="-122"/>
                <a:sym typeface="Symbol" panose="05050102010706020507" pitchFamily="18" charset="2"/>
              </a:rPr>
              <a:t>V</a:t>
            </a:r>
            <a:r>
              <a:rPr lang="en-US" altLang="zh-CN" sz="3200" i="1" baseline="-15000" dirty="0" err="1">
                <a:latin typeface="Times" panose="02020603050405020304" pitchFamily="18" charset="0"/>
                <a:ea typeface="SimSun" pitchFamily="2" charset="-122"/>
                <a:sym typeface="Symbol" panose="05050102010706020507" pitchFamily="18" charset="2"/>
              </a:rPr>
              <a:t>k</a:t>
            </a:r>
            <a:r>
              <a:rPr lang="en-US" altLang="zh-CN" sz="2000" dirty="0">
                <a:latin typeface="Times" panose="02020603050405020304" pitchFamily="18" charset="0"/>
                <a:ea typeface="SimSun" pitchFamily="2" charset="-122"/>
                <a:sym typeface="Symbol" panose="05050102010706020507" pitchFamily="18" charset="2"/>
              </a:rPr>
              <a:t>(</a:t>
            </a:r>
            <a:r>
              <a:rPr lang="en-US" altLang="zh-CN" sz="2200" i="1" dirty="0">
                <a:latin typeface="Times" panose="02020603050405020304" pitchFamily="18" charset="0"/>
                <a:ea typeface="SimSun" pitchFamily="2" charset="-122"/>
                <a:sym typeface="Symbol" panose="05050102010706020507" pitchFamily="18" charset="2"/>
              </a:rPr>
              <a:t>k</a:t>
            </a:r>
            <a:r>
              <a:rPr lang="en-US" altLang="zh-CN" sz="2000" dirty="0">
                <a:latin typeface="Times" panose="02020603050405020304" pitchFamily="18" charset="0"/>
                <a:ea typeface="SimSun" pitchFamily="2" charset="-122"/>
                <a:sym typeface="Symbol" panose="05050102010706020507" pitchFamily="18" charset="2"/>
              </a:rPr>
              <a:t>&gt;</a:t>
            </a:r>
            <a:r>
              <a:rPr lang="en-US" altLang="zh-CN" sz="2200" dirty="0">
                <a:latin typeface="Times" panose="02020603050405020304" pitchFamily="18" charset="0"/>
                <a:ea typeface="SimSun" pitchFamily="2" charset="-122"/>
                <a:sym typeface="Symbol" panose="05050102010706020507" pitchFamily="18" charset="2"/>
              </a:rPr>
              <a:t>1</a:t>
            </a:r>
            <a:r>
              <a:rPr lang="en-US" altLang="zh-CN" sz="2000" dirty="0">
                <a:latin typeface="Times" panose="02020603050405020304" pitchFamily="18" charset="0"/>
                <a:ea typeface="SimSun" pitchFamily="2" charset="-122"/>
                <a:sym typeface="Symbol" panose="05050102010706020507" pitchFamily="18" charset="2"/>
              </a:rPr>
              <a:t>);</a:t>
            </a:r>
          </a:p>
          <a:p>
            <a:pPr marL="342900" indent="-342900">
              <a:buFont typeface="Arial" panose="020B0604020202020204" pitchFamily="34" charset="0"/>
              <a:buChar char="•"/>
            </a:pPr>
            <a:r>
              <a:rPr lang="en-US" sz="2000" i="1" dirty="0">
                <a:latin typeface="Times" panose="02020603050405020304" pitchFamily="18" charset="0"/>
                <a:ea typeface="SimSun" pitchFamily="2" charset="-122"/>
              </a:rPr>
              <a:t>E</a:t>
            </a:r>
            <a:r>
              <a:rPr lang="zh-CN" altLang="en-US" sz="2000" dirty="0">
                <a:latin typeface="Times" panose="02020603050405020304" pitchFamily="18" charset="0"/>
                <a:ea typeface="SimSun" pitchFamily="2" charset="-122"/>
              </a:rPr>
              <a:t>中边都是有向边，且每条边只能指向下一个相邻子集中的某个顶点，即，任意一条边 </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v</a:t>
            </a:r>
            <a:r>
              <a:rPr lang="en-US" altLang="zh-CN" sz="2000" dirty="0">
                <a:latin typeface="Times" panose="02020603050405020304" pitchFamily="18" charset="0"/>
                <a:ea typeface="SimSun" pitchFamily="2" charset="-122"/>
              </a:rPr>
              <a:t>)</a:t>
            </a:r>
            <a:r>
              <a:rPr lang="en-US" altLang="zh-CN" sz="2000" dirty="0">
                <a:latin typeface="Times" panose="02020603050405020304" pitchFamily="18" charset="0"/>
                <a:ea typeface="SimSun" pitchFamily="2" charset="-122"/>
                <a:sym typeface="Symbol" panose="05050102010706020507" pitchFamily="18" charset="2"/>
              </a:rPr>
              <a:t></a:t>
            </a:r>
            <a:r>
              <a:rPr lang="en-US" altLang="zh-CN" sz="2000" i="1" dirty="0">
                <a:latin typeface="Times" panose="02020603050405020304" pitchFamily="18" charset="0"/>
                <a:ea typeface="SimSun" pitchFamily="2" charset="-122"/>
                <a:sym typeface="Symbol" panose="05050102010706020507" pitchFamily="18" charset="2"/>
              </a:rPr>
              <a:t>E</a:t>
            </a:r>
            <a:r>
              <a:rPr lang="en-US" altLang="zh-CN" sz="2000" dirty="0">
                <a:latin typeface="Times" panose="02020603050405020304" pitchFamily="18" charset="0"/>
                <a:ea typeface="SimSun" pitchFamily="2" charset="-122"/>
                <a:sym typeface="Symbol" panose="05050102010706020507" pitchFamily="18" charset="2"/>
              </a:rPr>
              <a:t>, </a:t>
            </a:r>
            <a:r>
              <a:rPr lang="zh-CN" altLang="en-US" sz="2000" dirty="0">
                <a:latin typeface="Times" panose="02020603050405020304" pitchFamily="18" charset="0"/>
                <a:ea typeface="SimSun" pitchFamily="2" charset="-122"/>
                <a:sym typeface="Symbol" panose="05050102010706020507" pitchFamily="18" charset="2"/>
              </a:rPr>
              <a:t>必有</a:t>
            </a:r>
            <a:r>
              <a:rPr lang="en-US" altLang="zh-CN" sz="2000" i="1" dirty="0" err="1">
                <a:latin typeface="Times" panose="02020603050405020304" pitchFamily="18" charset="0"/>
                <a:ea typeface="SimSun" pitchFamily="2" charset="-122"/>
                <a:sym typeface="Symbol" panose="05050102010706020507" pitchFamily="18" charset="2"/>
              </a:rPr>
              <a:t>u</a:t>
            </a:r>
            <a:r>
              <a:rPr lang="en-US" altLang="zh-CN" sz="2000" dirty="0" err="1">
                <a:latin typeface="Times" panose="02020603050405020304" pitchFamily="18" charset="0"/>
                <a:ea typeface="SimSun" pitchFamily="2" charset="-122"/>
                <a:sym typeface="Symbol" panose="05050102010706020507" pitchFamily="18" charset="2"/>
              </a:rPr>
              <a:t></a:t>
            </a:r>
            <a:r>
              <a:rPr lang="en-US" altLang="zh-CN" sz="2000" i="1" dirty="0" err="1">
                <a:latin typeface="Times" panose="02020603050405020304" pitchFamily="18" charset="0"/>
                <a:ea typeface="SimSun" pitchFamily="2" charset="-122"/>
                <a:sym typeface="Symbol" panose="05050102010706020507" pitchFamily="18" charset="2"/>
              </a:rPr>
              <a:t>V</a:t>
            </a:r>
            <a:r>
              <a:rPr lang="en-US" altLang="zh-CN" sz="3200" i="1" baseline="-15000" dirty="0" err="1">
                <a:latin typeface="Times" panose="02020603050405020304" pitchFamily="18" charset="0"/>
                <a:ea typeface="SimSun" pitchFamily="2" charset="-122"/>
                <a:sym typeface="Symbol" panose="05050102010706020507" pitchFamily="18" charset="2"/>
              </a:rPr>
              <a:t>i</a:t>
            </a:r>
            <a:r>
              <a:rPr lang="en-US" altLang="zh-CN" sz="2000" dirty="0">
                <a:latin typeface="Times" panose="02020603050405020304" pitchFamily="18" charset="0"/>
                <a:ea typeface="SimSun" pitchFamily="2" charset="-122"/>
                <a:sym typeface="Symbol" panose="05050102010706020507" pitchFamily="18" charset="2"/>
              </a:rPr>
              <a:t>, </a:t>
            </a:r>
            <a:r>
              <a:rPr lang="en-US" altLang="zh-CN" sz="2000" i="1" dirty="0">
                <a:latin typeface="Times" panose="02020603050405020304" pitchFamily="18" charset="0"/>
                <a:ea typeface="SimSun" pitchFamily="2" charset="-122"/>
                <a:sym typeface="Symbol" panose="05050102010706020507" pitchFamily="18" charset="2"/>
              </a:rPr>
              <a:t>v</a:t>
            </a:r>
            <a:r>
              <a:rPr lang="en-US" altLang="zh-CN" sz="2000" dirty="0">
                <a:latin typeface="Times" panose="02020603050405020304" pitchFamily="18" charset="0"/>
                <a:ea typeface="SimSun" pitchFamily="2" charset="-122"/>
                <a:sym typeface="Symbol" panose="05050102010706020507" pitchFamily="18" charset="2"/>
              </a:rPr>
              <a:t></a:t>
            </a:r>
            <a:r>
              <a:rPr lang="en-US" altLang="zh-CN" sz="2000" i="1" dirty="0">
                <a:latin typeface="Times" panose="02020603050405020304" pitchFamily="18" charset="0"/>
                <a:ea typeface="SimSun" pitchFamily="2" charset="-122"/>
                <a:sym typeface="Symbol" panose="05050102010706020507" pitchFamily="18" charset="2"/>
              </a:rPr>
              <a:t>V</a:t>
            </a:r>
            <a:r>
              <a:rPr lang="en-US" altLang="zh-CN" sz="3200" i="1" baseline="-15000" dirty="0">
                <a:latin typeface="Times" panose="02020603050405020304" pitchFamily="18" charset="0"/>
                <a:ea typeface="SimSun" pitchFamily="2" charset="-122"/>
                <a:sym typeface="Symbol" panose="05050102010706020507" pitchFamily="18" charset="2"/>
              </a:rPr>
              <a:t>i</a:t>
            </a:r>
            <a:r>
              <a:rPr lang="en-US" altLang="zh-CN" sz="3200" baseline="-15000" dirty="0">
                <a:latin typeface="Times" panose="02020603050405020304" pitchFamily="18" charset="0"/>
                <a:ea typeface="SimSun" pitchFamily="2" charset="-122"/>
                <a:sym typeface="Symbol" panose="05050102010706020507" pitchFamily="18" charset="2"/>
              </a:rPr>
              <a:t>+1</a:t>
            </a:r>
            <a:r>
              <a:rPr lang="en-US" altLang="zh-CN" sz="2000" dirty="0">
                <a:latin typeface="Times" panose="02020603050405020304" pitchFamily="18" charset="0"/>
                <a:ea typeface="SimSun" pitchFamily="2" charset="-122"/>
                <a:sym typeface="Symbol" panose="05050102010706020507" pitchFamily="18" charset="2"/>
              </a:rPr>
              <a:t>, 1</a:t>
            </a:r>
            <a:r>
              <a:rPr lang="en-US" altLang="zh-CN" sz="2000" i="1" dirty="0">
                <a:latin typeface="Times" panose="02020603050405020304" pitchFamily="18" charset="0"/>
                <a:ea typeface="SimSun" pitchFamily="2" charset="-122"/>
                <a:sym typeface="Symbol" panose="05050102010706020507" pitchFamily="18" charset="2"/>
              </a:rPr>
              <a:t>i</a:t>
            </a:r>
            <a:r>
              <a:rPr lang="en-US" altLang="zh-CN" sz="2000" dirty="0">
                <a:latin typeface="Times" panose="02020603050405020304" pitchFamily="18" charset="0"/>
                <a:ea typeface="SimSun" pitchFamily="2" charset="-122"/>
                <a:sym typeface="Symbol" panose="05050102010706020507" pitchFamily="18" charset="2"/>
              </a:rPr>
              <a:t></a:t>
            </a:r>
            <a:r>
              <a:rPr lang="en-US" altLang="zh-CN" sz="2000" i="1" dirty="0">
                <a:latin typeface="Times" panose="02020603050405020304" pitchFamily="18" charset="0"/>
                <a:ea typeface="SimSun" pitchFamily="2" charset="-122"/>
                <a:sym typeface="Symbol" panose="05050102010706020507" pitchFamily="18" charset="2"/>
              </a:rPr>
              <a:t>k</a:t>
            </a:r>
            <a:r>
              <a:rPr lang="en-US" altLang="zh-CN" sz="2000" dirty="0">
                <a:latin typeface="Times" panose="02020603050405020304" pitchFamily="18" charset="0"/>
                <a:ea typeface="SimSun" pitchFamily="2" charset="-122"/>
                <a:sym typeface="Symbol" panose="05050102010706020507" pitchFamily="18" charset="2"/>
              </a:rPr>
              <a:t>-1.</a:t>
            </a:r>
          </a:p>
          <a:p>
            <a:pPr marL="342900" indent="-342900">
              <a:buFont typeface="Arial" panose="020B0604020202020204" pitchFamily="34" charset="0"/>
              <a:buChar char="•"/>
            </a:pPr>
            <a:r>
              <a:rPr lang="zh-CN" altLang="en-US" sz="2000" dirty="0">
                <a:latin typeface="Times" panose="02020603050405020304" pitchFamily="18" charset="0"/>
                <a:ea typeface="SimSun" pitchFamily="2" charset="-122"/>
                <a:sym typeface="Symbol" panose="05050102010706020507" pitchFamily="18" charset="2"/>
              </a:rPr>
              <a:t>通常，</a:t>
            </a:r>
            <a:r>
              <a:rPr lang="en-US" altLang="zh-CN" sz="2000" i="1" dirty="0">
                <a:latin typeface="Times" panose="02020603050405020304" pitchFamily="18" charset="0"/>
                <a:ea typeface="SimSun" pitchFamily="2" charset="-122"/>
              </a:rPr>
              <a:t> V</a:t>
            </a:r>
            <a:r>
              <a:rPr lang="en-US" altLang="zh-CN" sz="3200" baseline="-15000" dirty="0">
                <a:latin typeface="Times" panose="02020603050405020304" pitchFamily="18" charset="0"/>
                <a:ea typeface="SimSun" pitchFamily="2" charset="-122"/>
              </a:rPr>
              <a:t>1</a:t>
            </a:r>
            <a:r>
              <a:rPr lang="zh-CN" altLang="en-US" sz="2000" dirty="0">
                <a:latin typeface="Times" panose="02020603050405020304" pitchFamily="18" charset="0"/>
                <a:ea typeface="SimSun" pitchFamily="2" charset="-122"/>
                <a:sym typeface="Symbol" panose="05050102010706020507" pitchFamily="18" charset="2"/>
              </a:rPr>
              <a:t>和</a:t>
            </a:r>
            <a:r>
              <a:rPr lang="en-US" altLang="zh-CN" sz="2000" i="1" dirty="0" err="1">
                <a:latin typeface="Times" panose="02020603050405020304" pitchFamily="18" charset="0"/>
                <a:ea typeface="SimSun" pitchFamily="2" charset="-122"/>
                <a:sym typeface="Symbol" panose="05050102010706020507" pitchFamily="18" charset="2"/>
              </a:rPr>
              <a:t>V</a:t>
            </a:r>
            <a:r>
              <a:rPr lang="en-US" altLang="zh-CN" sz="3200" i="1" baseline="-15000" dirty="0" err="1">
                <a:latin typeface="Times" panose="02020603050405020304" pitchFamily="18" charset="0"/>
                <a:ea typeface="SimSun" pitchFamily="2" charset="-122"/>
                <a:sym typeface="Symbol" panose="05050102010706020507" pitchFamily="18" charset="2"/>
              </a:rPr>
              <a:t>k</a:t>
            </a:r>
            <a:r>
              <a:rPr lang="zh-CN" altLang="en-US" sz="2000" dirty="0">
                <a:latin typeface="Times" panose="02020603050405020304" pitchFamily="18" charset="0"/>
                <a:ea typeface="SimSun" pitchFamily="2" charset="-122"/>
                <a:sym typeface="Symbol" panose="05050102010706020507" pitchFamily="18" charset="2"/>
              </a:rPr>
              <a:t>都只包含一个顶点，记做</a:t>
            </a:r>
            <a:r>
              <a:rPr lang="en-US" altLang="zh-CN" sz="2000" i="1" dirty="0">
                <a:latin typeface="Times" panose="02020603050405020304" pitchFamily="18" charset="0"/>
                <a:ea typeface="SimSun" pitchFamily="2" charset="-122"/>
                <a:sym typeface="Symbol" panose="05050102010706020507" pitchFamily="18" charset="2"/>
              </a:rPr>
              <a:t>s</a:t>
            </a:r>
            <a:r>
              <a:rPr lang="zh-CN" altLang="en-US" sz="2000" dirty="0">
                <a:latin typeface="Times" panose="02020603050405020304" pitchFamily="18" charset="0"/>
                <a:ea typeface="SimSun" pitchFamily="2" charset="-122"/>
                <a:sym typeface="Symbol" panose="05050102010706020507" pitchFamily="18" charset="2"/>
              </a:rPr>
              <a:t>和</a:t>
            </a:r>
            <a:r>
              <a:rPr lang="en-US" altLang="zh-CN" sz="2000" i="1" dirty="0">
                <a:latin typeface="Times" panose="02020603050405020304" pitchFamily="18" charset="0"/>
                <a:ea typeface="SimSun" pitchFamily="2" charset="-122"/>
                <a:sym typeface="Symbol" panose="05050102010706020507" pitchFamily="18" charset="2"/>
              </a:rPr>
              <a:t>t</a:t>
            </a:r>
            <a:r>
              <a:rPr lang="en-US" altLang="zh-CN" sz="2000" dirty="0">
                <a:latin typeface="Times" panose="02020603050405020304" pitchFamily="18" charset="0"/>
                <a:ea typeface="SimSun" pitchFamily="2" charset="-122"/>
                <a:sym typeface="Symbol" panose="05050102010706020507" pitchFamily="18" charset="2"/>
              </a:rPr>
              <a:t>.</a:t>
            </a:r>
            <a:endParaRPr lang="en-US" sz="2000" dirty="0">
              <a:latin typeface="Times" panose="02020603050405020304" pitchFamily="18" charset="0"/>
              <a:ea typeface="SimSun" pitchFamily="2" charset="-122"/>
            </a:endParaRPr>
          </a:p>
          <a:p>
            <a:r>
              <a:rPr lang="zh-CN" altLang="en-US" sz="2000" dirty="0">
                <a:latin typeface="SimSun" pitchFamily="2" charset="-122"/>
                <a:ea typeface="SimSun" pitchFamily="2" charset="-122"/>
              </a:rPr>
              <a:t>多级图中，</a:t>
            </a:r>
            <a:r>
              <a:rPr lang="en-US" sz="2000" dirty="0" err="1">
                <a:latin typeface="SimSun" pitchFamily="2" charset="-122"/>
                <a:ea typeface="SimSun" pitchFamily="2" charset="-122"/>
              </a:rPr>
              <a:t>很容易找到</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最长</a:t>
            </a:r>
            <a:r>
              <a:rPr lang="en-US" sz="2000" dirty="0" err="1">
                <a:latin typeface="SimSun" pitchFamily="2" charset="-122"/>
                <a:ea typeface="SimSun" pitchFamily="2" charset="-122"/>
              </a:rPr>
              <a:t>和</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最短</a:t>
            </a:r>
            <a:r>
              <a:rPr lang="en-US" sz="2000" dirty="0" err="1">
                <a:latin typeface="SimSun" pitchFamily="2" charset="-122"/>
                <a:ea typeface="SimSun" pitchFamily="2" charset="-122"/>
              </a:rPr>
              <a:t>路径并且有</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线性</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时间</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rPr>
              <a:t>复杂度</a:t>
            </a:r>
            <a:r>
              <a:rPr lang="en-US" sz="2000" dirty="0" err="1">
                <a:latin typeface="SimSun" pitchFamily="2" charset="-122"/>
                <a:ea typeface="SimSun" pitchFamily="2" charset="-122"/>
              </a:rPr>
              <a:t>，而一般</a:t>
            </a:r>
            <a:r>
              <a:rPr lang="zh-CN" altLang="en-US" sz="2000" dirty="0">
                <a:latin typeface="SimSun" pitchFamily="2" charset="-122"/>
                <a:ea typeface="SimSun" pitchFamily="2" charset="-122"/>
              </a:rPr>
              <a:t>的</a:t>
            </a:r>
            <a:r>
              <a:rPr lang="en-US" sz="2000" dirty="0" err="1">
                <a:latin typeface="SimSun" pitchFamily="2" charset="-122"/>
                <a:ea typeface="SimSun" pitchFamily="2" charset="-122"/>
              </a:rPr>
              <a:t>图中</a:t>
            </a:r>
            <a:r>
              <a:rPr lang="zh-CN" altLang="en-US" sz="2000" dirty="0">
                <a:latin typeface="SimSun" pitchFamily="2" charset="-122"/>
                <a:ea typeface="SimSun" pitchFamily="2" charset="-122"/>
              </a:rPr>
              <a:t>寻</a:t>
            </a:r>
            <a:r>
              <a:rPr lang="en-US" sz="2000" dirty="0" err="1">
                <a:latin typeface="SimSun" pitchFamily="2" charset="-122"/>
                <a:ea typeface="SimSun" pitchFamily="2" charset="-122"/>
              </a:rPr>
              <a:t>找最长路径</a:t>
            </a:r>
            <a:r>
              <a:rPr lang="zh-CN" altLang="en-US" sz="2000" dirty="0">
                <a:latin typeface="SimSun" pitchFamily="2" charset="-122"/>
                <a:ea typeface="SimSun" pitchFamily="2" charset="-122"/>
              </a:rPr>
              <a:t>则是一个</a:t>
            </a:r>
            <a:r>
              <a:rPr lang="en-US" sz="2000" dirty="0" err="1">
                <a:latin typeface="SimSun" pitchFamily="2" charset="-122"/>
                <a:ea typeface="SimSun" pitchFamily="2" charset="-122"/>
              </a:rPr>
              <a:t>很难</a:t>
            </a:r>
            <a:r>
              <a:rPr lang="zh-CN" altLang="en-US" sz="2000" dirty="0">
                <a:latin typeface="SimSun" pitchFamily="2" charset="-122"/>
                <a:ea typeface="SimSun" pitchFamily="2" charset="-122"/>
              </a:rPr>
              <a:t>的问题</a:t>
            </a:r>
            <a:r>
              <a:rPr lang="en-US" sz="2000" dirty="0">
                <a:latin typeface="SimSun" pitchFamily="2" charset="-122"/>
                <a:ea typeface="SimSun" pitchFamily="2" charset="-122"/>
              </a:rPr>
              <a:t>。</a:t>
            </a:r>
          </a:p>
        </p:txBody>
      </p:sp>
    </p:spTree>
    <p:extLst>
      <p:ext uri="{BB962C8B-B14F-4D97-AF65-F5344CB8AC3E}">
        <p14:creationId xmlns:p14="http://schemas.microsoft.com/office/powerpoint/2010/main" val="231489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82633"/>
            <a:ext cx="2895600" cy="365125"/>
          </a:xfrm>
        </p:spPr>
        <p:txBody>
          <a:bodyPr/>
          <a:lstStyle/>
          <a:p>
            <a:r>
              <a:rPr lang="en-US" dirty="0"/>
              <a:t>6-32</a:t>
            </a:r>
          </a:p>
        </p:txBody>
      </p:sp>
      <p:sp>
        <p:nvSpPr>
          <p:cNvPr id="3" name="TextBox 2"/>
          <p:cNvSpPr txBox="1"/>
          <p:nvPr/>
        </p:nvSpPr>
        <p:spPr>
          <a:xfrm>
            <a:off x="76200" y="304800"/>
            <a:ext cx="8991600" cy="6360396"/>
          </a:xfrm>
          <a:prstGeom prst="rect">
            <a:avLst/>
          </a:prstGeom>
          <a:noFill/>
        </p:spPr>
        <p:txBody>
          <a:bodyPr wrap="square" rtlCol="0">
            <a:spAutoFit/>
          </a:bodyPr>
          <a:lstStyle/>
          <a:p>
            <a:r>
              <a:rPr lang="en-US" sz="2200" b="1" dirty="0">
                <a:highlight>
                  <a:srgbClr val="FFFF00"/>
                </a:highlight>
                <a:latin typeface="Times New Roman" pitchFamily="18" charset="0"/>
                <a:cs typeface="Times New Roman" pitchFamily="18" charset="0"/>
              </a:rPr>
              <a:t>Longest-path</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G</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E</a:t>
            </a:r>
            <a:r>
              <a:rPr lang="en-US" sz="2200" dirty="0">
                <a:latin typeface="Times New Roman" pitchFamily="18" charset="0"/>
                <a:cs typeface="Times New Roman" pitchFamily="18" charset="0"/>
              </a:rPr>
              <a:t>, </a:t>
            </a:r>
            <a:r>
              <a:rPr lang="en-US" altLang="zh-CN" sz="2200" i="1" dirty="0">
                <a:latin typeface="Times New Roman" pitchFamily="18" charset="0"/>
                <a:cs typeface="Times New Roman" pitchFamily="18" charset="0"/>
              </a:rPr>
              <a:t>w</a:t>
            </a:r>
            <a:r>
              <a:rPr lang="en-US"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a:t>
            </a:r>
          </a:p>
          <a:p>
            <a:pPr marL="238125" lvl="1"/>
            <a:r>
              <a:rPr lang="en-US" sz="2200" dirty="0">
                <a:latin typeface="Times New Roman" pitchFamily="18" charset="0"/>
                <a:cs typeface="Times New Roman" pitchFamily="18" charset="0"/>
              </a:rPr>
              <a:t>1</a:t>
            </a:r>
            <a:r>
              <a:rPr lang="en-US" sz="2200" b="1" dirty="0">
                <a:latin typeface="Times New Roman" pitchFamily="18" charset="0"/>
                <a:cs typeface="Times New Roman" pitchFamily="18" charset="0"/>
              </a:rPr>
              <a:t>   for </a:t>
            </a:r>
            <a:r>
              <a:rPr lang="en-US" sz="2200" dirty="0">
                <a:latin typeface="Times New Roman" pitchFamily="18" charset="0"/>
                <a:cs typeface="Times New Roman" pitchFamily="18" charset="0"/>
              </a:rPr>
              <a:t>each</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vertex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初始化，从</a:t>
            </a:r>
            <a:r>
              <a:rPr lang="en-US" altLang="zh-CN" sz="2200" i="1" dirty="0">
                <a:latin typeface="Times New Roman" pitchFamily="18" charset="0"/>
                <a:cs typeface="Times New Roman" pitchFamily="18" charset="0"/>
              </a:rPr>
              <a:t>s</a:t>
            </a:r>
            <a:r>
              <a:rPr lang="zh-CN" altLang="en-US" sz="2200" dirty="0">
                <a:latin typeface="Times New Roman" pitchFamily="18" charset="0"/>
                <a:cs typeface="Times New Roman" pitchFamily="18" charset="0"/>
              </a:rPr>
              <a:t>到任意顶点初始距离</a:t>
            </a:r>
            <a:r>
              <a:rPr lang="en-US" sz="2200" i="1" dirty="0">
                <a:latin typeface="Times New Roman" pitchFamily="18" charset="0"/>
                <a:cs typeface="Times New Roman" pitchFamily="18" charset="0"/>
              </a:rPr>
              <a:t>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endParaRPr lang="en-US" sz="2200" dirty="0">
              <a:latin typeface="Times New Roman" pitchFamily="18" charset="0"/>
              <a:cs typeface="Times New Roman" pitchFamily="18" charset="0"/>
            </a:endParaRPr>
          </a:p>
          <a:p>
            <a:pPr marL="238125" lvl="1">
              <a:tabLst>
                <a:tab pos="566738" algn="l"/>
              </a:tabLst>
            </a:pPr>
            <a:r>
              <a:rPr lang="en-US" sz="2200" dirty="0">
                <a:latin typeface="Times New Roman" pitchFamily="18" charset="0"/>
                <a:cs typeface="Times New Roman" pitchFamily="18" charset="0"/>
              </a:rPr>
              <a:t>2</a:t>
            </a:r>
            <a:r>
              <a:rPr lang="en-US" sz="2200" b="1" dirty="0">
                <a:latin typeface="Times New Roman" pitchFamily="18" charset="0"/>
                <a:cs typeface="Times New Roman" pitchFamily="18" charset="0"/>
              </a:rPr>
              <a:t> 	     </a:t>
            </a:r>
            <a:r>
              <a:rPr lang="en-US" sz="2200" i="1" dirty="0">
                <a:latin typeface="Times New Roman" pitchFamily="18" charset="0"/>
                <a:cs typeface="Times New Roman" pitchFamily="18" charset="0"/>
              </a:rPr>
              <a:t>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dirty="0">
                <a:highlight>
                  <a:srgbClr val="00FFFF"/>
                </a:highlight>
                <a:latin typeface="Times New Roman" pitchFamily="18" charset="0"/>
                <a:cs typeface="Times New Roman" pitchFamily="18" charset="0"/>
                <a:sym typeface="Symbol"/>
              </a:rPr>
              <a:t> </a:t>
            </a:r>
            <a:endParaRPr lang="en-US" sz="2200" dirty="0">
              <a:highlight>
                <a:srgbClr val="00FFFF"/>
              </a:highlight>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3</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endfor</a:t>
            </a:r>
            <a:endParaRPr lang="en-US" sz="2200" dirty="0">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4</a:t>
            </a:r>
            <a:r>
              <a:rPr lang="en-US" sz="2200" i="1" dirty="0">
                <a:latin typeface="Times New Roman" pitchFamily="18" charset="0"/>
                <a:cs typeface="Times New Roman" pitchFamily="18" charset="0"/>
              </a:rPr>
              <a:t>   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s</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0                           </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指从</a:t>
            </a:r>
            <a:r>
              <a:rPr lang="en-US" altLang="zh-CN" sz="2200" i="1" dirty="0">
                <a:latin typeface="Times New Roman" pitchFamily="18" charset="0"/>
                <a:cs typeface="Times New Roman" pitchFamily="18" charset="0"/>
              </a:rPr>
              <a:t>s</a:t>
            </a:r>
            <a:r>
              <a:rPr lang="zh-CN" altLang="en-US" sz="2200" dirty="0">
                <a:latin typeface="Times New Roman" pitchFamily="18" charset="0"/>
                <a:cs typeface="Times New Roman" pitchFamily="18" charset="0"/>
              </a:rPr>
              <a:t>到</a:t>
            </a:r>
            <a:r>
              <a:rPr lang="en-US" altLang="zh-CN" sz="2200" i="1" dirty="0">
                <a:latin typeface="Times New Roman" pitchFamily="18" charset="0"/>
                <a:cs typeface="Times New Roman" pitchFamily="18" charset="0"/>
              </a:rPr>
              <a:t>s</a:t>
            </a:r>
            <a:r>
              <a:rPr lang="zh-CN" altLang="en-US" sz="2200" dirty="0">
                <a:latin typeface="Times New Roman" pitchFamily="18" charset="0"/>
                <a:cs typeface="Times New Roman" pitchFamily="18" charset="0"/>
              </a:rPr>
              <a:t>的距离为</a:t>
            </a:r>
            <a:r>
              <a:rPr lang="en-US" altLang="zh-CN" sz="2200" dirty="0">
                <a:latin typeface="Times New Roman" pitchFamily="18" charset="0"/>
                <a:cs typeface="Times New Roman" pitchFamily="18" charset="0"/>
              </a:rPr>
              <a:t>0.</a:t>
            </a:r>
            <a:endParaRPr lang="en-US" sz="2200" dirty="0">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5</a:t>
            </a:r>
            <a:r>
              <a:rPr lang="en-US" sz="2200" b="1" dirty="0">
                <a:latin typeface="Times New Roman" pitchFamily="18" charset="0"/>
                <a:cs typeface="Times New Roman" pitchFamily="18" charset="0"/>
              </a:rPr>
              <a:t>   for </a:t>
            </a:r>
            <a:r>
              <a:rPr lang="en-US" sz="2200" i="1" dirty="0">
                <a:latin typeface="Times New Roman" pitchFamily="18" charset="0"/>
                <a:cs typeface="Times New Roman" pitchFamily="18" charset="0"/>
              </a:rPr>
              <a:t> i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1 to </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 – 1             //</a:t>
            </a:r>
            <a:r>
              <a:rPr lang="zh-CN" altLang="en-US" sz="2200" dirty="0">
                <a:latin typeface="Times New Roman" pitchFamily="18" charset="0"/>
                <a:cs typeface="Times New Roman" pitchFamily="18" charset="0"/>
              </a:rPr>
              <a:t>依照从小到大的次序，对各级顶点循环</a:t>
            </a:r>
            <a:endParaRPr lang="en-US" sz="2200" dirty="0">
              <a:latin typeface="Times New Roman" pitchFamily="18" charset="0"/>
              <a:cs typeface="Times New Roman" pitchFamily="18" charset="0"/>
            </a:endParaRPr>
          </a:p>
          <a:p>
            <a:pPr marL="238125" lvl="1">
              <a:tabLst>
                <a:tab pos="566738" algn="l"/>
              </a:tabLst>
            </a:pPr>
            <a:r>
              <a:rPr lang="en-US" sz="2200" dirty="0">
                <a:latin typeface="Times New Roman" pitchFamily="18" charset="0"/>
                <a:cs typeface="Times New Roman" pitchFamily="18" charset="0"/>
              </a:rPr>
              <a:t>6</a:t>
            </a:r>
            <a:r>
              <a:rPr lang="en-US" sz="2200" b="1" dirty="0">
                <a:latin typeface="Times New Roman" pitchFamily="18" charset="0"/>
                <a:cs typeface="Times New Roman" pitchFamily="18" charset="0"/>
              </a:rPr>
              <a:t> 	     for </a:t>
            </a:r>
            <a:r>
              <a:rPr lang="en-US" sz="2200" dirty="0">
                <a:latin typeface="Times New Roman" pitchFamily="18" charset="0"/>
                <a:cs typeface="Times New Roman" pitchFamily="18" charset="0"/>
              </a:rPr>
              <a:t>each vertex</a:t>
            </a:r>
            <a:r>
              <a:rPr lang="en-US" sz="2200" b="1" dirty="0">
                <a:latin typeface="Times New Roman" pitchFamily="18" charset="0"/>
                <a:cs typeface="Times New Roman" pitchFamily="18" charset="0"/>
              </a:rPr>
              <a:t> </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3200" i="1" baseline="-15000" dirty="0">
                <a:solidFill>
                  <a:srgbClr val="FF0000"/>
                </a:solidFill>
                <a:latin typeface="Times New Roman" pitchFamily="18" charset="0"/>
                <a:cs typeface="Times New Roman" pitchFamily="18" charset="0"/>
              </a:rPr>
              <a:t>i</a:t>
            </a:r>
            <a:endParaRPr lang="en-US" sz="2200" baseline="-15000" dirty="0">
              <a:solidFill>
                <a:srgbClr val="FF0000"/>
              </a:solidFill>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7</a:t>
            </a:r>
            <a:r>
              <a:rPr lang="en-US" sz="2200" b="1" dirty="0">
                <a:latin typeface="Times New Roman" pitchFamily="18" charset="0"/>
                <a:cs typeface="Times New Roman" pitchFamily="18" charset="0"/>
              </a:rPr>
              <a:t> 	   for </a:t>
            </a:r>
            <a:r>
              <a:rPr lang="en-US" sz="2200" dirty="0">
                <a:latin typeface="Times New Roman" pitchFamily="18" charset="0"/>
                <a:cs typeface="Times New Roman" pitchFamily="18" charset="0"/>
              </a:rPr>
              <a:t>each edge</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E</a:t>
            </a:r>
            <a:r>
              <a:rPr lang="en-US"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对于</a:t>
            </a:r>
            <a:r>
              <a:rPr lang="en-US" altLang="zh-CN" sz="2200" i="1" dirty="0">
                <a:latin typeface="Times New Roman" pitchFamily="18" charset="0"/>
                <a:cs typeface="Times New Roman" pitchFamily="18" charset="0"/>
              </a:rPr>
              <a:t>u</a:t>
            </a:r>
            <a:r>
              <a:rPr lang="zh-CN" altLang="en-US" sz="2200" dirty="0">
                <a:latin typeface="Times New Roman" pitchFamily="18" charset="0"/>
                <a:cs typeface="Times New Roman" pitchFamily="18" charset="0"/>
              </a:rPr>
              <a:t>的每条出行边</a:t>
            </a:r>
            <a:endParaRPr lang="en-US" sz="2200" dirty="0">
              <a:latin typeface="Times New Roman" pitchFamily="18" charset="0"/>
              <a:cs typeface="Times New Roman" pitchFamily="18" charset="0"/>
            </a:endParaRPr>
          </a:p>
          <a:p>
            <a:pPr marL="238125" lvl="1">
              <a:tabLst>
                <a:tab pos="1262063" algn="l"/>
              </a:tabLst>
            </a:pPr>
            <a:r>
              <a:rPr lang="en-US" sz="2200" dirty="0">
                <a:latin typeface="Times New Roman" pitchFamily="18" charset="0"/>
                <a:cs typeface="Times New Roman" pitchFamily="18" charset="0"/>
              </a:rPr>
              <a:t>8</a:t>
            </a:r>
            <a:r>
              <a:rPr lang="en-US" sz="2200" b="1" dirty="0">
                <a:latin typeface="Times New Roman" pitchFamily="18" charset="0"/>
                <a:cs typeface="Times New Roman" pitchFamily="18" charset="0"/>
              </a:rPr>
              <a:t> 	  if</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w</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&gt; </a:t>
            </a:r>
            <a:r>
              <a:rPr lang="en-US" sz="2200" i="1" dirty="0">
                <a:latin typeface="Times New Roman" pitchFamily="18" charset="0"/>
                <a:cs typeface="Times New Roman" pitchFamily="18" charset="0"/>
              </a:rPr>
              <a:t>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then</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 w</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是边</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的权值</a:t>
            </a:r>
            <a:endParaRPr lang="en-US" sz="2200" dirty="0">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9</a:t>
            </a:r>
            <a:r>
              <a:rPr lang="en-US" sz="2200" b="1" dirty="0">
                <a:latin typeface="Times New Roman" pitchFamily="18" charset="0"/>
                <a:cs typeface="Times New Roman" pitchFamily="18" charset="0"/>
              </a:rPr>
              <a:t> 		</a:t>
            </a:r>
            <a:r>
              <a:rPr lang="en-US" sz="2200" i="1" dirty="0">
                <a:latin typeface="Times New Roman" pitchFamily="18" charset="0"/>
                <a:cs typeface="Times New Roman" pitchFamily="18" charset="0"/>
              </a:rPr>
              <a:t>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D</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w</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a:t>
            </a:r>
          </a:p>
          <a:p>
            <a:pPr marL="238125" lvl="1"/>
            <a:r>
              <a:rPr lang="en-US" sz="2200" dirty="0">
                <a:latin typeface="Times New Roman" pitchFamily="18" charset="0"/>
                <a:cs typeface="Times New Roman" pitchFamily="18" charset="0"/>
              </a:rPr>
              <a:t>10</a:t>
            </a:r>
            <a:r>
              <a:rPr lang="en-US" sz="2200" b="1" dirty="0">
                <a:latin typeface="Times New Roman" pitchFamily="18" charset="0"/>
                <a:cs typeface="Times New Roman" pitchFamily="18" charset="0"/>
              </a:rPr>
              <a:t> 		</a:t>
            </a:r>
            <a:r>
              <a:rPr lang="en-US" sz="2200" i="1" dirty="0">
                <a:latin typeface="Times New Roman" pitchFamily="18" charset="0"/>
                <a:cs typeface="Times New Roman" pitchFamily="18" charset="0"/>
              </a:rPr>
              <a:t>P</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v</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u</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v</a:t>
            </a:r>
            <a:r>
              <a:rPr lang="zh-CN" altLang="en-US" sz="2200" dirty="0">
                <a:latin typeface="Times New Roman" pitchFamily="18" charset="0"/>
                <a:cs typeface="Times New Roman" pitchFamily="18" charset="0"/>
              </a:rPr>
              <a:t>的父亲节点变更为</a:t>
            </a:r>
            <a:r>
              <a:rPr lang="en-US" sz="2200" i="1" dirty="0">
                <a:latin typeface="Times New Roman" pitchFamily="18" charset="0"/>
                <a:cs typeface="Times New Roman" pitchFamily="18" charset="0"/>
              </a:rPr>
              <a:t>u</a:t>
            </a:r>
            <a:endParaRPr lang="en-US" sz="2200" dirty="0">
              <a:latin typeface="Times New Roman" pitchFamily="18" charset="0"/>
              <a:cs typeface="Times New Roman" pitchFamily="18" charset="0"/>
            </a:endParaRPr>
          </a:p>
          <a:p>
            <a:pPr marL="238125" lvl="1">
              <a:tabLst>
                <a:tab pos="1262063" algn="l"/>
              </a:tabLst>
            </a:pPr>
            <a:r>
              <a:rPr lang="en-US" sz="2200" dirty="0">
                <a:latin typeface="Times New Roman" pitchFamily="18" charset="0"/>
                <a:cs typeface="Times New Roman" pitchFamily="18" charset="0"/>
              </a:rPr>
              <a:t>11</a:t>
            </a:r>
            <a:r>
              <a:rPr lang="en-US" sz="2200" b="1" dirty="0">
                <a:latin typeface="Times New Roman" pitchFamily="18" charset="0"/>
                <a:cs typeface="Times New Roman" pitchFamily="18" charset="0"/>
              </a:rPr>
              <a:t> 	  endif</a:t>
            </a:r>
            <a:endParaRPr lang="en-US" sz="2200" dirty="0">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12 	   </a:t>
            </a:r>
            <a:r>
              <a:rPr lang="en-US" sz="2200" b="1" dirty="0" err="1">
                <a:latin typeface="Times New Roman" pitchFamily="18" charset="0"/>
                <a:cs typeface="Times New Roman" pitchFamily="18" charset="0"/>
              </a:rPr>
              <a:t>endfor</a:t>
            </a:r>
            <a:endParaRPr lang="en-US" sz="2200" dirty="0">
              <a:latin typeface="Times New Roman" pitchFamily="18" charset="0"/>
              <a:cs typeface="Times New Roman" pitchFamily="18" charset="0"/>
            </a:endParaRPr>
          </a:p>
          <a:p>
            <a:pPr marL="238125" lvl="1">
              <a:tabLst>
                <a:tab pos="566738" algn="l"/>
              </a:tabLst>
            </a:pPr>
            <a:r>
              <a:rPr lang="en-US" sz="2200" dirty="0">
                <a:latin typeface="Times New Roman" pitchFamily="18" charset="0"/>
                <a:cs typeface="Times New Roman" pitchFamily="18" charset="0"/>
              </a:rPr>
              <a:t>13 	</a:t>
            </a:r>
            <a:r>
              <a:rPr lang="en-US" sz="2200" b="1" dirty="0" err="1">
                <a:latin typeface="Times New Roman" pitchFamily="18" charset="0"/>
                <a:cs typeface="Times New Roman" pitchFamily="18" charset="0"/>
              </a:rPr>
              <a:t>endfor</a:t>
            </a:r>
            <a:endParaRPr lang="en-US" sz="2200" dirty="0">
              <a:latin typeface="Times New Roman" pitchFamily="18" charset="0"/>
              <a:cs typeface="Times New Roman" pitchFamily="18" charset="0"/>
            </a:endParaRPr>
          </a:p>
          <a:p>
            <a:pPr marL="238125" lvl="1"/>
            <a:r>
              <a:rPr lang="en-US" sz="2200" dirty="0">
                <a:latin typeface="Times New Roman" pitchFamily="18" charset="0"/>
                <a:cs typeface="Times New Roman" pitchFamily="18" charset="0"/>
              </a:rPr>
              <a:t>14 </a:t>
            </a:r>
            <a:r>
              <a:rPr lang="en-US" sz="2200" b="1" dirty="0" err="1">
                <a:latin typeface="Times New Roman" pitchFamily="18" charset="0"/>
                <a:cs typeface="Times New Roman" pitchFamily="18" charset="0"/>
              </a:rPr>
              <a:t>endfor</a:t>
            </a:r>
            <a:endParaRPr lang="en-US" sz="2200" dirty="0">
              <a:latin typeface="Times New Roman" pitchFamily="18" charset="0"/>
              <a:cs typeface="Times New Roman" pitchFamily="18" charset="0"/>
            </a:endParaRPr>
          </a:p>
          <a:p>
            <a:pPr marL="58738" lvl="1"/>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15</a:t>
            </a:r>
            <a:r>
              <a:rPr lang="en-US" sz="2200" b="1" dirty="0">
                <a:latin typeface="Times New Roman" pitchFamily="18" charset="0"/>
                <a:cs typeface="Times New Roman" pitchFamily="18" charset="0"/>
              </a:rPr>
              <a:t> End</a:t>
            </a:r>
            <a:endParaRPr lang="en-US" sz="2200" dirty="0">
              <a:latin typeface="Times New Roman" pitchFamily="18" charset="0"/>
              <a:cs typeface="Times New Roman" pitchFamily="18" charset="0"/>
            </a:endParaRPr>
          </a:p>
          <a:p>
            <a:pPr>
              <a:lnSpc>
                <a:spcPct val="150000"/>
              </a:lnSpc>
            </a:pPr>
            <a:r>
              <a:rPr lang="zh-CN" altLang="en-US" sz="2000" dirty="0">
                <a:latin typeface="Times" panose="02020603050405020304" pitchFamily="18" charset="0"/>
                <a:ea typeface="SimSun" panose="02010600030101010101" pitchFamily="2" charset="-122"/>
                <a:cs typeface="Times New Roman" pitchFamily="18" charset="0"/>
              </a:rPr>
              <a:t>算法复杂度：</a:t>
            </a:r>
            <a:r>
              <a:rPr lang="en-US" altLang="zh-CN" sz="2000" dirty="0">
                <a:latin typeface="Times" panose="02020603050405020304" pitchFamily="18" charset="0"/>
                <a:ea typeface="SimSun" panose="02010600030101010101" pitchFamily="2" charset="-122"/>
                <a:cs typeface="Times New Roman" pitchFamily="18" charset="0"/>
              </a:rPr>
              <a:t>O(</a:t>
            </a:r>
            <a:r>
              <a:rPr lang="en-US" altLang="zh-CN" sz="2000" i="1" dirty="0" err="1">
                <a:latin typeface="Times" panose="02020603050405020304" pitchFamily="18" charset="0"/>
                <a:ea typeface="SimSun" panose="02010600030101010101" pitchFamily="2" charset="-122"/>
                <a:cs typeface="Times New Roman" pitchFamily="18" charset="0"/>
              </a:rPr>
              <a:t>n</a:t>
            </a:r>
            <a:r>
              <a:rPr lang="en-US" altLang="zh-CN" sz="2000" dirty="0" err="1">
                <a:latin typeface="Times" panose="02020603050405020304" pitchFamily="18" charset="0"/>
                <a:ea typeface="SimSun" panose="02010600030101010101" pitchFamily="2" charset="-122"/>
                <a:cs typeface="Times New Roman" pitchFamily="18" charset="0"/>
              </a:rPr>
              <a:t>+</a:t>
            </a:r>
            <a:r>
              <a:rPr lang="en-US" altLang="zh-CN" sz="2000" i="1" dirty="0" err="1">
                <a:latin typeface="Times" panose="02020603050405020304" pitchFamily="18" charset="0"/>
                <a:ea typeface="SimSun" panose="02010600030101010101" pitchFamily="2" charset="-122"/>
                <a:cs typeface="Times New Roman" pitchFamily="18" charset="0"/>
              </a:rPr>
              <a:t>m</a:t>
            </a:r>
            <a:r>
              <a:rPr lang="en-US" altLang="zh-CN" sz="2000" dirty="0">
                <a:latin typeface="Times" panose="02020603050405020304" pitchFamily="18" charset="0"/>
                <a:ea typeface="SimSun" panose="02010600030101010101" pitchFamily="2" charset="-122"/>
                <a:cs typeface="Times New Roman" pitchFamily="18" charset="0"/>
              </a:rPr>
              <a:t>)</a:t>
            </a:r>
            <a:r>
              <a:rPr lang="zh-CN" altLang="en-US" sz="2000" dirty="0">
                <a:latin typeface="Times" panose="02020603050405020304" pitchFamily="18" charset="0"/>
                <a:ea typeface="SimSun" panose="02010600030101010101" pitchFamily="2" charset="-122"/>
                <a:cs typeface="Times New Roman" pitchFamily="18" charset="0"/>
              </a:rPr>
              <a:t>，其中</a:t>
            </a:r>
            <a:r>
              <a:rPr lang="en-US" altLang="zh-CN" sz="2000" i="1" dirty="0">
                <a:latin typeface="Times" panose="02020603050405020304" pitchFamily="18" charset="0"/>
                <a:ea typeface="SimSun" panose="02010600030101010101" pitchFamily="2" charset="-122"/>
                <a:cs typeface="Times New Roman" pitchFamily="18" charset="0"/>
              </a:rPr>
              <a:t>n</a:t>
            </a:r>
            <a:r>
              <a:rPr lang="zh-CN" altLang="en-US" sz="2000" dirty="0">
                <a:latin typeface="Times" panose="02020603050405020304" pitchFamily="18" charset="0"/>
                <a:ea typeface="SimSun" panose="02010600030101010101" pitchFamily="2" charset="-122"/>
                <a:cs typeface="Times New Roman" pitchFamily="18" charset="0"/>
              </a:rPr>
              <a:t>为节点的数量、</a:t>
            </a:r>
            <a:r>
              <a:rPr lang="en-US" altLang="zh-CN" sz="2000" i="1" dirty="0">
                <a:latin typeface="Times" panose="02020603050405020304" pitchFamily="18" charset="0"/>
                <a:ea typeface="SimSun" panose="02010600030101010101" pitchFamily="2" charset="-122"/>
                <a:cs typeface="Times New Roman" pitchFamily="18" charset="0"/>
              </a:rPr>
              <a:t>m</a:t>
            </a:r>
            <a:r>
              <a:rPr lang="zh-CN" altLang="en-US" sz="2000" dirty="0">
                <a:latin typeface="Times" panose="02020603050405020304" pitchFamily="18" charset="0"/>
                <a:ea typeface="SimSun" panose="02010600030101010101" pitchFamily="2" charset="-122"/>
                <a:cs typeface="Times New Roman" pitchFamily="18" charset="0"/>
              </a:rPr>
              <a:t>为图中边的数量</a:t>
            </a:r>
            <a:r>
              <a:rPr lang="en-US" altLang="zh-CN" sz="2000" dirty="0">
                <a:latin typeface="Times" panose="02020603050405020304" pitchFamily="18" charset="0"/>
                <a:ea typeface="SimSun" panose="02010600030101010101" pitchFamily="2" charset="-122"/>
                <a:cs typeface="Times New Roman" pitchFamily="18" charset="0"/>
              </a:rPr>
              <a:t>.</a:t>
            </a:r>
            <a:endParaRPr lang="en-US" sz="2000" dirty="0">
              <a:latin typeface="Times" panose="02020603050405020304" pitchFamily="18" charset="0"/>
              <a:ea typeface="SimSun" panose="02010600030101010101" pitchFamily="2" charset="-122"/>
              <a:cs typeface="Times New Roman" pitchFamily="18" charset="0"/>
            </a:endParaRPr>
          </a:p>
          <a:p>
            <a:pPr>
              <a:lnSpc>
                <a:spcPct val="150000"/>
              </a:lnSpc>
            </a:pPr>
            <a:r>
              <a:rPr lang="en-US" sz="2000" dirty="0" err="1">
                <a:latin typeface="SimSun" panose="02010600030101010101" pitchFamily="2" charset="-122"/>
                <a:ea typeface="SimSun" panose="02010600030101010101" pitchFamily="2" charset="-122"/>
                <a:cs typeface="Times New Roman" pitchFamily="18" charset="0"/>
              </a:rPr>
              <a:t>如果能把实际问题建模为一个多级图的最长或最短路径问题，则可有效解决</a:t>
            </a:r>
            <a:r>
              <a:rPr lang="en-US" sz="2000" dirty="0">
                <a:latin typeface="SimSun" panose="02010600030101010101" pitchFamily="2" charset="-122"/>
                <a:ea typeface="SimSun" panose="02010600030101010101" pitchFamily="2" charset="-122"/>
                <a:cs typeface="Times New Roman" pitchFamily="18" charset="0"/>
              </a:rPr>
              <a:t>。</a:t>
            </a:r>
            <a:endParaRPr lang="en-US" dirty="0">
              <a:latin typeface="SimSun" panose="02010600030101010101" pitchFamily="2" charset="-122"/>
              <a:ea typeface="SimSun" panose="02010600030101010101" pitchFamily="2" charset="-122"/>
              <a:cs typeface="Times New Roman" pitchFamily="18" charset="0"/>
            </a:endParaRPr>
          </a:p>
        </p:txBody>
      </p:sp>
      <p:cxnSp>
        <p:nvCxnSpPr>
          <p:cNvPr id="5" name="直接连接符 4">
            <a:extLst>
              <a:ext uri="{FF2B5EF4-FFF2-40B4-BE49-F238E27FC236}">
                <a16:creationId xmlns:a16="http://schemas.microsoft.com/office/drawing/2014/main" id="{C8CF1037-66C9-4200-8330-832C52259513}"/>
              </a:ext>
            </a:extLst>
          </p:cNvPr>
          <p:cNvCxnSpPr>
            <a:cxnSpLocks/>
          </p:cNvCxnSpPr>
          <p:nvPr/>
        </p:nvCxnSpPr>
        <p:spPr>
          <a:xfrm>
            <a:off x="1676400" y="3352800"/>
            <a:ext cx="0" cy="762000"/>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6">
            <a:extLst>
              <a:ext uri="{FF2B5EF4-FFF2-40B4-BE49-F238E27FC236}">
                <a16:creationId xmlns:a16="http://schemas.microsoft.com/office/drawing/2014/main" id="{AA68F5C5-7FB5-4A61-995F-15337342A10D}"/>
              </a:ext>
            </a:extLst>
          </p:cNvPr>
          <p:cNvCxnSpPr>
            <a:cxnSpLocks/>
          </p:cNvCxnSpPr>
          <p:nvPr/>
        </p:nvCxnSpPr>
        <p:spPr>
          <a:xfrm>
            <a:off x="1447800" y="2996967"/>
            <a:ext cx="0" cy="144780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8A38CD72-0607-478C-98E2-D1C02DB67FC8}"/>
              </a:ext>
            </a:extLst>
          </p:cNvPr>
          <p:cNvCxnSpPr>
            <a:cxnSpLocks/>
          </p:cNvCxnSpPr>
          <p:nvPr/>
        </p:nvCxnSpPr>
        <p:spPr>
          <a:xfrm>
            <a:off x="1143000" y="2667000"/>
            <a:ext cx="0" cy="217170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0C89FAE1-45C5-4E47-AB26-EE0698A786B7}"/>
              </a:ext>
            </a:extLst>
          </p:cNvPr>
          <p:cNvCxnSpPr>
            <a:cxnSpLocks/>
          </p:cNvCxnSpPr>
          <p:nvPr/>
        </p:nvCxnSpPr>
        <p:spPr>
          <a:xfrm>
            <a:off x="838200" y="22860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CD2DFC90-9898-4172-B8A5-73B033AF3F21}"/>
              </a:ext>
            </a:extLst>
          </p:cNvPr>
          <p:cNvCxnSpPr>
            <a:cxnSpLocks/>
          </p:cNvCxnSpPr>
          <p:nvPr/>
        </p:nvCxnSpPr>
        <p:spPr>
          <a:xfrm>
            <a:off x="838200" y="990600"/>
            <a:ext cx="0" cy="4572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8137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6-31</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533400" y="685800"/>
            <a:ext cx="8382000" cy="6652783"/>
          </a:xfrm>
          <a:prstGeom prst="rect">
            <a:avLst/>
          </a:prstGeom>
          <a:noFill/>
        </p:spPr>
        <p:txBody>
          <a:bodyPr wrap="square" rtlCol="0">
            <a:spAutoFit/>
          </a:bodyPr>
          <a:lstStyle/>
          <a:p>
            <a:pPr>
              <a:lnSpc>
                <a:spcPct val="150000"/>
              </a:lnSpc>
              <a:spcAft>
                <a:spcPts val="600"/>
              </a:spcAft>
            </a:pPr>
            <a:r>
              <a:rPr lang="zh-CN" altLang="en-US" sz="2400" dirty="0">
                <a:latin typeface="华文细黑" panose="02010600040101010101" pitchFamily="2" charset="-122"/>
                <a:ea typeface="华文细黑" panose="02010600040101010101" pitchFamily="2" charset="-122"/>
              </a:rPr>
              <a:t>多级图的最长路径和动态规划的关系</a:t>
            </a:r>
            <a:endParaRPr lang="en-US" sz="2000" dirty="0">
              <a:latin typeface="华文细黑" panose="02010600040101010101" pitchFamily="2" charset="-122"/>
              <a:ea typeface="华文细黑" panose="02010600040101010101" pitchFamily="2" charset="-122"/>
            </a:endParaRPr>
          </a:p>
          <a:p>
            <a:pPr marL="342900" indent="-342900">
              <a:lnSpc>
                <a:spcPct val="125000"/>
              </a:lnSpc>
              <a:buFont typeface="Arial" panose="020B0604020202020204" pitchFamily="34" charset="0"/>
              <a:buChar char="•"/>
            </a:pPr>
            <a:r>
              <a:rPr lang="zh-CN" altLang="en-US" sz="2000" dirty="0">
                <a:latin typeface="SimSun" pitchFamily="2" charset="-122"/>
                <a:ea typeface="SimSun" pitchFamily="2" charset="-122"/>
              </a:rPr>
              <a:t>可以看出，算法执行过程中，我们实际</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逐级</a:t>
            </a:r>
            <a:r>
              <a:rPr lang="zh-CN" altLang="en-US" sz="2000" dirty="0">
                <a:latin typeface="SimSun" pitchFamily="2" charset="-122"/>
                <a:ea typeface="SimSun" pitchFamily="2" charset="-122"/>
              </a:rPr>
              <a:t>计算了从源节点</a:t>
            </a:r>
            <a:r>
              <a:rPr lang="en-US" altLang="zh-CN" sz="2000" i="1" dirty="0">
                <a:latin typeface="SimSun" pitchFamily="2" charset="-122"/>
                <a:ea typeface="SimSun" pitchFamily="2" charset="-122"/>
              </a:rPr>
              <a:t>s</a:t>
            </a:r>
            <a:r>
              <a:rPr lang="zh-CN" altLang="en-US" sz="2000" dirty="0">
                <a:latin typeface="SimSun" pitchFamily="2" charset="-122"/>
                <a:ea typeface="SimSun" pitchFamily="2" charset="-122"/>
              </a:rPr>
              <a:t>到图中每一个顶点的最长路径，这些最长路径就是从源节点到这些顶点的所有子问题的最优解。</a:t>
            </a:r>
            <a:endParaRPr lang="en-US" altLang="zh-CN" sz="2000" dirty="0">
              <a:latin typeface="SimSun" pitchFamily="2" charset="-122"/>
              <a:ea typeface="SimSun" pitchFamily="2" charset="-122"/>
            </a:endParaRPr>
          </a:p>
          <a:p>
            <a:pPr marL="800100" lvl="1" indent="-342900">
              <a:lnSpc>
                <a:spcPct val="125000"/>
              </a:lnSpc>
              <a:buFont typeface="Arial" panose="020B0604020202020204" pitchFamily="34" charset="0"/>
              <a:buChar char="•"/>
            </a:pPr>
            <a:r>
              <a:rPr lang="zh-CN" altLang="en-US" sz="2000" dirty="0">
                <a:latin typeface="SimSun" pitchFamily="2" charset="-122"/>
                <a:ea typeface="SimSun" pitchFamily="2" charset="-122"/>
              </a:rPr>
              <a:t>具体来说，我们在为某一级顶点求解最长路径时，并不能提前知道前面的哪个子路径会被用上，而是要经过动态的比较后决定。这正是动态规划的优势所在。</a:t>
            </a:r>
            <a:endParaRPr lang="en-US" altLang="zh-CN" sz="2000" dirty="0">
              <a:latin typeface="SimSun" pitchFamily="2" charset="-122"/>
              <a:ea typeface="SimSun" pitchFamily="2" charset="-122"/>
            </a:endParaRPr>
          </a:p>
          <a:p>
            <a:pPr marL="800100" lvl="1" indent="-342900">
              <a:lnSpc>
                <a:spcPct val="150000"/>
              </a:lnSpc>
              <a:buFont typeface="Arial" panose="020B0604020202020204" pitchFamily="34" charset="0"/>
              <a:buChar char="•"/>
            </a:pPr>
            <a:endParaRPr lang="en-US" altLang="zh-CN" sz="2000" dirty="0">
              <a:latin typeface="SimSun" pitchFamily="2" charset="-122"/>
              <a:ea typeface="SimSun" pitchFamily="2" charset="-122"/>
            </a:endParaRPr>
          </a:p>
          <a:p>
            <a:pPr marL="800100" lvl="1" indent="-342900">
              <a:lnSpc>
                <a:spcPct val="150000"/>
              </a:lnSpc>
              <a:buFont typeface="Arial" panose="020B0604020202020204" pitchFamily="34" charset="0"/>
              <a:buChar char="•"/>
            </a:pPr>
            <a:endParaRPr lang="en-US" altLang="zh-CN" sz="2000" dirty="0">
              <a:latin typeface="SimSun" pitchFamily="2" charset="-122"/>
              <a:ea typeface="SimSun" pitchFamily="2" charset="-122"/>
            </a:endParaRPr>
          </a:p>
          <a:p>
            <a:pPr marL="800100" lvl="1" indent="-342900">
              <a:lnSpc>
                <a:spcPct val="150000"/>
              </a:lnSpc>
              <a:buFont typeface="Arial" panose="020B0604020202020204" pitchFamily="34" charset="0"/>
              <a:buChar char="•"/>
            </a:pPr>
            <a:endParaRPr lang="en-US" altLang="zh-CN" sz="2000" dirty="0">
              <a:latin typeface="SimSun" pitchFamily="2" charset="-122"/>
              <a:ea typeface="SimSun" pitchFamily="2" charset="-122"/>
            </a:endParaRPr>
          </a:p>
          <a:p>
            <a:pPr marL="800100" lvl="1" indent="-342900">
              <a:lnSpc>
                <a:spcPct val="125000"/>
              </a:lnSpc>
              <a:buFont typeface="Arial" panose="020B0604020202020204" pitchFamily="34" charset="0"/>
              <a:buChar char="•"/>
            </a:pPr>
            <a:endParaRPr lang="en-US" altLang="zh-CN" sz="2000" dirty="0">
              <a:latin typeface="SimSun" pitchFamily="2" charset="-122"/>
              <a:ea typeface="SimSun" pitchFamily="2" charset="-122"/>
            </a:endParaRPr>
          </a:p>
          <a:p>
            <a:pPr marL="800100" lvl="1" indent="-342900">
              <a:lnSpc>
                <a:spcPct val="125000"/>
              </a:lnSpc>
              <a:spcBef>
                <a:spcPts val="1800"/>
              </a:spcBef>
              <a:buFont typeface="Arial" panose="020B0604020202020204" pitchFamily="34" charset="0"/>
              <a:buChar char="•"/>
            </a:pPr>
            <a:r>
              <a:rPr lang="zh-CN" altLang="en-US" sz="2000" dirty="0">
                <a:latin typeface="SimSun" pitchFamily="2" charset="-122"/>
                <a:ea typeface="SimSun" pitchFamily="2" charset="-122"/>
              </a:rPr>
              <a:t>给定一个多级图，求解最长路径并不难，难的是如何把一个应用问题转换为一个多级图问题。</a:t>
            </a:r>
            <a:endParaRPr lang="en-US" altLang="zh-CN" sz="2000" dirty="0">
              <a:latin typeface="SimSun" pitchFamily="2" charset="-122"/>
              <a:ea typeface="SimSun" pitchFamily="2" charset="-122"/>
            </a:endParaRPr>
          </a:p>
          <a:p>
            <a:pPr marL="800100" lvl="1" indent="-342900">
              <a:lnSpc>
                <a:spcPct val="150000"/>
              </a:lnSpc>
              <a:buFont typeface="Arial" panose="020B0604020202020204" pitchFamily="34" charset="0"/>
              <a:buChar char="•"/>
            </a:pPr>
            <a:endParaRPr lang="en-US" sz="2000" dirty="0">
              <a:latin typeface="SimSun" pitchFamily="2" charset="-122"/>
              <a:ea typeface="SimSun" pitchFamily="2" charset="-122"/>
            </a:endParaRPr>
          </a:p>
          <a:p>
            <a:pPr>
              <a:lnSpc>
                <a:spcPct val="150000"/>
              </a:lnSpc>
            </a:pPr>
            <a:endParaRPr lang="en-US" sz="2000" dirty="0">
              <a:latin typeface="SimSun" pitchFamily="2" charset="-122"/>
              <a:ea typeface="SimSun"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CF2985-D0E4-4956-B603-DD6931B227F0}"/>
                  </a:ext>
                </a:extLst>
              </p:cNvPr>
              <p:cNvSpPr txBox="1"/>
              <p:nvPr/>
            </p:nvSpPr>
            <p:spPr>
              <a:xfrm>
                <a:off x="838200" y="3810000"/>
                <a:ext cx="8305800" cy="1489382"/>
              </a:xfrm>
              <a:prstGeom prst="rect">
                <a:avLst/>
              </a:prstGeom>
              <a:noFill/>
              <a:ln w="22225">
                <a:solidFill>
                  <a:schemeClr val="accent1"/>
                </a:solidFill>
              </a:ln>
            </p:spPr>
            <p:txBody>
              <a:bodyPr wrap="square">
                <a:spAutoFit/>
              </a:bodyPr>
              <a:lstStyle/>
              <a:p>
                <a:r>
                  <a:rPr lang="zh-CN" altLang="en-US" sz="2200" b="1" dirty="0">
                    <a:latin typeface="SimSun" panose="02010600030101010101" pitchFamily="2" charset="-122"/>
                    <a:ea typeface="SimSun" panose="02010600030101010101" pitchFamily="2" charset="-122"/>
                  </a:rPr>
                  <a:t>多级图最长路径</a:t>
                </a:r>
                <a:r>
                  <a:rPr lang="en-US" sz="2200" b="1" dirty="0">
                    <a:solidFill>
                      <a:srgbClr val="FF0000"/>
                    </a:solidFill>
                    <a:latin typeface="SimSun" panose="02010600030101010101" pitchFamily="2" charset="-122"/>
                    <a:ea typeface="SimSun" panose="02010600030101010101" pitchFamily="2" charset="-122"/>
                  </a:rPr>
                  <a:t>归纳公式</a:t>
                </a:r>
              </a:p>
              <a:p>
                <a:pPr>
                  <a:spcBef>
                    <a:spcPts val="300"/>
                  </a:spcBef>
                </a:pPr>
                <a:r>
                  <a:rPr lang="en-US" sz="2400" dirty="0">
                    <a:latin typeface="Times" panose="02020603050405020304" pitchFamily="18" charset="0"/>
                    <a:ea typeface="SimSun" panose="02010600030101010101" pitchFamily="2" charset="-122"/>
                  </a:rPr>
                  <a:t> </a:t>
                </a:r>
                <a:r>
                  <a:rPr lang="en-US" sz="2200" i="1" dirty="0">
                    <a:latin typeface="Times" panose="02020603050405020304" pitchFamily="18" charset="0"/>
                    <a:ea typeface="SimSun" panose="02010600030101010101" pitchFamily="2" charset="-122"/>
                  </a:rPr>
                  <a:t>D</a:t>
                </a:r>
                <a:r>
                  <a:rPr lang="en-US" sz="2200" dirty="0">
                    <a:latin typeface="Times" panose="02020603050405020304" pitchFamily="18" charset="0"/>
                    <a:ea typeface="SimSun" panose="02010600030101010101" pitchFamily="2" charset="-122"/>
                  </a:rPr>
                  <a:t>(</a:t>
                </a: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Times New Roman" pitchFamily="18" charset="0"/>
                          </a:rPr>
                        </m:ctrlPr>
                      </m:sSubPr>
                      <m:e>
                        <m:r>
                          <a:rPr lang="en-US" sz="2800" i="1" smtClean="0">
                            <a:latin typeface="Cambria Math" panose="02040503050406030204" pitchFamily="18" charset="0"/>
                            <a:ea typeface="Cambria Math" panose="02040503050406030204" pitchFamily="18" charset="0"/>
                            <a:cs typeface="Times New Roman" pitchFamily="18" charset="0"/>
                          </a:rPr>
                          <m:t>𝑥</m:t>
                        </m:r>
                      </m:e>
                      <m:sub>
                        <m:r>
                          <a:rPr lang="en-US" sz="2800" i="1">
                            <a:latin typeface="Cambria Math" panose="02040503050406030204" pitchFamily="18" charset="0"/>
                            <a:ea typeface="Cambria Math" panose="02040503050406030204" pitchFamily="18" charset="0"/>
                            <a:cs typeface="Times New Roman" pitchFamily="18" charset="0"/>
                          </a:rPr>
                          <m:t>𝑖</m:t>
                        </m:r>
                        <m:r>
                          <a:rPr lang="en-US" sz="2800" b="0" i="1" smtClean="0">
                            <a:latin typeface="Cambria Math" panose="02040503050406030204" pitchFamily="18" charset="0"/>
                            <a:ea typeface="Cambria Math" panose="02040503050406030204" pitchFamily="18" charset="0"/>
                            <a:cs typeface="Times New Roman" pitchFamily="18" charset="0"/>
                          </a:rPr>
                          <m:t>+1</m:t>
                        </m:r>
                        <m:r>
                          <a:rPr lang="en-US" sz="2800" i="1">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𝑣</m:t>
                        </m:r>
                      </m:sub>
                    </m:sSub>
                  </m:oMath>
                </a14:m>
                <a:r>
                  <a:rPr lang="en-US" altLang="zh-CN" sz="2200" dirty="0">
                    <a:latin typeface="Times" panose="02020603050405020304" pitchFamily="18" charset="0"/>
                    <a:ea typeface="SimSun" panose="02010600030101010101" pitchFamily="2" charset="-122"/>
                  </a:rPr>
                  <a:t>) = </a:t>
                </a:r>
                <a14:m>
                  <m:oMath xmlns:m="http://schemas.openxmlformats.org/officeDocument/2006/math">
                    <m:limLow>
                      <m:limLowPr>
                        <m:ctrlPr>
                          <a:rPr lang="en-US" sz="2800" i="1" smtClean="0">
                            <a:latin typeface="Cambria Math" panose="02040503050406030204" pitchFamily="18" charset="0"/>
                            <a:cs typeface="Times New Roman" pitchFamily="18" charset="0"/>
                          </a:rPr>
                        </m:ctrlPr>
                      </m:limLowPr>
                      <m:e>
                        <m:r>
                          <m:rPr>
                            <m:sty m:val="p"/>
                          </m:rPr>
                          <a:rPr lang="en-US" sz="2800" i="0" smtClean="0">
                            <a:latin typeface="Cambria Math" panose="02040503050406030204" pitchFamily="18" charset="0"/>
                            <a:cs typeface="Times New Roman" pitchFamily="18" charset="0"/>
                          </a:rPr>
                          <m:t>m</m:t>
                        </m:r>
                        <m:r>
                          <m:rPr>
                            <m:sty m:val="p"/>
                          </m:rPr>
                          <a:rPr lang="en-US" sz="2800" b="0" i="0" smtClean="0">
                            <a:latin typeface="Cambria Math" panose="02040503050406030204" pitchFamily="18" charset="0"/>
                            <a:cs typeface="Times New Roman" pitchFamily="18" charset="0"/>
                          </a:rPr>
                          <m:t>ax</m:t>
                        </m:r>
                      </m:e>
                      <m:lim>
                        <m:r>
                          <a:rPr lang="en-US" sz="2800" b="0" i="1" smtClean="0">
                            <a:latin typeface="Cambria Math" panose="02040503050406030204" pitchFamily="18" charset="0"/>
                            <a:cs typeface="Times New Roman" pitchFamily="18" charset="0"/>
                          </a:rPr>
                          <m:t>1</m:t>
                        </m:r>
                        <m:r>
                          <a:rPr lang="en-US" sz="2800" b="0" i="1" smtClean="0">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𝑢</m:t>
                        </m:r>
                        <m:r>
                          <a:rPr lang="en-US" sz="2800" b="0" i="1" smtClean="0">
                            <a:latin typeface="Cambria Math" panose="02040503050406030204" pitchFamily="18" charset="0"/>
                            <a:ea typeface="Cambria Math" panose="02040503050406030204" pitchFamily="18" charset="0"/>
                            <a:cs typeface="Times New Roman" pitchFamily="18" charset="0"/>
                          </a:rPr>
                          <m:t>≤|</m:t>
                        </m:r>
                        <m:sSub>
                          <m:sSubPr>
                            <m:ctrlPr>
                              <a:rPr lang="en-US" sz="2800" b="0" i="1" smtClean="0">
                                <a:latin typeface="Cambria Math" panose="02040503050406030204" pitchFamily="18" charset="0"/>
                                <a:ea typeface="Cambria Math" panose="02040503050406030204" pitchFamily="18" charset="0"/>
                                <a:cs typeface="Times New Roman" pitchFamily="18" charset="0"/>
                              </a:rPr>
                            </m:ctrlPr>
                          </m:sSubPr>
                          <m:e>
                            <m:r>
                              <a:rPr lang="en-US" sz="2800" b="0" i="1" smtClean="0">
                                <a:latin typeface="Cambria Math" panose="02040503050406030204" pitchFamily="18" charset="0"/>
                                <a:ea typeface="Cambria Math" panose="02040503050406030204" pitchFamily="18" charset="0"/>
                                <a:cs typeface="Times New Roman" pitchFamily="18" charset="0"/>
                              </a:rPr>
                              <m:t>𝑉</m:t>
                            </m:r>
                          </m:e>
                          <m:sub>
                            <m:r>
                              <a:rPr lang="en-US" sz="2800" b="0" i="1" smtClean="0">
                                <a:latin typeface="Cambria Math" panose="02040503050406030204" pitchFamily="18" charset="0"/>
                                <a:ea typeface="Cambria Math" panose="02040503050406030204" pitchFamily="18" charset="0"/>
                                <a:cs typeface="Times New Roman" pitchFamily="18" charset="0"/>
                              </a:rPr>
                              <m:t>𝑖</m:t>
                            </m:r>
                          </m:sub>
                        </m:sSub>
                        <m:r>
                          <a:rPr lang="en-US" sz="2800" b="0" i="1" smtClean="0">
                            <a:latin typeface="Cambria Math" panose="02040503050406030204" pitchFamily="18" charset="0"/>
                            <a:ea typeface="Cambria Math" panose="02040503050406030204" pitchFamily="18" charset="0"/>
                            <a:cs typeface="Times New Roman" pitchFamily="18" charset="0"/>
                          </a:rPr>
                          <m:t>|</m:t>
                        </m:r>
                      </m:lim>
                    </m:limLow>
                    <m:r>
                      <a:rPr lang="en-US" sz="2800" b="0" i="1" smtClean="0">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𝐷</m:t>
                    </m:r>
                    <m:d>
                      <m:dPr>
                        <m:ctrlPr>
                          <a:rPr lang="en-US" sz="2800" b="0" i="1" smtClean="0">
                            <a:latin typeface="Cambria Math" panose="02040503050406030204" pitchFamily="18" charset="0"/>
                            <a:ea typeface="Cambria Math" panose="02040503050406030204" pitchFamily="18" charset="0"/>
                            <a:cs typeface="Times New Roman" pitchFamily="18" charset="0"/>
                          </a:rPr>
                        </m:ctrlPr>
                      </m:dPr>
                      <m:e>
                        <m:sSub>
                          <m:sSubPr>
                            <m:ctrlPr>
                              <a:rPr lang="en-US" sz="2800" b="0" i="1" smtClean="0">
                                <a:latin typeface="Cambria Math" panose="02040503050406030204" pitchFamily="18" charset="0"/>
                                <a:ea typeface="Cambria Math" panose="02040503050406030204" pitchFamily="18" charset="0"/>
                                <a:cs typeface="Times New Roman" pitchFamily="18" charset="0"/>
                              </a:rPr>
                            </m:ctrlPr>
                          </m:sSubPr>
                          <m:e>
                            <m:r>
                              <a:rPr lang="en-US" sz="2800" b="0" i="1" smtClean="0">
                                <a:latin typeface="Cambria Math" panose="02040503050406030204" pitchFamily="18" charset="0"/>
                                <a:ea typeface="Cambria Math" panose="02040503050406030204" pitchFamily="18" charset="0"/>
                                <a:cs typeface="Times New Roman" pitchFamily="18" charset="0"/>
                              </a:rPr>
                              <m:t>𝑥</m:t>
                            </m:r>
                          </m:e>
                          <m:sub>
                            <m:r>
                              <a:rPr lang="en-US" sz="2800" b="0" i="1" smtClean="0">
                                <a:latin typeface="Cambria Math" panose="02040503050406030204" pitchFamily="18" charset="0"/>
                                <a:ea typeface="Cambria Math" panose="02040503050406030204" pitchFamily="18" charset="0"/>
                                <a:cs typeface="Times New Roman" pitchFamily="18" charset="0"/>
                              </a:rPr>
                              <m:t>𝑖</m:t>
                            </m:r>
                            <m:r>
                              <a:rPr lang="en-US" sz="2800" b="0" i="1" smtClean="0">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𝑢</m:t>
                            </m:r>
                          </m:sub>
                        </m:sSub>
                      </m:e>
                    </m:d>
                    <m:r>
                      <a:rPr lang="en-US" sz="2800" b="0" i="1" smtClean="0">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𝑐𝑜𝑠𝑡</m:t>
                    </m:r>
                    <m:r>
                      <a:rPr lang="en-US" sz="2800" b="0" i="1" smtClean="0">
                        <a:latin typeface="Cambria Math" panose="02040503050406030204" pitchFamily="18" charset="0"/>
                        <a:ea typeface="Cambria Math" panose="02040503050406030204" pitchFamily="18" charset="0"/>
                        <a:cs typeface="Times New Roman" pitchFamily="18" charset="0"/>
                      </a:rPr>
                      <m:t>(</m:t>
                    </m:r>
                    <m:sSub>
                      <m:sSubPr>
                        <m:ctrlPr>
                          <a:rPr lang="en-US" sz="2800" i="1">
                            <a:latin typeface="Cambria Math" panose="02040503050406030204" pitchFamily="18" charset="0"/>
                            <a:ea typeface="Cambria Math" panose="02040503050406030204" pitchFamily="18" charset="0"/>
                            <a:cs typeface="Times New Roman" pitchFamily="18" charset="0"/>
                          </a:rPr>
                        </m:ctrlPr>
                      </m:sSubPr>
                      <m:e>
                        <m:r>
                          <a:rPr lang="en-US" sz="2800" i="1">
                            <a:latin typeface="Cambria Math" panose="02040503050406030204" pitchFamily="18" charset="0"/>
                            <a:ea typeface="Cambria Math" panose="02040503050406030204" pitchFamily="18" charset="0"/>
                            <a:cs typeface="Times New Roman" pitchFamily="18" charset="0"/>
                          </a:rPr>
                          <m:t>𝑥</m:t>
                        </m:r>
                      </m:e>
                      <m:sub>
                        <m:r>
                          <a:rPr lang="en-US" sz="2800" i="1">
                            <a:latin typeface="Cambria Math" panose="02040503050406030204" pitchFamily="18" charset="0"/>
                            <a:ea typeface="Cambria Math" panose="02040503050406030204" pitchFamily="18" charset="0"/>
                            <a:cs typeface="Times New Roman" pitchFamily="18" charset="0"/>
                          </a:rPr>
                          <m:t>𝑖</m:t>
                        </m:r>
                        <m:r>
                          <a:rPr lang="en-US" sz="2800" i="1">
                            <a:latin typeface="Cambria Math" panose="02040503050406030204" pitchFamily="18" charset="0"/>
                            <a:ea typeface="Cambria Math" panose="02040503050406030204" pitchFamily="18" charset="0"/>
                            <a:cs typeface="Times New Roman" pitchFamily="18" charset="0"/>
                          </a:rPr>
                          <m:t>,</m:t>
                        </m:r>
                        <m:r>
                          <a:rPr lang="en-US" sz="2800" i="1">
                            <a:latin typeface="Cambria Math" panose="02040503050406030204" pitchFamily="18" charset="0"/>
                            <a:ea typeface="Cambria Math" panose="02040503050406030204" pitchFamily="18" charset="0"/>
                            <a:cs typeface="Times New Roman" pitchFamily="18" charset="0"/>
                          </a:rPr>
                          <m:t>𝑢</m:t>
                        </m:r>
                      </m:sub>
                    </m:sSub>
                  </m:oMath>
                </a14:m>
                <a:r>
                  <a:rPr lang="en-US" sz="2200" dirty="0">
                    <a:latin typeface="Times" panose="02020603050405020304" pitchFamily="18" charset="0"/>
                  </a:rPr>
                  <a:t>,</a:t>
                </a:r>
                <a:r>
                  <a:rPr lang="en-US" sz="2200" dirty="0">
                    <a:ea typeface="Cambria Math" panose="02040503050406030204" pitchFamily="18" charset="0"/>
                    <a:cs typeface="Times New Roman"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Times New Roman" pitchFamily="18" charset="0"/>
                          </a:rPr>
                        </m:ctrlPr>
                      </m:sSubPr>
                      <m:e>
                        <m:r>
                          <a:rPr lang="en-US" sz="2800" i="1">
                            <a:latin typeface="Cambria Math" panose="02040503050406030204" pitchFamily="18" charset="0"/>
                            <a:ea typeface="Cambria Math" panose="02040503050406030204" pitchFamily="18" charset="0"/>
                            <a:cs typeface="Times New Roman" pitchFamily="18" charset="0"/>
                          </a:rPr>
                          <m:t>𝑥</m:t>
                        </m:r>
                      </m:e>
                      <m:sub>
                        <m:r>
                          <a:rPr lang="en-US" sz="2800" i="1">
                            <a:latin typeface="Cambria Math" panose="02040503050406030204" pitchFamily="18" charset="0"/>
                            <a:ea typeface="Cambria Math" panose="02040503050406030204" pitchFamily="18" charset="0"/>
                            <a:cs typeface="Times New Roman" pitchFamily="18" charset="0"/>
                          </a:rPr>
                          <m:t>𝑖</m:t>
                        </m:r>
                        <m:r>
                          <a:rPr lang="en-US" sz="2800" b="0" i="1" smtClean="0">
                            <a:latin typeface="Cambria Math" panose="02040503050406030204" pitchFamily="18" charset="0"/>
                            <a:ea typeface="Cambria Math" panose="02040503050406030204" pitchFamily="18" charset="0"/>
                            <a:cs typeface="Times New Roman" pitchFamily="18" charset="0"/>
                          </a:rPr>
                          <m:t>+1</m:t>
                        </m:r>
                        <m:r>
                          <a:rPr lang="en-US" sz="2800" i="1">
                            <a:latin typeface="Cambria Math" panose="02040503050406030204" pitchFamily="18" charset="0"/>
                            <a:ea typeface="Cambria Math" panose="02040503050406030204" pitchFamily="18" charset="0"/>
                            <a:cs typeface="Times New Roman" pitchFamily="18" charset="0"/>
                          </a:rPr>
                          <m:t>,</m:t>
                        </m:r>
                        <m:r>
                          <a:rPr lang="en-US" sz="2800" b="0" i="1" smtClean="0">
                            <a:latin typeface="Cambria Math" panose="02040503050406030204" pitchFamily="18" charset="0"/>
                            <a:ea typeface="Cambria Math" panose="02040503050406030204" pitchFamily="18" charset="0"/>
                            <a:cs typeface="Times New Roman" pitchFamily="18" charset="0"/>
                          </a:rPr>
                          <m:t>𝑣</m:t>
                        </m:r>
                      </m:sub>
                    </m:sSub>
                  </m:oMath>
                </a14:m>
                <a:r>
                  <a:rPr lang="en-US" sz="2200" dirty="0">
                    <a:latin typeface="Times" panose="02020603050405020304" pitchFamily="18" charset="0"/>
                  </a:rPr>
                  <a:t>)), </a:t>
                </a:r>
                <a:r>
                  <a:rPr lang="en-US" sz="2400" dirty="0">
                    <a:latin typeface="Times" panose="02020603050405020304" pitchFamily="18" charset="0"/>
                  </a:rPr>
                  <a:t>1</a:t>
                </a:r>
                <a:r>
                  <a:rPr lang="en-US" sz="2400" dirty="0">
                    <a:latin typeface="Times" panose="02020603050405020304" pitchFamily="18" charset="0"/>
                    <a:sym typeface="Symbol" panose="05050102010706020507" pitchFamily="18" charset="2"/>
                  </a:rPr>
                  <a:t></a:t>
                </a:r>
                <a:r>
                  <a:rPr lang="en-US" sz="2400" i="1" dirty="0">
                    <a:latin typeface="Times" panose="02020603050405020304" pitchFamily="18" charset="0"/>
                    <a:sym typeface="Symbol" panose="05050102010706020507" pitchFamily="18" charset="2"/>
                  </a:rPr>
                  <a:t>i</a:t>
                </a:r>
                <a:r>
                  <a:rPr lang="en-US" sz="2400" dirty="0">
                    <a:latin typeface="Times" panose="02020603050405020304" pitchFamily="18" charset="0"/>
                    <a:sym typeface="Symbol" panose="05050102010706020507" pitchFamily="18" charset="2"/>
                  </a:rPr>
                  <a:t></a:t>
                </a:r>
                <a:r>
                  <a:rPr lang="en-US" sz="2400" i="1" dirty="0">
                    <a:latin typeface="Times" panose="02020603050405020304" pitchFamily="18" charset="0"/>
                    <a:sym typeface="Symbol" panose="05050102010706020507" pitchFamily="18" charset="2"/>
                  </a:rPr>
                  <a:t>k</a:t>
                </a:r>
                <a:r>
                  <a:rPr lang="en-US" sz="2400" dirty="0">
                    <a:latin typeface="Times" panose="02020603050405020304" pitchFamily="18" charset="0"/>
                    <a:sym typeface="Symbol" panose="05050102010706020507" pitchFamily="18" charset="2"/>
                  </a:rPr>
                  <a:t>-1</a:t>
                </a:r>
                <a:endParaRPr lang="en-US" sz="2200" dirty="0">
                  <a:latin typeface="Times" panose="02020603050405020304" pitchFamily="18" charset="0"/>
                  <a:sym typeface="Symbol" panose="05050102010706020507" pitchFamily="18" charset="2"/>
                </a:endParaRPr>
              </a:p>
              <a:p>
                <a:r>
                  <a:rPr lang="en-US" sz="2400" i="1" dirty="0">
                    <a:latin typeface="Times" panose="02020603050405020304" pitchFamily="18" charset="0"/>
                    <a:ea typeface="SimSun" panose="02010600030101010101" pitchFamily="2" charset="-122"/>
                  </a:rPr>
                  <a:t> D</a:t>
                </a:r>
                <a:r>
                  <a:rPr lang="en-US" sz="2400" dirty="0">
                    <a:latin typeface="Times" panose="02020603050405020304" pitchFamily="18" charset="0"/>
                    <a:ea typeface="SimSun" panose="02010600030101010101" pitchFamily="2" charset="-122"/>
                  </a:rPr>
                  <a:t>(</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𝑠</m:t>
                    </m:r>
                  </m:oMath>
                </a14:m>
                <a:r>
                  <a:rPr lang="en-US" altLang="zh-CN" sz="2400" dirty="0">
                    <a:latin typeface="Times" panose="02020603050405020304" pitchFamily="18" charset="0"/>
                    <a:ea typeface="SimSun" panose="02010600030101010101" pitchFamily="2" charset="-122"/>
                  </a:rPr>
                  <a:t>) =0</a:t>
                </a:r>
                <a:endParaRPr lang="en-US" sz="2400" dirty="0">
                  <a:latin typeface="Times" panose="02020603050405020304" pitchFamily="18" charset="0"/>
                </a:endParaRPr>
              </a:p>
            </p:txBody>
          </p:sp>
        </mc:Choice>
        <mc:Fallback xmlns="">
          <p:sp>
            <p:nvSpPr>
              <p:cNvPr id="6" name="文本框 5">
                <a:extLst>
                  <a:ext uri="{FF2B5EF4-FFF2-40B4-BE49-F238E27FC236}">
                    <a16:creationId xmlns:a16="http://schemas.microsoft.com/office/drawing/2014/main" id="{12CF2985-D0E4-4956-B603-DD6931B227F0}"/>
                  </a:ext>
                </a:extLst>
              </p:cNvPr>
              <p:cNvSpPr txBox="1">
                <a:spLocks noRot="1" noChangeAspect="1" noMove="1" noResize="1" noEditPoints="1" noAdjustHandles="1" noChangeArrowheads="1" noChangeShapeType="1" noTextEdit="1"/>
              </p:cNvSpPr>
              <p:nvPr/>
            </p:nvSpPr>
            <p:spPr>
              <a:xfrm>
                <a:off x="838200" y="3810000"/>
                <a:ext cx="8305800" cy="1489382"/>
              </a:xfrm>
              <a:prstGeom prst="rect">
                <a:avLst/>
              </a:prstGeom>
              <a:blipFill>
                <a:blip r:embed="rId3"/>
                <a:stretch>
                  <a:fillRect l="-805" t="-2419" b="-7661"/>
                </a:stretch>
              </a:blipFill>
              <a:ln w="22225">
                <a:solidFill>
                  <a:schemeClr val="accent1"/>
                </a:solidFill>
              </a:ln>
            </p:spPr>
            <p:txBody>
              <a:bodyPr/>
              <a:lstStyle/>
              <a:p>
                <a:r>
                  <a:rPr lang="en-US">
                    <a:noFill/>
                  </a:rPr>
                  <a:t> </a:t>
                </a:r>
              </a:p>
            </p:txBody>
          </p:sp>
        </mc:Fallback>
      </mc:AlternateContent>
      <p:grpSp>
        <p:nvGrpSpPr>
          <p:cNvPr id="4" name="组合 3">
            <a:extLst>
              <a:ext uri="{FF2B5EF4-FFF2-40B4-BE49-F238E27FC236}">
                <a16:creationId xmlns:a16="http://schemas.microsoft.com/office/drawing/2014/main" id="{088493F8-D0F3-4D9A-88C9-4BC443D520AC}"/>
              </a:ext>
            </a:extLst>
          </p:cNvPr>
          <p:cNvGrpSpPr/>
          <p:nvPr/>
        </p:nvGrpSpPr>
        <p:grpSpPr>
          <a:xfrm>
            <a:off x="241883" y="2762864"/>
            <a:ext cx="8903234" cy="2872879"/>
            <a:chOff x="241883" y="2762864"/>
            <a:chExt cx="8903234" cy="2872879"/>
          </a:xfrm>
        </p:grpSpPr>
        <p:sp>
          <p:nvSpPr>
            <p:cNvPr id="3" name="文本框 2">
              <a:extLst>
                <a:ext uri="{FF2B5EF4-FFF2-40B4-BE49-F238E27FC236}">
                  <a16:creationId xmlns:a16="http://schemas.microsoft.com/office/drawing/2014/main" id="{41EECB5E-F7B4-4CDC-9442-CD8BBCF1B560}"/>
                </a:ext>
              </a:extLst>
            </p:cNvPr>
            <p:cNvSpPr txBox="1"/>
            <p:nvPr/>
          </p:nvSpPr>
          <p:spPr>
            <a:xfrm>
              <a:off x="241883" y="2762864"/>
              <a:ext cx="3464410" cy="400110"/>
            </a:xfrm>
            <a:prstGeom prst="rect">
              <a:avLst/>
            </a:prstGeom>
            <a:solidFill>
              <a:srgbClr val="FFC000"/>
            </a:solidFill>
          </p:spPr>
          <p:txBody>
            <a:bodyPr wrap="none" rtlCol="0">
              <a:spAutoFit/>
            </a:bodyPr>
            <a:lstStyle/>
            <a:p>
              <a:r>
                <a:rPr lang="zh-CN" altLang="en-US" sz="2000" dirty="0"/>
                <a:t>到第</a:t>
              </a:r>
              <a:r>
                <a:rPr lang="en-US" altLang="zh-CN" sz="2000" i="1" dirty="0">
                  <a:latin typeface="Times" panose="02020603050405020304" pitchFamily="18" charset="0"/>
                </a:rPr>
                <a:t>i</a:t>
              </a:r>
              <a:r>
                <a:rPr lang="en-US" altLang="zh-CN" sz="2000" dirty="0">
                  <a:latin typeface="Times" panose="02020603050405020304" pitchFamily="18" charset="0"/>
                </a:rPr>
                <a:t>+1</a:t>
              </a:r>
              <a:r>
                <a:rPr lang="zh-CN" altLang="en-US" sz="2000" dirty="0"/>
                <a:t>级某顶点</a:t>
              </a:r>
              <a:r>
                <a:rPr lang="en-US" altLang="zh-CN" sz="2000" i="1" dirty="0">
                  <a:latin typeface="Times" panose="02020603050405020304" pitchFamily="18" charset="0"/>
                </a:rPr>
                <a:t>v</a:t>
              </a:r>
              <a:r>
                <a:rPr lang="zh-CN" altLang="en-US" sz="2000" dirty="0"/>
                <a:t>的最长距离</a:t>
              </a:r>
              <a:endParaRPr lang="en-US" sz="2000" dirty="0"/>
            </a:p>
          </p:txBody>
        </p:sp>
        <p:sp>
          <p:nvSpPr>
            <p:cNvPr id="8" name="文本框 7">
              <a:extLst>
                <a:ext uri="{FF2B5EF4-FFF2-40B4-BE49-F238E27FC236}">
                  <a16:creationId xmlns:a16="http://schemas.microsoft.com/office/drawing/2014/main" id="{37EBCC32-A704-4B63-8F32-491EB2138095}"/>
                </a:ext>
              </a:extLst>
            </p:cNvPr>
            <p:cNvSpPr txBox="1"/>
            <p:nvPr/>
          </p:nvSpPr>
          <p:spPr>
            <a:xfrm>
              <a:off x="3186158" y="3209492"/>
              <a:ext cx="3076483" cy="400110"/>
            </a:xfrm>
            <a:prstGeom prst="rect">
              <a:avLst/>
            </a:prstGeom>
            <a:solidFill>
              <a:srgbClr val="FFC000"/>
            </a:solidFill>
          </p:spPr>
          <p:txBody>
            <a:bodyPr wrap="none" rtlCol="0">
              <a:spAutoFit/>
            </a:bodyPr>
            <a:lstStyle/>
            <a:p>
              <a:r>
                <a:rPr lang="zh-CN" altLang="en-US" sz="2000" dirty="0"/>
                <a:t>到第</a:t>
              </a:r>
              <a:r>
                <a:rPr lang="en-US" altLang="zh-CN" sz="2000" i="1" dirty="0">
                  <a:latin typeface="Times" panose="02020603050405020304" pitchFamily="18" charset="0"/>
                </a:rPr>
                <a:t>i</a:t>
              </a:r>
              <a:r>
                <a:rPr lang="zh-CN" altLang="en-US" sz="2000" dirty="0"/>
                <a:t>级某顶点的最长距离</a:t>
              </a:r>
              <a:endParaRPr lang="en-US" sz="2000" dirty="0"/>
            </a:p>
          </p:txBody>
        </p:sp>
        <p:sp>
          <p:nvSpPr>
            <p:cNvPr id="9" name="文本框 8">
              <a:extLst>
                <a:ext uri="{FF2B5EF4-FFF2-40B4-BE49-F238E27FC236}">
                  <a16:creationId xmlns:a16="http://schemas.microsoft.com/office/drawing/2014/main" id="{450BC5BD-0DFB-4FC3-B751-9FB6BC7C51F9}"/>
                </a:ext>
              </a:extLst>
            </p:cNvPr>
            <p:cNvSpPr txBox="1"/>
            <p:nvPr/>
          </p:nvSpPr>
          <p:spPr>
            <a:xfrm>
              <a:off x="5908333" y="4927857"/>
              <a:ext cx="3236784" cy="707886"/>
            </a:xfrm>
            <a:prstGeom prst="rect">
              <a:avLst/>
            </a:prstGeom>
            <a:solidFill>
              <a:srgbClr val="FFC000"/>
            </a:solidFill>
          </p:spPr>
          <p:txBody>
            <a:bodyPr wrap="none" rtlCol="0">
              <a:spAutoFit/>
            </a:bodyPr>
            <a:lstStyle/>
            <a:p>
              <a:r>
                <a:rPr lang="zh-CN" altLang="en-US" sz="2000" dirty="0"/>
                <a:t>从第</a:t>
              </a:r>
              <a:r>
                <a:rPr lang="en-US" altLang="zh-CN" sz="2000" i="1" dirty="0">
                  <a:latin typeface="Times" panose="02020603050405020304" pitchFamily="18" charset="0"/>
                </a:rPr>
                <a:t>i</a:t>
              </a:r>
              <a:r>
                <a:rPr lang="zh-CN" altLang="en-US" sz="2000" dirty="0"/>
                <a:t>级某顶点到当前关注</a:t>
              </a:r>
              <a:endParaRPr lang="en-US" altLang="zh-CN" sz="2000" dirty="0"/>
            </a:p>
            <a:p>
              <a:r>
                <a:rPr lang="zh-CN" altLang="en-US" sz="2000" dirty="0"/>
                <a:t>的第</a:t>
              </a:r>
              <a:r>
                <a:rPr lang="en-US" altLang="zh-CN" sz="2000" i="1" dirty="0">
                  <a:latin typeface="Times" panose="02020603050405020304" pitchFamily="18" charset="0"/>
                </a:rPr>
                <a:t>i+</a:t>
              </a:r>
              <a:r>
                <a:rPr lang="en-US" altLang="zh-CN" sz="2000" dirty="0">
                  <a:latin typeface="Times" panose="02020603050405020304" pitchFamily="18" charset="0"/>
                </a:rPr>
                <a:t>1</a:t>
              </a:r>
              <a:r>
                <a:rPr lang="zh-CN" altLang="en-US" sz="2000" dirty="0"/>
                <a:t>级顶点</a:t>
              </a:r>
              <a:r>
                <a:rPr lang="en-US" altLang="zh-CN" sz="2000" i="1" dirty="0">
                  <a:latin typeface="Times" panose="02020603050405020304" pitchFamily="18" charset="0"/>
                </a:rPr>
                <a:t>v</a:t>
              </a:r>
              <a:r>
                <a:rPr lang="zh-CN" altLang="en-US" sz="2000" dirty="0"/>
                <a:t>的链路权重</a:t>
              </a:r>
              <a:endParaRPr lang="en-US" sz="2000" dirty="0"/>
            </a:p>
          </p:txBody>
        </p:sp>
        <p:sp>
          <p:nvSpPr>
            <p:cNvPr id="10" name="箭头: 下 9">
              <a:extLst>
                <a:ext uri="{FF2B5EF4-FFF2-40B4-BE49-F238E27FC236}">
                  <a16:creationId xmlns:a16="http://schemas.microsoft.com/office/drawing/2014/main" id="{EEC8FC2C-C519-41FE-B62C-FAEFC24339C7}"/>
                </a:ext>
              </a:extLst>
            </p:cNvPr>
            <p:cNvSpPr/>
            <p:nvPr/>
          </p:nvSpPr>
          <p:spPr>
            <a:xfrm>
              <a:off x="1658744" y="3191546"/>
              <a:ext cx="152400" cy="1131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B9963A26-7CAE-4686-ADB9-52BBBAB74C36}"/>
                </a:ext>
              </a:extLst>
            </p:cNvPr>
            <p:cNvSpPr/>
            <p:nvPr/>
          </p:nvSpPr>
          <p:spPr>
            <a:xfrm>
              <a:off x="4343400" y="3591656"/>
              <a:ext cx="224794" cy="683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箭头连接符 12">
              <a:extLst>
                <a:ext uri="{FF2B5EF4-FFF2-40B4-BE49-F238E27FC236}">
                  <a16:creationId xmlns:a16="http://schemas.microsoft.com/office/drawing/2014/main" id="{D3EDBE6F-324D-46B8-8199-E1FB5592BFD5}"/>
                </a:ext>
              </a:extLst>
            </p:cNvPr>
            <p:cNvCxnSpPr>
              <a:cxnSpLocks/>
            </p:cNvCxnSpPr>
            <p:nvPr/>
          </p:nvCxnSpPr>
          <p:spPr>
            <a:xfrm flipH="1" flipV="1">
              <a:off x="6553200" y="4724400"/>
              <a:ext cx="838200" cy="2034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1595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6-33</a:t>
            </a:r>
          </a:p>
        </p:txBody>
      </p:sp>
      <p:sp>
        <p:nvSpPr>
          <p:cNvPr id="3" name="TextBox 2"/>
          <p:cNvSpPr txBox="1"/>
          <p:nvPr/>
        </p:nvSpPr>
        <p:spPr>
          <a:xfrm>
            <a:off x="152400" y="762000"/>
            <a:ext cx="8839200" cy="4259820"/>
          </a:xfrm>
          <a:prstGeom prst="rect">
            <a:avLst/>
          </a:prstGeom>
          <a:noFill/>
        </p:spPr>
        <p:txBody>
          <a:bodyPr wrap="square" rtlCol="0">
            <a:spAutoFit/>
          </a:bodyPr>
          <a:lstStyle/>
          <a:p>
            <a:pPr>
              <a:lnSpc>
                <a:spcPct val="150000"/>
              </a:lnSpc>
            </a:pPr>
            <a:r>
              <a:rPr lang="zh-CN" altLang="en-US" sz="2000" b="1" dirty="0"/>
              <a:t>例</a:t>
            </a:r>
            <a:r>
              <a:rPr lang="en-US" sz="2000" b="1" dirty="0"/>
              <a:t> </a:t>
            </a:r>
            <a:r>
              <a:rPr lang="en-US" sz="2000" b="1" dirty="0">
                <a:latin typeface="Times New Roman" panose="02020603050405020304" pitchFamily="18" charset="0"/>
                <a:cs typeface="Times New Roman" panose="02020603050405020304" pitchFamily="18" charset="0"/>
              </a:rPr>
              <a:t>6.4</a:t>
            </a:r>
            <a:r>
              <a:rPr lang="en-US" sz="2000" dirty="0"/>
              <a:t>	</a:t>
            </a:r>
            <a:r>
              <a:rPr lang="zh-CN" altLang="en-US" sz="2000" b="1" dirty="0">
                <a:solidFill>
                  <a:srgbClr val="0000FF"/>
                </a:solidFill>
              </a:rPr>
              <a:t>多米诺骨牌最优序列问题</a:t>
            </a:r>
            <a:r>
              <a:rPr lang="zh-CN" altLang="en-US" sz="2000" dirty="0"/>
              <a:t>。</a:t>
            </a:r>
            <a:endParaRPr lang="en-US" sz="2000" dirty="0"/>
          </a:p>
          <a:p>
            <a:pPr indent="465138">
              <a:lnSpc>
                <a:spcPct val="200000"/>
              </a:lnSpc>
            </a:pPr>
            <a:r>
              <a:rPr lang="zh-CN" altLang="en-US" sz="2000" dirty="0"/>
              <a:t>把</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个多米诺骨牌 </a:t>
            </a:r>
            <a:r>
              <a:rPr lang="en-US" sz="2000" i="1" dirty="0">
                <a:latin typeface="Times New Roman" pitchFamily="18" charset="0"/>
                <a:cs typeface="Times New Roman" pitchFamily="18" charset="0"/>
              </a:rPr>
              <a:t>S</a:t>
            </a:r>
            <a:r>
              <a:rPr lang="en-US" sz="2800" baseline="-25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S</a:t>
            </a:r>
            <a:r>
              <a:rPr lang="en-US" sz="2800" baseline="-25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S</a:t>
            </a:r>
            <a:r>
              <a:rPr lang="en-US" sz="3200" i="1" baseline="-25000"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按顺序排成一行，每张牌 </a:t>
            </a:r>
            <a:r>
              <a:rPr lang="en-US" sz="2000" i="1" dirty="0">
                <a:latin typeface="Times New Roman" pitchFamily="18" charset="0"/>
                <a:cs typeface="Times New Roman" pitchFamily="18" charset="0"/>
              </a:rPr>
              <a:t>S</a:t>
            </a:r>
            <a:r>
              <a:rPr lang="en-US" sz="3200" i="1" baseline="-25000" dirty="0">
                <a:latin typeface="Times New Roman" pitchFamily="18" charset="0"/>
                <a:cs typeface="Times New Roman" pitchFamily="18" charset="0"/>
              </a:rPr>
              <a:t>i </a:t>
            </a:r>
            <a:r>
              <a:rPr lang="en-US" sz="2000" dirty="0">
                <a:latin typeface="Times New Roman" pitchFamily="18" charset="0"/>
                <a:cs typeface="Times New Roman" pitchFamily="18" charset="0"/>
              </a:rPr>
              <a:t> (1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上有两个正整数，</a:t>
            </a:r>
            <a:r>
              <a:rPr lang="en-US" sz="2000" i="1" dirty="0">
                <a:latin typeface="Times New Roman" pitchFamily="18" charset="0"/>
                <a:cs typeface="Times New Roman" pitchFamily="18" charset="0"/>
              </a:rPr>
              <a:t>a</a:t>
            </a:r>
            <a:r>
              <a:rPr lang="en-US" sz="3200" i="1" baseline="-25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和</a:t>
            </a:r>
            <a:r>
              <a:rPr lang="en-US" sz="2000" i="1" dirty="0">
                <a:latin typeface="Times New Roman" pitchFamily="18" charset="0"/>
                <a:cs typeface="Times New Roman" pitchFamily="18" charset="0"/>
              </a:rPr>
              <a:t>b</a:t>
            </a:r>
            <a:r>
              <a:rPr lang="en-US" sz="3200" i="1" baseline="-25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，并假定</a:t>
            </a:r>
            <a:r>
              <a:rPr lang="en-US" sz="2000" i="1" dirty="0">
                <a:latin typeface="Times New Roman" pitchFamily="18" charset="0"/>
                <a:cs typeface="Times New Roman" pitchFamily="18" charset="0"/>
              </a:rPr>
              <a:t>a</a:t>
            </a:r>
            <a:r>
              <a:rPr lang="en-US" sz="3200" i="1" baseline="-25000" dirty="0">
                <a:latin typeface="Times New Roman" pitchFamily="18" charset="0"/>
                <a:cs typeface="Times New Roman" pitchFamily="18" charset="0"/>
              </a:rPr>
              <a:t>i</a:t>
            </a:r>
            <a:r>
              <a:rPr lang="en-US" sz="24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3200" i="1" baseline="-25000" dirty="0">
                <a:latin typeface="Times New Roman" pitchFamily="18" charset="0"/>
                <a:cs typeface="Times New Roman" pitchFamily="18" charset="0"/>
              </a:rPr>
              <a:t>i</a:t>
            </a:r>
            <a:r>
              <a:rPr lang="zh-CN" altLang="en-US" sz="2000" dirty="0">
                <a:latin typeface="Times New Roman" pitchFamily="18" charset="0"/>
                <a:cs typeface="Times New Roman" pitchFamily="18" charset="0"/>
              </a:rPr>
              <a:t>。每个骨牌有两个状态，状态 </a:t>
            </a:r>
            <a:r>
              <a:rPr lang="en-US" altLang="zh-CN" sz="2000" dirty="0">
                <a:latin typeface="Times New Roman" pitchFamily="18" charset="0"/>
                <a:cs typeface="Times New Roman" pitchFamily="18" charset="0"/>
              </a:rPr>
              <a:t>0表示</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a</a:t>
            </a:r>
            <a:r>
              <a:rPr lang="en-US" sz="3200" i="1" baseline="-25000" dirty="0" err="1">
                <a:latin typeface="Times New Roman" pitchFamily="18" charset="0"/>
                <a:cs typeface="Times New Roman" pitchFamily="18" charset="0"/>
              </a:rPr>
              <a:t>i</a:t>
            </a:r>
            <a:r>
              <a:rPr lang="en-US" sz="2000" dirty="0" err="1">
                <a:latin typeface="Times New Roman" pitchFamily="18" charset="0"/>
                <a:cs typeface="Times New Roman" pitchFamily="18" charset="0"/>
              </a:rPr>
              <a:t>在</a:t>
            </a:r>
            <a:r>
              <a:rPr lang="en-US" sz="2000" i="1" dirty="0" err="1">
                <a:latin typeface="Times New Roman" pitchFamily="18" charset="0"/>
                <a:cs typeface="Times New Roman" pitchFamily="18" charset="0"/>
              </a:rPr>
              <a:t>b</a:t>
            </a:r>
            <a:r>
              <a:rPr lang="en-US" sz="3200" i="1" baseline="-25000" dirty="0" err="1">
                <a:latin typeface="Times New Roman" pitchFamily="18" charset="0"/>
                <a:cs typeface="Times New Roman" pitchFamily="18" charset="0"/>
              </a:rPr>
              <a:t>i</a:t>
            </a:r>
            <a:r>
              <a:rPr lang="en-US" sz="2000" dirty="0" err="1">
                <a:latin typeface="Times New Roman" pitchFamily="18" charset="0"/>
                <a:cs typeface="Times New Roman" pitchFamily="18" charset="0"/>
              </a:rPr>
              <a:t>左边，</a:t>
            </a:r>
            <a:r>
              <a:rPr lang="en-US" sz="2000" i="1" dirty="0" err="1">
                <a:latin typeface="Times New Roman" pitchFamily="18" charset="0"/>
                <a:cs typeface="Times New Roman" pitchFamily="18" charset="0"/>
              </a:rPr>
              <a:t>L</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a</a:t>
            </a:r>
            <a:r>
              <a:rPr lang="en-US" sz="32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R</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b</a:t>
            </a:r>
            <a:r>
              <a:rPr lang="en-US" sz="32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，否则状态为1。</a:t>
            </a:r>
          </a:p>
          <a:p>
            <a:pPr indent="465138">
              <a:lnSpc>
                <a:spcPct val="200000"/>
              </a:lnSpc>
            </a:pPr>
            <a:r>
              <a:rPr lang="en-US" sz="2000" dirty="0" err="1">
                <a:latin typeface="SimSun" pitchFamily="2" charset="-122"/>
                <a:ea typeface="SimSun" pitchFamily="2" charset="-122"/>
                <a:cs typeface="Times New Roman" pitchFamily="18" charset="0"/>
              </a:rPr>
              <a:t>确定每个骨牌状态使得</a:t>
            </a:r>
            <a:r>
              <a:rPr lang="en-US" sz="2000" dirty="0">
                <a:latin typeface="SimSun" pitchFamily="2" charset="-122"/>
                <a:ea typeface="SimSun" pitchFamily="2" charset="-122"/>
                <a:cs typeface="Times New Roman" pitchFamily="18" charset="0"/>
              </a:rPr>
              <a:t>               </a:t>
            </a:r>
            <a:r>
              <a:rPr lang="en-US" sz="2000" dirty="0" err="1">
                <a:latin typeface="SimSun" pitchFamily="2" charset="-122"/>
                <a:ea typeface="SimSun" pitchFamily="2" charset="-122"/>
                <a:cs typeface="Times New Roman" pitchFamily="18" charset="0"/>
              </a:rPr>
              <a:t>最大</a:t>
            </a:r>
            <a:r>
              <a:rPr lang="en-US" sz="2000" dirty="0">
                <a:latin typeface="SimSun" pitchFamily="2" charset="-122"/>
                <a:ea typeface="SimSun" pitchFamily="2" charset="-122"/>
                <a:cs typeface="Times New Roman" pitchFamily="18" charset="0"/>
              </a:rPr>
              <a:t>。</a:t>
            </a:r>
          </a:p>
          <a:p>
            <a:pPr indent="465138">
              <a:lnSpc>
                <a:spcPct val="200000"/>
              </a:lnSpc>
            </a:pPr>
            <a:endParaRPr lang="en-US" sz="2000" b="1" dirty="0">
              <a:latin typeface="SimSun" pitchFamily="2" charset="-122"/>
              <a:ea typeface="SimSun" pitchFamily="2" charset="-122"/>
              <a:cs typeface="Times New Roman" pitchFamily="18" charset="0"/>
            </a:endParaRPr>
          </a:p>
          <a:p>
            <a:pPr>
              <a:lnSpc>
                <a:spcPct val="200000"/>
              </a:lnSpc>
            </a:pPr>
            <a:r>
              <a:rPr lang="en-US" sz="2000" b="1" dirty="0" err="1">
                <a:latin typeface="SimSun" pitchFamily="2" charset="-122"/>
                <a:ea typeface="SimSun" pitchFamily="2" charset="-122"/>
                <a:cs typeface="Times New Roman" pitchFamily="18" charset="0"/>
              </a:rPr>
              <a:t>解：</a:t>
            </a:r>
            <a:r>
              <a:rPr lang="en-US" sz="2000" dirty="0" err="1">
                <a:latin typeface="SimSun" pitchFamily="2" charset="-122"/>
                <a:ea typeface="SimSun" pitchFamily="2" charset="-122"/>
                <a:cs typeface="Times New Roman" pitchFamily="18" charset="0"/>
              </a:rPr>
              <a:t>以下面例子说明如何构造一个多级图</a:t>
            </a:r>
            <a:r>
              <a:rPr lang="en-US" sz="2000" dirty="0">
                <a:latin typeface="SimSun" pitchFamily="2" charset="-122"/>
                <a:ea typeface="SimSun" pitchFamily="2" charset="-122"/>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83434449"/>
              </p:ext>
            </p:extLst>
          </p:nvPr>
        </p:nvGraphicFramePr>
        <p:xfrm>
          <a:off x="3276599" y="3210734"/>
          <a:ext cx="1915497" cy="827866"/>
        </p:xfrm>
        <a:graphic>
          <a:graphicData uri="http://schemas.openxmlformats.org/presentationml/2006/ole">
            <mc:AlternateContent xmlns:mc="http://schemas.openxmlformats.org/markup-compatibility/2006">
              <mc:Choice xmlns:v="urn:schemas-microsoft-com:vml" Requires="v">
                <p:oleObj name="Equation" r:id="rId2" imgW="1434960" imgH="622080" progId="Equation.3">
                  <p:embed/>
                </p:oleObj>
              </mc:Choice>
              <mc:Fallback>
                <p:oleObj name="Equation" r:id="rId2" imgW="1434960" imgH="622080" progId="Equation.3">
                  <p:embed/>
                  <p:pic>
                    <p:nvPicPr>
                      <p:cNvPr id="0" name="Object 1"/>
                      <p:cNvPicPr>
                        <a:picLocks noChangeAspect="1" noChangeArrowheads="1"/>
                      </p:cNvPicPr>
                      <p:nvPr/>
                    </p:nvPicPr>
                    <p:blipFill>
                      <a:blip r:embed="rId3"/>
                      <a:srcRect/>
                      <a:stretch>
                        <a:fillRect/>
                      </a:stretch>
                    </p:blipFill>
                    <p:spPr bwMode="auto">
                      <a:xfrm>
                        <a:off x="3276599" y="3210734"/>
                        <a:ext cx="1915497" cy="827866"/>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文本框 6">
            <a:extLst>
              <a:ext uri="{FF2B5EF4-FFF2-40B4-BE49-F238E27FC236}">
                <a16:creationId xmlns:a16="http://schemas.microsoft.com/office/drawing/2014/main" id="{BF771E50-B285-9CCA-8643-AF9DE79BFF01}"/>
              </a:ext>
            </a:extLst>
          </p:cNvPr>
          <p:cNvSpPr txBox="1"/>
          <p:nvPr/>
        </p:nvSpPr>
        <p:spPr>
          <a:xfrm>
            <a:off x="5486400" y="4278492"/>
            <a:ext cx="2549868" cy="1323439"/>
          </a:xfrm>
          <a:prstGeom prst="rect">
            <a:avLst/>
          </a:prstGeom>
          <a:solidFill>
            <a:srgbClr val="FFC000"/>
          </a:solidFill>
        </p:spPr>
        <p:txBody>
          <a:bodyPr wrap="square" rtlCol="0">
            <a:spAutoFit/>
          </a:bodyPr>
          <a:lstStyle/>
          <a:p>
            <a:r>
              <a:rPr lang="zh-CN" altLang="en-US" sz="2000" dirty="0">
                <a:solidFill>
                  <a:srgbClr val="0000FF"/>
                </a:solidFill>
              </a:rPr>
              <a:t>每张牌右侧的数</a:t>
            </a:r>
            <a:r>
              <a:rPr lang="zh-CN" altLang="en-US" sz="2000" dirty="0"/>
              <a:t>与其</a:t>
            </a:r>
            <a:r>
              <a:rPr lang="zh-CN" altLang="en-US" sz="2000" dirty="0">
                <a:solidFill>
                  <a:srgbClr val="0000FF"/>
                </a:solidFill>
              </a:rPr>
              <a:t>下一张牌左侧的数</a:t>
            </a:r>
            <a:r>
              <a:rPr lang="zh-CN" altLang="en-US" sz="2000" dirty="0"/>
              <a:t>相乘，在此基础上，求和</a:t>
            </a:r>
            <a:endParaRPr lang="en-US" sz="2000" dirty="0"/>
          </a:p>
        </p:txBody>
      </p:sp>
      <p:cxnSp>
        <p:nvCxnSpPr>
          <p:cNvPr id="9" name="直接箭头连接符 8">
            <a:extLst>
              <a:ext uri="{FF2B5EF4-FFF2-40B4-BE49-F238E27FC236}">
                <a16:creationId xmlns:a16="http://schemas.microsoft.com/office/drawing/2014/main" id="{6136B276-F95F-3713-2ED8-A109285BB34B}"/>
              </a:ext>
            </a:extLst>
          </p:cNvPr>
          <p:cNvCxnSpPr>
            <a:cxnSpLocks/>
          </p:cNvCxnSpPr>
          <p:nvPr/>
        </p:nvCxnSpPr>
        <p:spPr>
          <a:xfrm flipH="1" flipV="1">
            <a:off x="4343400" y="3810000"/>
            <a:ext cx="2626067" cy="4684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7325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6-34</a:t>
            </a:r>
          </a:p>
        </p:txBody>
      </p:sp>
      <p:graphicFrame>
        <p:nvGraphicFramePr>
          <p:cNvPr id="4" name="Object 3"/>
          <p:cNvGraphicFramePr>
            <a:graphicFrameLocks noChangeAspect="1"/>
          </p:cNvGraphicFramePr>
          <p:nvPr>
            <p:extLst>
              <p:ext uri="{D42A27DB-BD31-4B8C-83A1-F6EECF244321}">
                <p14:modId xmlns:p14="http://schemas.microsoft.com/office/powerpoint/2010/main" val="797485179"/>
              </p:ext>
            </p:extLst>
          </p:nvPr>
        </p:nvGraphicFramePr>
        <p:xfrm>
          <a:off x="92652" y="2285999"/>
          <a:ext cx="8994786" cy="2409517"/>
        </p:xfrm>
        <a:graphic>
          <a:graphicData uri="http://schemas.openxmlformats.org/presentationml/2006/ole">
            <mc:AlternateContent xmlns:mc="http://schemas.openxmlformats.org/markup-compatibility/2006">
              <mc:Choice xmlns:v="urn:schemas-microsoft-com:vml" Requires="v">
                <p:oleObj name="Picture" r:id="rId3" imgW="5543640" imgH="1257480" progId="Word.Picture.8">
                  <p:embed/>
                </p:oleObj>
              </mc:Choice>
              <mc:Fallback>
                <p:oleObj name="Picture" r:id="rId3" imgW="5543640" imgH="1257480" progId="Word.Picture.8">
                  <p:embed/>
                  <p:pic>
                    <p:nvPicPr>
                      <p:cNvPr id="0" name=""/>
                      <p:cNvPicPr>
                        <a:picLocks noChangeAspect="1" noChangeArrowheads="1"/>
                      </p:cNvPicPr>
                      <p:nvPr/>
                    </p:nvPicPr>
                    <p:blipFill>
                      <a:blip r:embed="rId4"/>
                      <a:srcRect/>
                      <a:stretch>
                        <a:fillRect/>
                      </a:stretch>
                    </p:blipFill>
                    <p:spPr bwMode="auto">
                      <a:xfrm>
                        <a:off x="92652" y="2285999"/>
                        <a:ext cx="8994786" cy="2409517"/>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60263529"/>
              </p:ext>
            </p:extLst>
          </p:nvPr>
        </p:nvGraphicFramePr>
        <p:xfrm>
          <a:off x="222250" y="307110"/>
          <a:ext cx="8699500" cy="1374775"/>
        </p:xfrm>
        <a:graphic>
          <a:graphicData uri="http://schemas.openxmlformats.org/presentationml/2006/ole">
            <mc:AlternateContent xmlns:mc="http://schemas.openxmlformats.org/markup-compatibility/2006">
              <mc:Choice xmlns:v="urn:schemas-microsoft-com:vml" Requires="v">
                <p:oleObj name="Picture" r:id="rId5" imgW="4514760" imgH="628560" progId="Word.Picture.8">
                  <p:embed/>
                </p:oleObj>
              </mc:Choice>
              <mc:Fallback>
                <p:oleObj name="Picture" r:id="rId5" imgW="4514760" imgH="628560" progId="Word.Picture.8">
                  <p:embed/>
                  <p:pic>
                    <p:nvPicPr>
                      <p:cNvPr id="0" name=""/>
                      <p:cNvPicPr>
                        <a:picLocks noChangeAspect="1" noChangeArrowheads="1"/>
                      </p:cNvPicPr>
                      <p:nvPr/>
                    </p:nvPicPr>
                    <p:blipFill>
                      <a:blip r:embed="rId6"/>
                      <a:srcRect/>
                      <a:stretch>
                        <a:fillRect/>
                      </a:stretch>
                    </p:blipFill>
                    <p:spPr bwMode="auto">
                      <a:xfrm>
                        <a:off x="222250" y="307110"/>
                        <a:ext cx="8699500" cy="1374775"/>
                      </a:xfrm>
                      <a:prstGeom prst="rect">
                        <a:avLst/>
                      </a:prstGeom>
                      <a:noFill/>
                    </p:spPr>
                  </p:pic>
                </p:oleObj>
              </mc:Fallback>
            </mc:AlternateContent>
          </a:graphicData>
        </a:graphic>
      </p:graphicFrame>
      <p:sp>
        <p:nvSpPr>
          <p:cNvPr id="7" name="Rectangle 6"/>
          <p:cNvSpPr/>
          <p:nvPr/>
        </p:nvSpPr>
        <p:spPr>
          <a:xfrm>
            <a:off x="685800" y="4945687"/>
            <a:ext cx="7924800" cy="400110"/>
          </a:xfrm>
          <a:prstGeom prst="rect">
            <a:avLst/>
          </a:prstGeom>
        </p:spPr>
        <p:txBody>
          <a:bodyPr wrap="square">
            <a:spAutoFit/>
          </a:bodyPr>
          <a:lstStyle/>
          <a:p>
            <a:r>
              <a:rPr lang="en-US" sz="2000" b="1" dirty="0" err="1">
                <a:latin typeface="SimSun" pitchFamily="2" charset="-122"/>
                <a:ea typeface="SimSun" pitchFamily="2" charset="-122"/>
              </a:rPr>
              <a:t>任何一条从</a:t>
            </a:r>
            <a:r>
              <a:rPr lang="en-US" sz="2000" b="1" i="1" dirty="0" err="1">
                <a:latin typeface="SimSun" pitchFamily="2" charset="-122"/>
                <a:ea typeface="SimSun" pitchFamily="2" charset="-122"/>
              </a:rPr>
              <a:t>s</a:t>
            </a:r>
            <a:r>
              <a:rPr lang="en-US" sz="2000" b="1" dirty="0" err="1">
                <a:latin typeface="SimSun" pitchFamily="2" charset="-122"/>
                <a:ea typeface="SimSun" pitchFamily="2" charset="-122"/>
              </a:rPr>
              <a:t>到</a:t>
            </a:r>
            <a:r>
              <a:rPr lang="en-US" sz="2000" b="1" i="1" dirty="0" err="1">
                <a:latin typeface="SimSun" pitchFamily="2" charset="-122"/>
                <a:ea typeface="SimSun" pitchFamily="2" charset="-122"/>
              </a:rPr>
              <a:t>t</a:t>
            </a:r>
            <a:r>
              <a:rPr lang="en-US" sz="2000" b="1" dirty="0" err="1">
                <a:latin typeface="SimSun" pitchFamily="2" charset="-122"/>
                <a:ea typeface="SimSun" pitchFamily="2" charset="-122"/>
              </a:rPr>
              <a:t>的路径对应一种骨牌的顺序。最长路径对应</a:t>
            </a:r>
            <a:r>
              <a:rPr lang="zh-CN" altLang="en-US" sz="2000" b="1" dirty="0">
                <a:latin typeface="SimSun" pitchFamily="2" charset="-122"/>
                <a:ea typeface="SimSun" pitchFamily="2" charset="-122"/>
              </a:rPr>
              <a:t>最优</a:t>
            </a:r>
            <a:r>
              <a:rPr lang="en-US" sz="2000" b="1" dirty="0">
                <a:latin typeface="SimSun" pitchFamily="2" charset="-122"/>
                <a:ea typeface="SimSun" pitchFamily="2" charset="-122"/>
              </a:rPr>
              <a:t>解。</a:t>
            </a:r>
          </a:p>
        </p:txBody>
      </p:sp>
    </p:spTree>
    <p:extLst>
      <p:ext uri="{BB962C8B-B14F-4D97-AF65-F5344CB8AC3E}">
        <p14:creationId xmlns:p14="http://schemas.microsoft.com/office/powerpoint/2010/main" val="83887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6-5</a:t>
            </a:r>
          </a:p>
        </p:txBody>
      </p:sp>
      <p:sp>
        <p:nvSpPr>
          <p:cNvPr id="3" name="TextBox 2"/>
          <p:cNvSpPr txBox="1"/>
          <p:nvPr/>
        </p:nvSpPr>
        <p:spPr>
          <a:xfrm>
            <a:off x="1066800" y="1143000"/>
            <a:ext cx="7239000" cy="5139869"/>
          </a:xfrm>
          <a:prstGeom prst="rect">
            <a:avLst/>
          </a:prstGeom>
          <a:noFill/>
        </p:spPr>
        <p:txBody>
          <a:bodyPr wrap="square" rtlCol="0">
            <a:spAutoFit/>
          </a:bodyPr>
          <a:lstStyle/>
          <a:p>
            <a:pPr marL="465138" lvl="0" indent="-465138">
              <a:buAutoNum type="arabicParenBoth" startAt="2"/>
            </a:pPr>
            <a:r>
              <a:rPr lang="en-US" sz="2000" dirty="0">
                <a:latin typeface="Times New Roman" pitchFamily="18" charset="0"/>
                <a:cs typeface="Times New Roman" pitchFamily="18" charset="0"/>
              </a:rPr>
              <a:t>(A(B(CD)))</a:t>
            </a: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lvl="0" indent="-465138">
              <a:buAutoNum type="arabicParenBoth" startAt="2"/>
            </a:pPr>
            <a:endParaRPr lang="en-US" sz="2000" dirty="0">
              <a:latin typeface="Times New Roman" pitchFamily="18" charset="0"/>
              <a:cs typeface="Times New Roman" pitchFamily="18" charset="0"/>
            </a:endParaRPr>
          </a:p>
          <a:p>
            <a:pPr marL="465138">
              <a:lnSpc>
                <a:spcPct val="150000"/>
              </a:lnSpc>
            </a:pPr>
            <a:r>
              <a:rPr lang="zh-CN" altLang="en-US" sz="2000" dirty="0">
                <a:latin typeface="Times New Roman" pitchFamily="18" charset="0"/>
                <a:ea typeface="SimSun" pitchFamily="2" charset="-122"/>
                <a:cs typeface="Times New Roman" pitchFamily="18" charset="0"/>
              </a:rPr>
              <a:t>乘法次数 </a:t>
            </a:r>
            <a:r>
              <a:rPr lang="en-US" sz="2000" dirty="0">
                <a:latin typeface="Times New Roman" pitchFamily="18" charset="0"/>
                <a:ea typeface="SimSun" pitchFamily="2" charset="-122"/>
                <a:cs typeface="Times New Roman" pitchFamily="18" charset="0"/>
              </a:rPr>
              <a:t>= 40</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15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30 + 2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40</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30 + 25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30  </a:t>
            </a:r>
          </a:p>
          <a:p>
            <a:pPr marL="465138">
              <a:lnSpc>
                <a:spcPct val="150000"/>
              </a:lnSpc>
            </a:pPr>
            <a:r>
              <a:rPr lang="en-US" sz="2000" dirty="0">
                <a:latin typeface="Times New Roman" pitchFamily="18" charset="0"/>
                <a:ea typeface="SimSun" pitchFamily="2" charset="-122"/>
                <a:cs typeface="Times New Roman" pitchFamily="18" charset="0"/>
              </a:rPr>
              <a:t>                 = 18000 + 2400 + 1500 </a:t>
            </a:r>
          </a:p>
          <a:p>
            <a:pPr marL="465138">
              <a:lnSpc>
                <a:spcPct val="150000"/>
              </a:lnSpc>
            </a:pPr>
            <a:r>
              <a:rPr lang="en-US" sz="2000" dirty="0">
                <a:latin typeface="Times New Roman" pitchFamily="18" charset="0"/>
                <a:ea typeface="SimSun" pitchFamily="2" charset="-122"/>
                <a:cs typeface="Times New Roman" pitchFamily="18" charset="0"/>
              </a:rPr>
              <a:t>                 = 21,900</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35443699"/>
              </p:ext>
            </p:extLst>
          </p:nvPr>
        </p:nvGraphicFramePr>
        <p:xfrm>
          <a:off x="2971800" y="1295400"/>
          <a:ext cx="5176837" cy="3041252"/>
        </p:xfrm>
        <a:graphic>
          <a:graphicData uri="http://schemas.openxmlformats.org/presentationml/2006/ole">
            <mc:AlternateContent xmlns:mc="http://schemas.openxmlformats.org/markup-compatibility/2006">
              <mc:Choice xmlns:v="urn:schemas-microsoft-com:vml" Requires="v">
                <p:oleObj name="Picture" r:id="rId2" imgW="2857680" imgH="1771560" progId="Word.Picture.8">
                  <p:embed/>
                </p:oleObj>
              </mc:Choice>
              <mc:Fallback>
                <p:oleObj name="Picture" r:id="rId2" imgW="2857680" imgH="1771560" progId="Word.Picture.8">
                  <p:embed/>
                  <p:pic>
                    <p:nvPicPr>
                      <p:cNvPr id="0" name="Object 1"/>
                      <p:cNvPicPr>
                        <a:picLocks noChangeAspect="1" noChangeArrowheads="1"/>
                      </p:cNvPicPr>
                      <p:nvPr/>
                    </p:nvPicPr>
                    <p:blipFill>
                      <a:blip r:embed="rId3"/>
                      <a:srcRect/>
                      <a:stretch>
                        <a:fillRect/>
                      </a:stretch>
                    </p:blipFill>
                    <p:spPr bwMode="auto">
                      <a:xfrm>
                        <a:off x="2971800" y="1295400"/>
                        <a:ext cx="5176837" cy="3041252"/>
                      </a:xfrm>
                      <a:prstGeom prst="rect">
                        <a:avLst/>
                      </a:prstGeom>
                      <a:noFill/>
                    </p:spPr>
                  </p:pic>
                </p:oleObj>
              </mc:Fallback>
            </mc:AlternateContent>
          </a:graphicData>
        </a:graphic>
      </p:graphicFrame>
      <p:graphicFrame>
        <p:nvGraphicFramePr>
          <p:cNvPr id="6" name="Table 6">
            <a:extLst>
              <a:ext uri="{FF2B5EF4-FFF2-40B4-BE49-F238E27FC236}">
                <a16:creationId xmlns:a16="http://schemas.microsoft.com/office/drawing/2014/main" id="{9D885B55-86BD-589C-F5CA-DAAF90AA4484}"/>
              </a:ext>
            </a:extLst>
          </p:cNvPr>
          <p:cNvGraphicFramePr>
            <a:graphicFrameLocks noGrp="1"/>
          </p:cNvGraphicFramePr>
          <p:nvPr>
            <p:extLst>
              <p:ext uri="{D42A27DB-BD31-4B8C-83A1-F6EECF244321}">
                <p14:modId xmlns:p14="http://schemas.microsoft.com/office/powerpoint/2010/main" val="1322622811"/>
              </p:ext>
            </p:extLst>
          </p:nvPr>
        </p:nvGraphicFramePr>
        <p:xfrm>
          <a:off x="3581400" y="73482"/>
          <a:ext cx="5410199" cy="7751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278137">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663">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889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6-35</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56071637"/>
              </p:ext>
            </p:extLst>
          </p:nvPr>
        </p:nvGraphicFramePr>
        <p:xfrm>
          <a:off x="109538" y="1354138"/>
          <a:ext cx="8924925" cy="2432050"/>
        </p:xfrm>
        <a:graphic>
          <a:graphicData uri="http://schemas.openxmlformats.org/presentationml/2006/ole">
            <mc:AlternateContent xmlns:mc="http://schemas.openxmlformats.org/markup-compatibility/2006">
              <mc:Choice xmlns:v="urn:schemas-microsoft-com:vml" Requires="v">
                <p:oleObj name="Picture" r:id="rId2" imgW="5543640" imgH="1542960" progId="Word.Picture.8">
                  <p:embed/>
                </p:oleObj>
              </mc:Choice>
              <mc:Fallback>
                <p:oleObj name="Picture" r:id="rId2" imgW="5543640" imgH="1542960" progId="Word.Picture.8">
                  <p:embed/>
                  <p:pic>
                    <p:nvPicPr>
                      <p:cNvPr id="0" name="Object 1"/>
                      <p:cNvPicPr>
                        <a:picLocks noChangeAspect="1" noChangeArrowheads="1"/>
                      </p:cNvPicPr>
                      <p:nvPr/>
                    </p:nvPicPr>
                    <p:blipFill>
                      <a:blip r:embed="rId3"/>
                      <a:srcRect/>
                      <a:stretch>
                        <a:fillRect/>
                      </a:stretch>
                    </p:blipFill>
                    <p:spPr bwMode="auto">
                      <a:xfrm>
                        <a:off x="109538" y="1354138"/>
                        <a:ext cx="8924925" cy="2432050"/>
                      </a:xfrm>
                      <a:prstGeom prst="rect">
                        <a:avLst/>
                      </a:prstGeom>
                      <a:noFill/>
                    </p:spPr>
                  </p:pic>
                </p:oleObj>
              </mc:Fallback>
            </mc:AlternateContent>
          </a:graphicData>
        </a:graphic>
      </p:graphicFrame>
      <p:sp>
        <p:nvSpPr>
          <p:cNvPr id="5" name="TextBox 4"/>
          <p:cNvSpPr txBox="1"/>
          <p:nvPr/>
        </p:nvSpPr>
        <p:spPr>
          <a:xfrm>
            <a:off x="990600" y="3826818"/>
            <a:ext cx="7162800" cy="461665"/>
          </a:xfrm>
          <a:prstGeom prst="rect">
            <a:avLst/>
          </a:prstGeom>
          <a:noFill/>
        </p:spPr>
        <p:txBody>
          <a:bodyPr wrap="square" rtlCol="0">
            <a:spAutoFit/>
          </a:bodyPr>
          <a:lstStyle/>
          <a:p>
            <a:r>
              <a:rPr lang="zh-CN" altLang="en-US" sz="2400" b="1" dirty="0">
                <a:latin typeface="SimSun" pitchFamily="2" charset="-122"/>
                <a:ea typeface="SimSun" pitchFamily="2" charset="-122"/>
              </a:rPr>
              <a:t>最优</a:t>
            </a:r>
            <a:r>
              <a:rPr lang="en-US" sz="2400" b="1" dirty="0">
                <a:latin typeface="SimSun" pitchFamily="2" charset="-122"/>
                <a:ea typeface="SimSun" pitchFamily="2" charset="-122"/>
              </a:rPr>
              <a:t>解</a:t>
            </a:r>
          </a:p>
        </p:txBody>
      </p:sp>
      <p:graphicFrame>
        <p:nvGraphicFramePr>
          <p:cNvPr id="6" name="Object 5"/>
          <p:cNvGraphicFramePr>
            <a:graphicFrameLocks noChangeAspect="1"/>
          </p:cNvGraphicFramePr>
          <p:nvPr>
            <p:extLst>
              <p:ext uri="{D42A27DB-BD31-4B8C-83A1-F6EECF244321}">
                <p14:modId xmlns:p14="http://schemas.microsoft.com/office/powerpoint/2010/main" val="243406278"/>
              </p:ext>
            </p:extLst>
          </p:nvPr>
        </p:nvGraphicFramePr>
        <p:xfrm>
          <a:off x="884238" y="4254500"/>
          <a:ext cx="6927850" cy="1444625"/>
        </p:xfrm>
        <a:graphic>
          <a:graphicData uri="http://schemas.openxmlformats.org/presentationml/2006/ole">
            <mc:AlternateContent xmlns:mc="http://schemas.openxmlformats.org/markup-compatibility/2006">
              <mc:Choice xmlns:v="urn:schemas-microsoft-com:vml" Requires="v">
                <p:oleObj name="Picture" r:id="rId4" imgW="4514760" imgH="743040" progId="Word.Picture.8">
                  <p:embed/>
                </p:oleObj>
              </mc:Choice>
              <mc:Fallback>
                <p:oleObj name="Picture" r:id="rId4" imgW="4514760" imgH="743040" progId="Word.Picture.8">
                  <p:embed/>
                  <p:pic>
                    <p:nvPicPr>
                      <p:cNvPr id="0" name="Object 8"/>
                      <p:cNvPicPr>
                        <a:picLocks noChangeAspect="1" noChangeArrowheads="1"/>
                      </p:cNvPicPr>
                      <p:nvPr/>
                    </p:nvPicPr>
                    <p:blipFill>
                      <a:blip r:embed="rId5"/>
                      <a:srcRect/>
                      <a:stretch>
                        <a:fillRect/>
                      </a:stretch>
                    </p:blipFill>
                    <p:spPr bwMode="auto">
                      <a:xfrm>
                        <a:off x="884238" y="4254500"/>
                        <a:ext cx="6927850" cy="1444625"/>
                      </a:xfrm>
                      <a:prstGeom prst="rect">
                        <a:avLst/>
                      </a:prstGeom>
                      <a:noFill/>
                      <a:ln>
                        <a:noFill/>
                      </a:ln>
                    </p:spPr>
                  </p:pic>
                </p:oleObj>
              </mc:Fallback>
            </mc:AlternateContent>
          </a:graphicData>
        </a:graphic>
      </p:graphicFrame>
      <p:sp>
        <p:nvSpPr>
          <p:cNvPr id="7" name="TextBox 6"/>
          <p:cNvSpPr txBox="1"/>
          <p:nvPr/>
        </p:nvSpPr>
        <p:spPr>
          <a:xfrm>
            <a:off x="990600" y="762000"/>
            <a:ext cx="6821488" cy="461665"/>
          </a:xfrm>
          <a:prstGeom prst="rect">
            <a:avLst/>
          </a:prstGeom>
          <a:noFill/>
        </p:spPr>
        <p:txBody>
          <a:bodyPr wrap="square" rtlCol="0">
            <a:spAutoFit/>
          </a:bodyPr>
          <a:lstStyle/>
          <a:p>
            <a:r>
              <a:rPr lang="en-US" sz="2400" b="1" dirty="0" err="1">
                <a:latin typeface="SimSun" panose="02010600030101010101" pitchFamily="2" charset="-122"/>
                <a:ea typeface="SimSun" panose="02010600030101010101" pitchFamily="2" charset="-122"/>
              </a:rPr>
              <a:t>最长路径计算</a:t>
            </a:r>
            <a:endParaRPr lang="en-US" sz="2400"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55279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6-36</a:t>
            </a:r>
          </a:p>
        </p:txBody>
      </p:sp>
      <p:sp>
        <p:nvSpPr>
          <p:cNvPr id="3" name="TextBox 2"/>
          <p:cNvSpPr txBox="1"/>
          <p:nvPr/>
        </p:nvSpPr>
        <p:spPr>
          <a:xfrm>
            <a:off x="762000" y="762000"/>
            <a:ext cx="7315200" cy="2132635"/>
          </a:xfrm>
          <a:prstGeom prst="rect">
            <a:avLst/>
          </a:prstGeom>
          <a:noFill/>
        </p:spPr>
        <p:txBody>
          <a:bodyPr wrap="square" rtlCol="0">
            <a:spAutoFit/>
          </a:bodyPr>
          <a:lstStyle/>
          <a:p>
            <a:r>
              <a:rPr lang="en-US" sz="2800" b="1" dirty="0">
                <a:latin typeface="Times New Roman" pitchFamily="18" charset="0"/>
                <a:ea typeface="SimSun" pitchFamily="2" charset="-122"/>
                <a:cs typeface="Times New Roman" pitchFamily="18" charset="0"/>
              </a:rPr>
              <a:t>6.6 </a:t>
            </a:r>
            <a:r>
              <a:rPr lang="en-US" sz="2800" b="1" dirty="0" err="1">
                <a:latin typeface="Times New Roman" pitchFamily="18" charset="0"/>
                <a:ea typeface="SimSun" pitchFamily="2" charset="-122"/>
                <a:cs typeface="Times New Roman" pitchFamily="18" charset="0"/>
              </a:rPr>
              <a:t>最长递增子序列</a:t>
            </a:r>
            <a:endParaRPr lang="en-US" sz="2800" b="1"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序列</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中找出</a:t>
            </a:r>
            <a:r>
              <a:rPr lang="zh-CN" altLang="en-US" b="1" dirty="0">
                <a:latin typeface="Times New Roman" pitchFamily="18" charset="0"/>
                <a:ea typeface="SimSun" pitchFamily="2" charset="-122"/>
                <a:cs typeface="Times New Roman" pitchFamily="18" charset="0"/>
              </a:rPr>
              <a:t>最长的一个递增</a:t>
            </a:r>
            <a:r>
              <a:rPr lang="en-US" altLang="zh-CN" b="1" dirty="0">
                <a:latin typeface="Times New Roman" pitchFamily="18" charset="0"/>
                <a:ea typeface="SimSun" pitchFamily="2" charset="-122"/>
                <a:cs typeface="Times New Roman" pitchFamily="18" charset="0"/>
              </a:rPr>
              <a:t>(</a:t>
            </a:r>
            <a:r>
              <a:rPr lang="en-US" altLang="zh-CN" b="1" dirty="0" err="1">
                <a:latin typeface="Times New Roman" pitchFamily="18" charset="0"/>
                <a:ea typeface="SimSun" pitchFamily="2" charset="-122"/>
                <a:cs typeface="Times New Roman" pitchFamily="18" charset="0"/>
              </a:rPr>
              <a:t>不减</a:t>
            </a:r>
            <a:r>
              <a:rPr lang="en-US" altLang="zh-CN" b="1" dirty="0">
                <a:latin typeface="Times New Roman" pitchFamily="18" charset="0"/>
                <a:ea typeface="SimSun" pitchFamily="2" charset="-122"/>
                <a:cs typeface="Times New Roman" pitchFamily="18" charset="0"/>
              </a:rPr>
              <a:t>)</a:t>
            </a:r>
            <a:r>
              <a:rPr lang="zh-CN" altLang="en-US" b="1" dirty="0">
                <a:latin typeface="Times New Roman" pitchFamily="18" charset="0"/>
                <a:ea typeface="SimSun" pitchFamily="2" charset="-122"/>
                <a:cs typeface="Times New Roman" pitchFamily="18" charset="0"/>
              </a:rPr>
              <a:t>的子序列</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a:lnSpc>
                <a:spcPct val="150000"/>
              </a:lnSpc>
            </a:pPr>
            <a:r>
              <a:rPr lang="zh-CN" altLang="en-US" dirty="0">
                <a:latin typeface="Times New Roman" pitchFamily="18" charset="0"/>
                <a:ea typeface="SimSun" pitchFamily="2" charset="-122"/>
                <a:cs typeface="Times New Roman" pitchFamily="18" charset="0"/>
              </a:rPr>
              <a:t>例如，</a:t>
            </a:r>
            <a:r>
              <a:rPr lang="en-US" altLang="zh-CN"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3</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9</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8</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11 </a:t>
            </a:r>
            <a:r>
              <a:rPr lang="zh-CN" altLang="en-US" dirty="0">
                <a:latin typeface="Times New Roman" pitchFamily="18" charset="0"/>
                <a:ea typeface="SimSun" pitchFamily="2" charset="-122"/>
                <a:cs typeface="Times New Roman" pitchFamily="18" charset="0"/>
              </a:rPr>
              <a:t>中，</a:t>
            </a:r>
            <a:endParaRPr lang="en-US" altLang="zh-CN" dirty="0">
              <a:latin typeface="Times New Roman" pitchFamily="18" charset="0"/>
              <a:ea typeface="SimSun" pitchFamily="2" charset="-122"/>
              <a:cs typeface="Times New Roman" pitchFamily="18" charset="0"/>
            </a:endParaRPr>
          </a:p>
          <a:p>
            <a:pPr>
              <a:lnSpc>
                <a:spcPct val="150000"/>
              </a:lnSpc>
            </a:pPr>
            <a:r>
              <a:rPr lang="en-US" dirty="0">
                <a:latin typeface="Times New Roman" pitchFamily="18" charset="0"/>
                <a:ea typeface="SimSun" pitchFamily="2" charset="-122"/>
                <a:cs typeface="Times New Roman" pitchFamily="18" charset="0"/>
              </a:rPr>
              <a:t>                3</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9</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12</a:t>
            </a:r>
            <a:r>
              <a:rPr lang="en-US" spc="3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是一个递增的子序列，但不是最长的；</a:t>
            </a:r>
            <a:endParaRPr lang="en-US" dirty="0">
              <a:latin typeface="Times New Roman" pitchFamily="18" charset="0"/>
              <a:ea typeface="SimSun" pitchFamily="2" charset="-122"/>
              <a:cs typeface="Times New Roman" pitchFamily="18" charset="0"/>
            </a:endParaRPr>
          </a:p>
          <a:p>
            <a:pPr>
              <a:lnSpc>
                <a:spcPct val="150000"/>
              </a:lnSpc>
            </a:pPr>
            <a:r>
              <a:rPr lang="en-US" dirty="0">
                <a:latin typeface="Times New Roman" pitchFamily="18" charset="0"/>
                <a:ea typeface="SimSun" pitchFamily="2" charset="-122"/>
                <a:cs typeface="Times New Roman" pitchFamily="18" charset="0"/>
              </a:rPr>
              <a:t>	3</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8   </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11 </a:t>
            </a:r>
            <a:r>
              <a:rPr lang="zh-CN" altLang="en-US" dirty="0">
                <a:latin typeface="Times New Roman" pitchFamily="18" charset="0"/>
                <a:ea typeface="SimSun" pitchFamily="2" charset="-122"/>
                <a:cs typeface="Times New Roman" pitchFamily="18" charset="0"/>
              </a:rPr>
              <a:t>是一个递增的子序列且最长。</a:t>
            </a:r>
            <a:endParaRPr lang="en-US" b="1" dirty="0">
              <a:latin typeface="Times New Roman" pitchFamily="18" charset="0"/>
              <a:ea typeface="SimSun" pitchFamily="2" charset="-122"/>
              <a:cs typeface="Times New Roman" pitchFamily="18" charset="0"/>
            </a:endParaRPr>
          </a:p>
        </p:txBody>
      </p:sp>
      <p:sp>
        <p:nvSpPr>
          <p:cNvPr id="4" name="TextBox 3"/>
          <p:cNvSpPr txBox="1"/>
          <p:nvPr/>
        </p:nvSpPr>
        <p:spPr>
          <a:xfrm>
            <a:off x="762000" y="2926289"/>
            <a:ext cx="7315200" cy="2805640"/>
          </a:xfrm>
          <a:prstGeom prst="rect">
            <a:avLst/>
          </a:prstGeom>
          <a:noFill/>
        </p:spPr>
        <p:txBody>
          <a:bodyPr wrap="square" rtlCol="0">
            <a:spAutoFit/>
          </a:bodyPr>
          <a:lstStyle/>
          <a:p>
            <a:pPr>
              <a:lnSpc>
                <a:spcPct val="150000"/>
              </a:lnSpc>
            </a:pPr>
            <a:r>
              <a:rPr lang="en-US" b="1" dirty="0" err="1">
                <a:latin typeface="Times New Roman" pitchFamily="18" charset="0"/>
                <a:ea typeface="SimSun" pitchFamily="2" charset="-122"/>
                <a:cs typeface="Times New Roman" pitchFamily="18" charset="0"/>
              </a:rPr>
              <a:t>一个简单O</a:t>
            </a:r>
            <a:r>
              <a:rPr lang="en-US" b="1" dirty="0">
                <a:latin typeface="Times New Roman" pitchFamily="18" charset="0"/>
                <a:ea typeface="SimSun" pitchFamily="2" charset="-122"/>
                <a:cs typeface="Times New Roman" pitchFamily="18" charset="0"/>
              </a:rPr>
              <a:t>(</a:t>
            </a:r>
            <a:r>
              <a:rPr lang="en-US" b="1" i="1" dirty="0">
                <a:latin typeface="Times New Roman" pitchFamily="18" charset="0"/>
                <a:ea typeface="SimSun" pitchFamily="2" charset="-122"/>
                <a:cs typeface="Times New Roman" pitchFamily="18" charset="0"/>
              </a:rPr>
              <a:t>n</a:t>
            </a:r>
            <a:r>
              <a:rPr lang="en-US" sz="2400" b="1" baseline="20000" dirty="0">
                <a:latin typeface="Times New Roman" pitchFamily="18" charset="0"/>
                <a:ea typeface="SimSun" pitchFamily="2" charset="-122"/>
                <a:cs typeface="Times New Roman" pitchFamily="18" charset="0"/>
              </a:rPr>
              <a:t>2</a:t>
            </a:r>
            <a:r>
              <a:rPr lang="en-US" b="1" dirty="0">
                <a:latin typeface="Times New Roman" pitchFamily="18" charset="0"/>
                <a:ea typeface="SimSun" pitchFamily="2" charset="-122"/>
                <a:cs typeface="Times New Roman" pitchFamily="18" charset="0"/>
              </a:rPr>
              <a:t>)</a:t>
            </a:r>
            <a:r>
              <a:rPr lang="en-US" b="1" dirty="0" err="1">
                <a:latin typeface="Times New Roman" pitchFamily="18" charset="0"/>
                <a:ea typeface="SimSun" pitchFamily="2" charset="-122"/>
                <a:cs typeface="Times New Roman" pitchFamily="18" charset="0"/>
              </a:rPr>
              <a:t>方法</a:t>
            </a:r>
            <a:r>
              <a:rPr lang="en-US" b="1" dirty="0">
                <a:latin typeface="Times New Roman" pitchFamily="18" charset="0"/>
                <a:ea typeface="SimSun" pitchFamily="2" charset="-122"/>
                <a:cs typeface="Times New Roman" pitchFamily="18" charset="0"/>
              </a:rPr>
              <a:t>：</a:t>
            </a:r>
          </a:p>
          <a:p>
            <a:pPr marL="471488">
              <a:lnSpc>
                <a:spcPct val="120000"/>
              </a:lnSpc>
            </a:pPr>
            <a:r>
              <a:rPr lang="en-US" b="1" dirty="0">
                <a:latin typeface="Times New Roman" pitchFamily="18" charset="0"/>
                <a:ea typeface="SimSun" pitchFamily="2" charset="-122"/>
                <a:cs typeface="Times New Roman" pitchFamily="18" charset="0"/>
              </a:rPr>
              <a:t>Simple-Longest-Increasing-Subsequence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71488" lvl="1">
              <a:lnSpc>
                <a:spcPct val="120000"/>
              </a:lnSpc>
            </a:pPr>
            <a:r>
              <a:rPr lang="en-US" dirty="0">
                <a:latin typeface="Times New Roman" pitchFamily="18" charset="0"/>
                <a:ea typeface="SimSun" pitchFamily="2" charset="-122"/>
                <a:cs typeface="Times New Roman" pitchFamily="18" charset="0"/>
              </a:rPr>
              <a:t>for </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1 to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endParaRPr lang="en-US" sz="2800" dirty="0">
              <a:latin typeface="Times New Roman" pitchFamily="18" charset="0"/>
              <a:ea typeface="SimSun" pitchFamily="2" charset="-122"/>
              <a:cs typeface="Times New Roman" pitchFamily="18" charset="0"/>
            </a:endParaRPr>
          </a:p>
          <a:p>
            <a:pPr marL="471488" lvl="1">
              <a:lnSpc>
                <a:spcPct val="120000"/>
              </a:lnSpc>
            </a:pP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marL="471488" lvl="1">
              <a:lnSpc>
                <a:spcPct val="120000"/>
              </a:lnSpc>
            </a:pPr>
            <a:r>
              <a:rPr lang="en-US" dirty="0" err="1">
                <a:latin typeface="Times New Roman" pitchFamily="18" charset="0"/>
                <a:ea typeface="SimSun" pitchFamily="2" charset="-122"/>
                <a:cs typeface="Times New Roman" pitchFamily="18" charset="0"/>
              </a:rPr>
              <a:t>endfor</a:t>
            </a:r>
            <a:endParaRPr lang="en-US" sz="2800" dirty="0">
              <a:latin typeface="Times New Roman" pitchFamily="18" charset="0"/>
              <a:ea typeface="SimSun" pitchFamily="2" charset="-122"/>
              <a:cs typeface="Times New Roman" pitchFamily="18" charset="0"/>
            </a:endParaRPr>
          </a:p>
          <a:p>
            <a:pPr marL="471488" lvl="1">
              <a:lnSpc>
                <a:spcPct val="120000"/>
              </a:lnSpc>
            </a:pPr>
            <a:r>
              <a:rPr lang="en-US" dirty="0">
                <a:latin typeface="Times New Roman" pitchFamily="18" charset="0"/>
                <a:ea typeface="SimSun" pitchFamily="2" charset="-122"/>
                <a:cs typeface="Times New Roman" pitchFamily="18" charset="0"/>
              </a:rPr>
              <a:t>Sort array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 such that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[1] ≤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[2] ≤ …≤</a:t>
            </a:r>
            <a:r>
              <a:rPr lang="en-US" i="1" dirty="0">
                <a:latin typeface="Times New Roman" pitchFamily="18" charset="0"/>
                <a:ea typeface="SimSun" pitchFamily="2" charset="-122"/>
                <a:cs typeface="Times New Roman" pitchFamily="18" charset="0"/>
              </a:rPr>
              <a:t> 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将数组</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排序</a:t>
            </a:r>
            <a:endParaRPr lang="en-US" sz="2800" dirty="0">
              <a:latin typeface="Times New Roman" pitchFamily="18" charset="0"/>
              <a:ea typeface="SimSun" pitchFamily="2" charset="-122"/>
              <a:cs typeface="Times New Roman" pitchFamily="18" charset="0"/>
            </a:endParaRPr>
          </a:p>
          <a:p>
            <a:pPr marL="471488" lvl="1">
              <a:lnSpc>
                <a:spcPct val="120000"/>
              </a:lnSpc>
            </a:pPr>
            <a:r>
              <a:rPr lang="fr-FR" dirty="0">
                <a:latin typeface="Times New Roman" pitchFamily="18" charset="0"/>
                <a:ea typeface="SimSun" pitchFamily="2" charset="-122"/>
                <a:cs typeface="Times New Roman" pitchFamily="18" charset="0"/>
              </a:rPr>
              <a:t>LCS (</a:t>
            </a:r>
            <a:r>
              <a:rPr lang="fr-FR" i="1" dirty="0">
                <a:latin typeface="Times New Roman" pitchFamily="18" charset="0"/>
                <a:ea typeface="SimSun" pitchFamily="2" charset="-122"/>
                <a:cs typeface="Times New Roman" pitchFamily="18" charset="0"/>
              </a:rPr>
              <a:t>A</a:t>
            </a:r>
            <a:r>
              <a:rPr lang="fr-FR" dirty="0">
                <a:latin typeface="Times New Roman" pitchFamily="18" charset="0"/>
                <a:ea typeface="SimSun" pitchFamily="2" charset="-122"/>
                <a:cs typeface="Times New Roman" pitchFamily="18" charset="0"/>
              </a:rPr>
              <a:t>[1..</a:t>
            </a:r>
            <a:r>
              <a:rPr lang="fr-FR" i="1" dirty="0">
                <a:latin typeface="Times New Roman" pitchFamily="18" charset="0"/>
                <a:ea typeface="SimSun" pitchFamily="2" charset="-122"/>
                <a:cs typeface="Times New Roman" pitchFamily="18" charset="0"/>
              </a:rPr>
              <a:t>n</a:t>
            </a:r>
            <a:r>
              <a:rPr lang="fr-FR" dirty="0">
                <a:latin typeface="Times New Roman" pitchFamily="18" charset="0"/>
                <a:ea typeface="SimSun" pitchFamily="2" charset="-122"/>
                <a:cs typeface="Times New Roman" pitchFamily="18" charset="0"/>
              </a:rPr>
              <a:t>], </a:t>
            </a:r>
            <a:r>
              <a:rPr lang="fr-FR" i="1" dirty="0">
                <a:latin typeface="Times New Roman" pitchFamily="18" charset="0"/>
                <a:ea typeface="SimSun" pitchFamily="2" charset="-122"/>
                <a:cs typeface="Times New Roman" pitchFamily="18" charset="0"/>
              </a:rPr>
              <a:t>B</a:t>
            </a:r>
            <a:r>
              <a:rPr lang="fr-FR" dirty="0">
                <a:latin typeface="Times New Roman" pitchFamily="18" charset="0"/>
                <a:ea typeface="SimSun" pitchFamily="2" charset="-122"/>
                <a:cs typeface="Times New Roman" pitchFamily="18" charset="0"/>
              </a:rPr>
              <a:t>[1..</a:t>
            </a:r>
            <a:r>
              <a:rPr lang="fr-FR" i="1" dirty="0">
                <a:latin typeface="Times New Roman" pitchFamily="18" charset="0"/>
                <a:ea typeface="SimSun" pitchFamily="2" charset="-122"/>
                <a:cs typeface="Times New Roman" pitchFamily="18" charset="0"/>
              </a:rPr>
              <a:t>n</a:t>
            </a:r>
            <a:r>
              <a:rPr lang="fr-FR" dirty="0">
                <a:latin typeface="Times New Roman" pitchFamily="18" charset="0"/>
                <a:ea typeface="SimSun" pitchFamily="2" charset="-122"/>
                <a:cs typeface="Times New Roman" pitchFamily="18" charset="0"/>
              </a:rPr>
              <a:t>], </a:t>
            </a:r>
            <a:r>
              <a:rPr lang="fr-FR" i="1" dirty="0">
                <a:latin typeface="Times New Roman" pitchFamily="18" charset="0"/>
                <a:ea typeface="SimSun" pitchFamily="2" charset="-122"/>
                <a:cs typeface="Times New Roman" pitchFamily="18" charset="0"/>
              </a:rPr>
              <a:t>C</a:t>
            </a:r>
            <a:r>
              <a:rPr lang="fr-FR" dirty="0">
                <a:latin typeface="Times New Roman" pitchFamily="18" charset="0"/>
                <a:ea typeface="SimSun" pitchFamily="2" charset="-122"/>
                <a:cs typeface="Times New Roman" pitchFamily="18" charset="0"/>
              </a:rPr>
              <a:t>, </a:t>
            </a:r>
            <a:r>
              <a:rPr lang="fr-FR" i="1" dirty="0">
                <a:latin typeface="Times New Roman" pitchFamily="18" charset="0"/>
                <a:ea typeface="SimSun" pitchFamily="2" charset="-122"/>
                <a:cs typeface="Times New Roman" pitchFamily="18" charset="0"/>
              </a:rPr>
              <a:t>D</a:t>
            </a:r>
            <a:r>
              <a:rPr lang="fr-FR" dirty="0">
                <a:latin typeface="Times New Roman" pitchFamily="18" charset="0"/>
                <a:ea typeface="SimSun" pitchFamily="2" charset="-122"/>
                <a:cs typeface="Times New Roman" pitchFamily="18" charset="0"/>
              </a:rPr>
              <a:t>) 	//A和B的最长公共子序列</a:t>
            </a:r>
            <a:endParaRPr lang="en-US" sz="2800" dirty="0">
              <a:latin typeface="Times New Roman" pitchFamily="18" charset="0"/>
              <a:ea typeface="SimSun" pitchFamily="2" charset="-122"/>
              <a:cs typeface="Times New Roman" pitchFamily="18" charset="0"/>
            </a:endParaRPr>
          </a:p>
          <a:p>
            <a:pPr marL="471488" lvl="1">
              <a:lnSpc>
                <a:spcPct val="120000"/>
              </a:lnSpc>
            </a:pPr>
            <a:r>
              <a:rPr lang="en-US" b="1" dirty="0">
                <a:latin typeface="Times New Roman" pitchFamily="18" charset="0"/>
                <a:ea typeface="SimSun" pitchFamily="2" charset="-122"/>
                <a:cs typeface="Times New Roman" pitchFamily="18" charset="0"/>
              </a:rPr>
              <a:t>End</a:t>
            </a:r>
            <a:endParaRPr lang="en-US" sz="2800" dirty="0">
              <a:latin typeface="Times New Roman" pitchFamily="18" charset="0"/>
              <a:ea typeface="SimSun" pitchFamily="2" charset="-122"/>
              <a:cs typeface="Times New Roman" pitchFamily="18" charset="0"/>
            </a:endParaRPr>
          </a:p>
        </p:txBody>
      </p:sp>
      <p:sp>
        <p:nvSpPr>
          <p:cNvPr id="5" name="文本框 4">
            <a:extLst>
              <a:ext uri="{FF2B5EF4-FFF2-40B4-BE49-F238E27FC236}">
                <a16:creationId xmlns:a16="http://schemas.microsoft.com/office/drawing/2014/main" id="{2DFC5D45-5B61-4C6F-B879-78FDBBC112B2}"/>
              </a:ext>
            </a:extLst>
          </p:cNvPr>
          <p:cNvSpPr txBox="1"/>
          <p:nvPr/>
        </p:nvSpPr>
        <p:spPr>
          <a:xfrm>
            <a:off x="457200" y="5731929"/>
            <a:ext cx="8458200" cy="923330"/>
          </a:xfrm>
          <a:prstGeom prst="rect">
            <a:avLst/>
          </a:prstGeom>
          <a:solidFill>
            <a:srgbClr val="FFC000"/>
          </a:solidFill>
        </p:spPr>
        <p:txBody>
          <a:bodyPr wrap="square" rtlCol="0">
            <a:spAutoFit/>
          </a:bodyPr>
          <a:lstStyle/>
          <a:p>
            <a:r>
              <a:rPr lang="zh-CN" altLang="en-US" dirty="0">
                <a:latin typeface="Times" panose="02020603050405020304" pitchFamily="18" charset="0"/>
              </a:rPr>
              <a:t>注：</a:t>
            </a:r>
            <a:r>
              <a:rPr lang="en-US" i="1" dirty="0">
                <a:latin typeface="Times" panose="02020603050405020304" pitchFamily="18" charset="0"/>
              </a:rPr>
              <a:t>C</a:t>
            </a:r>
            <a:r>
              <a:rPr lang="zh-CN" altLang="en-US" dirty="0">
                <a:latin typeface="Times" panose="02020603050405020304" pitchFamily="18" charset="0"/>
              </a:rPr>
              <a:t>和</a:t>
            </a:r>
            <a:r>
              <a:rPr lang="en-US" altLang="zh-CN" i="1" dirty="0">
                <a:latin typeface="Times" panose="02020603050405020304" pitchFamily="18" charset="0"/>
              </a:rPr>
              <a:t>D</a:t>
            </a:r>
            <a:r>
              <a:rPr lang="zh-CN" altLang="en-US" dirty="0">
                <a:latin typeface="Times" panose="02020603050405020304" pitchFamily="18" charset="0"/>
              </a:rPr>
              <a:t>分别是</a:t>
            </a:r>
            <a:r>
              <a:rPr lang="en-US" altLang="zh-CN" dirty="0">
                <a:latin typeface="Times" panose="02020603050405020304" pitchFamily="18" charset="0"/>
              </a:rPr>
              <a:t>LCS()</a:t>
            </a:r>
            <a:r>
              <a:rPr lang="zh-CN" altLang="en-US" dirty="0">
                <a:latin typeface="Times" panose="02020603050405020304" pitchFamily="18" charset="0"/>
              </a:rPr>
              <a:t>求解过程中，记录最长公共子序列的长度和具体元素位置的数组，见第</a:t>
            </a:r>
            <a:r>
              <a:rPr lang="en-US" altLang="zh-CN" dirty="0">
                <a:latin typeface="Times" panose="02020603050405020304" pitchFamily="18" charset="0"/>
              </a:rPr>
              <a:t>6.3</a:t>
            </a:r>
            <a:r>
              <a:rPr lang="zh-CN" altLang="en-US" dirty="0">
                <a:latin typeface="Times" panose="02020603050405020304" pitchFamily="18" charset="0"/>
              </a:rPr>
              <a:t>节</a:t>
            </a:r>
            <a:endParaRPr lang="en-US" altLang="zh-CN" dirty="0">
              <a:latin typeface="Times" panose="02020603050405020304" pitchFamily="18" charset="0"/>
            </a:endParaRPr>
          </a:p>
          <a:p>
            <a:r>
              <a:rPr lang="zh-CN" altLang="en-US" dirty="0">
                <a:latin typeface="Times" panose="02020603050405020304" pitchFamily="18" charset="0"/>
              </a:rPr>
              <a:t>上述算法显然是正确的，因为任何一个数组</a:t>
            </a:r>
            <a:r>
              <a:rPr lang="en-US" altLang="zh-CN" i="1" dirty="0">
                <a:latin typeface="Times" panose="02020603050405020304" pitchFamily="18" charset="0"/>
              </a:rPr>
              <a:t>A</a:t>
            </a:r>
            <a:r>
              <a:rPr lang="zh-CN" altLang="en-US" dirty="0">
                <a:latin typeface="Times" panose="02020603050405020304" pitchFamily="18" charset="0"/>
              </a:rPr>
              <a:t>的递增子序列也一定是</a:t>
            </a:r>
            <a:r>
              <a:rPr lang="en-US" altLang="zh-CN" i="1" dirty="0">
                <a:latin typeface="Times" panose="02020603050405020304" pitchFamily="18" charset="0"/>
              </a:rPr>
              <a:t>B</a:t>
            </a:r>
            <a:r>
              <a:rPr lang="zh-CN" altLang="en-US" dirty="0">
                <a:latin typeface="Times" panose="02020603050405020304" pitchFamily="18" charset="0"/>
              </a:rPr>
              <a:t>的子序列</a:t>
            </a:r>
            <a:r>
              <a:rPr lang="en-US" altLang="zh-CN" dirty="0">
                <a:latin typeface="Times" panose="02020603050405020304" pitchFamily="18" charset="0"/>
              </a:rPr>
              <a:t>.</a:t>
            </a:r>
            <a:endParaRPr lang="en-US" dirty="0">
              <a:latin typeface="Times" panose="02020603050405020304" pitchFamily="18" charset="0"/>
            </a:endParaRPr>
          </a:p>
        </p:txBody>
      </p:sp>
    </p:spTree>
    <p:extLst>
      <p:ext uri="{BB962C8B-B14F-4D97-AF65-F5344CB8AC3E}">
        <p14:creationId xmlns:p14="http://schemas.microsoft.com/office/powerpoint/2010/main" val="269224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67599" y="6407965"/>
            <a:ext cx="2895600" cy="365125"/>
          </a:xfrm>
        </p:spPr>
        <p:txBody>
          <a:bodyPr/>
          <a:lstStyle/>
          <a:p>
            <a:r>
              <a:rPr lang="en-US" dirty="0"/>
              <a:t>6-37</a:t>
            </a:r>
          </a:p>
        </p:txBody>
      </p:sp>
      <p:sp>
        <p:nvSpPr>
          <p:cNvPr id="3" name="TextBox 2"/>
          <p:cNvSpPr txBox="1"/>
          <p:nvPr/>
        </p:nvSpPr>
        <p:spPr>
          <a:xfrm>
            <a:off x="685800" y="467468"/>
            <a:ext cx="8305800" cy="880562"/>
          </a:xfrm>
          <a:prstGeom prst="rect">
            <a:avLst/>
          </a:prstGeom>
          <a:noFill/>
        </p:spPr>
        <p:txBody>
          <a:bodyPr wrap="square" rtlCol="0">
            <a:spAutoFit/>
          </a:bodyPr>
          <a:lstStyle/>
          <a:p>
            <a:pPr>
              <a:lnSpc>
                <a:spcPct val="125000"/>
              </a:lnSpc>
            </a:pPr>
            <a:r>
              <a:rPr lang="zh-CN" altLang="en-US" sz="2200" dirty="0">
                <a:latin typeface="SimSun" pitchFamily="2" charset="-122"/>
                <a:ea typeface="SimSun" pitchFamily="2" charset="-122"/>
              </a:rPr>
              <a:t>上述算法有局限性，不便用在其他问题上，且难以改进时间复杂性。</a:t>
            </a:r>
            <a:endParaRPr lang="en-US" altLang="zh-CN" sz="2200" dirty="0">
              <a:latin typeface="SimSun" pitchFamily="2" charset="-122"/>
              <a:ea typeface="SimSun" pitchFamily="2" charset="-122"/>
            </a:endParaRPr>
          </a:p>
          <a:p>
            <a:pPr>
              <a:lnSpc>
                <a:spcPct val="125000"/>
              </a:lnSpc>
            </a:pPr>
            <a:r>
              <a:rPr lang="en-US" sz="2200" dirty="0" err="1">
                <a:latin typeface="SimSun" pitchFamily="2" charset="-122"/>
                <a:ea typeface="SimSun" pitchFamily="2" charset="-122"/>
              </a:rPr>
              <a:t>直接应用动态规划思想</a:t>
            </a:r>
            <a:r>
              <a:rPr lang="en-US" sz="2200" dirty="0">
                <a:latin typeface="SimSun" pitchFamily="2" charset="-122"/>
                <a:ea typeface="SimSun" pitchFamily="2" charset="-122"/>
              </a:rPr>
              <a:t>。</a:t>
            </a:r>
          </a:p>
        </p:txBody>
      </p:sp>
      <p:sp>
        <p:nvSpPr>
          <p:cNvPr id="4" name="TextBox 3"/>
          <p:cNvSpPr txBox="1"/>
          <p:nvPr/>
        </p:nvSpPr>
        <p:spPr>
          <a:xfrm>
            <a:off x="685800" y="1981200"/>
            <a:ext cx="8229600" cy="4059060"/>
          </a:xfrm>
          <a:prstGeom prst="rect">
            <a:avLst/>
          </a:prstGeom>
          <a:noFill/>
        </p:spPr>
        <p:txBody>
          <a:bodyPr wrap="square" rtlCol="0">
            <a:spAutoFit/>
          </a:bodyPr>
          <a:lstStyle/>
          <a:p>
            <a:pPr>
              <a:lnSpc>
                <a:spcPct val="150000"/>
              </a:lnSpc>
            </a:pPr>
            <a:r>
              <a:rPr lang="en-US" sz="2400" b="1" dirty="0" err="1">
                <a:latin typeface="SimSun" pitchFamily="2" charset="-122"/>
                <a:ea typeface="SimSun" pitchFamily="2" charset="-122"/>
              </a:rPr>
              <a:t>定义子问题</a:t>
            </a:r>
            <a:endParaRPr lang="en-US" sz="2400" b="1" dirty="0">
              <a:latin typeface="SimSun" pitchFamily="2" charset="-122"/>
              <a:ea typeface="SimSun" pitchFamily="2" charset="-122"/>
            </a:endParaRPr>
          </a:p>
          <a:p>
            <a:pPr indent="465138">
              <a:lnSpc>
                <a:spcPct val="150000"/>
              </a:lnSpc>
            </a:pPr>
            <a:r>
              <a:rPr lang="zh-CN" altLang="en-US" sz="2200" dirty="0"/>
              <a:t>子序列</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[1]</a:t>
            </a:r>
            <a:r>
              <a:rPr lang="zh-CN" alt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[2]</a:t>
            </a:r>
            <a:r>
              <a:rPr lang="zh-CN" altLang="en-US" sz="2200" dirty="0">
                <a:latin typeface="Times New Roman" pitchFamily="18" charset="0"/>
                <a:cs typeface="Times New Roman" pitchFamily="18" charset="0"/>
              </a:rPr>
              <a:t>，</a:t>
            </a:r>
            <a:r>
              <a:rPr lang="en-US"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a:t>
            </a:r>
            <a:r>
              <a:rPr lang="en-US" sz="2200" dirty="0">
                <a:latin typeface="Times New Roman" pitchFamily="18" charset="0"/>
                <a:cs typeface="Times New Roman" pitchFamily="18" charset="0"/>
              </a:rPr>
              <a:t>1</a:t>
            </a:r>
            <a:r>
              <a:rPr lang="en-US" sz="2200" dirty="0">
                <a:latin typeface="Times New Roman" pitchFamily="18" charset="0"/>
                <a:cs typeface="Times New Roman" pitchFamily="18" charset="0"/>
                <a:sym typeface="Symbol"/>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sym typeface="Symbol"/>
              </a:rPr>
              <a:t></a:t>
            </a:r>
            <a:r>
              <a:rPr lang="en-US" sz="2200" i="1"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a:t>
            </a:r>
            <a:r>
              <a:rPr lang="zh-CN" altLang="en-US" sz="2200" dirty="0"/>
              <a:t>中找出一个</a:t>
            </a:r>
            <a:r>
              <a:rPr lang="zh-CN" altLang="en-US" sz="2200" dirty="0">
                <a:solidFill>
                  <a:srgbClr val="FF0000"/>
                </a:solidFill>
                <a:highlight>
                  <a:srgbClr val="FFFF00"/>
                </a:highlight>
              </a:rPr>
              <a:t>以</a:t>
            </a:r>
            <a:r>
              <a:rPr lang="en-US" sz="2200" i="1" dirty="0">
                <a:solidFill>
                  <a:srgbClr val="FF0000"/>
                </a:solidFill>
                <a:highlight>
                  <a:srgbClr val="FFFF00"/>
                </a:highlight>
                <a:latin typeface="Times New Roman" pitchFamily="18" charset="0"/>
                <a:cs typeface="Times New Roman" pitchFamily="18" charset="0"/>
              </a:rPr>
              <a:t>A</a:t>
            </a:r>
            <a:r>
              <a:rPr lang="en-US" sz="2200" dirty="0">
                <a:solidFill>
                  <a:srgbClr val="FF0000"/>
                </a:solidFill>
                <a:highlight>
                  <a:srgbClr val="FFFF00"/>
                </a:highlight>
                <a:latin typeface="Times New Roman" pitchFamily="18" charset="0"/>
                <a:cs typeface="Times New Roman" pitchFamily="18" charset="0"/>
              </a:rPr>
              <a:t>[</a:t>
            </a:r>
            <a:r>
              <a:rPr lang="en-US" sz="2200" i="1" dirty="0">
                <a:solidFill>
                  <a:srgbClr val="FF0000"/>
                </a:solidFill>
                <a:highlight>
                  <a:srgbClr val="FFFF00"/>
                </a:highlight>
                <a:latin typeface="Times New Roman" pitchFamily="18" charset="0"/>
                <a:cs typeface="Times New Roman" pitchFamily="18" charset="0"/>
              </a:rPr>
              <a:t>i</a:t>
            </a:r>
            <a:r>
              <a:rPr lang="en-US" sz="2200" dirty="0">
                <a:solidFill>
                  <a:srgbClr val="FF0000"/>
                </a:solidFill>
                <a:highlight>
                  <a:srgbClr val="FFFF00"/>
                </a:highlight>
                <a:latin typeface="Times New Roman" pitchFamily="18" charset="0"/>
                <a:cs typeface="Times New Roman" pitchFamily="18" charset="0"/>
              </a:rPr>
              <a:t>]结</a:t>
            </a:r>
            <a:r>
              <a:rPr lang="zh-CN" altLang="en-US" sz="2200" dirty="0">
                <a:solidFill>
                  <a:srgbClr val="FF0000"/>
                </a:solidFill>
                <a:highlight>
                  <a:srgbClr val="FFFF00"/>
                </a:highlight>
                <a:latin typeface="Times New Roman" pitchFamily="18" charset="0"/>
                <a:cs typeface="Times New Roman" pitchFamily="18" charset="0"/>
              </a:rPr>
              <a:t>尾</a:t>
            </a:r>
            <a:r>
              <a:rPr lang="en-US" sz="2200" dirty="0">
                <a:latin typeface="Times New Roman" pitchFamily="18" charset="0"/>
                <a:cs typeface="Times New Roman" pitchFamily="18" charset="0"/>
              </a:rPr>
              <a:t>的</a:t>
            </a:r>
            <a:r>
              <a:rPr lang="zh-CN" altLang="en-US" sz="2200" dirty="0"/>
              <a:t>最长递增子序列，其长度值记作</a:t>
            </a:r>
            <a:r>
              <a:rPr lang="en-US" altLang="zh-CN" sz="2200" i="1" dirty="0">
                <a:latin typeface="Times New Roman" pitchFamily="18" charset="0"/>
                <a:cs typeface="Times New Roman" pitchFamily="18" charset="0"/>
              </a:rPr>
              <a:t>L</a:t>
            </a:r>
            <a:r>
              <a:rPr lang="en-US" altLang="zh-CN" sz="2200" dirty="0">
                <a:latin typeface="Times New Roman" pitchFamily="18" charset="0"/>
                <a:cs typeface="Times New Roman" pitchFamily="18" charset="0"/>
              </a:rPr>
              <a:t>[</a:t>
            </a:r>
            <a:r>
              <a:rPr lang="en-US" altLang="zh-CN" sz="2200" i="1" dirty="0">
                <a:latin typeface="Times New Roman" pitchFamily="18" charset="0"/>
                <a:cs typeface="Times New Roman" pitchFamily="18" charset="0"/>
              </a:rPr>
              <a:t>i</a:t>
            </a:r>
            <a:r>
              <a:rPr lang="en-US" altLang="zh-CN" sz="2200" dirty="0">
                <a:latin typeface="Times New Roman" pitchFamily="18" charset="0"/>
                <a:cs typeface="Times New Roman" pitchFamily="18" charset="0"/>
              </a:rPr>
              <a:t>]</a:t>
            </a:r>
            <a:r>
              <a:rPr lang="zh-CN" altLang="en-US" sz="2200" dirty="0"/>
              <a:t>。</a:t>
            </a:r>
            <a:endParaRPr lang="en-US" altLang="zh-CN" sz="2200" dirty="0"/>
          </a:p>
          <a:p>
            <a:pPr>
              <a:lnSpc>
                <a:spcPct val="150000"/>
              </a:lnSpc>
            </a:pPr>
            <a:r>
              <a:rPr lang="en-US" sz="2200" b="1" dirty="0">
                <a:latin typeface="SimSun" pitchFamily="2" charset="-122"/>
                <a:ea typeface="SimSun" pitchFamily="2" charset="-122"/>
              </a:rPr>
              <a:t>初始解</a:t>
            </a:r>
          </a:p>
          <a:p>
            <a:pPr>
              <a:lnSpc>
                <a:spcPct val="150000"/>
              </a:lnSpc>
            </a:pPr>
            <a:r>
              <a:rPr lang="en-US" sz="2200" i="1" dirty="0">
                <a:latin typeface="Times New Roman" pitchFamily="18" charset="0"/>
                <a:cs typeface="Times New Roman" pitchFamily="18" charset="0"/>
              </a:rPr>
              <a:t>	L</a:t>
            </a:r>
            <a:r>
              <a:rPr lang="en-US" sz="2200" dirty="0">
                <a:latin typeface="Times New Roman" pitchFamily="18" charset="0"/>
                <a:cs typeface="Times New Roman" pitchFamily="18" charset="0"/>
              </a:rPr>
              <a:t>[1] = 1 </a:t>
            </a:r>
          </a:p>
          <a:p>
            <a:pPr>
              <a:lnSpc>
                <a:spcPct val="150000"/>
              </a:lnSpc>
            </a:pPr>
            <a:r>
              <a:rPr lang="en-US" sz="2200" b="1" dirty="0">
                <a:latin typeface="SimSun" pitchFamily="2" charset="-122"/>
                <a:ea typeface="SimSun" pitchFamily="2" charset="-122"/>
              </a:rPr>
              <a:t>归纳公式</a:t>
            </a:r>
          </a:p>
          <a:p>
            <a:pPr>
              <a:lnSpc>
                <a:spcPct val="150000"/>
              </a:lnSpc>
            </a:pPr>
            <a:r>
              <a:rPr lang="en-US" sz="2200" i="1" dirty="0">
                <a:latin typeface="Times New Roman" pitchFamily="18" charset="0"/>
                <a:cs typeface="Times New Roman" pitchFamily="18" charset="0"/>
              </a:rPr>
              <a:t>	L</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 = 1 + Max {</a:t>
            </a:r>
            <a:r>
              <a:rPr lang="en-US" sz="2200" i="1" dirty="0">
                <a:latin typeface="Times New Roman" pitchFamily="18" charset="0"/>
                <a:cs typeface="Times New Roman" pitchFamily="18" charset="0"/>
              </a:rPr>
              <a:t>L</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并且</a:t>
            </a:r>
            <a:r>
              <a:rPr lang="en-US" sz="2200" dirty="0">
                <a:latin typeface="Times New Roman" pitchFamily="18" charset="0"/>
                <a:cs typeface="Times New Roman" pitchFamily="18" charset="0"/>
              </a:rPr>
              <a:t>1≤ </a:t>
            </a:r>
            <a:r>
              <a:rPr lang="en-US" sz="2200" i="1" dirty="0">
                <a:latin typeface="Times New Roman" pitchFamily="18" charset="0"/>
                <a:cs typeface="Times New Roman" pitchFamily="18" charset="0"/>
              </a:rPr>
              <a:t>k </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i</a:t>
            </a:r>
            <a:r>
              <a:rPr lang="en-US" altLang="zh-CN" sz="2200" i="1" dirty="0">
                <a:latin typeface="Times New Roman" pitchFamily="18" charset="0"/>
                <a:cs typeface="Times New Roman" pitchFamily="18" charset="0"/>
                <a:sym typeface="Symbol" panose="05050102010706020507" pitchFamily="18" charset="2"/>
              </a:rPr>
              <a:t></a:t>
            </a:r>
            <a:r>
              <a:rPr lang="en-US" altLang="zh-CN" sz="2200" dirty="0">
                <a:latin typeface="Times New Roman" pitchFamily="18" charset="0"/>
                <a:cs typeface="Times New Roman" pitchFamily="18" charset="0"/>
              </a:rPr>
              <a:t>1</a:t>
            </a:r>
            <a:r>
              <a:rPr lang="en-US" sz="2200" dirty="0">
                <a:latin typeface="Times New Roman" pitchFamily="18" charset="0"/>
                <a:cs typeface="Times New Roman" pitchFamily="18" charset="0"/>
              </a:rPr>
              <a:t>}. </a:t>
            </a:r>
          </a:p>
          <a:p>
            <a:pPr>
              <a:lnSpc>
                <a:spcPct val="150000"/>
              </a:lnSpc>
            </a:pPr>
            <a:r>
              <a:rPr lang="en-US" b="1" dirty="0">
                <a:latin typeface="Times New Roman" pitchFamily="18" charset="0"/>
                <a:ea typeface="SimSun" pitchFamily="2" charset="-122"/>
                <a:cs typeface="Times New Roman" pitchFamily="18" charset="0"/>
              </a:rPr>
              <a:t>	</a:t>
            </a:r>
          </a:p>
        </p:txBody>
      </p:sp>
      <p:sp>
        <p:nvSpPr>
          <p:cNvPr id="6" name="文本框 5">
            <a:extLst>
              <a:ext uri="{FF2B5EF4-FFF2-40B4-BE49-F238E27FC236}">
                <a16:creationId xmlns:a16="http://schemas.microsoft.com/office/drawing/2014/main" id="{EAA6B0B3-4774-4D01-B4BE-AB175C173DF2}"/>
              </a:ext>
            </a:extLst>
          </p:cNvPr>
          <p:cNvSpPr txBox="1"/>
          <p:nvPr/>
        </p:nvSpPr>
        <p:spPr>
          <a:xfrm>
            <a:off x="4838700" y="1212411"/>
            <a:ext cx="3717684" cy="1221488"/>
          </a:xfrm>
          <a:prstGeom prst="rect">
            <a:avLst/>
          </a:prstGeom>
          <a:solidFill>
            <a:srgbClr val="FFC000">
              <a:alpha val="46000"/>
            </a:srgbClr>
          </a:solidFill>
          <a:ln w="22225">
            <a:solidFill>
              <a:schemeClr val="accent1"/>
            </a:solidFill>
          </a:ln>
        </p:spPr>
        <p:txBody>
          <a:bodyPr wrap="none" rtlCol="0">
            <a:spAutoFit/>
          </a:bodyPr>
          <a:lstStyle/>
          <a:p>
            <a:pPr>
              <a:lnSpc>
                <a:spcPct val="110000"/>
              </a:lnSpc>
            </a:pPr>
            <a:r>
              <a:rPr lang="zh-CN" altLang="en-US" sz="2000" dirty="0">
                <a:solidFill>
                  <a:srgbClr val="FF0000"/>
                </a:solidFill>
                <a:highlight>
                  <a:srgbClr val="FFFF00"/>
                </a:highlight>
              </a:rPr>
              <a:t>以</a:t>
            </a:r>
            <a:r>
              <a:rPr lang="en-US" sz="2000" i="1" dirty="0">
                <a:solidFill>
                  <a:srgbClr val="FF0000"/>
                </a:solidFill>
                <a:highlight>
                  <a:srgbClr val="FFFF00"/>
                </a:highlight>
                <a:latin typeface="Times New Roman" pitchFamily="18" charset="0"/>
                <a:cs typeface="Times New Roman" pitchFamily="18" charset="0"/>
              </a:rPr>
              <a:t>A</a:t>
            </a:r>
            <a:r>
              <a:rPr lang="en-US" sz="2000" dirty="0">
                <a:solidFill>
                  <a:srgbClr val="FF0000"/>
                </a:solidFill>
                <a:highlight>
                  <a:srgbClr val="FFFF00"/>
                </a:highlight>
                <a:latin typeface="Times New Roman" pitchFamily="18" charset="0"/>
                <a:cs typeface="Times New Roman" pitchFamily="18" charset="0"/>
              </a:rPr>
              <a:t>[</a:t>
            </a:r>
            <a:r>
              <a:rPr lang="en-US" sz="2000" i="1" dirty="0">
                <a:solidFill>
                  <a:srgbClr val="FF0000"/>
                </a:solidFill>
                <a:highlight>
                  <a:srgbClr val="FFFF00"/>
                </a:highlight>
                <a:latin typeface="Times New Roman" pitchFamily="18" charset="0"/>
                <a:cs typeface="Times New Roman" pitchFamily="18" charset="0"/>
              </a:rPr>
              <a:t>i</a:t>
            </a:r>
            <a:r>
              <a:rPr lang="en-US" sz="2000" dirty="0">
                <a:solidFill>
                  <a:srgbClr val="FF0000"/>
                </a:solidFill>
                <a:highlight>
                  <a:srgbClr val="FFFF00"/>
                </a:highlight>
                <a:latin typeface="Times New Roman" pitchFamily="18" charset="0"/>
                <a:cs typeface="Times New Roman" pitchFamily="18" charset="0"/>
              </a:rPr>
              <a:t>]结</a:t>
            </a:r>
            <a:r>
              <a:rPr lang="zh-CN" altLang="en-US" sz="2000" dirty="0">
                <a:solidFill>
                  <a:srgbClr val="FF0000"/>
                </a:solidFill>
                <a:highlight>
                  <a:srgbClr val="FFFF00"/>
                </a:highlight>
                <a:latin typeface="Times New Roman" pitchFamily="18" charset="0"/>
                <a:cs typeface="Times New Roman" pitchFamily="18" charset="0"/>
              </a:rPr>
              <a:t>尾</a:t>
            </a:r>
            <a:r>
              <a:rPr lang="en-US" sz="2000" dirty="0">
                <a:latin typeface="Times New Roman" pitchFamily="18" charset="0"/>
                <a:cs typeface="Times New Roman" pitchFamily="18" charset="0"/>
              </a:rPr>
              <a:t>的</a:t>
            </a:r>
            <a:r>
              <a:rPr lang="zh-CN" altLang="en-US" sz="2000" dirty="0"/>
              <a:t>最长递增的子序列 </a:t>
            </a:r>
            <a:endParaRPr lang="en-US" altLang="zh-CN" sz="2000" dirty="0"/>
          </a:p>
          <a:p>
            <a:pPr algn="ctr">
              <a:lnSpc>
                <a:spcPct val="110000"/>
              </a:lnSpc>
            </a:pPr>
            <a:r>
              <a:rPr lang="zh-CN" altLang="en-US" sz="2000" dirty="0"/>
              <a:t> </a:t>
            </a:r>
            <a:r>
              <a:rPr lang="zh-CN" altLang="en-US" sz="2800" dirty="0">
                <a:highlight>
                  <a:srgbClr val="00FF00"/>
                </a:highlight>
                <a:sym typeface="Symbol" panose="05050102010706020507" pitchFamily="18" charset="2"/>
              </a:rPr>
              <a:t></a:t>
            </a:r>
            <a:r>
              <a:rPr lang="zh-CN" altLang="en-US" sz="2000" dirty="0">
                <a:sym typeface="Symbol" panose="05050102010706020507" pitchFamily="18" charset="2"/>
              </a:rPr>
              <a:t> </a:t>
            </a:r>
            <a:endParaRPr lang="en-US" altLang="zh-CN" sz="2000" dirty="0">
              <a:sym typeface="Symbol" panose="05050102010706020507" pitchFamily="18" charset="2"/>
            </a:endParaRPr>
          </a:p>
          <a:p>
            <a:pPr>
              <a:lnSpc>
                <a:spcPct val="110000"/>
              </a:lnSpc>
            </a:pPr>
            <a:r>
              <a:rPr lang="zh-CN" altLang="en-US" sz="2000" dirty="0">
                <a:solidFill>
                  <a:srgbClr val="FF0000"/>
                </a:solidFill>
                <a:highlight>
                  <a:srgbClr val="00FFFF"/>
                </a:highlight>
                <a:latin typeface="Times New Roman" pitchFamily="18" charset="0"/>
                <a:cs typeface="Times New Roman" pitchFamily="18" charset="0"/>
                <a:sym typeface="Symbol" panose="05050102010706020507" pitchFamily="18" charset="2"/>
              </a:rPr>
              <a:t>到</a:t>
            </a:r>
            <a:r>
              <a:rPr lang="en-US" sz="2000" i="1" dirty="0">
                <a:solidFill>
                  <a:srgbClr val="FF0000"/>
                </a:solidFill>
                <a:highlight>
                  <a:srgbClr val="00FFFF"/>
                </a:highlight>
                <a:latin typeface="Times New Roman" pitchFamily="18" charset="0"/>
                <a:cs typeface="Times New Roman" pitchFamily="18" charset="0"/>
              </a:rPr>
              <a:t>A</a:t>
            </a:r>
            <a:r>
              <a:rPr lang="en-US" sz="2000" dirty="0">
                <a:solidFill>
                  <a:srgbClr val="FF0000"/>
                </a:solidFill>
                <a:highlight>
                  <a:srgbClr val="00FFFF"/>
                </a:highlight>
                <a:latin typeface="Times New Roman" pitchFamily="18" charset="0"/>
                <a:cs typeface="Times New Roman" pitchFamily="18" charset="0"/>
              </a:rPr>
              <a:t>[</a:t>
            </a:r>
            <a:r>
              <a:rPr lang="en-US" sz="2000" i="1" dirty="0">
                <a:solidFill>
                  <a:srgbClr val="FF0000"/>
                </a:solidFill>
                <a:highlight>
                  <a:srgbClr val="00FFFF"/>
                </a:highlight>
                <a:latin typeface="Times New Roman" pitchFamily="18" charset="0"/>
                <a:cs typeface="Times New Roman" pitchFamily="18" charset="0"/>
              </a:rPr>
              <a:t>i</a:t>
            </a:r>
            <a:r>
              <a:rPr lang="en-US" sz="2000" dirty="0">
                <a:solidFill>
                  <a:srgbClr val="FF0000"/>
                </a:solidFill>
                <a:highlight>
                  <a:srgbClr val="00FFFF"/>
                </a:highlight>
                <a:latin typeface="Times New Roman" pitchFamily="18" charset="0"/>
                <a:cs typeface="Times New Roman" pitchFamily="18" charset="0"/>
              </a:rPr>
              <a:t>]</a:t>
            </a:r>
            <a:r>
              <a:rPr lang="zh-CN" altLang="en-US" sz="2000" dirty="0">
                <a:solidFill>
                  <a:srgbClr val="FF0000"/>
                </a:solidFill>
                <a:highlight>
                  <a:srgbClr val="00FFFF"/>
                </a:highlight>
                <a:latin typeface="Times New Roman" pitchFamily="18" charset="0"/>
                <a:cs typeface="Times New Roman" pitchFamily="18" charset="0"/>
              </a:rPr>
              <a:t>为止</a:t>
            </a:r>
            <a:r>
              <a:rPr lang="en-US" sz="2000" dirty="0">
                <a:latin typeface="Times New Roman" pitchFamily="18" charset="0"/>
                <a:cs typeface="Times New Roman" pitchFamily="18" charset="0"/>
              </a:rPr>
              <a:t>的</a:t>
            </a:r>
            <a:r>
              <a:rPr lang="zh-CN" altLang="en-US" sz="2000" dirty="0"/>
              <a:t>最长递增的子序列</a:t>
            </a:r>
            <a:endParaRPr lang="en-US" sz="2000" dirty="0"/>
          </a:p>
        </p:txBody>
      </p:sp>
      <p:graphicFrame>
        <p:nvGraphicFramePr>
          <p:cNvPr id="5" name="表格 4">
            <a:extLst>
              <a:ext uri="{FF2B5EF4-FFF2-40B4-BE49-F238E27FC236}">
                <a16:creationId xmlns:a16="http://schemas.microsoft.com/office/drawing/2014/main" id="{57B0B73F-76D8-F9A5-AC5E-353D1D3D2A75}"/>
              </a:ext>
            </a:extLst>
          </p:cNvPr>
          <p:cNvGraphicFramePr>
            <a:graphicFrameLocks noGrp="1"/>
          </p:cNvGraphicFramePr>
          <p:nvPr>
            <p:extLst>
              <p:ext uri="{D42A27DB-BD31-4B8C-83A1-F6EECF244321}">
                <p14:modId xmlns:p14="http://schemas.microsoft.com/office/powerpoint/2010/main" val="1996280819"/>
              </p:ext>
            </p:extLst>
          </p:nvPr>
        </p:nvGraphicFramePr>
        <p:xfrm>
          <a:off x="1142999" y="5938020"/>
          <a:ext cx="7315201" cy="735410"/>
        </p:xfrm>
        <a:graphic>
          <a:graphicData uri="http://schemas.openxmlformats.org/drawingml/2006/table">
            <a:tbl>
              <a:tblPr firstRow="1" firstCol="1" lastRow="1" lastCol="1" bandRow="1" bandCol="1"/>
              <a:tblGrid>
                <a:gridCol w="860612">
                  <a:extLst>
                    <a:ext uri="{9D8B030D-6E8A-4147-A177-3AD203B41FA5}">
                      <a16:colId xmlns:a16="http://schemas.microsoft.com/office/drawing/2014/main" val="1808111942"/>
                    </a:ext>
                  </a:extLst>
                </a:gridCol>
                <a:gridCol w="860612">
                  <a:extLst>
                    <a:ext uri="{9D8B030D-6E8A-4147-A177-3AD203B41FA5}">
                      <a16:colId xmlns:a16="http://schemas.microsoft.com/office/drawing/2014/main" val="1306596333"/>
                    </a:ext>
                  </a:extLst>
                </a:gridCol>
                <a:gridCol w="946673">
                  <a:extLst>
                    <a:ext uri="{9D8B030D-6E8A-4147-A177-3AD203B41FA5}">
                      <a16:colId xmlns:a16="http://schemas.microsoft.com/office/drawing/2014/main" val="4067958683"/>
                    </a:ext>
                  </a:extLst>
                </a:gridCol>
                <a:gridCol w="837303">
                  <a:extLst>
                    <a:ext uri="{9D8B030D-6E8A-4147-A177-3AD203B41FA5}">
                      <a16:colId xmlns:a16="http://schemas.microsoft.com/office/drawing/2014/main" val="3194238783"/>
                    </a:ext>
                  </a:extLst>
                </a:gridCol>
                <a:gridCol w="838200">
                  <a:extLst>
                    <a:ext uri="{9D8B030D-6E8A-4147-A177-3AD203B41FA5}">
                      <a16:colId xmlns:a16="http://schemas.microsoft.com/office/drawing/2014/main" val="963608860"/>
                    </a:ext>
                  </a:extLst>
                </a:gridCol>
                <a:gridCol w="838200">
                  <a:extLst>
                    <a:ext uri="{9D8B030D-6E8A-4147-A177-3AD203B41FA5}">
                      <a16:colId xmlns:a16="http://schemas.microsoft.com/office/drawing/2014/main" val="548442330"/>
                    </a:ext>
                  </a:extLst>
                </a:gridCol>
                <a:gridCol w="762000">
                  <a:extLst>
                    <a:ext uri="{9D8B030D-6E8A-4147-A177-3AD203B41FA5}">
                      <a16:colId xmlns:a16="http://schemas.microsoft.com/office/drawing/2014/main" val="290871522"/>
                    </a:ext>
                  </a:extLst>
                </a:gridCol>
                <a:gridCol w="609600">
                  <a:extLst>
                    <a:ext uri="{9D8B030D-6E8A-4147-A177-3AD203B41FA5}">
                      <a16:colId xmlns:a16="http://schemas.microsoft.com/office/drawing/2014/main" val="2321283533"/>
                    </a:ext>
                  </a:extLst>
                </a:gridCol>
                <a:gridCol w="762001">
                  <a:extLst>
                    <a:ext uri="{9D8B030D-6E8A-4147-A177-3AD203B41FA5}">
                      <a16:colId xmlns:a16="http://schemas.microsoft.com/office/drawing/2014/main" val="2786911348"/>
                    </a:ext>
                  </a:extLst>
                </a:gridCol>
              </a:tblGrid>
              <a:tr h="367705">
                <a:tc>
                  <a:txBody>
                    <a:bodyPr/>
                    <a:lstStyle/>
                    <a:p>
                      <a:pPr marL="0" marR="0" algn="ctr">
                        <a:spcBef>
                          <a:spcPts val="0"/>
                        </a:spcBef>
                        <a:spcAft>
                          <a:spcPts val="0"/>
                        </a:spcAft>
                      </a:pPr>
                      <a:r>
                        <a:rPr lang="en-US" sz="2200" i="1" dirty="0">
                          <a:effectLst/>
                          <a:latin typeface="Times New Roman" pitchFamily="18" charset="0"/>
                          <a:cs typeface="Times New Roman" pitchFamily="18" charset="0"/>
                        </a:rPr>
                        <a:t>i</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1</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2</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3</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4</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5</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6</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cs typeface="Times New Roman" pitchFamily="18" charset="0"/>
                        </a:rPr>
                        <a:t>7</a:t>
                      </a:r>
                      <a:endParaRPr lang="en-US" sz="2200" i="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0" dirty="0">
                          <a:effectLst/>
                          <a:latin typeface="Times New Roman" pitchFamily="18" charset="0"/>
                          <a:ea typeface="SimSun"/>
                          <a:cs typeface="Times New Roman" pitchFamily="18" charset="0"/>
                        </a:rPr>
                        <a:t>8</a:t>
                      </a:r>
                    </a:p>
                  </a:txBody>
                  <a:tcPr marL="68580" marR="68580" marT="0" marB="0"/>
                </a:tc>
                <a:extLst>
                  <a:ext uri="{0D108BD9-81ED-4DB2-BD59-A6C34878D82A}">
                    <a16:rowId xmlns:a16="http://schemas.microsoft.com/office/drawing/2014/main" val="275196596"/>
                  </a:ext>
                </a:extLst>
              </a:tr>
              <a:tr h="367705">
                <a:tc>
                  <a:txBody>
                    <a:bodyPr/>
                    <a:lstStyle/>
                    <a:p>
                      <a:pPr marL="0" marR="0">
                        <a:spcBef>
                          <a:spcPts val="0"/>
                        </a:spcBef>
                        <a:spcAft>
                          <a:spcPts val="0"/>
                        </a:spcAft>
                      </a:pPr>
                      <a:r>
                        <a:rPr lang="en-US" sz="2200" i="1" dirty="0">
                          <a:effectLst/>
                          <a:latin typeface="Times New Roman" pitchFamily="18" charset="0"/>
                          <a:cs typeface="Times New Roman" pitchFamily="18" charset="0"/>
                        </a:rPr>
                        <a:t>A</a:t>
                      </a:r>
                      <a:r>
                        <a:rPr lang="en-US" sz="2200" dirty="0">
                          <a:effectLst/>
                          <a:latin typeface="Times New Roman" pitchFamily="18" charset="0"/>
                          <a:cs typeface="Times New Roman" pitchFamily="18" charset="0"/>
                        </a:rPr>
                        <a:t>[</a:t>
                      </a:r>
                      <a:r>
                        <a:rPr lang="en-US" sz="2200" i="1" dirty="0">
                          <a:effectLst/>
                          <a:latin typeface="Times New Roman" pitchFamily="18" charset="0"/>
                          <a:cs typeface="Times New Roman" pitchFamily="18" charset="0"/>
                        </a:rPr>
                        <a:t>i</a:t>
                      </a:r>
                      <a:r>
                        <a:rPr lang="en-US" sz="2200" dirty="0">
                          <a:effectLst/>
                          <a:latin typeface="Times New Roman" pitchFamily="18" charset="0"/>
                          <a:cs typeface="Times New Roman" pitchFamily="18" charset="0"/>
                        </a:rPr>
                        <a:t>]</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3</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5</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9</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5</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12</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8</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cs typeface="Times New Roman" pitchFamily="18" charset="0"/>
                        </a:rPr>
                        <a:t>11</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i="1" dirty="0">
                          <a:effectLst/>
                          <a:latin typeface="Times New Roman" pitchFamily="18" charset="0"/>
                          <a:ea typeface="SimSun"/>
                          <a:cs typeface="Times New Roman" pitchFamily="18" charset="0"/>
                        </a:rPr>
                        <a:t>1</a:t>
                      </a:r>
                    </a:p>
                  </a:txBody>
                  <a:tcPr marL="68580" marR="68580" marT="0" marB="0"/>
                </a:tc>
                <a:extLst>
                  <a:ext uri="{0D108BD9-81ED-4DB2-BD59-A6C34878D82A}">
                    <a16:rowId xmlns:a16="http://schemas.microsoft.com/office/drawing/2014/main" val="1348822119"/>
                  </a:ext>
                </a:extLst>
              </a:tr>
            </a:tbl>
          </a:graphicData>
        </a:graphic>
      </p:graphicFrame>
    </p:spTree>
    <p:extLst>
      <p:ext uri="{BB962C8B-B14F-4D97-AF65-F5344CB8AC3E}">
        <p14:creationId xmlns:p14="http://schemas.microsoft.com/office/powerpoint/2010/main" val="9679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6-38</a:t>
            </a:r>
          </a:p>
        </p:txBody>
      </p:sp>
      <p:sp>
        <p:nvSpPr>
          <p:cNvPr id="3" name="TextBox 2"/>
          <p:cNvSpPr txBox="1"/>
          <p:nvPr/>
        </p:nvSpPr>
        <p:spPr>
          <a:xfrm>
            <a:off x="533400" y="914400"/>
            <a:ext cx="8534400" cy="4999446"/>
          </a:xfrm>
          <a:prstGeom prst="rect">
            <a:avLst/>
          </a:prstGeom>
          <a:noFill/>
        </p:spPr>
        <p:txBody>
          <a:bodyPr wrap="square" rtlCol="0">
            <a:spAutoFit/>
          </a:bodyPr>
          <a:lstStyle/>
          <a:p>
            <a:r>
              <a:rPr lang="en-US" sz="2400" b="1" dirty="0" err="1">
                <a:latin typeface="SimSun" pitchFamily="2" charset="-122"/>
                <a:ea typeface="SimSun" pitchFamily="2" charset="-122"/>
              </a:rPr>
              <a:t>算法简介</a:t>
            </a:r>
            <a:endParaRPr lang="en-US" sz="2400" b="1" dirty="0">
              <a:latin typeface="SimSun" pitchFamily="2" charset="-122"/>
              <a:ea typeface="SimSun" pitchFamily="2" charset="-122"/>
            </a:endParaRPr>
          </a:p>
          <a:p>
            <a:endParaRPr lang="en-US" b="1" dirty="0">
              <a:latin typeface="SimSun" pitchFamily="2" charset="-122"/>
              <a:ea typeface="SimSun" pitchFamily="2" charset="-122"/>
            </a:endParaRPr>
          </a:p>
          <a:p>
            <a:pPr>
              <a:lnSpc>
                <a:spcPct val="160000"/>
              </a:lnSpc>
            </a:pPr>
            <a:r>
              <a:rPr lang="en-US" sz="2200" dirty="0">
                <a:latin typeface="SimSun" pitchFamily="2" charset="-122"/>
                <a:ea typeface="SimSun" pitchFamily="2" charset="-122"/>
              </a:rPr>
              <a:t>置</a:t>
            </a:r>
            <a:r>
              <a:rPr lang="en-US" sz="2200" i="1" dirty="0">
                <a:latin typeface="Times New Roman" pitchFamily="18" charset="0"/>
                <a:cs typeface="Times New Roman" pitchFamily="18" charset="0"/>
              </a:rPr>
              <a:t> L</a:t>
            </a:r>
            <a:r>
              <a:rPr lang="en-US" sz="2200" dirty="0">
                <a:latin typeface="Times New Roman" pitchFamily="18" charset="0"/>
                <a:cs typeface="Times New Roman" pitchFamily="18" charset="0"/>
              </a:rPr>
              <a:t>[1] = 1</a:t>
            </a:r>
            <a:r>
              <a:rPr lang="en-US" sz="2200" dirty="0">
                <a:latin typeface="SimSun" pitchFamily="2" charset="-122"/>
                <a:ea typeface="SimSun" pitchFamily="2" charset="-122"/>
                <a:cs typeface="Times New Roman" pitchFamily="18" charset="0"/>
              </a:rPr>
              <a:t>后，对每个</a:t>
            </a:r>
            <a:r>
              <a:rPr lang="en-US" sz="2200" i="1" dirty="0">
                <a:latin typeface="Times New Roman" panose="02020603050405020304" pitchFamily="18" charset="0"/>
                <a:ea typeface="SimSun" pitchFamily="2" charset="-122"/>
                <a:cs typeface="Times New Roman" panose="02020603050405020304" pitchFamily="18" charset="0"/>
              </a:rPr>
              <a:t>A</a:t>
            </a:r>
            <a:r>
              <a:rPr lang="en-US" sz="2200" dirty="0">
                <a:latin typeface="SimSun" pitchFamily="2" charset="-122"/>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i</a:t>
            </a:r>
            <a:r>
              <a:rPr lang="en-US" sz="2200" dirty="0">
                <a:latin typeface="SimSun" pitchFamily="2" charset="-122"/>
                <a:ea typeface="SimSun" pitchFamily="2" charset="-122"/>
                <a:cs typeface="Times New Roman" pitchFamily="18" charset="0"/>
              </a:rPr>
              <a:t>]，</a:t>
            </a:r>
            <a:r>
              <a:rPr lang="zh-CN" altLang="en-US" sz="2200" dirty="0">
                <a:latin typeface="SimSun" pitchFamily="2" charset="-122"/>
                <a:ea typeface="SimSun" pitchFamily="2" charset="-122"/>
                <a:cs typeface="Times New Roman" pitchFamily="18" charset="0"/>
              </a:rPr>
              <a:t>依次</a:t>
            </a:r>
            <a:r>
              <a:rPr lang="en-US" sz="2200" dirty="0" err="1">
                <a:latin typeface="SimSun" pitchFamily="2" charset="-122"/>
                <a:ea typeface="SimSun" pitchFamily="2" charset="-122"/>
                <a:cs typeface="Times New Roman" pitchFamily="18" charset="0"/>
              </a:rPr>
              <a:t>检查</a:t>
            </a: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[1]</a:t>
            </a:r>
            <a:r>
              <a:rPr lang="zh-CN" alt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[2]</a:t>
            </a:r>
            <a:r>
              <a:rPr lang="zh-CN" altLang="en-US" sz="2200" dirty="0">
                <a:latin typeface="Times New Roman" pitchFamily="18" charset="0"/>
                <a:cs typeface="Times New Roman" pitchFamily="18" charset="0"/>
              </a:rPr>
              <a:t>，</a:t>
            </a:r>
            <a:r>
              <a:rPr lang="en-US"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-1]，</a:t>
            </a:r>
          </a:p>
          <a:p>
            <a:pPr marL="285750" indent="-285750">
              <a:lnSpc>
                <a:spcPct val="160000"/>
              </a:lnSpc>
              <a:buFont typeface="Symbol" pitchFamily="18" charset="2"/>
              <a:buChar char="·"/>
              <a:tabLst>
                <a:tab pos="465138" algn="l"/>
              </a:tabLst>
            </a:pPr>
            <a:r>
              <a:rPr lang="zh-CN" altLang="en-US" sz="2200" dirty="0">
                <a:latin typeface="SimSun" pitchFamily="2" charset="-122"/>
                <a:ea typeface="SimSun" pitchFamily="2" charset="-122"/>
                <a:cs typeface="Times New Roman" pitchFamily="18" charset="0"/>
              </a:rPr>
              <a:t>在</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[1],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[2], …,</a:t>
            </a:r>
            <a:r>
              <a:rPr lang="zh-CN" alt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1]</a:t>
            </a:r>
            <a:r>
              <a:rPr lang="zh-CN" altLang="en-US" sz="2200" dirty="0">
                <a:latin typeface="Times New Roman" pitchFamily="18" charset="0"/>
                <a:cs typeface="Times New Roman" pitchFamily="18" charset="0"/>
              </a:rPr>
              <a:t>中，</a:t>
            </a:r>
            <a:r>
              <a:rPr lang="en-US" sz="2200" dirty="0">
                <a:latin typeface="Times New Roman" pitchFamily="18" charset="0"/>
                <a:cs typeface="Times New Roman" pitchFamily="18" charset="0"/>
              </a:rPr>
              <a:t> </a:t>
            </a:r>
            <a:r>
              <a:rPr lang="en-US" sz="2200" dirty="0">
                <a:latin typeface="SimSun" pitchFamily="2" charset="-122"/>
                <a:ea typeface="SimSun" pitchFamily="2" charset="-122"/>
                <a:cs typeface="Times New Roman" pitchFamily="18" charset="0"/>
              </a:rPr>
              <a:t>找</a:t>
            </a:r>
            <a:r>
              <a:rPr lang="zh-CN" altLang="en-US" sz="2200" dirty="0">
                <a:latin typeface="SimSun" pitchFamily="2" charset="-122"/>
                <a:ea typeface="SimSun" pitchFamily="2" charset="-122"/>
                <a:cs typeface="Times New Roman" pitchFamily="18" charset="0"/>
              </a:rPr>
              <a:t>到一个</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，同时满足下述两个条件：</a:t>
            </a:r>
            <a:r>
              <a:rPr lang="en-US" sz="2200" i="1" dirty="0">
                <a:latin typeface="Times New Roman" pitchFamily="18" charset="0"/>
                <a:cs typeface="Times New Roman" pitchFamily="18" charset="0"/>
              </a:rPr>
              <a:t> </a:t>
            </a:r>
            <a:r>
              <a:rPr lang="en-US" sz="2200" dirty="0">
                <a:solidFill>
                  <a:srgbClr val="0000FF"/>
                </a:solidFill>
                <a:highlight>
                  <a:srgbClr val="FFFF00"/>
                </a:highlight>
                <a:latin typeface="Times New Roman" pitchFamily="18" charset="0"/>
                <a:cs typeface="Times New Roman" pitchFamily="18" charset="0"/>
              </a:rPr>
              <a:t>(1</a:t>
            </a:r>
            <a:r>
              <a:rPr lang="en-US" altLang="zh-CN" sz="2200" dirty="0">
                <a:solidFill>
                  <a:srgbClr val="0000FF"/>
                </a:solidFill>
                <a:highlight>
                  <a:srgbClr val="FFFF00"/>
                </a:highlight>
                <a:latin typeface="Times New Roman" pitchFamily="18" charset="0"/>
                <a:cs typeface="Times New Roman" pitchFamily="18" charset="0"/>
              </a:rPr>
              <a:t>)</a:t>
            </a:r>
            <a:r>
              <a:rPr lang="en-US" altLang="zh-CN" sz="2200" dirty="0">
                <a:highlight>
                  <a:srgbClr val="FFFF00"/>
                </a:highlight>
                <a:latin typeface="Times New Roman" pitchFamily="18" charset="0"/>
                <a:cs typeface="Times New Roman" pitchFamily="18" charset="0"/>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 </a:t>
            </a:r>
            <a:r>
              <a:rPr lang="en-US" altLang="zh-CN" sz="2200" dirty="0">
                <a:solidFill>
                  <a:srgbClr val="0000FF"/>
                </a:solidFill>
                <a:highlight>
                  <a:srgbClr val="FFFF00"/>
                </a:highlight>
                <a:latin typeface="Times New Roman" pitchFamily="18" charset="0"/>
                <a:cs typeface="Times New Roman" pitchFamily="18" charset="0"/>
              </a:rPr>
              <a:t>(</a:t>
            </a:r>
            <a:r>
              <a:rPr lang="en-US" sz="2200" dirty="0">
                <a:solidFill>
                  <a:srgbClr val="0000FF"/>
                </a:solidFill>
                <a:highlight>
                  <a:srgbClr val="FFFF00"/>
                </a:highlight>
                <a:latin typeface="Times" panose="02020603050405020304" pitchFamily="18" charset="0"/>
                <a:ea typeface="SimSun" pitchFamily="2" charset="-122"/>
                <a:cs typeface="Times" panose="02020603050405020304" pitchFamily="18" charset="0"/>
              </a:rPr>
              <a:t>2)</a:t>
            </a:r>
            <a:r>
              <a:rPr lang="en-US" sz="2200" dirty="0">
                <a:latin typeface="SimSun" pitchFamily="2" charset="-122"/>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rPr>
              <a:t>L</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k</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是所有满足上述条件的元素中最大的</a:t>
            </a:r>
            <a:r>
              <a:rPr lang="en-US" sz="2200" dirty="0">
                <a:latin typeface="SimSun" pitchFamily="2" charset="-122"/>
                <a:ea typeface="SimSun" pitchFamily="2" charset="-122"/>
                <a:cs typeface="Times New Roman" pitchFamily="18" charset="0"/>
              </a:rPr>
              <a:t>。</a:t>
            </a:r>
          </a:p>
          <a:p>
            <a:pPr marL="742950" lvl="1" indent="-285750">
              <a:lnSpc>
                <a:spcPct val="160000"/>
              </a:lnSpc>
              <a:buFont typeface="Symbol" pitchFamily="18" charset="2"/>
              <a:buChar char="·"/>
              <a:tabLst>
                <a:tab pos="465138" algn="l"/>
              </a:tabLst>
            </a:pP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 </a:t>
            </a:r>
            <a:r>
              <a:rPr lang="en-US" sz="2200" dirty="0" err="1">
                <a:latin typeface="SimSun" pitchFamily="2" charset="-122"/>
                <a:ea typeface="SimSun" pitchFamily="2" charset="-122"/>
                <a:cs typeface="Times New Roman" pitchFamily="18" charset="0"/>
              </a:rPr>
              <a:t>表明</a:t>
            </a: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a:t>
            </a:r>
            <a:r>
              <a:rPr lang="en-US" sz="2200" dirty="0" err="1">
                <a:latin typeface="SimSun" pitchFamily="2" charset="-122"/>
                <a:ea typeface="SimSun" pitchFamily="2" charset="-122"/>
                <a:cs typeface="Times New Roman" pitchFamily="18" charset="0"/>
              </a:rPr>
              <a:t>可以</a:t>
            </a:r>
            <a:r>
              <a:rPr lang="zh-CN" altLang="en-US" sz="2200" dirty="0">
                <a:latin typeface="SimSun" pitchFamily="2" charset="-122"/>
                <a:ea typeface="SimSun" pitchFamily="2" charset="-122"/>
                <a:cs typeface="Times New Roman" pitchFamily="18" charset="0"/>
              </a:rPr>
              <a:t>附到</a:t>
            </a:r>
            <a:r>
              <a:rPr lang="en-US" sz="2200" dirty="0" err="1">
                <a:latin typeface="SimSun" pitchFamily="2" charset="-122"/>
                <a:ea typeface="SimSun" pitchFamily="2" charset="-122"/>
                <a:cs typeface="Times New Roman" pitchFamily="18" charset="0"/>
              </a:rPr>
              <a:t>以</a:t>
            </a:r>
            <a:r>
              <a:rPr lang="en-US" sz="2200" i="1" dirty="0" err="1">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a:t>
            </a:r>
            <a:r>
              <a:rPr lang="en-US" sz="2200" dirty="0" err="1">
                <a:latin typeface="SimSun" pitchFamily="2" charset="-122"/>
                <a:ea typeface="SimSun" pitchFamily="2" charset="-122"/>
                <a:cs typeface="Times New Roman" pitchFamily="18" charset="0"/>
              </a:rPr>
              <a:t>结束的递增子序列后面</a:t>
            </a:r>
            <a:r>
              <a:rPr lang="zh-CN" altLang="en-US" sz="2200" dirty="0">
                <a:latin typeface="SimSun" pitchFamily="2" charset="-122"/>
                <a:ea typeface="SimSun" pitchFamily="2" charset="-122"/>
                <a:cs typeface="Times New Roman" pitchFamily="18" charset="0"/>
              </a:rPr>
              <a:t>；</a:t>
            </a:r>
            <a:endParaRPr lang="en-US" sz="2200" dirty="0">
              <a:latin typeface="SimSun" pitchFamily="2" charset="-122"/>
              <a:ea typeface="SimSun" pitchFamily="2" charset="-122"/>
              <a:cs typeface="Times New Roman" pitchFamily="18" charset="0"/>
            </a:endParaRPr>
          </a:p>
          <a:p>
            <a:pPr marL="742950" lvl="1" indent="-285750">
              <a:lnSpc>
                <a:spcPct val="160000"/>
              </a:lnSpc>
              <a:buFont typeface="Symbol" pitchFamily="18" charset="2"/>
              <a:buChar char="·"/>
              <a:tabLst>
                <a:tab pos="465138" algn="l"/>
              </a:tabLst>
            </a:pPr>
            <a:r>
              <a:rPr lang="en-US" sz="2200" i="1" dirty="0">
                <a:latin typeface="Times New Roman" pitchFamily="18" charset="0"/>
                <a:ea typeface="SimSun" pitchFamily="2" charset="-122"/>
                <a:cs typeface="Times New Roman" pitchFamily="18" charset="0"/>
              </a:rPr>
              <a:t>L</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k</a:t>
            </a:r>
            <a:r>
              <a:rPr lang="en-US" sz="2200" dirty="0">
                <a:latin typeface="Times New Roman" pitchFamily="18" charset="0"/>
                <a:ea typeface="SimSun" pitchFamily="2" charset="-122"/>
                <a:cs typeface="Times New Roman" pitchFamily="18" charset="0"/>
              </a:rPr>
              <a:t>]</a:t>
            </a:r>
            <a:r>
              <a:rPr lang="en-US" sz="2200" dirty="0" err="1">
                <a:latin typeface="Times New Roman" pitchFamily="18" charset="0"/>
                <a:ea typeface="SimSun" pitchFamily="2" charset="-122"/>
                <a:cs typeface="Times New Roman" pitchFamily="18" charset="0"/>
              </a:rPr>
              <a:t>是</a:t>
            </a:r>
            <a:r>
              <a:rPr lang="en-US" sz="2200" dirty="0" err="1">
                <a:latin typeface="SimSun" pitchFamily="2" charset="-122"/>
                <a:ea typeface="SimSun" pitchFamily="2" charset="-122"/>
                <a:cs typeface="Times New Roman" pitchFamily="18" charset="0"/>
              </a:rPr>
              <a:t>这些递增子序列中最长的</a:t>
            </a:r>
            <a:r>
              <a:rPr lang="en-US" sz="2200" dirty="0">
                <a:latin typeface="SimSun" pitchFamily="2" charset="-122"/>
                <a:ea typeface="SimSun" pitchFamily="2" charset="-122"/>
                <a:cs typeface="Times New Roman" pitchFamily="18" charset="0"/>
              </a:rPr>
              <a:t>，</a:t>
            </a:r>
            <a:r>
              <a:rPr lang="zh-CN" altLang="en-US" sz="2200" dirty="0">
                <a:latin typeface="SimSun" pitchFamily="2" charset="-122"/>
                <a:ea typeface="SimSun" pitchFamily="2" charset="-122"/>
                <a:cs typeface="Times New Roman" pitchFamily="18" charset="0"/>
              </a:rPr>
              <a:t>且</a:t>
            </a:r>
            <a:r>
              <a:rPr lang="en-US" sz="2200" i="1" dirty="0">
                <a:latin typeface="Times New Roman" pitchFamily="18" charset="0"/>
                <a:ea typeface="SimSun" pitchFamily="2" charset="-122"/>
                <a:cs typeface="Times New Roman" pitchFamily="18" charset="0"/>
              </a:rPr>
              <a:t>L</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i</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L</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k</a:t>
            </a:r>
            <a:r>
              <a:rPr lang="en-US" sz="2200" dirty="0">
                <a:latin typeface="Times New Roman" pitchFamily="18" charset="0"/>
                <a:ea typeface="SimSun" pitchFamily="2" charset="-122"/>
                <a:cs typeface="Times New Roman" pitchFamily="18" charset="0"/>
              </a:rPr>
              <a:t>] + 1</a:t>
            </a:r>
            <a:r>
              <a:rPr lang="zh-CN" altLang="en-US" sz="2200" dirty="0">
                <a:latin typeface="Times New Roman" pitchFamily="18" charset="0"/>
                <a:ea typeface="SimSun" pitchFamily="2" charset="-122"/>
                <a:cs typeface="Times New Roman" pitchFamily="18" charset="0"/>
              </a:rPr>
              <a:t>；</a:t>
            </a:r>
            <a:endParaRPr lang="en-US" sz="2200" dirty="0">
              <a:latin typeface="Times New Roman" pitchFamily="18" charset="0"/>
              <a:ea typeface="SimSun" pitchFamily="2" charset="-122"/>
              <a:cs typeface="Times New Roman" pitchFamily="18" charset="0"/>
            </a:endParaRPr>
          </a:p>
          <a:p>
            <a:pPr marL="742950" lvl="1" indent="-285750">
              <a:lnSpc>
                <a:spcPct val="160000"/>
              </a:lnSpc>
              <a:buFont typeface="Symbol" pitchFamily="18" charset="2"/>
              <a:buChar char="·"/>
              <a:tabLst>
                <a:tab pos="465138" algn="l"/>
              </a:tabLst>
            </a:pPr>
            <a:r>
              <a:rPr lang="en-US" sz="2200" dirty="0" err="1">
                <a:latin typeface="Times New Roman" pitchFamily="18" charset="0"/>
                <a:ea typeface="SimSun" pitchFamily="2" charset="-122"/>
                <a:cs typeface="Times New Roman" pitchFamily="18" charset="0"/>
              </a:rPr>
              <a:t>用</a:t>
            </a:r>
            <a:r>
              <a:rPr lang="en-US" sz="2200" i="1" dirty="0" err="1">
                <a:latin typeface="Times New Roman" pitchFamily="18" charset="0"/>
                <a:ea typeface="SimSun" pitchFamily="2" charset="-122"/>
                <a:cs typeface="Times New Roman" pitchFamily="18" charset="0"/>
              </a:rPr>
              <a:t>P</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i</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k </a:t>
            </a:r>
            <a:r>
              <a:rPr lang="en-US" sz="2200" dirty="0" err="1">
                <a:latin typeface="Times New Roman" pitchFamily="18" charset="0"/>
                <a:ea typeface="SimSun" pitchFamily="2" charset="-122"/>
                <a:cs typeface="Times New Roman" pitchFamily="18" charset="0"/>
              </a:rPr>
              <a:t>表示</a:t>
            </a: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a:t>
            </a:r>
            <a:r>
              <a:rPr lang="en-US" sz="2200" dirty="0" err="1">
                <a:latin typeface="SimSun" pitchFamily="2" charset="-122"/>
                <a:ea typeface="SimSun" pitchFamily="2" charset="-122"/>
                <a:cs typeface="Times New Roman" pitchFamily="18" charset="0"/>
              </a:rPr>
              <a:t>接在以</a:t>
            </a:r>
            <a:r>
              <a:rPr lang="en-US" sz="2200" i="1" dirty="0" err="1">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a:t>
            </a:r>
            <a:r>
              <a:rPr lang="en-US" sz="2200" dirty="0" err="1">
                <a:latin typeface="SimSun" pitchFamily="2" charset="-122"/>
                <a:ea typeface="SimSun" pitchFamily="2" charset="-122"/>
                <a:cs typeface="Times New Roman" pitchFamily="18" charset="0"/>
              </a:rPr>
              <a:t>结束的递增子序列后面</a:t>
            </a:r>
            <a:r>
              <a:rPr lang="en-US" sz="2200" dirty="0">
                <a:latin typeface="SimSun" pitchFamily="2" charset="-122"/>
                <a:ea typeface="SimSun" pitchFamily="2" charset="-122"/>
                <a:cs typeface="Times New Roman" pitchFamily="18" charset="0"/>
              </a:rPr>
              <a:t>。</a:t>
            </a:r>
          </a:p>
          <a:p>
            <a:pPr marL="285750" indent="-285750">
              <a:lnSpc>
                <a:spcPct val="160000"/>
              </a:lnSpc>
              <a:buFont typeface="Symbol" pitchFamily="18" charset="2"/>
              <a:buChar char="·"/>
              <a:tabLst>
                <a:tab pos="465138" algn="l"/>
              </a:tabLst>
            </a:pPr>
            <a:r>
              <a:rPr lang="en-US" sz="2200" dirty="0" err="1">
                <a:latin typeface="SimSun" pitchFamily="2" charset="-122"/>
                <a:ea typeface="SimSun" pitchFamily="2" charset="-122"/>
                <a:cs typeface="Times New Roman" pitchFamily="18" charset="0"/>
              </a:rPr>
              <a:t>如果</a:t>
            </a:r>
            <a:r>
              <a:rPr lang="zh-CN" altLang="en-US" sz="2200" dirty="0">
                <a:latin typeface="SimSun" pitchFamily="2" charset="-122"/>
                <a:ea typeface="SimSun" pitchFamily="2" charset="-122"/>
                <a:cs typeface="Times New Roman" pitchFamily="18" charset="0"/>
              </a:rPr>
              <a:t>不存在</a:t>
            </a: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k</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i</a:t>
            </a:r>
            <a:r>
              <a:rPr lang="en-US" sz="2200" dirty="0">
                <a:latin typeface="Times New Roman" pitchFamily="18" charset="0"/>
                <a:cs typeface="Times New Roman" pitchFamily="18" charset="0"/>
              </a:rPr>
              <a:t>]，</a:t>
            </a:r>
            <a:r>
              <a:rPr lang="en-US" sz="2200" dirty="0" err="1">
                <a:latin typeface="SimSun" pitchFamily="2" charset="-122"/>
                <a:ea typeface="SimSun" pitchFamily="2" charset="-122"/>
                <a:cs typeface="Times New Roman" pitchFamily="18" charset="0"/>
              </a:rPr>
              <a:t>那么</a:t>
            </a:r>
            <a:r>
              <a:rPr lang="en-US" sz="2200" i="1" dirty="0" err="1">
                <a:latin typeface="Times New Roman" pitchFamily="18" charset="0"/>
                <a:ea typeface="SimSun" pitchFamily="2" charset="-122"/>
                <a:cs typeface="Times New Roman" pitchFamily="18" charset="0"/>
              </a:rPr>
              <a:t>L</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i</a:t>
            </a:r>
            <a:r>
              <a:rPr lang="en-US" sz="2200" dirty="0">
                <a:latin typeface="Times New Roman" pitchFamily="18" charset="0"/>
                <a:ea typeface="SimSun" pitchFamily="2" charset="-122"/>
                <a:cs typeface="Times New Roman" pitchFamily="18" charset="0"/>
              </a:rPr>
              <a:t>] = 1，</a:t>
            </a:r>
            <a:r>
              <a:rPr lang="en-US" sz="2200" i="1" dirty="0">
                <a:latin typeface="Times New Roman" pitchFamily="18" charset="0"/>
                <a:ea typeface="SimSun" pitchFamily="2" charset="-122"/>
                <a:cs typeface="Times New Roman" pitchFamily="18" charset="0"/>
              </a:rPr>
              <a:t> P</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i</a:t>
            </a:r>
            <a:r>
              <a:rPr lang="en-US" sz="2200" dirty="0">
                <a:latin typeface="Times New Roman" pitchFamily="18" charset="0"/>
                <a:ea typeface="SimSun" pitchFamily="2" charset="-122"/>
                <a:cs typeface="Times New Roman" pitchFamily="18" charset="0"/>
              </a:rPr>
              <a:t>] = </a:t>
            </a:r>
            <a:r>
              <a:rPr lang="en-US" sz="2200" i="1" dirty="0">
                <a:latin typeface="Times New Roman" pitchFamily="18" charset="0"/>
                <a:ea typeface="SimSun" pitchFamily="2" charset="-122"/>
                <a:cs typeface="Times New Roman" pitchFamily="18" charset="0"/>
              </a:rPr>
              <a:t>nil</a:t>
            </a:r>
            <a:r>
              <a:rPr lang="en-US" sz="2200" dirty="0">
                <a:latin typeface="Times New Roman" pitchFamily="18" charset="0"/>
                <a:ea typeface="SimSun" pitchFamily="2" charset="-122"/>
                <a:cs typeface="Times New Roman" pitchFamily="18" charset="0"/>
              </a:rPr>
              <a:t>。</a:t>
            </a:r>
          </a:p>
          <a:p>
            <a:pPr marL="285750" indent="-285750">
              <a:lnSpc>
                <a:spcPct val="160000"/>
              </a:lnSpc>
              <a:buFont typeface="Symbol" pitchFamily="18" charset="2"/>
              <a:buChar char="·"/>
              <a:tabLst>
                <a:tab pos="465138" algn="l"/>
              </a:tabLst>
            </a:pPr>
            <a:r>
              <a:rPr lang="en-US" sz="2200" dirty="0" err="1">
                <a:latin typeface="Times New Roman" pitchFamily="18" charset="0"/>
                <a:ea typeface="SimSun" pitchFamily="2" charset="-122"/>
                <a:cs typeface="Times New Roman" pitchFamily="18" charset="0"/>
              </a:rPr>
              <a:t>复杂度是O</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800" baseline="15000" dirty="0">
                <a:latin typeface="Times New Roman" pitchFamily="18" charset="0"/>
                <a:ea typeface="SimSun" pitchFamily="2" charset="-122"/>
                <a:cs typeface="Times New Roman" pitchFamily="18" charset="0"/>
              </a:rPr>
              <a:t>2</a:t>
            </a:r>
            <a:r>
              <a:rPr lang="en-US" sz="2200" dirty="0">
                <a:latin typeface="Times New Roman" pitchFamily="18" charset="0"/>
                <a:ea typeface="SimSun" pitchFamily="2" charset="-122"/>
                <a:cs typeface="Times New Roman" pitchFamily="18" charset="0"/>
              </a:rPr>
              <a:t>)。</a:t>
            </a:r>
            <a:endParaRPr lang="en-US" sz="2200" dirty="0">
              <a:latin typeface="SimSun" pitchFamily="2" charset="-122"/>
              <a:ea typeface="SimSun" pitchFamily="2" charset="-122"/>
              <a:cs typeface="Times New Roman" pitchFamily="18" charset="0"/>
            </a:endParaRPr>
          </a:p>
        </p:txBody>
      </p:sp>
    </p:spTree>
    <p:extLst>
      <p:ext uri="{BB962C8B-B14F-4D97-AF65-F5344CB8AC3E}">
        <p14:creationId xmlns:p14="http://schemas.microsoft.com/office/powerpoint/2010/main" val="204155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86600" y="6492875"/>
            <a:ext cx="2895600" cy="365125"/>
          </a:xfrm>
        </p:spPr>
        <p:txBody>
          <a:bodyPr/>
          <a:lstStyle/>
          <a:p>
            <a:r>
              <a:rPr lang="en-US" dirty="0"/>
              <a:t>6-39</a:t>
            </a:r>
          </a:p>
        </p:txBody>
      </p:sp>
      <p:sp>
        <p:nvSpPr>
          <p:cNvPr id="3" name="TextBox 2"/>
          <p:cNvSpPr txBox="1"/>
          <p:nvPr/>
        </p:nvSpPr>
        <p:spPr>
          <a:xfrm>
            <a:off x="369815" y="900497"/>
            <a:ext cx="7391400" cy="461665"/>
          </a:xfrm>
          <a:prstGeom prst="rect">
            <a:avLst/>
          </a:prstGeom>
          <a:noFill/>
        </p:spPr>
        <p:txBody>
          <a:bodyPr wrap="square" rtlCol="0">
            <a:spAutoFit/>
          </a:bodyPr>
          <a:lstStyle/>
          <a:p>
            <a:r>
              <a:rPr lang="zh-CN" altLang="en-US" sz="2400" b="1" dirty="0">
                <a:latin typeface="SimSun" pitchFamily="2" charset="-122"/>
                <a:ea typeface="SimSun" pitchFamily="2" charset="-122"/>
              </a:rPr>
              <a:t>举</a:t>
            </a:r>
            <a:r>
              <a:rPr lang="en-US" sz="2400" b="1" dirty="0">
                <a:latin typeface="SimSun" pitchFamily="2" charset="-122"/>
                <a:ea typeface="SimSun" pitchFamily="2" charset="-122"/>
              </a:rPr>
              <a:t>例</a:t>
            </a:r>
          </a:p>
        </p:txBody>
      </p:sp>
      <p:graphicFrame>
        <p:nvGraphicFramePr>
          <p:cNvPr id="4" name="Table 3"/>
          <p:cNvGraphicFramePr>
            <a:graphicFrameLocks noGrp="1"/>
          </p:cNvGraphicFramePr>
          <p:nvPr>
            <p:extLst>
              <p:ext uri="{D42A27DB-BD31-4B8C-83A1-F6EECF244321}">
                <p14:modId xmlns:p14="http://schemas.microsoft.com/office/powerpoint/2010/main" val="501327440"/>
              </p:ext>
            </p:extLst>
          </p:nvPr>
        </p:nvGraphicFramePr>
        <p:xfrm>
          <a:off x="1295400" y="1600200"/>
          <a:ext cx="7315201" cy="1438395"/>
        </p:xfrm>
        <a:graphic>
          <a:graphicData uri="http://schemas.openxmlformats.org/drawingml/2006/table">
            <a:tbl>
              <a:tblPr firstRow="1" firstCol="1" lastRow="1" lastCol="1" bandRow="1" bandCol="1"/>
              <a:tblGrid>
                <a:gridCol w="860612">
                  <a:extLst>
                    <a:ext uri="{9D8B030D-6E8A-4147-A177-3AD203B41FA5}">
                      <a16:colId xmlns:a16="http://schemas.microsoft.com/office/drawing/2014/main" val="20000"/>
                    </a:ext>
                  </a:extLst>
                </a:gridCol>
                <a:gridCol w="860612">
                  <a:extLst>
                    <a:ext uri="{9D8B030D-6E8A-4147-A177-3AD203B41FA5}">
                      <a16:colId xmlns:a16="http://schemas.microsoft.com/office/drawing/2014/main" val="20001"/>
                    </a:ext>
                  </a:extLst>
                </a:gridCol>
                <a:gridCol w="946673">
                  <a:extLst>
                    <a:ext uri="{9D8B030D-6E8A-4147-A177-3AD203B41FA5}">
                      <a16:colId xmlns:a16="http://schemas.microsoft.com/office/drawing/2014/main" val="20002"/>
                    </a:ext>
                  </a:extLst>
                </a:gridCol>
                <a:gridCol w="837303">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762001">
                  <a:extLst>
                    <a:ext uri="{9D8B030D-6E8A-4147-A177-3AD203B41FA5}">
                      <a16:colId xmlns:a16="http://schemas.microsoft.com/office/drawing/2014/main" val="3229013309"/>
                    </a:ext>
                  </a:extLst>
                </a:gridCol>
              </a:tblGrid>
              <a:tr h="367705">
                <a:tc>
                  <a:txBody>
                    <a:bodyPr/>
                    <a:lstStyle/>
                    <a:p>
                      <a:pPr marL="0" marR="0" algn="ctr">
                        <a:spcBef>
                          <a:spcPts val="0"/>
                        </a:spcBef>
                        <a:spcAft>
                          <a:spcPts val="0"/>
                        </a:spcAft>
                      </a:pPr>
                      <a:r>
                        <a:rPr lang="en-US" sz="2200" i="1" dirty="0">
                          <a:effectLst/>
                          <a:latin typeface="Times New Roman" pitchFamily="18" charset="0"/>
                          <a:cs typeface="Times New Roman" pitchFamily="18" charset="0"/>
                        </a:rPr>
                        <a:t>i</a:t>
                      </a:r>
                      <a:endParaRPr lang="en-US" sz="2200" i="1"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1</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2</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3</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4</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5</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6</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7</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ea typeface="SimSun"/>
                          <a:cs typeface="Times New Roman" pitchFamily="18" charset="0"/>
                        </a:rPr>
                        <a:t>8</a:t>
                      </a:r>
                    </a:p>
                  </a:txBody>
                  <a:tcPr marL="68580" marR="68580" marT="0" marB="0"/>
                </a:tc>
                <a:extLst>
                  <a:ext uri="{0D108BD9-81ED-4DB2-BD59-A6C34878D82A}">
                    <a16:rowId xmlns:a16="http://schemas.microsoft.com/office/drawing/2014/main" val="10000"/>
                  </a:ext>
                </a:extLst>
              </a:tr>
              <a:tr h="367705">
                <a:tc>
                  <a:txBody>
                    <a:bodyPr/>
                    <a:lstStyle/>
                    <a:p>
                      <a:pPr marL="0" marR="0">
                        <a:spcBef>
                          <a:spcPts val="0"/>
                        </a:spcBef>
                        <a:spcAft>
                          <a:spcPts val="0"/>
                        </a:spcAft>
                      </a:pPr>
                      <a:r>
                        <a:rPr lang="en-US" sz="2200" i="1" dirty="0">
                          <a:effectLst/>
                          <a:latin typeface="Times New Roman" pitchFamily="18" charset="0"/>
                          <a:cs typeface="Times New Roman" pitchFamily="18" charset="0"/>
                        </a:rPr>
                        <a:t>A</a:t>
                      </a:r>
                      <a:r>
                        <a:rPr lang="en-US" sz="2200" dirty="0">
                          <a:effectLst/>
                          <a:latin typeface="Times New Roman" pitchFamily="18" charset="0"/>
                          <a:cs typeface="Times New Roman" pitchFamily="18" charset="0"/>
                        </a:rPr>
                        <a:t>[</a:t>
                      </a:r>
                      <a:r>
                        <a:rPr lang="en-US" sz="2200" i="1" dirty="0">
                          <a:effectLst/>
                          <a:latin typeface="Times New Roman" pitchFamily="18" charset="0"/>
                          <a:cs typeface="Times New Roman" pitchFamily="18" charset="0"/>
                        </a:rPr>
                        <a:t>i</a:t>
                      </a:r>
                      <a:r>
                        <a:rPr lang="en-US" sz="2200" dirty="0">
                          <a:effectLst/>
                          <a:latin typeface="Times New Roman" pitchFamily="18" charset="0"/>
                          <a:cs typeface="Times New Roman" pitchFamily="18" charset="0"/>
                        </a:rPr>
                        <a:t>]</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3</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5</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9</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5</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12</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8</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11</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ea typeface="SimSun"/>
                          <a:cs typeface="Times New Roman" pitchFamily="18" charset="0"/>
                        </a:rPr>
                        <a:t>1</a:t>
                      </a:r>
                    </a:p>
                  </a:txBody>
                  <a:tcPr marL="68580" marR="68580" marT="0" marB="0"/>
                </a:tc>
                <a:extLst>
                  <a:ext uri="{0D108BD9-81ED-4DB2-BD59-A6C34878D82A}">
                    <a16:rowId xmlns:a16="http://schemas.microsoft.com/office/drawing/2014/main" val="10001"/>
                  </a:ext>
                </a:extLst>
              </a:tr>
              <a:tr h="367705">
                <a:tc>
                  <a:txBody>
                    <a:bodyPr/>
                    <a:lstStyle/>
                    <a:p>
                      <a:pPr marL="0" marR="0">
                        <a:spcBef>
                          <a:spcPts val="0"/>
                        </a:spcBef>
                        <a:spcAft>
                          <a:spcPts val="0"/>
                        </a:spcAft>
                      </a:pPr>
                      <a:r>
                        <a:rPr lang="en-US" sz="2200" i="1" dirty="0">
                          <a:effectLst/>
                          <a:latin typeface="Times New Roman" pitchFamily="18" charset="0"/>
                          <a:cs typeface="Times New Roman" pitchFamily="18" charset="0"/>
                        </a:rPr>
                        <a:t>L</a:t>
                      </a:r>
                      <a:r>
                        <a:rPr lang="en-US" sz="2200" dirty="0">
                          <a:effectLst/>
                          <a:latin typeface="Times New Roman" pitchFamily="18" charset="0"/>
                          <a:cs typeface="Times New Roman" pitchFamily="18" charset="0"/>
                        </a:rPr>
                        <a:t>[</a:t>
                      </a:r>
                      <a:r>
                        <a:rPr lang="en-US" sz="2200" i="1" dirty="0">
                          <a:effectLst/>
                          <a:latin typeface="Times New Roman" pitchFamily="18" charset="0"/>
                          <a:cs typeface="Times New Roman" pitchFamily="18" charset="0"/>
                        </a:rPr>
                        <a:t>i</a:t>
                      </a:r>
                      <a:r>
                        <a:rPr lang="en-US" sz="2200" dirty="0">
                          <a:effectLst/>
                          <a:latin typeface="Times New Roman" pitchFamily="18" charset="0"/>
                          <a:cs typeface="Times New Roman" pitchFamily="18" charset="0"/>
                        </a:rPr>
                        <a:t>]</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1</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2</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3</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3</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4</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4</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5</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ea typeface="SimSun"/>
                          <a:cs typeface="Times New Roman" pitchFamily="18" charset="0"/>
                        </a:rPr>
                        <a:t>1</a:t>
                      </a:r>
                    </a:p>
                  </a:txBody>
                  <a:tcPr marL="68580" marR="68580" marT="0" marB="0"/>
                </a:tc>
                <a:extLst>
                  <a:ext uri="{0D108BD9-81ED-4DB2-BD59-A6C34878D82A}">
                    <a16:rowId xmlns:a16="http://schemas.microsoft.com/office/drawing/2014/main" val="10002"/>
                  </a:ext>
                </a:extLst>
              </a:tr>
              <a:tr h="291506">
                <a:tc>
                  <a:txBody>
                    <a:bodyPr/>
                    <a:lstStyle/>
                    <a:p>
                      <a:pPr marL="0" marR="0">
                        <a:spcBef>
                          <a:spcPts val="0"/>
                        </a:spcBef>
                        <a:spcAft>
                          <a:spcPts val="0"/>
                        </a:spcAft>
                      </a:pPr>
                      <a:r>
                        <a:rPr lang="en-US" sz="2200" i="1" dirty="0">
                          <a:effectLst/>
                          <a:latin typeface="Times New Roman" pitchFamily="18" charset="0"/>
                          <a:cs typeface="Times New Roman" pitchFamily="18" charset="0"/>
                        </a:rPr>
                        <a:t>P</a:t>
                      </a:r>
                      <a:r>
                        <a:rPr lang="en-US" sz="2200" dirty="0">
                          <a:effectLst/>
                          <a:latin typeface="Times New Roman" pitchFamily="18" charset="0"/>
                          <a:cs typeface="Times New Roman" pitchFamily="18" charset="0"/>
                        </a:rPr>
                        <a:t>[</a:t>
                      </a:r>
                      <a:r>
                        <a:rPr lang="en-US" sz="2200" i="1" dirty="0">
                          <a:effectLst/>
                          <a:latin typeface="Times New Roman" pitchFamily="18" charset="0"/>
                          <a:cs typeface="Times New Roman" pitchFamily="18" charset="0"/>
                        </a:rPr>
                        <a:t>i</a:t>
                      </a:r>
                      <a:r>
                        <a:rPr lang="en-US" sz="2200" dirty="0">
                          <a:effectLst/>
                          <a:latin typeface="Times New Roman" pitchFamily="18" charset="0"/>
                          <a:cs typeface="Times New Roman" pitchFamily="18" charset="0"/>
                        </a:rPr>
                        <a:t>]</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cap="small" baseline="0" dirty="0">
                          <a:effectLst/>
                          <a:latin typeface="Times New Roman" pitchFamily="18" charset="0"/>
                          <a:cs typeface="Times New Roman" pitchFamily="18" charset="0"/>
                        </a:rPr>
                        <a:t>nil</a:t>
                      </a:r>
                      <a:endParaRPr lang="en-US" sz="2200" cap="small" baseline="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1</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2</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a:effectLst/>
                          <a:latin typeface="Times New Roman" pitchFamily="18" charset="0"/>
                          <a:cs typeface="Times New Roman" pitchFamily="18" charset="0"/>
                        </a:rPr>
                        <a:t>2</a:t>
                      </a:r>
                      <a:endParaRPr lang="en-US" sz="220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3</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4</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sz="2200" dirty="0">
                          <a:effectLst/>
                          <a:latin typeface="Times New Roman" pitchFamily="18" charset="0"/>
                          <a:cs typeface="Times New Roman" pitchFamily="18" charset="0"/>
                        </a:rPr>
                        <a:t>6 </a:t>
                      </a:r>
                      <a:endParaRPr lang="en-US" sz="2200" dirty="0">
                        <a:effectLst/>
                        <a:latin typeface="Times New Roman" pitchFamily="18" charset="0"/>
                        <a:ea typeface="SimSun"/>
                        <a:cs typeface="Times New Roman" pitchFamily="18" charset="0"/>
                      </a:endParaRPr>
                    </a:p>
                  </a:txBody>
                  <a:tcPr marL="68580" marR="68580" marT="0" marB="0"/>
                </a:tc>
                <a:tc>
                  <a:txBody>
                    <a:bodyPr/>
                    <a:lstStyle/>
                    <a:p>
                      <a:pPr marL="0" marR="0" algn="ctr">
                        <a:spcBef>
                          <a:spcPts val="0"/>
                        </a:spcBef>
                        <a:spcAft>
                          <a:spcPts val="0"/>
                        </a:spcAft>
                      </a:pPr>
                      <a:r>
                        <a:rPr lang="en-US" altLang="zh-CN" sz="2200" cap="small" baseline="0" dirty="0">
                          <a:effectLst/>
                          <a:latin typeface="Times New Roman" pitchFamily="18" charset="0"/>
                          <a:cs typeface="Times New Roman" pitchFamily="18" charset="0"/>
                        </a:rPr>
                        <a:t>nil</a:t>
                      </a:r>
                      <a:endParaRPr lang="en-US" altLang="zh-CN" sz="2200" cap="small" baseline="0" dirty="0">
                        <a:effectLst/>
                        <a:latin typeface="Times New Roman" pitchFamily="18" charset="0"/>
                        <a:ea typeface="SimSun"/>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0BF38992-3D1F-4C64-86F3-9A752A90CE03}"/>
              </a:ext>
            </a:extLst>
          </p:cNvPr>
          <p:cNvSpPr txBox="1"/>
          <p:nvPr/>
        </p:nvSpPr>
        <p:spPr>
          <a:xfrm>
            <a:off x="914400" y="3382305"/>
            <a:ext cx="7810500" cy="3163943"/>
          </a:xfrm>
          <a:prstGeom prst="rect">
            <a:avLst/>
          </a:prstGeom>
          <a:noFill/>
        </p:spPr>
        <p:txBody>
          <a:bodyPr wrap="square">
            <a:spAutoFit/>
          </a:bodyPr>
          <a:lstStyle/>
          <a:p>
            <a:pPr>
              <a:lnSpc>
                <a:spcPct val="130000"/>
              </a:lnSpc>
            </a:pPr>
            <a:r>
              <a:rPr lang="zh-CN" altLang="en-US" sz="2200" dirty="0">
                <a:latin typeface="Times New Roman" pitchFamily="18" charset="0"/>
                <a:ea typeface="SimSun" pitchFamily="2" charset="-122"/>
                <a:cs typeface="Times New Roman" pitchFamily="18" charset="0"/>
              </a:rPr>
              <a:t>上述算法的</a:t>
            </a:r>
            <a:r>
              <a:rPr lang="en-US" sz="2200" dirty="0" err="1">
                <a:latin typeface="Times New Roman" pitchFamily="18" charset="0"/>
                <a:ea typeface="SimSun" pitchFamily="2" charset="-122"/>
                <a:cs typeface="Times New Roman" pitchFamily="18" charset="0"/>
              </a:rPr>
              <a:t>复杂度</a:t>
            </a:r>
            <a:r>
              <a:rPr lang="zh-CN" altLang="en-US" sz="2200" dirty="0">
                <a:latin typeface="Times New Roman" pitchFamily="18" charset="0"/>
                <a:ea typeface="SimSun" pitchFamily="2" charset="-122"/>
                <a:cs typeface="Times New Roman" pitchFamily="18" charset="0"/>
              </a:rPr>
              <a:t>可进一步</a:t>
            </a:r>
            <a:r>
              <a:rPr lang="en-US" sz="2200" dirty="0" err="1">
                <a:latin typeface="Times New Roman" pitchFamily="18" charset="0"/>
                <a:ea typeface="SimSun" pitchFamily="2" charset="-122"/>
                <a:cs typeface="Times New Roman" pitchFamily="18" charset="0"/>
              </a:rPr>
              <a:t>改进为O</a:t>
            </a:r>
            <a:r>
              <a:rPr lang="en-US" sz="2200" dirty="0">
                <a:latin typeface="Times New Roman" pitchFamily="18" charset="0"/>
                <a:ea typeface="SimSun" pitchFamily="2" charset="-122"/>
                <a:cs typeface="Times New Roman" pitchFamily="18" charset="0"/>
              </a:rPr>
              <a:t>(</a:t>
            </a:r>
            <a:r>
              <a:rPr lang="en-US" sz="2200" i="1" dirty="0" err="1">
                <a:latin typeface="Times New Roman" pitchFamily="18" charset="0"/>
                <a:ea typeface="SimSun" pitchFamily="2" charset="-122"/>
                <a:cs typeface="Times New Roman" pitchFamily="18" charset="0"/>
              </a:rPr>
              <a:t>n</a:t>
            </a:r>
            <a:r>
              <a:rPr lang="en-US" sz="2200" dirty="0" err="1">
                <a:latin typeface="Times New Roman" pitchFamily="18" charset="0"/>
                <a:ea typeface="SimSun" pitchFamily="2" charset="-122"/>
                <a:cs typeface="Times New Roman" pitchFamily="18" charset="0"/>
              </a:rPr>
              <a:t>lg</a:t>
            </a:r>
            <a:r>
              <a:rPr lang="en-US" sz="2200" i="1" dirty="0" err="1">
                <a:latin typeface="Times New Roman" pitchFamily="18" charset="0"/>
                <a:ea typeface="SimSun" pitchFamily="2" charset="-122"/>
                <a:cs typeface="Times New Roman" pitchFamily="18" charset="0"/>
              </a:rPr>
              <a:t>n</a:t>
            </a:r>
            <a:r>
              <a:rPr lang="en-US"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，大致思路：</a:t>
            </a:r>
            <a:endParaRPr lang="en-US" altLang="zh-CN" sz="2200" dirty="0">
              <a:latin typeface="Times New Roman" pitchFamily="18" charset="0"/>
              <a:ea typeface="SimSun" pitchFamily="2" charset="-122"/>
              <a:cs typeface="Times New Roman" pitchFamily="18" charset="0"/>
            </a:endParaRPr>
          </a:p>
          <a:p>
            <a:pPr marL="285750" indent="-285750">
              <a:lnSpc>
                <a:spcPct val="130000"/>
              </a:lnSpc>
              <a:spcBef>
                <a:spcPts val="600"/>
              </a:spcBef>
              <a:spcAft>
                <a:spcPts val="600"/>
              </a:spcAft>
              <a:buFont typeface="Arial" panose="020B0604020202020204" pitchFamily="34" charset="0"/>
              <a:buChar char="•"/>
            </a:pPr>
            <a:r>
              <a:rPr lang="zh-CN" altLang="en-US" sz="2200" dirty="0">
                <a:latin typeface="Times New Roman" pitchFamily="18" charset="0"/>
                <a:ea typeface="SimSun" pitchFamily="2" charset="-122"/>
                <a:cs typeface="Times New Roman" pitchFamily="18" charset="0"/>
              </a:rPr>
              <a:t>计算</a:t>
            </a:r>
            <a:r>
              <a:rPr lang="en-US" altLang="zh-CN" sz="2200" i="1" dirty="0">
                <a:latin typeface="Times New Roman" pitchFamily="18" charset="0"/>
                <a:ea typeface="SimSun" pitchFamily="2" charset="-122"/>
                <a:cs typeface="Times New Roman" pitchFamily="18" charset="0"/>
              </a:rPr>
              <a:t>L</a:t>
            </a:r>
            <a:r>
              <a:rPr lang="en-US" altLang="zh-CN" sz="2200" dirty="0">
                <a:latin typeface="Times New Roman" pitchFamily="18" charset="0"/>
                <a:ea typeface="SimSun" pitchFamily="2" charset="-122"/>
                <a:cs typeface="Times New Roman" pitchFamily="18" charset="0"/>
              </a:rPr>
              <a:t>[</a:t>
            </a:r>
            <a:r>
              <a:rPr lang="en-US" altLang="zh-CN" sz="2200" i="1" dirty="0">
                <a:latin typeface="Times New Roman" pitchFamily="18" charset="0"/>
                <a:ea typeface="SimSun" pitchFamily="2" charset="-122"/>
                <a:cs typeface="Times New Roman" pitchFamily="18" charset="0"/>
              </a:rPr>
              <a:t>i</a:t>
            </a:r>
            <a:r>
              <a:rPr lang="en-US" altLang="zh-CN"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时，将检查</a:t>
            </a:r>
            <a:r>
              <a:rPr lang="en-US" altLang="zh-CN" sz="2200" i="1" dirty="0">
                <a:latin typeface="Times New Roman" pitchFamily="18" charset="0"/>
                <a:ea typeface="SimSun" pitchFamily="2" charset="-122"/>
                <a:cs typeface="Times New Roman" pitchFamily="18" charset="0"/>
              </a:rPr>
              <a:t>L</a:t>
            </a:r>
            <a:r>
              <a:rPr lang="en-US" altLang="zh-CN" sz="2200" dirty="0">
                <a:latin typeface="Times New Roman" pitchFamily="18" charset="0"/>
                <a:ea typeface="SimSun" pitchFamily="2" charset="-122"/>
                <a:cs typeface="Times New Roman" pitchFamily="18" charset="0"/>
              </a:rPr>
              <a:t>[1]~</a:t>
            </a:r>
            <a:r>
              <a:rPr lang="en-US" altLang="zh-CN" sz="2200" i="1" dirty="0">
                <a:latin typeface="Times New Roman" pitchFamily="18" charset="0"/>
                <a:ea typeface="SimSun" pitchFamily="2" charset="-122"/>
                <a:cs typeface="Times New Roman" pitchFamily="18" charset="0"/>
              </a:rPr>
              <a:t>L</a:t>
            </a:r>
            <a:r>
              <a:rPr lang="en-US" altLang="zh-CN" sz="2200" dirty="0">
                <a:latin typeface="Times New Roman" pitchFamily="18" charset="0"/>
                <a:ea typeface="SimSun" pitchFamily="2" charset="-122"/>
                <a:cs typeface="Times New Roman" pitchFamily="18" charset="0"/>
              </a:rPr>
              <a:t>[</a:t>
            </a:r>
            <a:r>
              <a:rPr lang="en-US" altLang="zh-CN" sz="2200" i="1" dirty="0">
                <a:latin typeface="Times New Roman" pitchFamily="18" charset="0"/>
                <a:ea typeface="SimSun" pitchFamily="2" charset="-122"/>
                <a:cs typeface="Times New Roman" pitchFamily="18" charset="0"/>
              </a:rPr>
              <a:t>i</a:t>
            </a:r>
            <a:r>
              <a:rPr lang="en-US" altLang="zh-CN" sz="2200" dirty="0">
                <a:latin typeface="Times New Roman" pitchFamily="18" charset="0"/>
                <a:ea typeface="SimSun" pitchFamily="2" charset="-122"/>
                <a:cs typeface="Times New Roman" pitchFamily="18" charset="0"/>
              </a:rPr>
              <a:t>-1]</a:t>
            </a:r>
            <a:r>
              <a:rPr lang="zh-CN" altLang="en-US" sz="2200" dirty="0">
                <a:latin typeface="Times New Roman" pitchFamily="18" charset="0"/>
                <a:ea typeface="SimSun" pitchFamily="2" charset="-122"/>
                <a:cs typeface="Times New Roman" pitchFamily="18" charset="0"/>
              </a:rPr>
              <a:t>的时间缩短为</a:t>
            </a:r>
            <a:r>
              <a:rPr lang="en-US" altLang="zh-CN" sz="2200" dirty="0">
                <a:latin typeface="Times New Roman" pitchFamily="18" charset="0"/>
                <a:ea typeface="SimSun" pitchFamily="2" charset="-122"/>
                <a:cs typeface="Times New Roman" pitchFamily="18" charset="0"/>
              </a:rPr>
              <a:t>O(</a:t>
            </a:r>
            <a:r>
              <a:rPr lang="en-US" altLang="zh-CN" sz="2200" dirty="0" err="1">
                <a:latin typeface="Times New Roman" pitchFamily="18" charset="0"/>
                <a:ea typeface="SimSun" pitchFamily="2" charset="-122"/>
                <a:cs typeface="Times New Roman" pitchFamily="18" charset="0"/>
              </a:rPr>
              <a:t>lg</a:t>
            </a:r>
            <a:r>
              <a:rPr lang="en-US" altLang="zh-CN" sz="2200" i="1" dirty="0" err="1">
                <a:latin typeface="Times New Roman" pitchFamily="18" charset="0"/>
                <a:ea typeface="SimSun" pitchFamily="2" charset="-122"/>
                <a:cs typeface="Times New Roman" pitchFamily="18" charset="0"/>
              </a:rPr>
              <a:t>n</a:t>
            </a:r>
            <a:r>
              <a:rPr lang="en-US" altLang="zh-CN"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，这又要求被检查的</a:t>
            </a:r>
            <a:r>
              <a:rPr lang="en-US" altLang="zh-CN" sz="2200" i="1" dirty="0">
                <a:latin typeface="Times New Roman" pitchFamily="18" charset="0"/>
                <a:ea typeface="SimSun" pitchFamily="2" charset="-122"/>
                <a:cs typeface="Times New Roman" pitchFamily="18" charset="0"/>
              </a:rPr>
              <a:t>L</a:t>
            </a:r>
            <a:r>
              <a:rPr lang="en-US" altLang="zh-CN" sz="2200" dirty="0">
                <a:latin typeface="Times New Roman" pitchFamily="18" charset="0"/>
                <a:ea typeface="SimSun" pitchFamily="2" charset="-122"/>
                <a:cs typeface="Times New Roman" pitchFamily="18" charset="0"/>
              </a:rPr>
              <a:t>[1]~</a:t>
            </a:r>
            <a:r>
              <a:rPr lang="en-US" altLang="zh-CN" sz="2200" i="1" dirty="0">
                <a:latin typeface="Times New Roman" pitchFamily="18" charset="0"/>
                <a:ea typeface="SimSun" pitchFamily="2" charset="-122"/>
                <a:cs typeface="Times New Roman" pitchFamily="18" charset="0"/>
              </a:rPr>
              <a:t>L</a:t>
            </a:r>
            <a:r>
              <a:rPr lang="en-US" altLang="zh-CN" sz="2200" dirty="0">
                <a:latin typeface="Times New Roman" pitchFamily="18" charset="0"/>
                <a:ea typeface="SimSun" pitchFamily="2" charset="-122"/>
                <a:cs typeface="Times New Roman" pitchFamily="18" charset="0"/>
              </a:rPr>
              <a:t>[</a:t>
            </a:r>
            <a:r>
              <a:rPr lang="en-US" altLang="zh-CN" sz="2200" i="1" dirty="0">
                <a:latin typeface="Times New Roman" pitchFamily="18" charset="0"/>
                <a:ea typeface="SimSun" pitchFamily="2" charset="-122"/>
                <a:cs typeface="Times New Roman" pitchFamily="18" charset="0"/>
              </a:rPr>
              <a:t>i</a:t>
            </a:r>
            <a:r>
              <a:rPr lang="en-US" altLang="zh-CN" sz="2200" dirty="0">
                <a:latin typeface="Times New Roman" pitchFamily="18" charset="0"/>
                <a:ea typeface="SimSun" pitchFamily="2" charset="-122"/>
                <a:cs typeface="Times New Roman" pitchFamily="18" charset="0"/>
              </a:rPr>
              <a:t>-1]</a:t>
            </a:r>
            <a:r>
              <a:rPr lang="zh-CN" altLang="en-US" sz="2200" dirty="0">
                <a:latin typeface="Times New Roman" pitchFamily="18" charset="0"/>
                <a:ea typeface="SimSun" pitchFamily="2" charset="-122"/>
                <a:cs typeface="Times New Roman" pitchFamily="18" charset="0"/>
              </a:rPr>
              <a:t>是排好序的，实际执行中可能多个子序列有相同的</a:t>
            </a:r>
            <a:r>
              <a:rPr lang="en-US" altLang="zh-CN" sz="2200" i="1" dirty="0">
                <a:latin typeface="Times New Roman" pitchFamily="18" charset="0"/>
                <a:ea typeface="SimSun" pitchFamily="2" charset="-122"/>
                <a:cs typeface="Times New Roman" pitchFamily="18" charset="0"/>
              </a:rPr>
              <a:t>L</a:t>
            </a:r>
            <a:r>
              <a:rPr lang="en-US" altLang="zh-CN"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值，这时，需要保留</a:t>
            </a:r>
            <a:r>
              <a:rPr lang="zh-CN" altLang="en-US" sz="2200" dirty="0">
                <a:latin typeface="楷体" panose="02010609060101010101" pitchFamily="49" charset="-122"/>
                <a:ea typeface="楷体" panose="02010609060101010101" pitchFamily="49" charset="-122"/>
                <a:cs typeface="Times New Roman" pitchFamily="18" charset="0"/>
              </a:rPr>
              <a:t>序列最后一个元素</a:t>
            </a:r>
            <a:r>
              <a:rPr lang="zh-CN" altLang="en-US" sz="2200" dirty="0">
                <a:latin typeface="Times New Roman" pitchFamily="18" charset="0"/>
                <a:ea typeface="SimSun" pitchFamily="2" charset="-122"/>
                <a:cs typeface="Times New Roman" pitchFamily="18" charset="0"/>
              </a:rPr>
              <a:t>的</a:t>
            </a:r>
            <a:r>
              <a:rPr lang="en-US" altLang="zh-CN" sz="2200" i="1" dirty="0">
                <a:latin typeface="Times New Roman" pitchFamily="18" charset="0"/>
                <a:ea typeface="SimSun" pitchFamily="2" charset="-122"/>
                <a:cs typeface="Times New Roman" pitchFamily="18" charset="0"/>
              </a:rPr>
              <a:t>A</a:t>
            </a:r>
            <a:r>
              <a:rPr lang="en-US" altLang="zh-CN" sz="2200" dirty="0">
                <a:latin typeface="Times New Roman" pitchFamily="18" charset="0"/>
                <a:ea typeface="SimSun" pitchFamily="2" charset="-122"/>
                <a:cs typeface="Times New Roman" pitchFamily="18" charset="0"/>
              </a:rPr>
              <a:t>[]</a:t>
            </a:r>
            <a:r>
              <a:rPr lang="zh-CN" altLang="en-US" sz="2200" dirty="0">
                <a:latin typeface="Times New Roman" pitchFamily="18" charset="0"/>
                <a:ea typeface="SimSun" pitchFamily="2" charset="-122"/>
                <a:cs typeface="Times New Roman" pitchFamily="18" charset="0"/>
              </a:rPr>
              <a:t>值最小的一个</a:t>
            </a:r>
            <a:r>
              <a:rPr lang="en-US" altLang="zh-CN" sz="2200" dirty="0">
                <a:latin typeface="Times New Roman" pitchFamily="18" charset="0"/>
                <a:ea typeface="SimSun" pitchFamily="2" charset="-122"/>
                <a:cs typeface="Times New Roman" pitchFamily="18" charset="0"/>
              </a:rPr>
              <a:t>.  </a:t>
            </a:r>
            <a:r>
              <a:rPr lang="zh-CN" altLang="en-US" sz="2200" dirty="0">
                <a:latin typeface="Times New Roman" pitchFamily="18" charset="0"/>
                <a:ea typeface="SimSun" pitchFamily="2" charset="-122"/>
                <a:cs typeface="Times New Roman" pitchFamily="18" charset="0"/>
              </a:rPr>
              <a:t>这样，我们就可以用二分法来查找了，因而每次查找的时间降为</a:t>
            </a:r>
            <a:r>
              <a:rPr lang="en-US" altLang="zh-CN" sz="2200" dirty="0">
                <a:latin typeface="Times New Roman" pitchFamily="18" charset="0"/>
                <a:ea typeface="SimSun" pitchFamily="2" charset="-122"/>
                <a:cs typeface="Times New Roman" pitchFamily="18" charset="0"/>
              </a:rPr>
              <a:t>O(</a:t>
            </a:r>
            <a:r>
              <a:rPr lang="en-US" altLang="zh-CN" sz="2200" dirty="0" err="1">
                <a:latin typeface="Times New Roman" pitchFamily="18" charset="0"/>
                <a:ea typeface="SimSun" pitchFamily="2" charset="-122"/>
                <a:cs typeface="Times New Roman" pitchFamily="18" charset="0"/>
              </a:rPr>
              <a:t>lg</a:t>
            </a:r>
            <a:r>
              <a:rPr lang="en-US" altLang="zh-CN" sz="2200" i="1" dirty="0" err="1">
                <a:latin typeface="Times New Roman" pitchFamily="18" charset="0"/>
                <a:ea typeface="SimSun" pitchFamily="2" charset="-122"/>
                <a:cs typeface="Times New Roman" pitchFamily="18" charset="0"/>
              </a:rPr>
              <a:t>n</a:t>
            </a:r>
            <a:r>
              <a:rPr lang="en-US" altLang="zh-CN" sz="2200" dirty="0">
                <a:latin typeface="Times New Roman" pitchFamily="18" charset="0"/>
                <a:ea typeface="SimSun" pitchFamily="2" charset="-122"/>
                <a:cs typeface="Times New Roman" pitchFamily="18" charset="0"/>
              </a:rPr>
              <a:t>).</a:t>
            </a:r>
          </a:p>
          <a:p>
            <a:pPr marL="285750" indent="-285750">
              <a:buFont typeface="Arial" panose="020B0604020202020204" pitchFamily="34" charset="0"/>
              <a:buChar char="•"/>
            </a:pPr>
            <a:endParaRPr lang="en-US" dirty="0"/>
          </a:p>
        </p:txBody>
      </p:sp>
      <p:sp>
        <p:nvSpPr>
          <p:cNvPr id="5" name="文本框 4">
            <a:extLst>
              <a:ext uri="{FF2B5EF4-FFF2-40B4-BE49-F238E27FC236}">
                <a16:creationId xmlns:a16="http://schemas.microsoft.com/office/drawing/2014/main" id="{51706C9B-68DE-4959-821F-6E559CB1F59E}"/>
              </a:ext>
            </a:extLst>
          </p:cNvPr>
          <p:cNvSpPr txBox="1"/>
          <p:nvPr/>
        </p:nvSpPr>
        <p:spPr>
          <a:xfrm>
            <a:off x="250457" y="1946945"/>
            <a:ext cx="877163" cy="369332"/>
          </a:xfrm>
          <a:prstGeom prst="rect">
            <a:avLst/>
          </a:prstGeom>
          <a:noFill/>
        </p:spPr>
        <p:txBody>
          <a:bodyPr wrap="none" rtlCol="0">
            <a:spAutoFit/>
          </a:bodyPr>
          <a:lstStyle/>
          <a:p>
            <a:r>
              <a:rPr lang="zh-CN" altLang="en-US" dirty="0"/>
              <a:t>关键值</a:t>
            </a:r>
            <a:endParaRPr lang="en-US" dirty="0"/>
          </a:p>
        </p:txBody>
      </p:sp>
      <p:sp>
        <p:nvSpPr>
          <p:cNvPr id="7" name="文本框 6">
            <a:extLst>
              <a:ext uri="{FF2B5EF4-FFF2-40B4-BE49-F238E27FC236}">
                <a16:creationId xmlns:a16="http://schemas.microsoft.com/office/drawing/2014/main" id="{0DB504FE-72B6-48BB-9802-BEB7D0E8613F}"/>
              </a:ext>
            </a:extLst>
          </p:cNvPr>
          <p:cNvSpPr txBox="1"/>
          <p:nvPr/>
        </p:nvSpPr>
        <p:spPr>
          <a:xfrm>
            <a:off x="18294" y="2308104"/>
            <a:ext cx="1107996" cy="369332"/>
          </a:xfrm>
          <a:prstGeom prst="rect">
            <a:avLst/>
          </a:prstGeom>
          <a:noFill/>
        </p:spPr>
        <p:txBody>
          <a:bodyPr wrap="none" rtlCol="0">
            <a:spAutoFit/>
          </a:bodyPr>
          <a:lstStyle/>
          <a:p>
            <a:r>
              <a:rPr lang="zh-CN" altLang="en-US" dirty="0"/>
              <a:t>序列长度</a:t>
            </a:r>
            <a:endParaRPr lang="en-US" dirty="0"/>
          </a:p>
        </p:txBody>
      </p:sp>
      <p:sp>
        <p:nvSpPr>
          <p:cNvPr id="8" name="文本框 7">
            <a:extLst>
              <a:ext uri="{FF2B5EF4-FFF2-40B4-BE49-F238E27FC236}">
                <a16:creationId xmlns:a16="http://schemas.microsoft.com/office/drawing/2014/main" id="{7406FF91-B11C-42FB-8B48-681A383D81B3}"/>
              </a:ext>
            </a:extLst>
          </p:cNvPr>
          <p:cNvSpPr txBox="1"/>
          <p:nvPr/>
        </p:nvSpPr>
        <p:spPr>
          <a:xfrm>
            <a:off x="9088" y="2684655"/>
            <a:ext cx="1107996" cy="646331"/>
          </a:xfrm>
          <a:prstGeom prst="rect">
            <a:avLst/>
          </a:prstGeom>
          <a:noFill/>
        </p:spPr>
        <p:txBody>
          <a:bodyPr wrap="none" rtlCol="0">
            <a:spAutoFit/>
          </a:bodyPr>
          <a:lstStyle/>
          <a:p>
            <a:r>
              <a:rPr lang="zh-CN" altLang="en-US" dirty="0"/>
              <a:t>前一个元</a:t>
            </a:r>
            <a:endParaRPr lang="en-US" altLang="zh-CN" dirty="0"/>
          </a:p>
          <a:p>
            <a:r>
              <a:rPr lang="zh-CN" altLang="en-US" dirty="0"/>
              <a:t>素的位置</a:t>
            </a:r>
            <a:endParaRPr lang="en-US" dirty="0"/>
          </a:p>
        </p:txBody>
      </p:sp>
    </p:spTree>
    <p:extLst>
      <p:ext uri="{BB962C8B-B14F-4D97-AF65-F5344CB8AC3E}">
        <p14:creationId xmlns:p14="http://schemas.microsoft.com/office/powerpoint/2010/main" val="11047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FABD3-161F-6F63-119C-68E20ECF7F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F434A9-66D4-8A59-C76A-08EA2C3F7CCA}"/>
              </a:ext>
            </a:extLst>
          </p:cNvPr>
          <p:cNvSpPr txBox="1"/>
          <p:nvPr/>
        </p:nvSpPr>
        <p:spPr>
          <a:xfrm>
            <a:off x="762000" y="762000"/>
            <a:ext cx="7315200" cy="3869264"/>
          </a:xfrm>
          <a:prstGeom prst="rect">
            <a:avLst/>
          </a:prstGeom>
          <a:noFill/>
        </p:spPr>
        <p:txBody>
          <a:bodyPr wrap="square" rtlCol="0">
            <a:spAutoFit/>
          </a:bodyPr>
          <a:lstStyle/>
          <a:p>
            <a:r>
              <a:rPr lang="en-US" altLang="zh-CN" sz="2800" b="1" dirty="0">
                <a:solidFill>
                  <a:prstClr val="black"/>
                </a:solidFill>
                <a:latin typeface="华文细黑" panose="02010600040101010101" pitchFamily="2" charset="-122"/>
                <a:ea typeface="华文细黑" panose="02010600040101010101" pitchFamily="2" charset="-122"/>
              </a:rPr>
              <a:t>6.7</a:t>
            </a:r>
            <a:r>
              <a:rPr lang="en-US" altLang="zh-CN" sz="2800" b="1" dirty="0">
                <a:solidFill>
                  <a:prstClr val="black"/>
                </a:solidFill>
                <a:latin typeface="SimSun" pitchFamily="2" charset="-122"/>
                <a:ea typeface="SimSun" pitchFamily="2" charset="-122"/>
              </a:rPr>
              <a:t> </a:t>
            </a:r>
            <a:r>
              <a:rPr lang="en-US" altLang="zh-CN" sz="2800" b="1" dirty="0">
                <a:solidFill>
                  <a:prstClr val="black"/>
                </a:solidFill>
                <a:latin typeface="华文细黑" panose="02010600040101010101" pitchFamily="2" charset="-122"/>
                <a:ea typeface="华文细黑" panose="02010600040101010101" pitchFamily="2" charset="-122"/>
              </a:rPr>
              <a:t>0/1</a:t>
            </a:r>
            <a:r>
              <a:rPr lang="zh-CN" altLang="en-US" sz="2800" b="1" dirty="0">
                <a:solidFill>
                  <a:prstClr val="black"/>
                </a:solidFill>
                <a:latin typeface="华文细黑" panose="02010600040101010101" pitchFamily="2" charset="-122"/>
                <a:ea typeface="华文细黑" panose="02010600040101010101" pitchFamily="2" charset="-122"/>
              </a:rPr>
              <a:t>背包问题</a:t>
            </a:r>
            <a:endParaRPr lang="en-US" altLang="zh-CN" dirty="0">
              <a:solidFill>
                <a:prstClr val="black"/>
              </a:solidFill>
              <a:latin typeface="华文细黑" panose="02010600040101010101" pitchFamily="2" charset="-122"/>
              <a:ea typeface="华文细黑" panose="02010600040101010101" pitchFamily="2" charset="-122"/>
            </a:endParaRPr>
          </a:p>
          <a:p>
            <a:pPr marL="348854"/>
            <a:r>
              <a:rPr lang="en-US" altLang="zh-CN" sz="2000" dirty="0">
                <a:solidFill>
                  <a:prstClr val="black"/>
                </a:solidFill>
                <a:latin typeface="Calibri"/>
                <a:ea typeface="宋体" panose="02010600030101010101" pitchFamily="2" charset="-122"/>
              </a:rPr>
              <a:t>  </a:t>
            </a:r>
          </a:p>
          <a:p>
            <a:pPr marL="348854"/>
            <a:r>
              <a:rPr lang="en-US" altLang="zh-CN" sz="2000" dirty="0">
                <a:solidFill>
                  <a:prstClr val="black"/>
                </a:solidFill>
                <a:latin typeface="华文细黑" panose="02010600040101010101" pitchFamily="2" charset="-122"/>
                <a:ea typeface="华文细黑" panose="02010600040101010101" pitchFamily="2" charset="-122"/>
              </a:rPr>
              <a:t>0/1</a:t>
            </a:r>
            <a:r>
              <a:rPr lang="zh-CN" altLang="en-US" sz="2000" dirty="0">
                <a:solidFill>
                  <a:prstClr val="black"/>
                </a:solidFill>
                <a:latin typeface="华文细黑" panose="02010600040101010101" pitchFamily="2" charset="-122"/>
                <a:ea typeface="华文细黑" panose="02010600040101010101" pitchFamily="2" charset="-122"/>
              </a:rPr>
              <a:t>背包问题是一个经典的组合优化问题。</a:t>
            </a:r>
            <a:endParaRPr lang="en-US" altLang="zh-CN" sz="2000" dirty="0">
              <a:solidFill>
                <a:prstClr val="black"/>
              </a:solidFill>
              <a:latin typeface="华文细黑" panose="02010600040101010101" pitchFamily="2" charset="-122"/>
              <a:ea typeface="华文细黑" panose="02010600040101010101" pitchFamily="2" charset="-122"/>
            </a:endParaRPr>
          </a:p>
          <a:p>
            <a:pPr marL="348854" indent="-348854">
              <a:spcBef>
                <a:spcPts val="150"/>
              </a:spcBef>
              <a:buFont typeface="Symbol"/>
              <a:buChar char="·"/>
            </a:pPr>
            <a:r>
              <a:rPr lang="zh-CN" altLang="en-US" sz="2000" b="1" dirty="0">
                <a:latin typeface="华文细黑" panose="02010600040101010101" pitchFamily="2" charset="-122"/>
                <a:ea typeface="华文细黑" panose="02010600040101010101" pitchFamily="2" charset="-122"/>
                <a:cs typeface="Times New Roman" pitchFamily="18" charset="0"/>
              </a:rPr>
              <a:t>条件：</a:t>
            </a:r>
            <a:endParaRPr lang="en-US" altLang="zh-CN" sz="2000" b="1" dirty="0">
              <a:latin typeface="华文细黑" panose="02010600040101010101" pitchFamily="2" charset="-122"/>
              <a:ea typeface="华文细黑" panose="02010600040101010101" pitchFamily="2" charset="-122"/>
              <a:cs typeface="Times New Roman" pitchFamily="18" charset="0"/>
            </a:endParaRPr>
          </a:p>
          <a:p>
            <a:pPr>
              <a:spcBef>
                <a:spcPts val="150"/>
              </a:spcBef>
            </a:pPr>
            <a:r>
              <a:rPr lang="en-US" altLang="zh-CN" sz="2000" dirty="0">
                <a:latin typeface="华文细黑" panose="02010600040101010101" pitchFamily="2" charset="-122"/>
                <a:ea typeface="华文细黑" panose="02010600040101010101" pitchFamily="2" charset="-122"/>
                <a:cs typeface="Times New Roman" pitchFamily="18" charset="0"/>
              </a:rPr>
              <a:t>       </a:t>
            </a:r>
            <a:r>
              <a:rPr lang="zh-CN" altLang="en-US" sz="2000" dirty="0">
                <a:latin typeface="华文细黑" panose="02010600040101010101" pitchFamily="2" charset="-122"/>
                <a:ea typeface="华文细黑" panose="02010600040101010101" pitchFamily="2" charset="-122"/>
                <a:cs typeface="Times New Roman" pitchFamily="18" charset="0"/>
              </a:rPr>
              <a:t>给定一个</a:t>
            </a:r>
            <a:r>
              <a:rPr lang="zh-CN" altLang="zh-CN" sz="2000" dirty="0">
                <a:latin typeface="华文细黑" panose="02010600040101010101" pitchFamily="2" charset="-122"/>
                <a:ea typeface="华文细黑" panose="02010600040101010101" pitchFamily="2" charset="-122"/>
                <a:cs typeface="Times New Roman" pitchFamily="18" charset="0"/>
              </a:rPr>
              <a:t>容量为</a:t>
            </a:r>
            <a:r>
              <a:rPr lang="en-US" altLang="zh-CN" sz="2000" i="1" dirty="0">
                <a:latin typeface="华文细黑" panose="02010600040101010101" pitchFamily="2" charset="-122"/>
                <a:ea typeface="华文细黑" panose="02010600040101010101" pitchFamily="2" charset="-122"/>
                <a:cs typeface="Times New Roman" pitchFamily="18" charset="0"/>
              </a:rPr>
              <a:t>C</a:t>
            </a:r>
            <a:r>
              <a:rPr lang="zh-CN" altLang="zh-CN" sz="2000" dirty="0">
                <a:latin typeface="华文细黑" panose="02010600040101010101" pitchFamily="2" charset="-122"/>
                <a:ea typeface="华文细黑" panose="02010600040101010101" pitchFamily="2" charset="-122"/>
                <a:cs typeface="Times New Roman" pitchFamily="18" charset="0"/>
              </a:rPr>
              <a:t>的背包</a:t>
            </a:r>
            <a:r>
              <a:rPr lang="zh-CN" altLang="en-US" sz="2000" dirty="0">
                <a:latin typeface="华文细黑" panose="02010600040101010101" pitchFamily="2" charset="-122"/>
                <a:ea typeface="华文细黑" panose="02010600040101010101" pitchFamily="2" charset="-122"/>
                <a:cs typeface="Times New Roman" pitchFamily="18" charset="0"/>
              </a:rPr>
              <a:t>和</a:t>
            </a:r>
            <a:r>
              <a:rPr lang="en-US" altLang="zh-CN" sz="2000" i="1" dirty="0">
                <a:latin typeface="华文细黑" panose="02010600040101010101" pitchFamily="2" charset="-122"/>
                <a:ea typeface="华文细黑" panose="02010600040101010101" pitchFamily="2" charset="-122"/>
                <a:cs typeface="Times New Roman" pitchFamily="18" charset="0"/>
              </a:rPr>
              <a:t>n</a:t>
            </a:r>
            <a:r>
              <a:rPr lang="zh-CN" altLang="zh-CN" sz="2000" dirty="0">
                <a:latin typeface="华文细黑" panose="02010600040101010101" pitchFamily="2" charset="-122"/>
                <a:ea typeface="华文细黑" panose="02010600040101010101" pitchFamily="2" charset="-122"/>
                <a:cs typeface="Times New Roman" pitchFamily="18" charset="0"/>
              </a:rPr>
              <a:t>件物品，第</a:t>
            </a:r>
            <a:r>
              <a:rPr lang="en-US" altLang="zh-CN" sz="2000" i="1" dirty="0" err="1">
                <a:latin typeface="华文细黑" panose="02010600040101010101" pitchFamily="2" charset="-122"/>
                <a:ea typeface="华文细黑" panose="02010600040101010101" pitchFamily="2" charset="-122"/>
                <a:cs typeface="Times New Roman" pitchFamily="18" charset="0"/>
              </a:rPr>
              <a:t>i</a:t>
            </a:r>
            <a:r>
              <a:rPr lang="zh-CN" altLang="zh-CN" sz="2000" dirty="0">
                <a:latin typeface="华文细黑" panose="02010600040101010101" pitchFamily="2" charset="-122"/>
                <a:ea typeface="华文细黑" panose="02010600040101010101" pitchFamily="2" charset="-122"/>
                <a:cs typeface="Times New Roman" pitchFamily="18" charset="0"/>
              </a:rPr>
              <a:t>件物品的体积和价值分别是</a:t>
            </a:r>
            <a:r>
              <a:rPr lang="en-US" altLang="zh-CN" sz="2000" i="1" dirty="0" err="1">
                <a:latin typeface="华文细黑" panose="02010600040101010101" pitchFamily="2" charset="-122"/>
                <a:ea typeface="华文细黑" panose="02010600040101010101" pitchFamily="2" charset="-122"/>
              </a:rPr>
              <a:t>w</a:t>
            </a:r>
            <a:r>
              <a:rPr lang="en-US" altLang="zh-CN" sz="2000" i="1" baseline="-25000" dirty="0" err="1">
                <a:latin typeface="华文细黑" panose="02010600040101010101" pitchFamily="2" charset="-122"/>
                <a:ea typeface="华文细黑" panose="02010600040101010101" pitchFamily="2" charset="-122"/>
              </a:rPr>
              <a:t>i</a:t>
            </a:r>
            <a:r>
              <a:rPr lang="zh-CN" altLang="zh-CN" sz="2000" dirty="0">
                <a:latin typeface="华文细黑" panose="02010600040101010101" pitchFamily="2" charset="-122"/>
                <a:ea typeface="华文细黑" panose="02010600040101010101" pitchFamily="2" charset="-122"/>
                <a:cs typeface="Times New Roman" pitchFamily="18" charset="0"/>
              </a:rPr>
              <a:t>和</a:t>
            </a:r>
            <a:r>
              <a:rPr lang="en-US" altLang="zh-CN" sz="2000" i="1" dirty="0">
                <a:latin typeface="华文细黑" panose="02010600040101010101" pitchFamily="2" charset="-122"/>
                <a:ea typeface="华文细黑" panose="02010600040101010101" pitchFamily="2" charset="-122"/>
              </a:rPr>
              <a:t>v</a:t>
            </a:r>
            <a:r>
              <a:rPr lang="en-US" altLang="zh-CN" sz="2000" i="1" baseline="-25000" dirty="0">
                <a:latin typeface="华文细黑" panose="02010600040101010101" pitchFamily="2" charset="-122"/>
                <a:ea typeface="华文细黑" panose="02010600040101010101" pitchFamily="2" charset="-122"/>
              </a:rPr>
              <a:t>i</a:t>
            </a:r>
            <a:r>
              <a:rPr lang="zh-CN" altLang="zh-CN" sz="2000" dirty="0">
                <a:latin typeface="华文细黑" panose="02010600040101010101" pitchFamily="2" charset="-122"/>
                <a:ea typeface="华文细黑" panose="02010600040101010101" pitchFamily="2" charset="-122"/>
                <a:cs typeface="Times New Roman" pitchFamily="18" charset="0"/>
              </a:rPr>
              <a:t>，</a:t>
            </a:r>
            <a:r>
              <a:rPr lang="en-US" altLang="zh-CN" sz="2000" i="1" dirty="0" err="1">
                <a:latin typeface="华文细黑" panose="02010600040101010101" pitchFamily="2" charset="-122"/>
                <a:ea typeface="华文细黑" panose="02010600040101010101" pitchFamily="2" charset="-122"/>
                <a:cs typeface="Times New Roman" pitchFamily="18" charset="0"/>
              </a:rPr>
              <a:t>i</a:t>
            </a:r>
            <a:r>
              <a:rPr lang="en-US" altLang="zh-CN" sz="2000" dirty="0">
                <a:latin typeface="华文细黑" panose="02010600040101010101" pitchFamily="2" charset="-122"/>
                <a:ea typeface="华文细黑" panose="02010600040101010101" pitchFamily="2" charset="-122"/>
                <a:cs typeface="Times New Roman" pitchFamily="18" charset="0"/>
              </a:rPr>
              <a:t>=1,2,…,</a:t>
            </a:r>
            <a:r>
              <a:rPr lang="en-US" altLang="zh-CN" sz="2000" i="1" dirty="0">
                <a:latin typeface="华文细黑" panose="02010600040101010101" pitchFamily="2" charset="-122"/>
                <a:ea typeface="华文细黑" panose="02010600040101010101" pitchFamily="2" charset="-122"/>
                <a:cs typeface="Times New Roman" pitchFamily="18" charset="0"/>
              </a:rPr>
              <a:t>n</a:t>
            </a:r>
            <a:r>
              <a:rPr lang="zh-CN" altLang="zh-CN" sz="2000" dirty="0">
                <a:latin typeface="华文细黑" panose="02010600040101010101" pitchFamily="2" charset="-122"/>
                <a:ea typeface="华文细黑" panose="02010600040101010101" pitchFamily="2" charset="-122"/>
                <a:cs typeface="Times New Roman" pitchFamily="18" charset="0"/>
              </a:rPr>
              <a:t>。</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marL="563166" lvl="1" indent="-214313">
              <a:spcBef>
                <a:spcPts val="150"/>
              </a:spcBef>
              <a:buFont typeface="Arial" panose="020B0604020202020204" pitchFamily="34" charset="0"/>
              <a:buChar char="•"/>
            </a:pP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每件</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物品只有</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放</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入背包</a:t>
            </a:r>
            <a:r>
              <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1</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和不</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放</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入背包</a:t>
            </a:r>
            <a:r>
              <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0</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 两种状态</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，不允许对物品进行切割。</a:t>
            </a:r>
            <a:endPar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marL="563166" indent="-214313">
              <a:spcBef>
                <a:spcPts val="150"/>
              </a:spcBef>
              <a:buFont typeface="Arial" panose="020B0604020202020204" pitchFamily="34" charset="0"/>
              <a:buChar char="•"/>
            </a:pP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这里，假设</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所有</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涉及的</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体积</a:t>
            </a:r>
            <a:r>
              <a:rPr lang="zh-CN" altLang="en-US"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值都</a:t>
            </a:r>
            <a:r>
              <a:rPr lang="zh-CN"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是整数。</a:t>
            </a:r>
            <a:endParaRPr lang="en-US" altLang="zh-CN" sz="2000"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a:lnSpc>
                <a:spcPct val="150000"/>
              </a:lnSpc>
            </a:pPr>
            <a:endParaRPr lang="en-US" altLang="zh-CN" dirty="0">
              <a:latin typeface="华文细黑" panose="02010600040101010101" pitchFamily="2" charset="-122"/>
              <a:ea typeface="华文细黑" panose="02010600040101010101" pitchFamily="2" charset="-122"/>
              <a:cs typeface="Times New Roman" pitchFamily="18" charset="0"/>
            </a:endParaRPr>
          </a:p>
          <a:p>
            <a:pPr>
              <a:lnSpc>
                <a:spcPct val="150000"/>
              </a:lnSpc>
            </a:pPr>
            <a:endParaRPr lang="en-US" b="1" dirty="0">
              <a:latin typeface="Times New Roman" pitchFamily="18" charset="0"/>
              <a:ea typeface="SimSun" pitchFamily="2" charset="-122"/>
              <a:cs typeface="Times New Roman" pitchFamily="18" charset="0"/>
            </a:endParaRPr>
          </a:p>
        </p:txBody>
      </p:sp>
      <p:sp>
        <p:nvSpPr>
          <p:cNvPr id="6" name="TextBox 3">
            <a:extLst>
              <a:ext uri="{FF2B5EF4-FFF2-40B4-BE49-F238E27FC236}">
                <a16:creationId xmlns:a16="http://schemas.microsoft.com/office/drawing/2014/main" id="{F907C1B1-C3E3-E406-1070-A25FADC0FF6B}"/>
              </a:ext>
            </a:extLst>
          </p:cNvPr>
          <p:cNvSpPr txBox="1"/>
          <p:nvPr/>
        </p:nvSpPr>
        <p:spPr>
          <a:xfrm>
            <a:off x="762000" y="3870516"/>
            <a:ext cx="7315200" cy="733534"/>
          </a:xfrm>
          <a:prstGeom prst="rect">
            <a:avLst/>
          </a:prstGeom>
          <a:noFill/>
        </p:spPr>
        <p:txBody>
          <a:bodyPr wrap="square" rtlCol="0">
            <a:spAutoFit/>
          </a:bodyPr>
          <a:lstStyle/>
          <a:p>
            <a:pPr marL="348854" indent="-348854">
              <a:spcBef>
                <a:spcPts val="150"/>
              </a:spcBef>
              <a:buFont typeface="Symbol"/>
              <a:buChar char="·"/>
            </a:pPr>
            <a:r>
              <a:rPr lang="zh-CN" altLang="en-US" sz="2000" b="1" dirty="0">
                <a:solidFill>
                  <a:prstClr val="black"/>
                </a:solidFill>
                <a:latin typeface="华文细黑" panose="02010600040101010101" pitchFamily="2" charset="-122"/>
                <a:ea typeface="华文细黑" panose="02010600040101010101" pitchFamily="2" charset="-122"/>
                <a:cs typeface="Times New Roman" pitchFamily="18" charset="0"/>
              </a:rPr>
              <a:t>目标</a:t>
            </a:r>
            <a:r>
              <a:rPr lang="en-US" altLang="zh-CN" sz="2000" dirty="0">
                <a:solidFill>
                  <a:prstClr val="black"/>
                </a:solidFill>
                <a:latin typeface="华文细黑" panose="02010600040101010101" pitchFamily="2" charset="-122"/>
                <a:ea typeface="华文细黑" panose="02010600040101010101" pitchFamily="2" charset="-122"/>
                <a:cs typeface="Times New Roman" pitchFamily="18" charset="0"/>
              </a:rPr>
              <a:t>：</a:t>
            </a:r>
          </a:p>
          <a:p>
            <a:pPr marL="348854">
              <a:spcBef>
                <a:spcPts val="150"/>
              </a:spcBef>
            </a:pPr>
            <a:r>
              <a:rPr lang="en-US" altLang="zh-CN" sz="2000" dirty="0">
                <a:solidFill>
                  <a:prstClr val="black"/>
                </a:solidFill>
                <a:latin typeface="华文细黑" panose="02010600040101010101" pitchFamily="2" charset="-122"/>
                <a:ea typeface="华文细黑" panose="02010600040101010101" pitchFamily="2" charset="-122"/>
              </a:rPr>
              <a:t> </a:t>
            </a:r>
            <a:r>
              <a:rPr lang="zh-CN" altLang="zh-CN" sz="2000" dirty="0">
                <a:solidFill>
                  <a:prstClr val="black"/>
                </a:solidFill>
                <a:latin typeface="华文细黑" panose="02010600040101010101" pitchFamily="2" charset="-122"/>
                <a:ea typeface="华文细黑" panose="02010600040101010101" pitchFamily="2" charset="-122"/>
              </a:rPr>
              <a:t>给出</a:t>
            </a:r>
            <a:r>
              <a:rPr lang="zh-CN" altLang="en-US" sz="2000" dirty="0">
                <a:solidFill>
                  <a:prstClr val="black"/>
                </a:solidFill>
                <a:latin typeface="华文细黑" panose="02010600040101010101" pitchFamily="2" charset="-122"/>
                <a:ea typeface="华文细黑" panose="02010600040101010101" pitchFamily="2" charset="-122"/>
              </a:rPr>
              <a:t>最优</a:t>
            </a:r>
            <a:r>
              <a:rPr lang="zh-CN" altLang="zh-CN" sz="2000" dirty="0">
                <a:solidFill>
                  <a:prstClr val="black"/>
                </a:solidFill>
                <a:latin typeface="华文细黑" panose="02010600040101010101" pitchFamily="2" charset="-122"/>
                <a:ea typeface="华文细黑" panose="02010600040101010101" pitchFamily="2" charset="-122"/>
              </a:rPr>
              <a:t>装包方案，使得装入背包的物品总价值最大。</a:t>
            </a:r>
            <a:endParaRPr lang="en-US" altLang="zh-CN" sz="2000" dirty="0">
              <a:solidFill>
                <a:prstClr val="black"/>
              </a:solidFill>
              <a:latin typeface="华文细黑" panose="02010600040101010101" pitchFamily="2" charset="-122"/>
              <a:ea typeface="华文细黑" panose="02010600040101010101" pitchFamily="2" charset="-122"/>
            </a:endParaRPr>
          </a:p>
        </p:txBody>
      </p:sp>
      <p:pic>
        <p:nvPicPr>
          <p:cNvPr id="7" name="图片 6">
            <a:extLst>
              <a:ext uri="{FF2B5EF4-FFF2-40B4-BE49-F238E27FC236}">
                <a16:creationId xmlns:a16="http://schemas.microsoft.com/office/drawing/2014/main" id="{09E6CD0B-9A77-010E-86DD-22CDC174F5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4835188"/>
            <a:ext cx="2264019" cy="1962150"/>
          </a:xfrm>
          <a:prstGeom prst="rect">
            <a:avLst/>
          </a:prstGeom>
        </p:spPr>
      </p:pic>
      <p:sp>
        <p:nvSpPr>
          <p:cNvPr id="8" name="Footer Placeholder 1">
            <a:extLst>
              <a:ext uri="{FF2B5EF4-FFF2-40B4-BE49-F238E27FC236}">
                <a16:creationId xmlns:a16="http://schemas.microsoft.com/office/drawing/2014/main" id="{F9325916-5729-B9F1-A21A-E741824B3965}"/>
              </a:ext>
            </a:extLst>
          </p:cNvPr>
          <p:cNvSpPr>
            <a:spLocks noGrp="1"/>
          </p:cNvSpPr>
          <p:nvPr>
            <p:ph type="ftr" sz="quarter" idx="11"/>
          </p:nvPr>
        </p:nvSpPr>
        <p:spPr>
          <a:xfrm>
            <a:off x="3124200" y="6356350"/>
            <a:ext cx="2895600" cy="365125"/>
          </a:xfrm>
        </p:spPr>
        <p:txBody>
          <a:bodyPr/>
          <a:lstStyle/>
          <a:p>
            <a:endParaRPr lang="en-US" dirty="0"/>
          </a:p>
        </p:txBody>
      </p:sp>
    </p:spTree>
    <p:extLst>
      <p:ext uri="{BB962C8B-B14F-4D97-AF65-F5344CB8AC3E}">
        <p14:creationId xmlns:p14="http://schemas.microsoft.com/office/powerpoint/2010/main" val="118058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C06DA-1E53-09CC-E856-7992D144F37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3D872C-007A-0665-AA53-CC02C7D19C85}"/>
              </a:ext>
            </a:extLst>
          </p:cNvPr>
          <p:cNvSpPr>
            <a:spLocks noGrp="1"/>
          </p:cNvSpPr>
          <p:nvPr>
            <p:ph type="ftr" sz="quarter" idx="11"/>
          </p:nvPr>
        </p:nvSpPr>
        <p:spPr/>
        <p:txBody>
          <a:bodyPr/>
          <a:lstStyle/>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E8532AA-374E-360D-795E-DDEA13FA2574}"/>
                  </a:ext>
                </a:extLst>
              </p:cNvPr>
              <p:cNvSpPr txBox="1"/>
              <p:nvPr/>
            </p:nvSpPr>
            <p:spPr>
              <a:xfrm>
                <a:off x="381000" y="685800"/>
                <a:ext cx="8610600" cy="5098832"/>
              </a:xfrm>
              <a:prstGeom prst="rect">
                <a:avLst/>
              </a:prstGeom>
              <a:noFill/>
            </p:spPr>
            <p:txBody>
              <a:bodyPr wrap="square" rtlCol="0">
                <a:spAutoFit/>
              </a:bodyPr>
              <a:lstStyle/>
              <a:p>
                <a:pPr>
                  <a:spcBef>
                    <a:spcPts val="150"/>
                  </a:spcBef>
                </a:pPr>
                <a:r>
                  <a:rPr lang="zh-CN" altLang="en-US" sz="2400" b="1" dirty="0">
                    <a:solidFill>
                      <a:prstClr val="black"/>
                    </a:solidFill>
                    <a:latin typeface="华文细黑" panose="02010600040101010101" pitchFamily="2" charset="-122"/>
                    <a:ea typeface="华文细黑" panose="02010600040101010101" pitchFamily="2" charset="-122"/>
                    <a:cs typeface="Times New Roman" pitchFamily="18" charset="0"/>
                  </a:rPr>
                  <a:t>分析背包决策可能出现的各种状态</a:t>
                </a:r>
                <a:endParaRPr lang="en-US" altLang="zh-CN" sz="2400" b="1" kern="100" dirty="0">
                  <a:latin typeface="华文细黑" panose="02010600040101010101" pitchFamily="2" charset="-122"/>
                  <a:ea typeface="华文细黑" panose="02010600040101010101" pitchFamily="2" charset="-122"/>
                  <a:cs typeface="Times New Roman" panose="02020603050405020304" pitchFamily="18" charset="0"/>
                </a:endParaRPr>
              </a:p>
              <a:p>
                <a:pPr marL="348854" indent="-348854">
                  <a:spcBef>
                    <a:spcPts val="150"/>
                  </a:spcBef>
                  <a:buFont typeface="Symbol"/>
                  <a:buChar char="·"/>
                </a:pPr>
                <a:endParaRPr lang="en-US" altLang="zh-CN" sz="2000" dirty="0">
                  <a:latin typeface="Times New Roman" pitchFamily="18" charset="0"/>
                  <a:ea typeface="SimSun" pitchFamily="2" charset="-122"/>
                  <a:cs typeface="Times New Roman" pitchFamily="18" charset="0"/>
                </a:endParaRPr>
              </a:p>
              <a:p>
                <a:pPr>
                  <a:spcBef>
                    <a:spcPts val="150"/>
                  </a:spcBef>
                </a:pPr>
                <a:r>
                  <a:rPr lang="zh-CN" altLang="en-US" sz="2000" dirty="0">
                    <a:latin typeface="Times New Roman" pitchFamily="18" charset="0"/>
                    <a:ea typeface="SimSun" pitchFamily="2" charset="-122"/>
                    <a:cs typeface="Times New Roman" pitchFamily="18" charset="0"/>
                  </a:rPr>
                  <a:t>     </a:t>
                </a:r>
                <a:r>
                  <a:rPr lang="zh-CN" altLang="en-US" sz="2000" dirty="0">
                    <a:latin typeface="华文细黑" panose="02010600040101010101" pitchFamily="2" charset="-122"/>
                    <a:ea typeface="华文细黑" panose="02010600040101010101" pitchFamily="2" charset="-122"/>
                    <a:cs typeface="Times New Roman" pitchFamily="18" charset="0"/>
                  </a:rPr>
                  <a:t>有</a:t>
                </a:r>
                <a:r>
                  <a:rPr lang="en-US" altLang="zh-CN" sz="2000" i="1" dirty="0">
                    <a:latin typeface="华文细黑" panose="02010600040101010101" pitchFamily="2" charset="-122"/>
                    <a:ea typeface="华文细黑" panose="02010600040101010101" pitchFamily="2" charset="-122"/>
                    <a:cs typeface="Times New Roman" pitchFamily="18" charset="0"/>
                  </a:rPr>
                  <a:t>n</a:t>
                </a:r>
                <a:r>
                  <a:rPr lang="zh-CN" altLang="en-US" sz="2000" dirty="0">
                    <a:latin typeface="华文细黑" panose="02010600040101010101" pitchFamily="2" charset="-122"/>
                    <a:ea typeface="华文细黑" panose="02010600040101010101" pitchFamily="2" charset="-122"/>
                    <a:cs typeface="Times New Roman" pitchFamily="18" charset="0"/>
                  </a:rPr>
                  <a:t>件物品往背包里装时，考虑背包装入物品的组合，</a:t>
                </a:r>
                <a:r>
                  <a:rPr lang="zh-CN" altLang="en-US" sz="2000" dirty="0">
                    <a:solidFill>
                      <a:prstClr val="black"/>
                    </a:solidFill>
                    <a:latin typeface="华文细黑" panose="02010600040101010101" pitchFamily="2" charset="-122"/>
                    <a:ea typeface="华文细黑" panose="02010600040101010101" pitchFamily="2" charset="-122"/>
                    <a:cs typeface="Times" panose="02020603050405020304" pitchFamily="18" charset="0"/>
                  </a:rPr>
                  <a:t>背包中物品体积和价值可能出现的所有情况：</a:t>
                </a:r>
                <a:endParaRPr lang="en-US" altLang="zh-CN" sz="2000" dirty="0">
                  <a:solidFill>
                    <a:prstClr val="black"/>
                  </a:solidFill>
                  <a:latin typeface="华文细黑" panose="02010600040101010101" pitchFamily="2" charset="-122"/>
                  <a:ea typeface="华文细黑" panose="02010600040101010101" pitchFamily="2" charset="-122"/>
                  <a:cs typeface="Times" panose="02020603050405020304" pitchFamily="18" charset="0"/>
                </a:endParaRPr>
              </a:p>
              <a:p>
                <a:pPr>
                  <a:spcBef>
                    <a:spcPts val="150"/>
                  </a:spcBef>
                </a:pPr>
                <a:endParaRPr lang="en-US" altLang="zh-CN" sz="2000" dirty="0">
                  <a:solidFill>
                    <a:prstClr val="black"/>
                  </a:solidFill>
                  <a:latin typeface="Times" panose="02020603050405020304" pitchFamily="18" charset="0"/>
                  <a:cs typeface="Times New Roman" pitchFamily="18" charset="0"/>
                </a:endParaRPr>
              </a:p>
              <a:p>
                <a:pPr marL="348854">
                  <a:spcBef>
                    <a:spcPts val="150"/>
                  </a:spcBef>
                </a:pPr>
                <a:r>
                  <a:rPr lang="en-US" altLang="zh-CN" sz="2000" i="1" dirty="0">
                    <a:solidFill>
                      <a:prstClr val="black"/>
                    </a:solidFill>
                    <a:latin typeface="Times" panose="02020603050405020304" pitchFamily="18" charset="0"/>
                    <a:ea typeface="SimSun" pitchFamily="2" charset="-122"/>
                    <a:cs typeface="Times" panose="02020603050405020304" pitchFamily="18" charset="0"/>
                  </a:rPr>
                  <a:t>	n</a:t>
                </a:r>
                <a:r>
                  <a:rPr lang="en-US" altLang="zh-CN" sz="2000" dirty="0">
                    <a:solidFill>
                      <a:prstClr val="black"/>
                    </a:solidFill>
                    <a:latin typeface="Times" panose="02020603050405020304" pitchFamily="18" charset="0"/>
                    <a:ea typeface="SimSun" pitchFamily="2" charset="-122"/>
                    <a:cs typeface="Times" panose="02020603050405020304" pitchFamily="18" charset="0"/>
                  </a:rPr>
                  <a:t> = 0: BP</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0</a:t>
                </a:r>
                <a:r>
                  <a:rPr lang="en-US" altLang="zh-CN" sz="2000" dirty="0">
                    <a:solidFill>
                      <a:prstClr val="black"/>
                    </a:solidFill>
                    <a:latin typeface="Times" panose="02020603050405020304" pitchFamily="18" charset="0"/>
                    <a:ea typeface="SimSun" pitchFamily="2" charset="-122"/>
                    <a:cs typeface="Times" panose="02020603050405020304" pitchFamily="18" charset="0"/>
                  </a:rPr>
                  <a:t>= {(0, 0)}</a:t>
                </a:r>
              </a:p>
              <a:p>
                <a:pPr marL="348854">
                  <a:spcBef>
                    <a:spcPts val="150"/>
                  </a:spcBef>
                </a:pPr>
                <a:r>
                  <a:rPr lang="en-US" altLang="zh-CN" sz="2000" i="1" dirty="0">
                    <a:solidFill>
                      <a:prstClr val="black"/>
                    </a:solidFill>
                    <a:latin typeface="Times" panose="02020603050405020304" pitchFamily="18" charset="0"/>
                    <a:ea typeface="SimSun" pitchFamily="2" charset="-122"/>
                    <a:cs typeface="Times" panose="02020603050405020304" pitchFamily="18" charset="0"/>
                  </a:rPr>
                  <a:t>	n</a:t>
                </a:r>
                <a:r>
                  <a:rPr lang="en-US" altLang="zh-CN" sz="2000" dirty="0">
                    <a:solidFill>
                      <a:prstClr val="black"/>
                    </a:solidFill>
                    <a:latin typeface="Times" panose="02020603050405020304" pitchFamily="18" charset="0"/>
                    <a:ea typeface="SimSun" pitchFamily="2" charset="-122"/>
                    <a:cs typeface="Times" panose="02020603050405020304" pitchFamily="18" charset="0"/>
                  </a:rPr>
                  <a:t> = 1: BP</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{(0, 0),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a:t>
                </a:r>
              </a:p>
              <a:p>
                <a:pPr marL="348854">
                  <a:spcBef>
                    <a:spcPts val="150"/>
                  </a:spcBef>
                </a:pPr>
                <a:r>
                  <a:rPr lang="en-US" altLang="zh-CN" sz="2000" i="1" dirty="0">
                    <a:solidFill>
                      <a:prstClr val="black"/>
                    </a:solidFill>
                    <a:latin typeface="Times" panose="02020603050405020304" pitchFamily="18" charset="0"/>
                    <a:ea typeface="SimSun" pitchFamily="2" charset="-122"/>
                    <a:cs typeface="Times" panose="02020603050405020304" pitchFamily="18" charset="0"/>
                  </a:rPr>
                  <a:t>	n</a:t>
                </a:r>
                <a:r>
                  <a:rPr lang="en-US" altLang="zh-CN" sz="2000" dirty="0">
                    <a:solidFill>
                      <a:prstClr val="black"/>
                    </a:solidFill>
                    <a:latin typeface="Times" panose="02020603050405020304" pitchFamily="18" charset="0"/>
                    <a:ea typeface="SimSun" pitchFamily="2" charset="-122"/>
                    <a:cs typeface="Times" panose="02020603050405020304" pitchFamily="18" charset="0"/>
                  </a:rPr>
                  <a:t> = 2: BP</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{(0, 0),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a:t>
                </a:r>
              </a:p>
              <a:p>
                <a:pPr marL="348854">
                  <a:spcBef>
                    <a:spcPts val="150"/>
                  </a:spcBef>
                </a:pPr>
                <a:r>
                  <a:rPr lang="en-US" altLang="zh-CN" sz="2000" i="1" dirty="0">
                    <a:solidFill>
                      <a:prstClr val="black"/>
                    </a:solidFill>
                    <a:latin typeface="Times" panose="02020603050405020304" pitchFamily="18" charset="0"/>
                    <a:ea typeface="SimSun" pitchFamily="2" charset="-122"/>
                    <a:cs typeface="Times" panose="02020603050405020304" pitchFamily="18" charset="0"/>
                  </a:rPr>
                  <a:t>	n</a:t>
                </a:r>
                <a:r>
                  <a:rPr lang="en-US" altLang="zh-CN" sz="2000" dirty="0">
                    <a:solidFill>
                      <a:prstClr val="black"/>
                    </a:solidFill>
                    <a:latin typeface="Times" panose="02020603050405020304" pitchFamily="18" charset="0"/>
                    <a:ea typeface="SimSun" pitchFamily="2" charset="-122"/>
                    <a:cs typeface="Times" panose="02020603050405020304" pitchFamily="18" charset="0"/>
                  </a:rPr>
                  <a:t> = 3: BP</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3</a:t>
                </a:r>
                <a:r>
                  <a:rPr lang="en-US" altLang="zh-CN" sz="2000" dirty="0">
                    <a:solidFill>
                      <a:prstClr val="black"/>
                    </a:solidFill>
                    <a:latin typeface="Times" panose="02020603050405020304" pitchFamily="18" charset="0"/>
                    <a:ea typeface="SimSun" pitchFamily="2" charset="-122"/>
                    <a:cs typeface="Times" panose="02020603050405020304" pitchFamily="18" charset="0"/>
                  </a:rPr>
                  <a:t>=    (0, 0),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 </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w</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en-US" altLang="zh-CN" sz="2000" dirty="0">
                    <a:solidFill>
                      <a:prstClr val="black"/>
                    </a:solidFill>
                    <a:latin typeface="Times" panose="02020603050405020304" pitchFamily="18" charset="0"/>
                    <a:ea typeface="SimSun" pitchFamily="2" charset="-122"/>
                    <a:cs typeface="Times" panose="02020603050405020304" pitchFamily="18" charset="0"/>
                  </a:rPr>
                  <a:t>+</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v</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2</a:t>
                </a: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p>
              <a:p>
                <a:pPr marL="348854">
                  <a:spcBef>
                    <a:spcPts val="150"/>
                  </a:spcBef>
                </a:pPr>
                <a:r>
                  <a:rPr lang="en-US" altLang="zh-CN" sz="2000" dirty="0">
                    <a:solidFill>
                      <a:prstClr val="black"/>
                    </a:solidFill>
                    <a:latin typeface="Times" panose="02020603050405020304" pitchFamily="18" charset="0"/>
                    <a:ea typeface="SimSun" pitchFamily="2" charset="-122"/>
                    <a:cs typeface="Times" panose="02020603050405020304" pitchFamily="18" charset="0"/>
                  </a:rPr>
                  <a:t>                       	        </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1</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 </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1</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 (</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2</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 </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2</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 (</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1</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2</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w</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 </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1</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2</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r>
                  <a:rPr lang="en-US" altLang="zh-CN" sz="2000" i="1" dirty="0">
                    <a:solidFill>
                      <a:srgbClr val="0000FF"/>
                    </a:solidFill>
                    <a:latin typeface="Times" panose="02020603050405020304" pitchFamily="18" charset="0"/>
                    <a:ea typeface="SimSun" pitchFamily="2" charset="-122"/>
                    <a:cs typeface="Times" panose="02020603050405020304" pitchFamily="18" charset="0"/>
                  </a:rPr>
                  <a:t>v</a:t>
                </a:r>
                <a:r>
                  <a:rPr lang="en-US" altLang="zh-CN" sz="2000" baseline="-25000" dirty="0">
                    <a:solidFill>
                      <a:srgbClr val="0000FF"/>
                    </a:solidFill>
                    <a:latin typeface="Times" panose="02020603050405020304" pitchFamily="18" charset="0"/>
                    <a:ea typeface="SimSun" pitchFamily="2" charset="-122"/>
                    <a:cs typeface="Times" panose="02020603050405020304" pitchFamily="18" charset="0"/>
                  </a:rPr>
                  <a:t>3</a:t>
                </a:r>
                <a:r>
                  <a:rPr lang="en-US" altLang="zh-CN" sz="2000" dirty="0">
                    <a:solidFill>
                      <a:srgbClr val="0000FF"/>
                    </a:solidFill>
                    <a:latin typeface="Times" panose="02020603050405020304" pitchFamily="18" charset="0"/>
                    <a:ea typeface="SimSun" pitchFamily="2" charset="-122"/>
                    <a:cs typeface="Times" panose="02020603050405020304" pitchFamily="18" charset="0"/>
                  </a:rPr>
                  <a:t>)</a:t>
                </a:r>
              </a:p>
              <a:p>
                <a:pPr>
                  <a:spcBef>
                    <a:spcPts val="150"/>
                  </a:spcBef>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r>
                  <a:rPr lang="en-US" altLang="zh-CN" sz="2000" dirty="0">
                    <a:solidFill>
                      <a:prstClr val="black"/>
                    </a:solidFill>
                    <a:latin typeface="Times" panose="02020603050405020304" pitchFamily="18" charset="0"/>
                    <a:ea typeface="SimSun" pitchFamily="2" charset="-122"/>
                    <a:cs typeface="Times" panose="02020603050405020304" pitchFamily="18" charset="0"/>
                  </a:rPr>
                  <a:t>BP</a:t>
                </a:r>
                <a:r>
                  <a:rPr lang="en-US" altLang="zh-CN" sz="2000" i="1" baseline="-25000" dirty="0">
                    <a:solidFill>
                      <a:prstClr val="black"/>
                    </a:solidFill>
                    <a:latin typeface="Times" panose="02020603050405020304" pitchFamily="18" charset="0"/>
                    <a:ea typeface="SimSun" pitchFamily="2" charset="-122"/>
                    <a:cs typeface="Times" panose="02020603050405020304" pitchFamily="18" charset="0"/>
                  </a:rPr>
                  <a:t>k</a:t>
                </a:r>
                <a:r>
                  <a:rPr lang="en-US" altLang="zh-CN" sz="2000" baseline="-25000" dirty="0">
                    <a:solidFill>
                      <a:prstClr val="black"/>
                    </a:solidFill>
                    <a:latin typeface="Times" panose="02020603050405020304" pitchFamily="18" charset="0"/>
                    <a:ea typeface="SimSun" pitchFamily="2" charset="-122"/>
                    <a:cs typeface="Times" panose="02020603050405020304" pitchFamily="18" charset="0"/>
                  </a:rPr>
                  <a:t>+1</a:t>
                </a:r>
                <a:r>
                  <a:rPr lang="zh-CN" altLang="en-US" sz="2000" dirty="0">
                    <a:solidFill>
                      <a:prstClr val="black"/>
                    </a:solidFill>
                    <a:latin typeface="华文细黑" panose="02010600040101010101" pitchFamily="2" charset="-122"/>
                    <a:ea typeface="华文细黑" panose="02010600040101010101" pitchFamily="2" charset="-122"/>
                    <a:cs typeface="Times" panose="02020603050405020304" pitchFamily="18" charset="0"/>
                  </a:rPr>
                  <a:t>和</a:t>
                </a:r>
                <a:r>
                  <a:rPr lang="en-US" altLang="zh-CN" sz="2000" dirty="0" err="1">
                    <a:solidFill>
                      <a:prstClr val="black"/>
                    </a:solidFill>
                    <a:latin typeface="Times" panose="02020603050405020304" pitchFamily="18" charset="0"/>
                    <a:ea typeface="SimSun" pitchFamily="2" charset="-122"/>
                    <a:cs typeface="Times" panose="02020603050405020304" pitchFamily="18" charset="0"/>
                  </a:rPr>
                  <a:t>BP</a:t>
                </a:r>
                <a:r>
                  <a:rPr lang="en-US" altLang="zh-CN" sz="2000" i="1" baseline="-25000" dirty="0" err="1">
                    <a:solidFill>
                      <a:prstClr val="black"/>
                    </a:solidFill>
                    <a:latin typeface="Times" panose="02020603050405020304" pitchFamily="18" charset="0"/>
                    <a:ea typeface="SimSun" pitchFamily="2" charset="-122"/>
                    <a:cs typeface="Times" panose="02020603050405020304" pitchFamily="18" charset="0"/>
                  </a:rPr>
                  <a:t>k</a:t>
                </a:r>
                <a:r>
                  <a:rPr lang="zh-CN" altLang="en-US" sz="2000" dirty="0">
                    <a:solidFill>
                      <a:prstClr val="black"/>
                    </a:solidFill>
                    <a:latin typeface="华文细黑" panose="02010600040101010101" pitchFamily="2" charset="-122"/>
                    <a:ea typeface="华文细黑" panose="02010600040101010101" pitchFamily="2" charset="-122"/>
                    <a:cs typeface="Times" panose="02020603050405020304" pitchFamily="18" charset="0"/>
                  </a:rPr>
                  <a:t>之间的关系：</a:t>
                </a:r>
                <a:endParaRPr lang="en-US" altLang="zh-CN" sz="2000" dirty="0">
                  <a:solidFill>
                    <a:prstClr val="black"/>
                  </a:solidFill>
                  <a:latin typeface="华文细黑" panose="02010600040101010101" pitchFamily="2" charset="-122"/>
                  <a:ea typeface="华文细黑" panose="02010600040101010101" pitchFamily="2" charset="-122"/>
                  <a:cs typeface="Times" panose="02020603050405020304" pitchFamily="18" charset="0"/>
                </a:endParaRPr>
              </a:p>
              <a:p>
                <a:pPr>
                  <a:spcBef>
                    <a:spcPts val="150"/>
                  </a:spcBef>
                </a:pPr>
                <a14:m>
                  <m:oMathPara xmlns:m="http://schemas.openxmlformats.org/officeDocument/2006/math">
                    <m:oMathParaPr>
                      <m:jc m:val="center"/>
                    </m:oMathParaPr>
                    <m:oMath xmlns:m="http://schemas.openxmlformats.org/officeDocument/2006/math">
                      <m:sSub>
                        <m:sSubPr>
                          <m:ctrlPr>
                            <a:rPr lang="en-US" altLang="zh-CN" sz="2000" i="1" dirty="0">
                              <a:solidFill>
                                <a:prstClr val="black"/>
                              </a:solidFill>
                              <a:latin typeface="Cambria Math" panose="02040503050406030204" pitchFamily="18" charset="0"/>
                              <a:ea typeface="SimSun" pitchFamily="2" charset="-122"/>
                              <a:cs typeface="Times New Roman" pitchFamily="18" charset="0"/>
                            </a:rPr>
                          </m:ctrlPr>
                        </m:sSubPr>
                        <m:e>
                          <m:r>
                            <m:rPr>
                              <m:sty m:val="p"/>
                            </m:rPr>
                            <a:rPr lang="en-US" altLang="zh-CN" sz="2000" b="0" i="0" dirty="0" smtClean="0">
                              <a:solidFill>
                                <a:prstClr val="black"/>
                              </a:solidFill>
                              <a:latin typeface="Cambria Math" panose="02040503050406030204" pitchFamily="18" charset="0"/>
                              <a:ea typeface="SimSun" pitchFamily="2" charset="-122"/>
                              <a:cs typeface="Times New Roman" pitchFamily="18" charset="0"/>
                            </a:rPr>
                            <m:t>B</m:t>
                          </m:r>
                          <m:r>
                            <m:rPr>
                              <m:sty m:val="p"/>
                            </m:rPr>
                            <a:rPr lang="en-US" altLang="zh-CN" sz="2000" dirty="0">
                              <a:solidFill>
                                <a:prstClr val="black"/>
                              </a:solidFill>
                              <a:latin typeface="Cambria Math" panose="02040503050406030204" pitchFamily="18" charset="0"/>
                              <a:ea typeface="SimSun" pitchFamily="2" charset="-122"/>
                              <a:cs typeface="Times New Roman" pitchFamily="18" charset="0"/>
                            </a:rPr>
                            <m:t>P</m:t>
                          </m:r>
                        </m:e>
                        <m:sub>
                          <m:r>
                            <a:rPr lang="en-US" altLang="zh-CN" sz="2000" i="1" dirty="0">
                              <a:solidFill>
                                <a:prstClr val="black"/>
                              </a:solidFill>
                              <a:latin typeface="Cambria Math" panose="02040503050406030204" pitchFamily="18" charset="0"/>
                              <a:ea typeface="SimSun" pitchFamily="2" charset="-122"/>
                              <a:cs typeface="Times New Roman" pitchFamily="18" charset="0"/>
                            </a:rPr>
                            <m:t>𝑘</m:t>
                          </m:r>
                          <m:r>
                            <a:rPr lang="en-US" altLang="zh-CN" sz="2000" i="1" dirty="0">
                              <a:solidFill>
                                <a:prstClr val="black"/>
                              </a:solidFill>
                              <a:latin typeface="Cambria Math" panose="02040503050406030204" pitchFamily="18" charset="0"/>
                              <a:ea typeface="SimSun" pitchFamily="2" charset="-122"/>
                              <a:cs typeface="Times New Roman" pitchFamily="18" charset="0"/>
                            </a:rPr>
                            <m:t>+1</m:t>
                          </m:r>
                        </m:sub>
                      </m:sSub>
                      <m:r>
                        <a:rPr lang="en-US" altLang="zh-CN" sz="2000" i="1" dirty="0">
                          <a:solidFill>
                            <a:prstClr val="black"/>
                          </a:solidFill>
                          <a:latin typeface="Cambria Math" panose="02040503050406030204" pitchFamily="18" charset="0"/>
                          <a:ea typeface="SimSun" pitchFamily="2" charset="-122"/>
                          <a:cs typeface="Times New Roman" pitchFamily="18" charset="0"/>
                        </a:rPr>
                        <m:t>=</m:t>
                      </m:r>
                      <m:sSub>
                        <m:sSubPr>
                          <m:ctrlPr>
                            <a:rPr lang="en-US" altLang="zh-CN" sz="2000" i="1" dirty="0">
                              <a:solidFill>
                                <a:prstClr val="black"/>
                              </a:solidFill>
                              <a:latin typeface="Cambria Math" panose="02040503050406030204" pitchFamily="18" charset="0"/>
                              <a:ea typeface="SimSun" pitchFamily="2" charset="-122"/>
                              <a:cs typeface="Times New Roman" pitchFamily="18" charset="0"/>
                            </a:rPr>
                          </m:ctrlPr>
                        </m:sSubPr>
                        <m:e>
                          <m:r>
                            <m:rPr>
                              <m:sty m:val="p"/>
                            </m:rPr>
                            <a:rPr lang="en-US" altLang="zh-CN" sz="2000" b="0" i="0" dirty="0" smtClean="0">
                              <a:solidFill>
                                <a:prstClr val="black"/>
                              </a:solidFill>
                              <a:latin typeface="Cambria Math" panose="02040503050406030204" pitchFamily="18" charset="0"/>
                              <a:ea typeface="SimSun" pitchFamily="2" charset="-122"/>
                              <a:cs typeface="Times New Roman" pitchFamily="18" charset="0"/>
                            </a:rPr>
                            <m:t>B</m:t>
                          </m:r>
                          <m:r>
                            <m:rPr>
                              <m:sty m:val="p"/>
                            </m:rPr>
                            <a:rPr lang="en-US" altLang="zh-CN" sz="2000" dirty="0">
                              <a:solidFill>
                                <a:prstClr val="black"/>
                              </a:solidFill>
                              <a:latin typeface="Cambria Math" panose="02040503050406030204" pitchFamily="18" charset="0"/>
                              <a:ea typeface="SimSun" pitchFamily="2" charset="-122"/>
                              <a:cs typeface="Times New Roman" pitchFamily="18" charset="0"/>
                            </a:rPr>
                            <m:t>P</m:t>
                          </m:r>
                        </m:e>
                        <m:sub>
                          <m:r>
                            <a:rPr lang="en-US" altLang="zh-CN" sz="2000" i="1" dirty="0">
                              <a:solidFill>
                                <a:prstClr val="black"/>
                              </a:solidFill>
                              <a:latin typeface="Cambria Math" panose="02040503050406030204" pitchFamily="18" charset="0"/>
                              <a:ea typeface="SimSun" pitchFamily="2" charset="-122"/>
                              <a:cs typeface="Times New Roman" pitchFamily="18" charset="0"/>
                            </a:rPr>
                            <m:t>𝑘</m:t>
                          </m:r>
                        </m:sub>
                      </m:sSub>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𝑤</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𝑣</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d>
                        <m:dPr>
                          <m:ctrlP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ctrlPr>
                        </m:dPr>
                        <m:e>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𝑤</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𝑣</m:t>
                          </m:r>
                        </m:e>
                      </m:d>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sSup>
                        <m:sSupPr>
                          <m:ctrlP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ctrlPr>
                        </m:sSupPr>
                        <m:e>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𝑤</m:t>
                          </m:r>
                        </m:e>
                        <m:sup>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m:t>
                          </m:r>
                        </m:sup>
                      </m:sSup>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m:t>
                      </m:r>
                      <m:sSub>
                        <m:sSubPr>
                          <m:ctrlPr>
                            <a:rPr lang="en-US" altLang="zh-CN" sz="2000" i="1" dirty="0">
                              <a:solidFill>
                                <a:prstClr val="black"/>
                              </a:solidFill>
                              <a:latin typeface="Cambria Math" panose="02040503050406030204" pitchFamily="18" charset="0"/>
                              <a:ea typeface="SimSun" pitchFamily="2" charset="-122"/>
                              <a:cs typeface="Times New Roman" pitchFamily="18" charset="0"/>
                            </a:rPr>
                          </m:ctrlPr>
                        </m:sSubPr>
                        <m:e>
                          <m:r>
                            <a:rPr lang="en-US" altLang="zh-CN" sz="2000" i="1" dirty="0">
                              <a:solidFill>
                                <a:prstClr val="black"/>
                              </a:solidFill>
                              <a:latin typeface="Cambria Math" panose="02040503050406030204" pitchFamily="18" charset="0"/>
                              <a:ea typeface="SimSun" pitchFamily="2" charset="-122"/>
                              <a:cs typeface="Times New Roman" pitchFamily="18" charset="0"/>
                            </a:rPr>
                            <m:t>𝑤</m:t>
                          </m:r>
                        </m:e>
                        <m:sub>
                          <m:r>
                            <a:rPr lang="en-US" altLang="zh-CN" sz="2000" i="1" dirty="0">
                              <a:solidFill>
                                <a:prstClr val="black"/>
                              </a:solidFill>
                              <a:latin typeface="Cambria Math" panose="02040503050406030204" pitchFamily="18" charset="0"/>
                              <a:ea typeface="SimSun" pitchFamily="2" charset="-122"/>
                              <a:cs typeface="Times New Roman" pitchFamily="18" charset="0"/>
                            </a:rPr>
                            <m:t>𝑘</m:t>
                          </m:r>
                          <m:r>
                            <a:rPr lang="en-US" altLang="zh-CN" sz="2000" i="1" dirty="0">
                              <a:solidFill>
                                <a:prstClr val="black"/>
                              </a:solidFill>
                              <a:latin typeface="Cambria Math" panose="02040503050406030204" pitchFamily="18" charset="0"/>
                              <a:ea typeface="SimSun" pitchFamily="2" charset="-122"/>
                              <a:cs typeface="Times New Roman" pitchFamily="18" charset="0"/>
                            </a:rPr>
                            <m:t>+1</m:t>
                          </m:r>
                        </m:sub>
                      </m:sSub>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m:t>
                      </m:r>
                      <m:sSup>
                        <m:sSupPr>
                          <m:ctrlP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ctrlPr>
                        </m:sSupPr>
                        <m:e>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𝑣</m:t>
                          </m:r>
                        </m:e>
                        <m:sup>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t>′</m:t>
                          </m:r>
                        </m:sup>
                      </m:sSup>
                      <m:r>
                        <a:rPr lang="en-US" altLang="zh-CN" sz="2000" i="1" dirty="0">
                          <a:solidFill>
                            <a:prstClr val="black"/>
                          </a:solidFill>
                          <a:latin typeface="Cambria Math" panose="02040503050406030204" pitchFamily="18" charset="0"/>
                          <a:ea typeface="SimSun" pitchFamily="2" charset="-122"/>
                          <a:cs typeface="Times New Roman" pitchFamily="18" charset="0"/>
                        </a:rPr>
                        <m:t>+</m:t>
                      </m:r>
                      <m:sSub>
                        <m:sSubPr>
                          <m:ctrlP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itchFamily="18" charset="0"/>
                            </a:rPr>
                          </m:ctrlPr>
                        </m:sSubPr>
                        <m:e>
                          <m:r>
                            <a:rPr lang="en-US" altLang="zh-CN" sz="2000" b="0" i="1" dirty="0" smtClean="0">
                              <a:solidFill>
                                <a:prstClr val="black"/>
                              </a:solidFill>
                              <a:latin typeface="Cambria Math" panose="02040503050406030204" pitchFamily="18" charset="0"/>
                              <a:ea typeface="SimSun" pitchFamily="2" charset="-122"/>
                              <a:cs typeface="Times New Roman" pitchFamily="18" charset="0"/>
                            </a:rPr>
                            <m:t>𝑣</m:t>
                          </m:r>
                        </m:e>
                        <m:sub>
                          <m:r>
                            <a:rPr lang="en-US" altLang="zh-CN" sz="2000" b="0" i="1" dirty="0" smtClean="0">
                              <a:solidFill>
                                <a:prstClr val="black"/>
                              </a:solidFill>
                              <a:latin typeface="Cambria Math" panose="02040503050406030204" pitchFamily="18" charset="0"/>
                              <a:ea typeface="SimSun" pitchFamily="2" charset="-122"/>
                              <a:cs typeface="Times New Roman" pitchFamily="18" charset="0"/>
                            </a:rPr>
                            <m:t>𝑘</m:t>
                          </m:r>
                          <m:r>
                            <a:rPr lang="en-US" altLang="zh-CN" sz="2000" b="0" i="1" dirty="0" smtClean="0">
                              <a:solidFill>
                                <a:prstClr val="black"/>
                              </a:solidFill>
                              <a:latin typeface="Cambria Math" panose="02040503050406030204" pitchFamily="18" charset="0"/>
                              <a:ea typeface="SimSun" pitchFamily="2" charset="-122"/>
                              <a:cs typeface="Times New Roman" pitchFamily="18" charset="0"/>
                            </a:rPr>
                            <m:t>+1</m:t>
                          </m:r>
                        </m:sub>
                      </m:sSub>
                      <m:r>
                        <a:rPr lang="en-US" altLang="zh-CN" sz="2000" b="0" i="1" dirty="0" smtClean="0">
                          <a:solidFill>
                            <a:prstClr val="black"/>
                          </a:solidFill>
                          <a:latin typeface="Cambria Math" panose="02040503050406030204" pitchFamily="18" charset="0"/>
                          <a:ea typeface="SimSun" pitchFamily="2" charset="-122"/>
                          <a:cs typeface="Times New Roman"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sSup>
                        <m:sSupPr>
                          <m:ctrlP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ctrlPr>
                        </m:sSupPr>
                        <m:e>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𝑤</m:t>
                          </m:r>
                        </m:e>
                        <m:sup>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sup>
                      </m:sSup>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𝑣</m:t>
                      </m:r>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sSub>
                        <m:sSubPr>
                          <m:ctrlPr>
                            <a:rPr lang="en-US" altLang="zh-CN" sz="2000" i="1" dirty="0">
                              <a:solidFill>
                                <a:prstClr val="black"/>
                              </a:solidFill>
                              <a:latin typeface="Cambria Math" panose="02040503050406030204" pitchFamily="18" charset="0"/>
                              <a:ea typeface="SimSun" pitchFamily="2" charset="-122"/>
                              <a:cs typeface="Times New Roman" pitchFamily="18" charset="0"/>
                            </a:rPr>
                          </m:ctrlPr>
                        </m:sSubPr>
                        <m:e>
                          <m:r>
                            <m:rPr>
                              <m:sty m:val="p"/>
                            </m:rPr>
                            <a:rPr lang="en-US" altLang="zh-CN" sz="2000" dirty="0">
                              <a:solidFill>
                                <a:prstClr val="black"/>
                              </a:solidFill>
                              <a:latin typeface="Cambria Math" panose="02040503050406030204" pitchFamily="18" charset="0"/>
                              <a:ea typeface="SimSun" pitchFamily="2" charset="-122"/>
                              <a:cs typeface="Times New Roman" pitchFamily="18" charset="0"/>
                            </a:rPr>
                            <m:t>BP</m:t>
                          </m:r>
                        </m:e>
                        <m:sub>
                          <m:r>
                            <a:rPr lang="en-US" altLang="zh-CN" sz="2000" i="1" dirty="0">
                              <a:solidFill>
                                <a:prstClr val="black"/>
                              </a:solidFill>
                              <a:latin typeface="Cambria Math" panose="02040503050406030204" pitchFamily="18" charset="0"/>
                              <a:ea typeface="SimSun" pitchFamily="2" charset="-122"/>
                              <a:cs typeface="Times New Roman" pitchFamily="18" charset="0"/>
                            </a:rPr>
                            <m:t>𝑘</m:t>
                          </m:r>
                        </m:sub>
                      </m:sSub>
                      <m:r>
                        <a:rPr lang="en-US" altLang="zh-CN" sz="2000" i="1" dirty="0">
                          <a:solidFill>
                            <a:prstClr val="black"/>
                          </a:solidFill>
                          <a:latin typeface="Cambria Math" panose="02040503050406030204" pitchFamily="18" charset="0"/>
                          <a:ea typeface="Cambria Math" panose="02040503050406030204" pitchFamily="18" charset="0"/>
                          <a:cs typeface="Times New Roman" pitchFamily="18" charset="0"/>
                        </a:rPr>
                        <m:t>}</m:t>
                      </m:r>
                    </m:oMath>
                  </m:oMathPara>
                </a14:m>
                <a:endParaRPr lang="en-US" altLang="zh-CN" sz="2000" dirty="0">
                  <a:solidFill>
                    <a:prstClr val="black"/>
                  </a:solidFill>
                  <a:latin typeface="SimSun" pitchFamily="2" charset="-122"/>
                  <a:ea typeface="SimSun" pitchFamily="2" charset="-122"/>
                  <a:cs typeface="Times New Roman" pitchFamily="18" charset="0"/>
                </a:endParaRPr>
              </a:p>
              <a:p>
                <a:pPr>
                  <a:spcBef>
                    <a:spcPts val="150"/>
                  </a:spcBef>
                </a:pPr>
                <a:endParaRPr lang="en-US" altLang="zh-CN" sz="2000" dirty="0">
                  <a:solidFill>
                    <a:prstClr val="black"/>
                  </a:solidFill>
                  <a:latin typeface="SimSun" pitchFamily="2" charset="-122"/>
                  <a:ea typeface="SimSun" pitchFamily="2" charset="-122"/>
                  <a:cs typeface="Times New Roman" pitchFamily="18" charset="0"/>
                </a:endParaRPr>
              </a:p>
              <a:p>
                <a:pPr marL="348854" indent="-348854">
                  <a:spcBef>
                    <a:spcPts val="150"/>
                  </a:spcBef>
                  <a:buFont typeface="Symbol"/>
                  <a:buChar char="·"/>
                </a:pPr>
                <a:r>
                  <a:rPr lang="zh-CN" altLang="en-US" sz="2000" dirty="0">
                    <a:solidFill>
                      <a:prstClr val="black"/>
                    </a:solidFill>
                    <a:latin typeface="SimSun" pitchFamily="2" charset="-122"/>
                    <a:ea typeface="SimSun" pitchFamily="2" charset="-122"/>
                    <a:cs typeface="Times New Roman" pitchFamily="18" charset="0"/>
                  </a:rPr>
                  <a:t>采用穷举方式，复杂度将会是</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O</a:t>
                </a:r>
                <a:r>
                  <a:rPr lang="en-US" altLang="zh-CN" sz="2000" dirty="0">
                    <a:solidFill>
                      <a:prstClr val="black"/>
                    </a:solidFill>
                    <a:latin typeface="Times" panose="02020603050405020304" pitchFamily="18" charset="0"/>
                    <a:ea typeface="SimSun" pitchFamily="2" charset="-122"/>
                    <a:cs typeface="Times" panose="02020603050405020304" pitchFamily="18" charset="0"/>
                  </a:rPr>
                  <a:t>(2</a:t>
                </a:r>
                <a:r>
                  <a:rPr lang="en-US" altLang="zh-CN" sz="3200" i="1" baseline="30000" dirty="0">
                    <a:solidFill>
                      <a:prstClr val="black"/>
                    </a:solidFill>
                    <a:latin typeface="Times" panose="02020603050405020304" pitchFamily="18" charset="0"/>
                    <a:ea typeface="SimSun" pitchFamily="2" charset="-122"/>
                    <a:cs typeface="Times" panose="02020603050405020304" pitchFamily="18" charset="0"/>
                  </a:rPr>
                  <a:t>n</a:t>
                </a:r>
                <a:r>
                  <a:rPr lang="en-US" altLang="zh-CN" sz="2000" dirty="0">
                    <a:solidFill>
                      <a:prstClr val="black"/>
                    </a:solidFill>
                    <a:latin typeface="Times" panose="02020603050405020304" pitchFamily="18" charset="0"/>
                    <a:ea typeface="SimSun" pitchFamily="2" charset="-122"/>
                    <a:cs typeface="Times" panose="02020603050405020304" pitchFamily="18" charset="0"/>
                  </a:rPr>
                  <a:t>)</a:t>
                </a:r>
                <a:r>
                  <a:rPr lang="zh-CN" altLang="en-US" sz="2000" dirty="0">
                    <a:solidFill>
                      <a:prstClr val="black"/>
                    </a:solidFill>
                    <a:latin typeface="Times" panose="02020603050405020304" pitchFamily="18" charset="0"/>
                    <a:ea typeface="SimSun" pitchFamily="2" charset="-122"/>
                    <a:cs typeface="Times" panose="02020603050405020304" pitchFamily="18" charset="0"/>
                  </a:rPr>
                  <a:t>。</a:t>
                </a:r>
                <a:endParaRPr lang="en-US" altLang="zh-CN" sz="2000" dirty="0">
                  <a:solidFill>
                    <a:prstClr val="black"/>
                  </a:solidFill>
                  <a:latin typeface="Calibri"/>
                  <a:ea typeface="宋体" panose="02010600030101010101" pitchFamily="2" charset="-122"/>
                </a:endParaRPr>
              </a:p>
            </p:txBody>
          </p:sp>
        </mc:Choice>
        <mc:Fallback>
          <p:sp>
            <p:nvSpPr>
              <p:cNvPr id="4" name="TextBox 3">
                <a:extLst>
                  <a:ext uri="{FF2B5EF4-FFF2-40B4-BE49-F238E27FC236}">
                    <a16:creationId xmlns:a16="http://schemas.microsoft.com/office/drawing/2014/main" id="{5E8532AA-374E-360D-795E-DDEA13FA2574}"/>
                  </a:ext>
                </a:extLst>
              </p:cNvPr>
              <p:cNvSpPr txBox="1">
                <a:spLocks noRot="1" noChangeAspect="1" noMove="1" noResize="1" noEditPoints="1" noAdjustHandles="1" noChangeArrowheads="1" noChangeShapeType="1" noTextEdit="1"/>
              </p:cNvSpPr>
              <p:nvPr/>
            </p:nvSpPr>
            <p:spPr>
              <a:xfrm>
                <a:off x="381000" y="685800"/>
                <a:ext cx="8610600" cy="5098832"/>
              </a:xfrm>
              <a:prstGeom prst="rect">
                <a:avLst/>
              </a:prstGeom>
              <a:blipFill>
                <a:blip r:embed="rId3"/>
                <a:stretch>
                  <a:fillRect l="-1133" t="-1077" b="-957"/>
                </a:stretch>
              </a:blipFill>
            </p:spPr>
            <p:txBody>
              <a:bodyPr/>
              <a:lstStyle/>
              <a:p>
                <a:r>
                  <a:rPr lang="zh-CN" altLang="en-US">
                    <a:noFill/>
                  </a:rPr>
                  <a:t> </a:t>
                </a:r>
              </a:p>
            </p:txBody>
          </p:sp>
        </mc:Fallback>
      </mc:AlternateContent>
      <p:sp>
        <p:nvSpPr>
          <p:cNvPr id="3" name="双大括号 2">
            <a:extLst>
              <a:ext uri="{FF2B5EF4-FFF2-40B4-BE49-F238E27FC236}">
                <a16:creationId xmlns:a16="http://schemas.microsoft.com/office/drawing/2014/main" id="{BE8EA450-D2A6-C98C-0EB7-7701B34F5D6A}"/>
              </a:ext>
            </a:extLst>
          </p:cNvPr>
          <p:cNvSpPr/>
          <p:nvPr/>
        </p:nvSpPr>
        <p:spPr>
          <a:xfrm>
            <a:off x="2667000" y="3505200"/>
            <a:ext cx="5791621" cy="528637"/>
          </a:xfrm>
          <a:prstGeom prst="bracePair">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350"/>
          </a:p>
        </p:txBody>
      </p:sp>
    </p:spTree>
    <p:extLst>
      <p:ext uri="{BB962C8B-B14F-4D97-AF65-F5344CB8AC3E}">
        <p14:creationId xmlns:p14="http://schemas.microsoft.com/office/powerpoint/2010/main" val="3494569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ECA6C-DA11-DD8F-82F8-8199EFBB4952}"/>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B66954-4CEA-A3B5-5A0E-AEA369BDEB17}"/>
              </a:ext>
            </a:extLst>
          </p:cNvPr>
          <p:cNvSpPr>
            <a:spLocks noGrp="1"/>
          </p:cNvSpPr>
          <p:nvPr>
            <p:ph type="ftr" sz="quarter" idx="11"/>
          </p:nvPr>
        </p:nvSpPr>
        <p:spPr/>
        <p:txBody>
          <a:bodyPr/>
          <a:lstStyle/>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0A0A72A-A36B-C9D4-1F6A-24CC8314F034}"/>
                  </a:ext>
                </a:extLst>
              </p:cNvPr>
              <p:cNvSpPr txBox="1"/>
              <p:nvPr/>
            </p:nvSpPr>
            <p:spPr>
              <a:xfrm>
                <a:off x="381000" y="685800"/>
                <a:ext cx="8610600" cy="5655138"/>
              </a:xfrm>
              <a:prstGeom prst="rect">
                <a:avLst/>
              </a:prstGeom>
              <a:noFill/>
            </p:spPr>
            <p:txBody>
              <a:bodyPr wrap="square" rtlCol="0">
                <a:spAutoFit/>
              </a:bodyPr>
              <a:lstStyle/>
              <a:p>
                <a:pPr>
                  <a:spcBef>
                    <a:spcPts val="150"/>
                  </a:spcBef>
                </a:pPr>
                <a:r>
                  <a:rPr lang="zh-CN" altLang="en-US" sz="2400" b="1" dirty="0">
                    <a:solidFill>
                      <a:prstClr val="black"/>
                    </a:solidFill>
                    <a:latin typeface="Times New Roman" pitchFamily="18" charset="0"/>
                    <a:ea typeface="SimSun" pitchFamily="2" charset="-122"/>
                    <a:cs typeface="Times New Roman" pitchFamily="18" charset="0"/>
                  </a:rPr>
                  <a:t>动态规划</a:t>
                </a:r>
                <a:endParaRPr lang="en-US" altLang="zh-CN" sz="2000" dirty="0">
                  <a:latin typeface="Times New Roman" pitchFamily="18" charset="0"/>
                  <a:ea typeface="SimSun" pitchFamily="2" charset="-122"/>
                  <a:cs typeface="Times New Roman" pitchFamily="18" charset="0"/>
                </a:endParaRPr>
              </a:p>
              <a:p>
                <a:pPr marL="348854" indent="-348854">
                  <a:spcBef>
                    <a:spcPts val="150"/>
                  </a:spcBef>
                  <a:buFont typeface="Symbol"/>
                  <a:buChar char="·"/>
                </a:pPr>
                <a:r>
                  <a:rPr lang="zh-CN" altLang="en-US" sz="2000" dirty="0">
                    <a:latin typeface="Times New Roman" pitchFamily="18" charset="0"/>
                    <a:ea typeface="SimSun" pitchFamily="2" charset="-122"/>
                    <a:cs typeface="Times New Roman" pitchFamily="18" charset="0"/>
                  </a:rPr>
                  <a:t> </a:t>
                </a:r>
                <a:r>
                  <a:rPr lang="en-US" altLang="zh-CN" sz="2000" b="1" dirty="0">
                    <a:solidFill>
                      <a:prstClr val="black"/>
                    </a:solidFill>
                    <a:latin typeface="Times" panose="02020603050405020304" pitchFamily="18" charset="0"/>
                    <a:ea typeface="SimSun" pitchFamily="2" charset="-122"/>
                    <a:cs typeface="Times" panose="02020603050405020304" pitchFamily="18" charset="0"/>
                  </a:rPr>
                  <a:t>0/1</a:t>
                </a:r>
                <a:r>
                  <a:rPr lang="zh-CN" altLang="zh-CN" sz="2000" b="1" dirty="0">
                    <a:solidFill>
                      <a:prstClr val="black"/>
                    </a:solidFill>
                    <a:latin typeface="Times" panose="02020603050405020304" pitchFamily="18" charset="0"/>
                    <a:ea typeface="SimSun" pitchFamily="2" charset="-122"/>
                    <a:cs typeface="Times" panose="02020603050405020304" pitchFamily="18" charset="0"/>
                  </a:rPr>
                  <a:t>背包问题的数学规划模型：</a:t>
                </a:r>
                <a:endParaRPr lang="en-US" altLang="zh-CN" sz="2000" b="1" dirty="0">
                  <a:solidFill>
                    <a:prstClr val="black"/>
                  </a:solidFill>
                  <a:latin typeface="Times" panose="02020603050405020304" pitchFamily="18" charset="0"/>
                  <a:ea typeface="SimSun" pitchFamily="2" charset="-122"/>
                  <a:cs typeface="Times" panose="02020603050405020304" pitchFamily="18" charset="0"/>
                </a:endParaRPr>
              </a:p>
              <a:p>
                <a:pPr>
                  <a:spcBef>
                    <a:spcPts val="150"/>
                  </a:spcBef>
                </a:pPr>
                <a14:m>
                  <m:oMathPara xmlns:m="http://schemas.openxmlformats.org/officeDocument/2006/math">
                    <m:oMathParaPr>
                      <m:jc m:val="centerGroup"/>
                    </m:oMathParaPr>
                    <m:oMath xmlns:m="http://schemas.openxmlformats.org/officeDocument/2006/math">
                      <m:func>
                        <m:funcPr>
                          <m:ctrlPr>
                            <a:rPr lang="zh-CN" altLang="zh-CN" sz="2000" i="1">
                              <a:latin typeface="Cambria Math" panose="02040503050406030204" pitchFamily="18" charset="0"/>
                            </a:rPr>
                          </m:ctrlPr>
                        </m:funcPr>
                        <m:fName>
                          <m:r>
                            <m:rPr>
                              <m:sty m:val="p"/>
                            </m:rPr>
                            <a:rPr lang="en-US" altLang="zh-CN" sz="2000">
                              <a:latin typeface="Cambria Math" panose="02040503050406030204" pitchFamily="18" charset="0"/>
                            </a:rPr>
                            <m:t>max</m:t>
                          </m:r>
                        </m:fName>
                        <m:e>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𝑛</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e>
                          </m:nary>
                        </m:e>
                      </m:func>
                    </m:oMath>
                  </m:oMathPara>
                </a14:m>
                <a:endParaRPr lang="zh-CN" altLang="zh-CN" sz="2000" dirty="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 </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𝑛</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m:t>
                      </m:r>
                      <m:r>
                        <a:rPr lang="en-US" altLang="zh-CN" sz="2000" i="1">
                          <a:latin typeface="Cambria Math" panose="02040503050406030204" pitchFamily="18" charset="0"/>
                        </a:rPr>
                        <m:t>𝐶</m:t>
                      </m:r>
                      <m:r>
                        <a:rPr lang="en-US" altLang="zh-CN" sz="2000" i="1">
                          <a:latin typeface="Cambria Math" panose="02040503050406030204" pitchFamily="18" charset="0"/>
                        </a:rPr>
                        <m:t>, </m:t>
                      </m:r>
                    </m:oMath>
                  </m:oMathPara>
                </a14:m>
                <a:endParaRPr lang="en-US" altLang="zh-CN" sz="2000" dirty="0"/>
              </a:p>
              <a:p>
                <a:r>
                  <a:rPr lang="en-US" altLang="zh-CN" sz="2000" b="0" dirty="0"/>
                  <a:t>                                                            </a:t>
                </a:r>
                <a14:m>
                  <m:oMath xmlns:m="http://schemas.openxmlformats.org/officeDocument/2006/math">
                    <m:r>
                      <a:rPr lang="en-US" altLang="zh-CN" sz="2000" b="0" i="1" smtClean="0">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0,1</m:t>
                        </m:r>
                      </m:e>
                    </m:d>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=1,2,…,</m:t>
                    </m:r>
                    <m:r>
                      <a:rPr lang="en-US" altLang="zh-CN" sz="2000" i="1">
                        <a:latin typeface="Cambria Math" panose="02040503050406030204" pitchFamily="18" charset="0"/>
                      </a:rPr>
                      <m:t>𝑛</m:t>
                    </m:r>
                  </m:oMath>
                </a14:m>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r>
                  <a:rPr lang="zh-CN" altLang="zh-CN" sz="2000" b="1" dirty="0">
                    <a:solidFill>
                      <a:prstClr val="black"/>
                    </a:solidFill>
                    <a:latin typeface="Times" panose="02020603050405020304" pitchFamily="18" charset="0"/>
                    <a:ea typeface="SimSun" pitchFamily="2" charset="-122"/>
                    <a:cs typeface="Times" panose="02020603050405020304" pitchFamily="18" charset="0"/>
                  </a:rPr>
                  <a:t>最优子结构性质：</a:t>
                </a:r>
              </a:p>
              <a:p>
                <a:r>
                  <a:rPr lang="en-US" altLang="zh-CN" sz="2000" dirty="0">
                    <a:latin typeface="Times" panose="02020603050405020304" pitchFamily="18" charset="0"/>
                    <a:cs typeface="Times" panose="02020603050405020304" pitchFamily="18" charset="0"/>
                  </a:rPr>
                  <a:t>   </a:t>
                </a:r>
                <a:r>
                  <a:rPr lang="zh-CN" altLang="zh-CN" sz="2000" dirty="0">
                    <a:latin typeface="Times" panose="02020603050405020304" pitchFamily="18" charset="0"/>
                    <a:cs typeface="Times" panose="02020603050405020304" pitchFamily="18" charset="0"/>
                  </a:rPr>
                  <a:t>若</a:t>
                </a:r>
                <a:r>
                  <a:rPr lang="en-US" altLang="zh-CN" sz="2000" dirty="0">
                    <a:latin typeface="Times" panose="02020603050405020304" pitchFamily="18" charset="0"/>
                    <a:cs typeface="Times" panose="02020603050405020304" pitchFamily="18" charset="0"/>
                  </a:rPr>
                  <a:t>(</a:t>
                </a:r>
                <a:r>
                  <a:rPr lang="en-US" altLang="zh-CN" sz="2000" i="1" dirty="0">
                    <a:latin typeface="Times" panose="02020603050405020304" pitchFamily="18" charset="0"/>
                    <a:cs typeface="Times" panose="02020603050405020304" pitchFamily="18" charset="0"/>
                  </a:rPr>
                  <a:t>y</a:t>
                </a:r>
                <a:r>
                  <a:rPr lang="en-US" altLang="zh-CN" sz="2000" baseline="-25000" dirty="0">
                    <a:latin typeface="Times" panose="02020603050405020304" pitchFamily="18" charset="0"/>
                    <a:cs typeface="Times" panose="02020603050405020304" pitchFamily="18" charset="0"/>
                  </a:rPr>
                  <a:t>1</a:t>
                </a:r>
                <a:r>
                  <a:rPr lang="en-US" altLang="zh-CN" sz="2000" dirty="0">
                    <a:latin typeface="Times" panose="02020603050405020304" pitchFamily="18" charset="0"/>
                    <a:cs typeface="Times" panose="02020603050405020304" pitchFamily="18" charset="0"/>
                  </a:rPr>
                  <a:t>,</a:t>
                </a:r>
                <a:r>
                  <a:rPr lang="en-US" altLang="zh-CN" sz="2000" i="1" dirty="0">
                    <a:latin typeface="Times" panose="02020603050405020304" pitchFamily="18" charset="0"/>
                    <a:cs typeface="Times" panose="02020603050405020304" pitchFamily="18" charset="0"/>
                  </a:rPr>
                  <a:t>y</a:t>
                </a:r>
                <a:r>
                  <a:rPr lang="en-US" altLang="zh-CN" sz="2000" baseline="-25000" dirty="0">
                    <a:latin typeface="Times" panose="02020603050405020304" pitchFamily="18" charset="0"/>
                    <a:cs typeface="Times" panose="02020603050405020304" pitchFamily="18" charset="0"/>
                  </a:rPr>
                  <a:t>2</a:t>
                </a:r>
                <a:r>
                  <a:rPr lang="en-US" altLang="zh-CN" sz="2000" dirty="0">
                    <a:latin typeface="Times" panose="02020603050405020304" pitchFamily="18" charset="0"/>
                    <a:cs typeface="Times" panose="02020603050405020304" pitchFamily="18" charset="0"/>
                  </a:rPr>
                  <a:t>,…,</a:t>
                </a:r>
                <a:r>
                  <a:rPr lang="en-US" altLang="zh-CN" sz="2000" i="1" dirty="0" err="1">
                    <a:latin typeface="Times" panose="02020603050405020304" pitchFamily="18" charset="0"/>
                    <a:cs typeface="Times" panose="02020603050405020304" pitchFamily="18" charset="0"/>
                  </a:rPr>
                  <a:t>y</a:t>
                </a:r>
                <a:r>
                  <a:rPr lang="en-US" altLang="zh-CN" sz="2000" i="1" baseline="-25000" dirty="0" err="1">
                    <a:latin typeface="Times" panose="02020603050405020304" pitchFamily="18" charset="0"/>
                    <a:cs typeface="Times" panose="02020603050405020304" pitchFamily="18" charset="0"/>
                  </a:rPr>
                  <a:t>n</a:t>
                </a:r>
                <a:r>
                  <a:rPr lang="en-US" altLang="zh-CN" sz="2000" dirty="0">
                    <a:latin typeface="Times" panose="02020603050405020304" pitchFamily="18" charset="0"/>
                    <a:cs typeface="Times" panose="02020603050405020304" pitchFamily="18" charset="0"/>
                  </a:rPr>
                  <a:t>), </a:t>
                </a:r>
                <a:r>
                  <a:rPr lang="en-US" altLang="zh-CN" sz="2000" i="1" dirty="0" err="1">
                    <a:latin typeface="Times" panose="02020603050405020304" pitchFamily="18" charset="0"/>
                    <a:cs typeface="Times" panose="02020603050405020304" pitchFamily="18" charset="0"/>
                  </a:rPr>
                  <a:t>y</a:t>
                </a:r>
                <a:r>
                  <a:rPr lang="en-US" altLang="zh-CN" sz="2000" i="1" baseline="-25000" dirty="0" err="1">
                    <a:latin typeface="Times" panose="02020603050405020304" pitchFamily="18" charset="0"/>
                    <a:cs typeface="Times" panose="02020603050405020304" pitchFamily="18" charset="0"/>
                  </a:rPr>
                  <a:t>i</a:t>
                </a:r>
                <a:r>
                  <a:rPr lang="en-US" altLang="zh-CN" sz="2000" dirty="0">
                    <a:latin typeface="Times" panose="02020603050405020304" pitchFamily="18" charset="0"/>
                    <a:cs typeface="Times" panose="02020603050405020304" pitchFamily="18" charset="0"/>
                    <a:sym typeface="Symbol" panose="05050102010706020507" pitchFamily="18" charset="2"/>
                  </a:rPr>
                  <a:t>{0,1},</a:t>
                </a:r>
                <a:r>
                  <a:rPr lang="en-US" altLang="zh-CN" sz="2000" i="1" dirty="0" err="1">
                    <a:latin typeface="Times" panose="02020603050405020304" pitchFamily="18" charset="0"/>
                    <a:cs typeface="Times" panose="02020603050405020304" pitchFamily="18" charset="0"/>
                    <a:sym typeface="Symbol" panose="05050102010706020507" pitchFamily="18" charset="2"/>
                  </a:rPr>
                  <a:t>i</a:t>
                </a:r>
                <a:r>
                  <a:rPr lang="en-US" altLang="zh-CN" sz="2000" dirty="0">
                    <a:latin typeface="Times" panose="02020603050405020304" pitchFamily="18" charset="0"/>
                    <a:cs typeface="Times" panose="02020603050405020304" pitchFamily="18" charset="0"/>
                  </a:rPr>
                  <a:t>,</a:t>
                </a:r>
                <a:r>
                  <a:rPr lang="zh-CN" altLang="zh-CN" sz="2000" dirty="0">
                    <a:latin typeface="Times" panose="02020603050405020304" pitchFamily="18" charset="0"/>
                    <a:cs typeface="Times" panose="02020603050405020304" pitchFamily="18" charset="0"/>
                  </a:rPr>
                  <a:t>是原问题的最优解，则</a:t>
                </a:r>
                <a:r>
                  <a:rPr lang="en-US" altLang="zh-CN" sz="2000" dirty="0">
                    <a:latin typeface="Times" panose="02020603050405020304" pitchFamily="18" charset="0"/>
                    <a:cs typeface="Times" panose="02020603050405020304" pitchFamily="18" charset="0"/>
                  </a:rPr>
                  <a:t>(</a:t>
                </a:r>
                <a:r>
                  <a:rPr lang="en-US" altLang="zh-CN" sz="2000" i="1" dirty="0">
                    <a:latin typeface="Times" panose="02020603050405020304" pitchFamily="18" charset="0"/>
                    <a:cs typeface="Times" panose="02020603050405020304" pitchFamily="18" charset="0"/>
                  </a:rPr>
                  <a:t>y</a:t>
                </a:r>
                <a:r>
                  <a:rPr lang="en-US" altLang="zh-CN" sz="2000" baseline="-25000" dirty="0">
                    <a:latin typeface="Times" panose="02020603050405020304" pitchFamily="18" charset="0"/>
                    <a:cs typeface="Times" panose="02020603050405020304" pitchFamily="18" charset="0"/>
                  </a:rPr>
                  <a:t>1</a:t>
                </a:r>
                <a:r>
                  <a:rPr lang="en-US" altLang="zh-CN" sz="2000" dirty="0">
                    <a:latin typeface="Times" panose="02020603050405020304" pitchFamily="18" charset="0"/>
                    <a:cs typeface="Times" panose="02020603050405020304" pitchFamily="18" charset="0"/>
                  </a:rPr>
                  <a:t>, </a:t>
                </a:r>
                <a:r>
                  <a:rPr lang="en-US" altLang="zh-CN" sz="2000" i="1" dirty="0">
                    <a:latin typeface="Times" panose="02020603050405020304" pitchFamily="18" charset="0"/>
                    <a:cs typeface="Times" panose="02020603050405020304" pitchFamily="18" charset="0"/>
                  </a:rPr>
                  <a:t>y</a:t>
                </a:r>
                <a:r>
                  <a:rPr lang="en-US" altLang="zh-CN" sz="2000" baseline="-25000" dirty="0">
                    <a:latin typeface="Times" panose="02020603050405020304" pitchFamily="18" charset="0"/>
                    <a:cs typeface="Times" panose="02020603050405020304" pitchFamily="18" charset="0"/>
                  </a:rPr>
                  <a:t>2</a:t>
                </a:r>
                <a:r>
                  <a:rPr lang="en-US" altLang="zh-CN" sz="2000" dirty="0">
                    <a:latin typeface="Times" panose="02020603050405020304" pitchFamily="18" charset="0"/>
                    <a:cs typeface="Times" panose="02020603050405020304" pitchFamily="18" charset="0"/>
                  </a:rPr>
                  <a:t>,…,</a:t>
                </a:r>
                <a:r>
                  <a:rPr lang="en-US" altLang="zh-CN" sz="2000" i="1" dirty="0">
                    <a:latin typeface="Times" panose="02020603050405020304" pitchFamily="18" charset="0"/>
                    <a:cs typeface="Times" panose="02020603050405020304" pitchFamily="18" charset="0"/>
                  </a:rPr>
                  <a:t>y</a:t>
                </a:r>
                <a:r>
                  <a:rPr lang="en-US" altLang="zh-CN" sz="2000" i="1" baseline="-25000" dirty="0">
                    <a:latin typeface="Times" panose="02020603050405020304" pitchFamily="18" charset="0"/>
                    <a:cs typeface="Times" panose="02020603050405020304" pitchFamily="18" charset="0"/>
                  </a:rPr>
                  <a:t>n</a:t>
                </a:r>
                <a:r>
                  <a:rPr lang="en-US" altLang="zh-CN" sz="2000" baseline="-25000" dirty="0">
                    <a:latin typeface="Times" panose="02020603050405020304" pitchFamily="18" charset="0"/>
                    <a:cs typeface="Times" panose="02020603050405020304" pitchFamily="18" charset="0"/>
                  </a:rPr>
                  <a:t>-1</a:t>
                </a:r>
                <a:r>
                  <a:rPr lang="en-US" altLang="zh-CN" sz="2000" dirty="0">
                    <a:latin typeface="Times" panose="02020603050405020304" pitchFamily="18" charset="0"/>
                    <a:cs typeface="Times" panose="02020603050405020304" pitchFamily="18" charset="0"/>
                  </a:rPr>
                  <a:t>)</a:t>
                </a:r>
                <a:r>
                  <a:rPr lang="zh-CN" altLang="zh-CN" sz="2000" dirty="0">
                    <a:latin typeface="Times" panose="02020603050405020304" pitchFamily="18" charset="0"/>
                    <a:cs typeface="Times" panose="02020603050405020304" pitchFamily="18" charset="0"/>
                  </a:rPr>
                  <a:t>是</a:t>
                </a:r>
                <a:r>
                  <a:rPr lang="en-US" altLang="zh-CN" sz="2000" dirty="0">
                    <a:latin typeface="Times" panose="02020603050405020304" pitchFamily="18" charset="0"/>
                    <a:cs typeface="Times" panose="02020603050405020304" pitchFamily="18" charset="0"/>
                  </a:rPr>
                  <a:t>0/1</a:t>
                </a:r>
                <a:r>
                  <a:rPr lang="zh-CN" altLang="zh-CN" sz="2000" dirty="0">
                    <a:latin typeface="Times" panose="02020603050405020304" pitchFamily="18" charset="0"/>
                    <a:cs typeface="Times" panose="02020603050405020304" pitchFamily="18" charset="0"/>
                  </a:rPr>
                  <a:t>背包问题的下述子问题：</a:t>
                </a:r>
              </a:p>
              <a:p>
                <a:pPr/>
                <a14:m>
                  <m:oMathPara xmlns:m="http://schemas.openxmlformats.org/officeDocument/2006/math">
                    <m:oMathParaPr>
                      <m:jc m:val="centerGroup"/>
                    </m:oMathParaPr>
                    <m:oMath xmlns:m="http://schemas.openxmlformats.org/officeDocument/2006/math">
                      <m:func>
                        <m:funcPr>
                          <m:ctrlPr>
                            <a:rPr lang="zh-CN" altLang="zh-CN" sz="2000" i="1">
                              <a:latin typeface="Cambria Math" panose="02040503050406030204" pitchFamily="18" charset="0"/>
                            </a:rPr>
                          </m:ctrlPr>
                        </m:funcPr>
                        <m:fName>
                          <m:r>
                            <m:rPr>
                              <m:sty m:val="p"/>
                            </m:rPr>
                            <a:rPr lang="en-US" altLang="zh-CN" sz="2000">
                              <a:latin typeface="Cambria Math" panose="02040503050406030204" pitchFamily="18" charset="0"/>
                            </a:rPr>
                            <m:t>max</m:t>
                          </m:r>
                        </m:fName>
                        <m:e>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solidFill>
                                    <a:srgbClr val="0000FF"/>
                                  </a:solidFill>
                                  <a:latin typeface="Cambria Math" panose="02040503050406030204" pitchFamily="18" charset="0"/>
                                </a:rPr>
                                <m:t>𝑛</m:t>
                              </m:r>
                              <m:r>
                                <a:rPr lang="en-US" altLang="zh-CN" sz="2000" i="1">
                                  <a:solidFill>
                                    <a:srgbClr val="0000FF"/>
                                  </a:solidFill>
                                  <a:latin typeface="Cambria Math" panose="02040503050406030204" pitchFamily="18" charset="0"/>
                                </a:rPr>
                                <m:t>−1</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e>
                          </m:nary>
                        </m:e>
                      </m:func>
                    </m:oMath>
                  </m:oMathPara>
                </a14:m>
                <a:endParaRPr lang="zh-CN" altLang="zh-CN" sz="2000" dirty="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 </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solidFill>
                                <a:srgbClr val="0000FF"/>
                              </a:solidFill>
                              <a:latin typeface="Cambria Math" panose="02040503050406030204" pitchFamily="18" charset="0"/>
                            </a:rPr>
                            <m:t>𝑛</m:t>
                          </m:r>
                          <m:r>
                            <a:rPr lang="en-US" altLang="zh-CN" sz="2000" i="1">
                              <a:solidFill>
                                <a:srgbClr val="0000FF"/>
                              </a:solidFill>
                              <a:latin typeface="Cambria Math" panose="02040503050406030204" pitchFamily="18" charset="0"/>
                            </a:rPr>
                            <m:t>−1</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m:t>
                      </m:r>
                      <m:r>
                        <a:rPr lang="en-US" altLang="zh-CN" sz="2000" i="1">
                          <a:latin typeface="Cambria Math" panose="02040503050406030204" pitchFamily="18" charset="0"/>
                        </a:rPr>
                        <m:t>𝐶</m:t>
                      </m:r>
                      <m:r>
                        <a:rPr lang="en-US" altLang="zh-CN" sz="2000" i="1">
                          <a:solidFill>
                            <a:srgbClr val="0000FF"/>
                          </a:solidFill>
                          <a:latin typeface="Cambria Math" panose="02040503050406030204" pitchFamily="18" charset="0"/>
                        </a:rPr>
                        <m:t>−</m:t>
                      </m:r>
                      <m:sSub>
                        <m:sSubPr>
                          <m:ctrlPr>
                            <a:rPr lang="zh-CN" altLang="zh-CN" sz="2000" i="1">
                              <a:solidFill>
                                <a:srgbClr val="0000FF"/>
                              </a:solidFill>
                              <a:latin typeface="Cambria Math" panose="02040503050406030204" pitchFamily="18" charset="0"/>
                            </a:rPr>
                          </m:ctrlPr>
                        </m:sSubPr>
                        <m:e>
                          <m:r>
                            <a:rPr lang="en-US" altLang="zh-CN" sz="2000" i="1">
                              <a:solidFill>
                                <a:srgbClr val="0000FF"/>
                              </a:solidFill>
                              <a:latin typeface="Cambria Math" panose="02040503050406030204" pitchFamily="18" charset="0"/>
                            </a:rPr>
                            <m:t>𝑦</m:t>
                          </m:r>
                        </m:e>
                        <m:sub>
                          <m:r>
                            <a:rPr lang="en-US" altLang="zh-CN" sz="2000" i="1">
                              <a:solidFill>
                                <a:srgbClr val="0000FF"/>
                              </a:solidFill>
                              <a:latin typeface="Cambria Math" panose="02040503050406030204" pitchFamily="18" charset="0"/>
                            </a:rPr>
                            <m:t>𝑛</m:t>
                          </m:r>
                        </m:sub>
                      </m:sSub>
                      <m:sSub>
                        <m:sSubPr>
                          <m:ctrlPr>
                            <a:rPr lang="zh-CN" altLang="zh-CN" sz="2000" i="1">
                              <a:solidFill>
                                <a:srgbClr val="0000FF"/>
                              </a:solidFill>
                              <a:latin typeface="Cambria Math" panose="02040503050406030204" pitchFamily="18" charset="0"/>
                            </a:rPr>
                          </m:ctrlPr>
                        </m:sSubPr>
                        <m:e>
                          <m:r>
                            <a:rPr lang="en-US" altLang="zh-CN" sz="2000" i="1">
                              <a:solidFill>
                                <a:srgbClr val="0000FF"/>
                              </a:solidFill>
                              <a:latin typeface="Cambria Math" panose="02040503050406030204" pitchFamily="18" charset="0"/>
                            </a:rPr>
                            <m:t>𝑤</m:t>
                          </m:r>
                        </m:e>
                        <m:sub>
                          <m:r>
                            <a:rPr lang="en-US" altLang="zh-CN" sz="2000" i="1">
                              <a:solidFill>
                                <a:srgbClr val="0000FF"/>
                              </a:solidFill>
                              <a:latin typeface="Cambria Math" panose="02040503050406030204" pitchFamily="18" charset="0"/>
                            </a:rPr>
                            <m:t>𝑛</m:t>
                          </m:r>
                        </m:sub>
                      </m:sSub>
                      <m:r>
                        <a:rPr lang="en-US" altLang="zh-CN" sz="2000" i="1">
                          <a:latin typeface="Cambria Math" panose="02040503050406030204" pitchFamily="18" charset="0"/>
                        </a:rPr>
                        <m:t>, </m:t>
                      </m:r>
                    </m:oMath>
                  </m:oMathPara>
                </a14:m>
                <a:endParaRPr lang="en-US" altLang="zh-CN" sz="2000" dirty="0"/>
              </a:p>
              <a:p>
                <a:r>
                  <a:rPr lang="en-US"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0,1</m:t>
                        </m:r>
                      </m:e>
                    </m:d>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=1,2,…,</m:t>
                    </m:r>
                    <m:r>
                      <a:rPr lang="en-US" altLang="zh-CN" sz="2000" i="1">
                        <a:solidFill>
                          <a:srgbClr val="0000FF"/>
                        </a:solidFill>
                        <a:latin typeface="Cambria Math" panose="02040503050406030204" pitchFamily="18" charset="0"/>
                      </a:rPr>
                      <m:t>𝑛</m:t>
                    </m:r>
                    <m:r>
                      <a:rPr lang="en-US" altLang="zh-CN" sz="2000" i="1">
                        <a:solidFill>
                          <a:srgbClr val="0000FF"/>
                        </a:solidFill>
                        <a:latin typeface="Cambria Math" panose="02040503050406030204" pitchFamily="18" charset="0"/>
                      </a:rPr>
                      <m:t>−1</m:t>
                    </m:r>
                  </m:oMath>
                </a14:m>
                <a:endParaRPr lang="zh-CN" altLang="zh-CN" sz="2000" dirty="0"/>
              </a:p>
              <a:p>
                <a:r>
                  <a:rPr lang="en-US" altLang="zh-CN" sz="2000" dirty="0"/>
                  <a:t>                                </a:t>
                </a:r>
                <a:r>
                  <a:rPr lang="zh-CN" altLang="zh-CN" sz="2000" dirty="0"/>
                  <a:t>的最优解。</a:t>
                </a:r>
                <a:endParaRPr lang="en-US" altLang="zh-CN" sz="2000" dirty="0">
                  <a:solidFill>
                    <a:prstClr val="black"/>
                  </a:solidFill>
                  <a:latin typeface="Calibri"/>
                  <a:ea typeface="宋体" panose="02010600030101010101" pitchFamily="2" charset="-122"/>
                </a:endParaRPr>
              </a:p>
            </p:txBody>
          </p:sp>
        </mc:Choice>
        <mc:Fallback>
          <p:sp>
            <p:nvSpPr>
              <p:cNvPr id="4" name="TextBox 3">
                <a:extLst>
                  <a:ext uri="{FF2B5EF4-FFF2-40B4-BE49-F238E27FC236}">
                    <a16:creationId xmlns:a16="http://schemas.microsoft.com/office/drawing/2014/main" id="{B0A0A72A-A36B-C9D4-1F6A-24CC8314F034}"/>
                  </a:ext>
                </a:extLst>
              </p:cNvPr>
              <p:cNvSpPr txBox="1">
                <a:spLocks noRot="1" noChangeAspect="1" noMove="1" noResize="1" noEditPoints="1" noAdjustHandles="1" noChangeArrowheads="1" noChangeShapeType="1" noTextEdit="1"/>
              </p:cNvSpPr>
              <p:nvPr/>
            </p:nvSpPr>
            <p:spPr>
              <a:xfrm>
                <a:off x="381000" y="685800"/>
                <a:ext cx="8610600" cy="5655138"/>
              </a:xfrm>
              <a:prstGeom prst="rect">
                <a:avLst/>
              </a:prstGeom>
              <a:blipFill>
                <a:blip r:embed="rId3"/>
                <a:stretch>
                  <a:fillRect l="-1133" t="-1187" b="-64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427D3550-6283-5C7B-5E7A-70495F20CE30}"/>
              </a:ext>
            </a:extLst>
          </p:cNvPr>
          <p:cNvSpPr txBox="1"/>
          <p:nvPr/>
        </p:nvSpPr>
        <p:spPr>
          <a:xfrm>
            <a:off x="6477000" y="1601561"/>
            <a:ext cx="954107" cy="323165"/>
          </a:xfrm>
          <a:prstGeom prst="rect">
            <a:avLst/>
          </a:prstGeom>
          <a:solidFill>
            <a:srgbClr val="FFC000"/>
          </a:solidFill>
        </p:spPr>
        <p:txBody>
          <a:bodyPr wrap="none" rtlCol="0">
            <a:spAutoFit/>
          </a:bodyPr>
          <a:lstStyle/>
          <a:p>
            <a:r>
              <a:rPr lang="zh-CN" altLang="en-US" sz="1500" dirty="0"/>
              <a:t>目标函数</a:t>
            </a:r>
            <a:endParaRPr lang="en-US" sz="1500" dirty="0"/>
          </a:p>
        </p:txBody>
      </p:sp>
      <p:cxnSp>
        <p:nvCxnSpPr>
          <p:cNvPr id="6" name="直接箭头连接符 5">
            <a:extLst>
              <a:ext uri="{FF2B5EF4-FFF2-40B4-BE49-F238E27FC236}">
                <a16:creationId xmlns:a16="http://schemas.microsoft.com/office/drawing/2014/main" id="{934ADC05-E148-F079-6447-12AC93843DA2}"/>
              </a:ext>
            </a:extLst>
          </p:cNvPr>
          <p:cNvCxnSpPr>
            <a:cxnSpLocks/>
          </p:cNvCxnSpPr>
          <p:nvPr/>
        </p:nvCxnSpPr>
        <p:spPr>
          <a:xfrm flipH="1">
            <a:off x="5932019" y="1764148"/>
            <a:ext cx="5357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9A3217C2-15A6-5CB5-D28B-5F74B886D9D3}"/>
              </a:ext>
            </a:extLst>
          </p:cNvPr>
          <p:cNvSpPr txBox="1"/>
          <p:nvPr/>
        </p:nvSpPr>
        <p:spPr>
          <a:xfrm>
            <a:off x="6477000" y="2333950"/>
            <a:ext cx="954107" cy="323165"/>
          </a:xfrm>
          <a:prstGeom prst="rect">
            <a:avLst/>
          </a:prstGeom>
          <a:solidFill>
            <a:srgbClr val="FFC000"/>
          </a:solidFill>
        </p:spPr>
        <p:txBody>
          <a:bodyPr wrap="none" rtlCol="0">
            <a:spAutoFit/>
          </a:bodyPr>
          <a:lstStyle/>
          <a:p>
            <a:r>
              <a:rPr lang="zh-CN" altLang="en-US" sz="1500" dirty="0"/>
              <a:t>容量约束</a:t>
            </a:r>
            <a:endParaRPr lang="en-US" sz="1500" dirty="0"/>
          </a:p>
        </p:txBody>
      </p:sp>
      <p:cxnSp>
        <p:nvCxnSpPr>
          <p:cNvPr id="8" name="直接箭头连接符 7">
            <a:extLst>
              <a:ext uri="{FF2B5EF4-FFF2-40B4-BE49-F238E27FC236}">
                <a16:creationId xmlns:a16="http://schemas.microsoft.com/office/drawing/2014/main" id="{21657ACF-9678-8996-85D5-EF68B3F12869}"/>
              </a:ext>
            </a:extLst>
          </p:cNvPr>
          <p:cNvCxnSpPr>
            <a:cxnSpLocks/>
          </p:cNvCxnSpPr>
          <p:nvPr/>
        </p:nvCxnSpPr>
        <p:spPr>
          <a:xfrm flipH="1">
            <a:off x="5932019" y="2496537"/>
            <a:ext cx="5357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文本框 8">
            <a:extLst>
              <a:ext uri="{FF2B5EF4-FFF2-40B4-BE49-F238E27FC236}">
                <a16:creationId xmlns:a16="http://schemas.microsoft.com/office/drawing/2014/main" id="{F8924583-11C5-89C4-915B-3BECDC540170}"/>
              </a:ext>
            </a:extLst>
          </p:cNvPr>
          <p:cNvSpPr txBox="1"/>
          <p:nvPr/>
        </p:nvSpPr>
        <p:spPr>
          <a:xfrm>
            <a:off x="7162800" y="2864295"/>
            <a:ext cx="1223412" cy="323165"/>
          </a:xfrm>
          <a:prstGeom prst="rect">
            <a:avLst/>
          </a:prstGeom>
          <a:solidFill>
            <a:srgbClr val="FFC000"/>
          </a:solidFill>
        </p:spPr>
        <p:txBody>
          <a:bodyPr wrap="none" rtlCol="0">
            <a:spAutoFit/>
          </a:bodyPr>
          <a:lstStyle/>
          <a:p>
            <a:r>
              <a:rPr lang="en-US" altLang="zh-CN" sz="1500" dirty="0"/>
              <a:t>0/1</a:t>
            </a:r>
            <a:r>
              <a:rPr lang="zh-CN" altLang="en-US" sz="1500" dirty="0"/>
              <a:t>约束条件</a:t>
            </a:r>
            <a:endParaRPr lang="en-US" sz="1500" dirty="0"/>
          </a:p>
        </p:txBody>
      </p:sp>
      <p:cxnSp>
        <p:nvCxnSpPr>
          <p:cNvPr id="10" name="直接箭头连接符 9">
            <a:extLst>
              <a:ext uri="{FF2B5EF4-FFF2-40B4-BE49-F238E27FC236}">
                <a16:creationId xmlns:a16="http://schemas.microsoft.com/office/drawing/2014/main" id="{42B262D7-2F81-AAC9-42D5-85A53214BBFD}"/>
              </a:ext>
            </a:extLst>
          </p:cNvPr>
          <p:cNvCxnSpPr>
            <a:cxnSpLocks/>
          </p:cNvCxnSpPr>
          <p:nvPr/>
        </p:nvCxnSpPr>
        <p:spPr>
          <a:xfrm flipH="1">
            <a:off x="6617819" y="3026882"/>
            <a:ext cx="5357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039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6D1DE-2CB5-702B-7B69-A9BCFEE675A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D35083-DAE2-EFB7-80A3-5B24FC4A7E9A}"/>
              </a:ext>
            </a:extLst>
          </p:cNvPr>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C57A50-4AC4-15F0-4169-DBB06A512B8A}"/>
                  </a:ext>
                </a:extLst>
              </p:cNvPr>
              <p:cNvSpPr txBox="1"/>
              <p:nvPr/>
            </p:nvSpPr>
            <p:spPr>
              <a:xfrm>
                <a:off x="381000" y="685800"/>
                <a:ext cx="8610600" cy="2200602"/>
              </a:xfrm>
              <a:prstGeom prst="rect">
                <a:avLst/>
              </a:prstGeom>
              <a:noFill/>
            </p:spPr>
            <p:txBody>
              <a:bodyPr wrap="square" rtlCol="0">
                <a:spAutoFit/>
              </a:bodyPr>
              <a:lstStyle/>
              <a:p>
                <a:pPr>
                  <a:spcBef>
                    <a:spcPts val="150"/>
                  </a:spcBef>
                </a:pP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子问题定义</a:t>
                </a:r>
                <a:endPar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150"/>
                  </a:spcBef>
                </a:pPr>
                <a:r>
                  <a:rPr lang="en-US" altLang="zh-CN" sz="2400" kern="100" dirty="0">
                    <a:ea typeface="宋体" panose="02010600030101010101" pitchFamily="2" charset="-122"/>
                    <a:cs typeface="Times New Roman" panose="02020603050405020304" pitchFamily="18" charset="0"/>
                  </a:rPr>
                  <a:t>      </a:t>
                </a:r>
                <a14:m>
                  <m:oMath xmlns:m="http://schemas.openxmlformats.org/officeDocument/2006/math">
                    <m:r>
                      <a:rPr lang="en-US" altLang="zh-CN" sz="2000" i="1" kern="100" dirty="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e>
                    </m:d>
                  </m:oMath>
                </a14:m>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表示在</a:t>
                </a:r>
                <a:r>
                  <a:rPr lang="zh-CN" altLang="zh-CN"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前</a:t>
                </a:r>
                <a:r>
                  <a:rPr lang="en-US" altLang="zh-CN" sz="2000" i="1" kern="1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件物品</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中选取若干件物品</a:t>
                </a:r>
                <a:r>
                  <a:rPr lang="zh-CN" altLang="en-US"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仅使用</a:t>
                </a:r>
                <a:r>
                  <a:rPr lang="zh-CN" altLang="zh-CN"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容量</a:t>
                </a:r>
                <a:r>
                  <a:rPr lang="en-US" altLang="zh-CN" sz="2000" i="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情况下</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所能得到的</a:t>
                </a:r>
                <a:r>
                  <a:rPr lang="zh-CN" altLang="zh-CN"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最大</a:t>
                </a:r>
                <a:r>
                  <a:rPr lang="zh-CN" altLang="en-US"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物品总</a:t>
                </a:r>
                <a:r>
                  <a:rPr lang="zh-CN" altLang="zh-CN" sz="2000"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价值</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150"/>
                  </a:spcBef>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i="1"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000" kern="100" dirty="0">
                    <a:ea typeface="宋体" panose="02010600030101010101" pitchFamily="2" charset="-122"/>
                    <a:cs typeface="Times New Roman" panose="02020603050405020304" pitchFamily="18" charset="0"/>
                  </a:rPr>
                  <a:t> </a:t>
                </a:r>
                <a14:m>
                  <m:oMath xmlns:m="http://schemas.openxmlformats.org/officeDocument/2006/math">
                    <m:r>
                      <a:rPr lang="en-US" altLang="zh-CN" sz="2000" i="1" kern="100" dirty="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𝐶</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表示原问题的解）</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a:spcBef>
                    <a:spcPts val="150"/>
                  </a:spcBef>
                </a:pPr>
                <a:r>
                  <a:rPr lang="zh-CN" altLang="en-US" sz="2400" b="1" dirty="0">
                    <a:solidFill>
                      <a:prstClr val="black"/>
                    </a:solidFill>
                    <a:latin typeface="Times" panose="02020603050405020304" pitchFamily="18" charset="0"/>
                    <a:ea typeface="SimSun" pitchFamily="2" charset="-122"/>
                    <a:cs typeface="Times" panose="02020603050405020304" pitchFamily="18" charset="0"/>
                  </a:rPr>
                  <a:t>归纳公式</a:t>
                </a:r>
                <a:endParaRPr lang="en-US" altLang="zh-CN" sz="2400" b="1" dirty="0">
                  <a:solidFill>
                    <a:prstClr val="black"/>
                  </a:solidFill>
                  <a:latin typeface="Times" panose="02020603050405020304" pitchFamily="18" charset="0"/>
                  <a:ea typeface="SimSun" pitchFamily="2" charset="-122"/>
                  <a:cs typeface="Times" panose="02020603050405020304" pitchFamily="18" charset="0"/>
                </a:endParaRPr>
              </a:p>
            </p:txBody>
          </p:sp>
        </mc:Choice>
        <mc:Fallback xmlns="">
          <p:sp>
            <p:nvSpPr>
              <p:cNvPr id="4" name="TextBox 3">
                <a:extLst>
                  <a:ext uri="{FF2B5EF4-FFF2-40B4-BE49-F238E27FC236}">
                    <a16:creationId xmlns:a16="http://schemas.microsoft.com/office/drawing/2014/main" id="{70C57A50-4AC4-15F0-4169-DBB06A512B8A}"/>
                  </a:ext>
                </a:extLst>
              </p:cNvPr>
              <p:cNvSpPr txBox="1">
                <a:spLocks noRot="1" noChangeAspect="1" noMove="1" noResize="1" noEditPoints="1" noAdjustHandles="1" noChangeArrowheads="1" noChangeShapeType="1" noTextEdit="1"/>
              </p:cNvSpPr>
              <p:nvPr/>
            </p:nvSpPr>
            <p:spPr>
              <a:xfrm>
                <a:off x="381000" y="685800"/>
                <a:ext cx="8610600" cy="2200602"/>
              </a:xfrm>
              <a:prstGeom prst="rect">
                <a:avLst/>
              </a:prstGeom>
              <a:blipFill>
                <a:blip r:embed="rId3"/>
                <a:stretch>
                  <a:fillRect l="-1133" t="-3056" b="-444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B16D4E2-B17A-2CD3-0177-F03AC084EBA8}"/>
              </a:ext>
            </a:extLst>
          </p:cNvPr>
          <p:cNvSpPr txBox="1"/>
          <p:nvPr/>
        </p:nvSpPr>
        <p:spPr>
          <a:xfrm>
            <a:off x="381000" y="5644594"/>
            <a:ext cx="8153400"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采用动态规划求解，</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时间复杂度为</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rPr>
              <a:t>Cn</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空间复杂度为</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rPr>
              <a:t>Cn</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A749568-932B-4979-93B4-A14505C127B1}"/>
                  </a:ext>
                </a:extLst>
              </p:cNvPr>
              <p:cNvSpPr txBox="1"/>
              <p:nvPr/>
            </p:nvSpPr>
            <p:spPr>
              <a:xfrm>
                <a:off x="533400" y="2983140"/>
                <a:ext cx="8305800" cy="891719"/>
              </a:xfrm>
              <a:prstGeom prst="rect">
                <a:avLst/>
              </a:prstGeom>
              <a:noFill/>
              <a:ln w="22225">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𝑚𝑎𝑥</m:t>
                      </m:r>
                      <m:d>
                        <m:dPr>
                          <m:begChr m:val="{"/>
                          <m:end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zh-CN" altLang="zh-CN" sz="2000" kern="100">
                                  <a:latin typeface="Cambria Math" panose="02040503050406030204" pitchFamily="18" charset="0"/>
                                  <a:ea typeface="宋体" panose="02010600030101010101" pitchFamily="2" charset="-122"/>
                                  <a:cs typeface="Times New Roman" panose="02020603050405020304" pitchFamily="18" charset="0"/>
                                </a:rPr>
                                <m:t>不放第</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zh-CN" altLang="zh-CN" sz="2000" kern="100">
                                  <a:latin typeface="Cambria Math" panose="02040503050406030204" pitchFamily="18" charset="0"/>
                                  <a:ea typeface="宋体" panose="02010600030101010101" pitchFamily="2" charset="-122"/>
                                  <a:cs typeface="Times New Roman" panose="02020603050405020304" pitchFamily="18" charset="0"/>
                                </a:rPr>
                                <m:t>件物品</m:t>
                              </m:r>
                              <m:r>
                                <a:rPr lang="zh-CN" altLang="zh-CN" sz="2000"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    </m:t>
                              </m:r>
                            </m:e>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Sub>
                                </m:e>
                              </m:d>
                              <m:r>
                                <a:rPr lang="zh-CN" altLang="zh-CN" sz="2000" kern="100">
                                  <a:latin typeface="Cambria Math" panose="02040503050406030204" pitchFamily="18" charset="0"/>
                                  <a:ea typeface="宋体" panose="02010600030101010101" pitchFamily="2" charset="-122"/>
                                  <a:cs typeface="Times New Roman" panose="02020603050405020304" pitchFamily="18" charset="0"/>
                                </a:rPr>
                                <m:t>放第</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zh-CN" altLang="zh-CN" sz="2000" kern="100">
                                  <a:latin typeface="Cambria Math" panose="02040503050406030204" pitchFamily="18" charset="0"/>
                                  <a:ea typeface="宋体" panose="02010600030101010101" pitchFamily="2" charset="-122"/>
                                  <a:cs typeface="Times New Roman" panose="02020603050405020304" pitchFamily="18" charset="0"/>
                                </a:rPr>
                                <m:t>件物品</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  </m:t>
                              </m:r>
                            </m:e>
                          </m:eqArr>
                        </m:e>
                      </m:d>
                    </m:oMath>
                  </m:oMathPara>
                </a14:m>
                <a:endParaRPr lang="en-US" sz="2400" dirty="0">
                  <a:latin typeface="Times" panose="02020603050405020304" pitchFamily="18" charset="0"/>
                </a:endParaRPr>
              </a:p>
            </p:txBody>
          </p:sp>
        </mc:Choice>
        <mc:Fallback>
          <p:sp>
            <p:nvSpPr>
              <p:cNvPr id="7" name="文本框 6">
                <a:extLst>
                  <a:ext uri="{FF2B5EF4-FFF2-40B4-BE49-F238E27FC236}">
                    <a16:creationId xmlns:a16="http://schemas.microsoft.com/office/drawing/2014/main" id="{FA749568-932B-4979-93B4-A14505C127B1}"/>
                  </a:ext>
                </a:extLst>
              </p:cNvPr>
              <p:cNvSpPr txBox="1">
                <a:spLocks noRot="1" noChangeAspect="1" noMove="1" noResize="1" noEditPoints="1" noAdjustHandles="1" noChangeArrowheads="1" noChangeShapeType="1" noTextEdit="1"/>
              </p:cNvSpPr>
              <p:nvPr/>
            </p:nvSpPr>
            <p:spPr>
              <a:xfrm>
                <a:off x="533400" y="2983140"/>
                <a:ext cx="8305800" cy="891719"/>
              </a:xfrm>
              <a:prstGeom prst="rect">
                <a:avLst/>
              </a:prstGeom>
              <a:blipFill>
                <a:blip r:embed="rId4"/>
                <a:stretch>
                  <a:fillRect/>
                </a:stretch>
              </a:blipFill>
              <a:ln w="22225">
                <a:solidFill>
                  <a:schemeClr val="accent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3">
                <a:extLst>
                  <a:ext uri="{FF2B5EF4-FFF2-40B4-BE49-F238E27FC236}">
                    <a16:creationId xmlns:a16="http://schemas.microsoft.com/office/drawing/2014/main" id="{5FD46866-99ED-906D-47A3-3EB231B21754}"/>
                  </a:ext>
                </a:extLst>
              </p:cNvPr>
              <p:cNvSpPr txBox="1"/>
              <p:nvPr/>
            </p:nvSpPr>
            <p:spPr>
              <a:xfrm>
                <a:off x="381000" y="4136479"/>
                <a:ext cx="8610600" cy="1446550"/>
              </a:xfrm>
              <a:prstGeom prst="rect">
                <a:avLst/>
              </a:prstGeom>
              <a:noFill/>
            </p:spPr>
            <p:txBody>
              <a:bodyPr wrap="square" rtlCol="0">
                <a:spAutoFit/>
              </a:bodyPr>
              <a:lstStyle/>
              <a:p>
                <a:r>
                  <a:rPr lang="en-US" sz="2400" b="1" dirty="0" err="1">
                    <a:latin typeface="SimSun" pitchFamily="2" charset="-122"/>
                    <a:ea typeface="SimSun" pitchFamily="2" charset="-122"/>
                  </a:rPr>
                  <a:t>初始化</a:t>
                </a:r>
                <a:endParaRPr lang="en-US" sz="2400" b="1" dirty="0">
                  <a:latin typeface="SimSun" pitchFamily="2" charset="-122"/>
                  <a:ea typeface="SimSun" pitchFamily="2" charset="-122"/>
                </a:endParaRPr>
              </a:p>
              <a:p>
                <a:r>
                  <a:rPr lang="en-US" altLang="zh-CN" sz="2000" kern="100" dirty="0">
                    <a:latin typeface="Times" panose="02020603050405020304" pitchFamily="18" charset="0"/>
                    <a:ea typeface="宋体" panose="02010600030101010101" pitchFamily="2" charset="-122"/>
                    <a:cs typeface="Times" panose="02020603050405020304" pitchFamily="18" charset="0"/>
                  </a:rPr>
                  <a:t>      </a:t>
                </a:r>
                <a:r>
                  <a:rPr lang="zh-CN" altLang="zh-CN" sz="2000" kern="100" dirty="0">
                    <a:latin typeface="Times" panose="02020603050405020304" pitchFamily="18" charset="0"/>
                    <a:ea typeface="宋体" panose="02010600030101010101" pitchFamily="2" charset="-122"/>
                    <a:cs typeface="Times" panose="02020603050405020304" pitchFamily="18" charset="0"/>
                  </a:rPr>
                  <a:t>考虑</a:t>
                </a:r>
                <a:r>
                  <a:rPr lang="en-US" altLang="zh-CN" sz="2000" i="1" kern="100" dirty="0" err="1">
                    <a:latin typeface="Times" panose="02020603050405020304" pitchFamily="18" charset="0"/>
                    <a:ea typeface="宋体" panose="02010600030101010101" pitchFamily="2" charset="-122"/>
                    <a:cs typeface="Times" panose="02020603050405020304" pitchFamily="18" charset="0"/>
                  </a:rPr>
                  <a:t>i</a:t>
                </a:r>
                <a:r>
                  <a:rPr lang="zh-CN" altLang="zh-CN" sz="2000" kern="100" dirty="0">
                    <a:latin typeface="Times" panose="02020603050405020304" pitchFamily="18" charset="0"/>
                    <a:ea typeface="宋体" panose="02010600030101010101" pitchFamily="2" charset="-122"/>
                    <a:cs typeface="Times" panose="02020603050405020304" pitchFamily="18" charset="0"/>
                  </a:rPr>
                  <a:t>和</a:t>
                </a:r>
                <a:r>
                  <a:rPr lang="en-US" altLang="zh-CN" sz="2000" i="1" kern="100" dirty="0">
                    <a:latin typeface="Times" panose="02020603050405020304" pitchFamily="18" charset="0"/>
                    <a:ea typeface="宋体" panose="02010600030101010101" pitchFamily="2" charset="-122"/>
                    <a:cs typeface="Times" panose="02020603050405020304" pitchFamily="18" charset="0"/>
                  </a:rPr>
                  <a:t>j</a:t>
                </a:r>
                <a:r>
                  <a:rPr lang="zh-CN" altLang="zh-CN" sz="2000" kern="100" dirty="0">
                    <a:latin typeface="Times" panose="02020603050405020304" pitchFamily="18" charset="0"/>
                    <a:ea typeface="宋体" panose="02010600030101010101" pitchFamily="2" charset="-122"/>
                    <a:cs typeface="Times" panose="02020603050405020304" pitchFamily="18" charset="0"/>
                  </a:rPr>
                  <a:t>的边界，当</a:t>
                </a:r>
                <a:r>
                  <a:rPr lang="en-US" altLang="zh-CN" sz="2000" i="1" kern="100" dirty="0" err="1">
                    <a:latin typeface="Times" panose="02020603050405020304" pitchFamily="18" charset="0"/>
                    <a:ea typeface="宋体" panose="02010600030101010101" pitchFamily="2" charset="-122"/>
                    <a:cs typeface="Times" panose="02020603050405020304" pitchFamily="18" charset="0"/>
                  </a:rPr>
                  <a:t>i</a:t>
                </a:r>
                <a:r>
                  <a:rPr lang="en-US" altLang="zh-CN" sz="2000" kern="100" dirty="0">
                    <a:latin typeface="Times" panose="02020603050405020304" pitchFamily="18" charset="0"/>
                    <a:ea typeface="宋体" panose="02010600030101010101" pitchFamily="2" charset="-122"/>
                    <a:cs typeface="Times" panose="02020603050405020304" pitchFamily="18" charset="0"/>
                  </a:rPr>
                  <a:t>=0</a:t>
                </a:r>
                <a:r>
                  <a:rPr lang="zh-CN" altLang="zh-CN" sz="2000" kern="100" dirty="0">
                    <a:latin typeface="Times" panose="02020603050405020304" pitchFamily="18" charset="0"/>
                    <a:ea typeface="宋体" panose="02010600030101010101" pitchFamily="2" charset="-122"/>
                    <a:cs typeface="Times" panose="02020603050405020304" pitchFamily="18" charset="0"/>
                  </a:rPr>
                  <a:t>时，表示不放入任何物品，</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kern="100">
                            <a:latin typeface="Cambria Math" panose="02040503050406030204" pitchFamily="18" charset="0"/>
                            <a:ea typeface="宋体" panose="02010600030101010101" pitchFamily="2" charset="-122"/>
                            <a:cs typeface="Times New Roman" panose="02020603050405020304" pitchFamily="18" charset="0"/>
                          </a:rPr>
                          <m:t>0,</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e>
                    </m:d>
                  </m:oMath>
                </a14:m>
                <a:r>
                  <a:rPr lang="en-US" altLang="zh-CN" sz="2000" kern="100" dirty="0">
                    <a:latin typeface="Times" panose="02020603050405020304" pitchFamily="18" charset="0"/>
                    <a:ea typeface="宋体" panose="02010600030101010101" pitchFamily="2" charset="-122"/>
                    <a:cs typeface="Times" panose="02020603050405020304" pitchFamily="18" charset="0"/>
                  </a:rPr>
                  <a:t>= 0</a:t>
                </a:r>
                <a:r>
                  <a:rPr lang="zh-CN" altLang="en-US" sz="2000" kern="100" dirty="0">
                    <a:latin typeface="Times" panose="02020603050405020304" pitchFamily="18" charset="0"/>
                    <a:ea typeface="宋体" panose="02010600030101010101" pitchFamily="2" charset="-122"/>
                    <a:cs typeface="Times" panose="02020603050405020304" pitchFamily="18" charset="0"/>
                  </a:rPr>
                  <a:t>，</a:t>
                </a:r>
                <a:r>
                  <a:rPr lang="zh-CN" altLang="en-US" sz="2000" kern="100" dirty="0">
                    <a:latin typeface="Times" panose="02020603050405020304" pitchFamily="18" charset="0"/>
                    <a:ea typeface="宋体" panose="02010600030101010101" pitchFamily="2" charset="-122"/>
                    <a:cs typeface="Times" panose="02020603050405020304" pitchFamily="18" charset="0"/>
                    <a:sym typeface="Symbol" panose="05050102010706020507" pitchFamily="18" charset="2"/>
                  </a:rPr>
                  <a:t></a:t>
                </a:r>
                <a:r>
                  <a:rPr lang="en-US" altLang="zh-CN" sz="2000" i="1" kern="100" dirty="0">
                    <a:latin typeface="Times" panose="02020603050405020304" pitchFamily="18" charset="0"/>
                    <a:ea typeface="宋体" panose="02010600030101010101" pitchFamily="2" charset="-122"/>
                    <a:cs typeface="Times" panose="02020603050405020304" pitchFamily="18" charset="0"/>
                    <a:sym typeface="Symbol" panose="05050102010706020507" pitchFamily="18" charset="2"/>
                  </a:rPr>
                  <a:t>j</a:t>
                </a:r>
                <a:r>
                  <a:rPr lang="zh-CN" altLang="zh-CN" sz="2000" kern="100" dirty="0">
                    <a:latin typeface="Times" panose="02020603050405020304" pitchFamily="18" charset="0"/>
                    <a:ea typeface="宋体" panose="02010600030101010101" pitchFamily="2" charset="-122"/>
                    <a:cs typeface="Times" panose="02020603050405020304" pitchFamily="18" charset="0"/>
                  </a:rPr>
                  <a:t>；当</a:t>
                </a:r>
                <a:r>
                  <a:rPr lang="en-US" altLang="zh-CN" sz="2000" i="1" kern="100" dirty="0">
                    <a:latin typeface="Times" panose="02020603050405020304" pitchFamily="18" charset="0"/>
                    <a:ea typeface="宋体" panose="02010600030101010101" pitchFamily="2" charset="-122"/>
                    <a:cs typeface="Times" panose="02020603050405020304" pitchFamily="18" charset="0"/>
                  </a:rPr>
                  <a:t>j</a:t>
                </a:r>
                <a:r>
                  <a:rPr lang="en-US" altLang="zh-CN" sz="2000" kern="100" dirty="0">
                    <a:latin typeface="Times" panose="02020603050405020304" pitchFamily="18" charset="0"/>
                    <a:ea typeface="宋体" panose="02010600030101010101" pitchFamily="2" charset="-122"/>
                    <a:cs typeface="Times" panose="02020603050405020304" pitchFamily="18" charset="0"/>
                  </a:rPr>
                  <a:t>=0</a:t>
                </a:r>
                <a:r>
                  <a:rPr lang="zh-CN" altLang="zh-CN" sz="2000" kern="100" dirty="0">
                    <a:latin typeface="Times" panose="02020603050405020304" pitchFamily="18" charset="0"/>
                    <a:ea typeface="宋体" panose="02010600030101010101" pitchFamily="2" charset="-122"/>
                    <a:cs typeface="Times" panose="02020603050405020304" pitchFamily="18" charset="0"/>
                  </a:rPr>
                  <a:t>时，表示背包容量</a:t>
                </a:r>
                <a:r>
                  <a:rPr lang="zh-CN" altLang="en-US" sz="2000" kern="100" dirty="0">
                    <a:latin typeface="Times" panose="02020603050405020304" pitchFamily="18" charset="0"/>
                    <a:ea typeface="宋体" panose="02010600030101010101" pitchFamily="2" charset="-122"/>
                    <a:cs typeface="Times" panose="02020603050405020304" pitchFamily="18" charset="0"/>
                  </a:rPr>
                  <a:t>为</a:t>
                </a:r>
                <a:r>
                  <a:rPr lang="en-US" altLang="zh-CN" sz="2000" kern="100" dirty="0">
                    <a:latin typeface="Times" panose="02020603050405020304" pitchFamily="18" charset="0"/>
                    <a:ea typeface="宋体" panose="02010600030101010101" pitchFamily="2" charset="-122"/>
                    <a:cs typeface="Times" panose="02020603050405020304" pitchFamily="18" charset="0"/>
                  </a:rPr>
                  <a:t>0</a:t>
                </a:r>
                <a:r>
                  <a:rPr lang="zh-CN" altLang="zh-CN" sz="2000" kern="100" dirty="0">
                    <a:latin typeface="Times" panose="02020603050405020304" pitchFamily="18" charset="0"/>
                    <a:ea typeface="宋体" panose="02010600030101010101" pitchFamily="2" charset="-122"/>
                    <a:cs typeface="Times" panose="02020603050405020304" pitchFamily="18" charset="0"/>
                  </a:rPr>
                  <a:t>，</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,0</m:t>
                        </m:r>
                      </m:e>
                    </m:d>
                  </m:oMath>
                </a14:m>
                <a:r>
                  <a:rPr lang="en-US" altLang="zh-CN" sz="2000" kern="100" dirty="0">
                    <a:latin typeface="Times" panose="02020603050405020304" pitchFamily="18" charset="0"/>
                    <a:ea typeface="宋体" panose="02010600030101010101" pitchFamily="2" charset="-122"/>
                    <a:cs typeface="Times" panose="02020603050405020304" pitchFamily="18" charset="0"/>
                  </a:rPr>
                  <a:t>=0</a:t>
                </a:r>
                <a:r>
                  <a:rPr lang="zh-CN" altLang="en-US" sz="2000" kern="100" dirty="0">
                    <a:latin typeface="Times" panose="02020603050405020304" pitchFamily="18" charset="0"/>
                    <a:ea typeface="宋体" panose="02010600030101010101" pitchFamily="2" charset="-122"/>
                    <a:cs typeface="Times" panose="02020603050405020304" pitchFamily="18" charset="0"/>
                  </a:rPr>
                  <a:t>，</a:t>
                </a:r>
                <a:r>
                  <a:rPr lang="zh-CN" altLang="en-US" sz="2000" kern="100" dirty="0">
                    <a:latin typeface="Times" panose="02020603050405020304" pitchFamily="18" charset="0"/>
                    <a:cs typeface="Times" panose="02020603050405020304" pitchFamily="18" charset="0"/>
                    <a:sym typeface="Symbol" panose="05050102010706020507" pitchFamily="18" charset="2"/>
                  </a:rPr>
                  <a:t></a:t>
                </a:r>
                <a:r>
                  <a:rPr lang="en-US" altLang="zh-CN" sz="2000" i="1" kern="100" dirty="0" err="1">
                    <a:latin typeface="Times" panose="02020603050405020304" pitchFamily="18" charset="0"/>
                    <a:cs typeface="Times" panose="02020603050405020304" pitchFamily="18" charset="0"/>
                    <a:sym typeface="Symbol" panose="05050102010706020507" pitchFamily="18" charset="2"/>
                  </a:rPr>
                  <a:t>i</a:t>
                </a:r>
                <a:r>
                  <a:rPr lang="zh-CN" altLang="zh-CN" sz="2000" kern="100" dirty="0">
                    <a:latin typeface="Times" panose="02020603050405020304" pitchFamily="18" charset="0"/>
                    <a:ea typeface="宋体" panose="02010600030101010101" pitchFamily="2" charset="-122"/>
                    <a:cs typeface="Times" panose="02020603050405020304" pitchFamily="18" charset="0"/>
                  </a:rPr>
                  <a:t>。</a:t>
                </a:r>
              </a:p>
              <a:p>
                <a:endParaRPr lang="en-US" sz="2400" b="1" dirty="0">
                  <a:latin typeface="SimSun" pitchFamily="2" charset="-122"/>
                  <a:ea typeface="SimSun" pitchFamily="2" charset="-122"/>
                </a:endParaRPr>
              </a:p>
            </p:txBody>
          </p:sp>
        </mc:Choice>
        <mc:Fallback>
          <p:sp>
            <p:nvSpPr>
              <p:cNvPr id="8" name="TextBox 3">
                <a:extLst>
                  <a:ext uri="{FF2B5EF4-FFF2-40B4-BE49-F238E27FC236}">
                    <a16:creationId xmlns:a16="http://schemas.microsoft.com/office/drawing/2014/main" id="{5FD46866-99ED-906D-47A3-3EB231B21754}"/>
                  </a:ext>
                </a:extLst>
              </p:cNvPr>
              <p:cNvSpPr txBox="1">
                <a:spLocks noRot="1" noChangeAspect="1" noMove="1" noResize="1" noEditPoints="1" noAdjustHandles="1" noChangeArrowheads="1" noChangeShapeType="1" noTextEdit="1"/>
              </p:cNvSpPr>
              <p:nvPr/>
            </p:nvSpPr>
            <p:spPr>
              <a:xfrm>
                <a:off x="381000" y="4136479"/>
                <a:ext cx="8610600" cy="1446550"/>
              </a:xfrm>
              <a:prstGeom prst="rect">
                <a:avLst/>
              </a:prstGeom>
              <a:blipFill>
                <a:blip r:embed="rId5"/>
                <a:stretch>
                  <a:fillRect l="-1133" t="-33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952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4BB27-379D-78A8-4F3C-F74C95CCAE8C}"/>
            </a:ext>
          </a:extLst>
        </p:cNvPr>
        <p:cNvGrpSpPr/>
        <p:nvPr/>
      </p:nvGrpSpPr>
      <p:grpSpPr>
        <a:xfrm>
          <a:off x="0" y="0"/>
          <a:ext cx="0" cy="0"/>
          <a:chOff x="0" y="0"/>
          <a:chExt cx="0" cy="0"/>
        </a:xfrm>
      </p:grpSpPr>
      <p:sp>
        <p:nvSpPr>
          <p:cNvPr id="7" name="TextBox 3">
            <a:extLst>
              <a:ext uri="{FF2B5EF4-FFF2-40B4-BE49-F238E27FC236}">
                <a16:creationId xmlns:a16="http://schemas.microsoft.com/office/drawing/2014/main" id="{DB646498-C9D3-6B8D-0810-467035E59A37}"/>
              </a:ext>
            </a:extLst>
          </p:cNvPr>
          <p:cNvSpPr txBox="1"/>
          <p:nvPr/>
        </p:nvSpPr>
        <p:spPr>
          <a:xfrm>
            <a:off x="381000" y="3104694"/>
            <a:ext cx="8610600" cy="3400931"/>
          </a:xfrm>
          <a:prstGeom prst="rect">
            <a:avLst/>
          </a:prstGeom>
          <a:noFill/>
        </p:spPr>
        <p:txBody>
          <a:bodyPr wrap="square" rtlCol="0">
            <a:spAutoFit/>
          </a:bodyPr>
          <a:lstStyle/>
          <a:p>
            <a:pPr marL="348854" indent="-348854">
              <a:spcBef>
                <a:spcPts val="150"/>
              </a:spcBef>
              <a:buFont typeface="Symbol"/>
              <a:buChar char="·"/>
            </a:pPr>
            <a:r>
              <a:rPr lang="zh-CN" altLang="en-US" sz="2000" dirty="0">
                <a:solidFill>
                  <a:prstClr val="black"/>
                </a:solidFill>
                <a:latin typeface="Times" panose="02020603050405020304" pitchFamily="18" charset="0"/>
                <a:ea typeface="SimSun" pitchFamily="2" charset="-122"/>
                <a:cs typeface="Times" panose="02020603050405020304" pitchFamily="18" charset="0"/>
              </a:rPr>
              <a:t>根据归纳公式，得到</a:t>
            </a:r>
            <a:r>
              <a:rPr lang="zh-CN" altLang="zh-CN" sz="2000" dirty="0">
                <a:solidFill>
                  <a:prstClr val="black"/>
                </a:solidFill>
                <a:latin typeface="Times" panose="02020603050405020304" pitchFamily="18" charset="0"/>
                <a:ea typeface="SimSun" pitchFamily="2" charset="-122"/>
                <a:cs typeface="Times" panose="02020603050405020304" pitchFamily="18" charset="0"/>
              </a:rPr>
              <a:t>二维矩阵</a:t>
            </a:r>
            <a:r>
              <a:rPr lang="en-US" altLang="zh-CN" sz="2000" i="1" dirty="0">
                <a:solidFill>
                  <a:prstClr val="black"/>
                </a:solidFill>
                <a:latin typeface="Times" panose="02020603050405020304" pitchFamily="18" charset="0"/>
                <a:ea typeface="SimSun" pitchFamily="2" charset="-122"/>
                <a:cs typeface="Times" panose="02020603050405020304" pitchFamily="18" charset="0"/>
              </a:rPr>
              <a:t>F</a:t>
            </a:r>
            <a:r>
              <a:rPr lang="zh-CN" altLang="zh-CN" sz="2000" dirty="0">
                <a:solidFill>
                  <a:prstClr val="black"/>
                </a:solidFill>
                <a:latin typeface="Times" panose="02020603050405020304" pitchFamily="18" charset="0"/>
                <a:ea typeface="SimSun" pitchFamily="2" charset="-122"/>
                <a:cs typeface="Times" panose="02020603050405020304" pitchFamily="18" charset="0"/>
              </a:rPr>
              <a:t>中的元素：</a:t>
            </a: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a:p>
            <a:pPr marL="348854" indent="-348854">
              <a:spcBef>
                <a:spcPts val="150"/>
              </a:spcBef>
              <a:buFont typeface="Symbol"/>
              <a:buChar char="·"/>
            </a:pPr>
            <a:r>
              <a:rPr lang="zh-CN" altLang="en-US" sz="2000" dirty="0">
                <a:solidFill>
                  <a:prstClr val="black"/>
                </a:solidFill>
                <a:latin typeface="Times" panose="02020603050405020304" pitchFamily="18" charset="0"/>
                <a:ea typeface="SimSun" pitchFamily="2" charset="-122"/>
                <a:cs typeface="Times" panose="02020603050405020304" pitchFamily="18" charset="0"/>
              </a:rPr>
              <a:t>最优解</a:t>
            </a:r>
            <a:r>
              <a:rPr lang="en-US" altLang="zh-CN" sz="2000" b="1" i="1" dirty="0">
                <a:solidFill>
                  <a:prstClr val="black"/>
                </a:solidFill>
                <a:latin typeface="Times" panose="02020603050405020304" pitchFamily="18" charset="0"/>
                <a:ea typeface="SimSun" pitchFamily="2" charset="-122"/>
                <a:cs typeface="Times" panose="02020603050405020304" pitchFamily="18" charset="0"/>
              </a:rPr>
              <a:t>x</a:t>
            </a:r>
            <a:r>
              <a:rPr lang="en-US" altLang="zh-CN" sz="2000" dirty="0">
                <a:solidFill>
                  <a:prstClr val="black"/>
                </a:solidFill>
                <a:latin typeface="Times" panose="02020603050405020304" pitchFamily="18" charset="0"/>
                <a:ea typeface="SimSun" pitchFamily="2" charset="-122"/>
                <a:cs typeface="Times" panose="02020603050405020304" pitchFamily="18" charset="0"/>
              </a:rPr>
              <a:t>=(1, 0, 0, 1)</a:t>
            </a:r>
            <a:endParaRPr lang="zh-CN" altLang="zh-CN" sz="2000" dirty="0">
              <a:solidFill>
                <a:prstClr val="black"/>
              </a:solidFill>
              <a:latin typeface="Times" panose="02020603050405020304" pitchFamily="18" charset="0"/>
              <a:ea typeface="SimSun" pitchFamily="2" charset="-122"/>
              <a:cs typeface="Times" panose="02020603050405020304" pitchFamily="18" charset="0"/>
            </a:endParaRPr>
          </a:p>
        </p:txBody>
      </p:sp>
      <p:sp>
        <p:nvSpPr>
          <p:cNvPr id="2" name="Footer Placeholder 1">
            <a:extLst>
              <a:ext uri="{FF2B5EF4-FFF2-40B4-BE49-F238E27FC236}">
                <a16:creationId xmlns:a16="http://schemas.microsoft.com/office/drawing/2014/main" id="{B2E6C50D-AF3A-34C9-E971-BE88D51A85D8}"/>
              </a:ext>
            </a:extLst>
          </p:cNvPr>
          <p:cNvSpPr>
            <a:spLocks noGrp="1"/>
          </p:cNvSpPr>
          <p:nvPr>
            <p:ph type="ftr" sz="quarter" idx="11"/>
          </p:nvPr>
        </p:nvSpPr>
        <p:spPr/>
        <p:txBody>
          <a:bodyPr/>
          <a:lstStyle/>
          <a:p>
            <a:endParaRPr lang="en-US" dirty="0"/>
          </a:p>
        </p:txBody>
      </p:sp>
      <p:sp>
        <p:nvSpPr>
          <p:cNvPr id="4" name="TextBox 3">
            <a:extLst>
              <a:ext uri="{FF2B5EF4-FFF2-40B4-BE49-F238E27FC236}">
                <a16:creationId xmlns:a16="http://schemas.microsoft.com/office/drawing/2014/main" id="{B0D99436-A06F-B671-C2EE-1647F995FFDA}"/>
              </a:ext>
            </a:extLst>
          </p:cNvPr>
          <p:cNvSpPr txBox="1"/>
          <p:nvPr/>
        </p:nvSpPr>
        <p:spPr>
          <a:xfrm>
            <a:off x="381000" y="685800"/>
            <a:ext cx="8610600" cy="1461939"/>
          </a:xfrm>
          <a:prstGeom prst="rect">
            <a:avLst/>
          </a:prstGeom>
          <a:noFill/>
        </p:spPr>
        <p:txBody>
          <a:bodyPr wrap="square" rtlCol="0">
            <a:spAutoFit/>
          </a:bodyPr>
          <a:lstStyle/>
          <a:p>
            <a:pPr>
              <a:spcBef>
                <a:spcPts val="150"/>
              </a:spcBef>
            </a:pP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举例</a:t>
            </a:r>
            <a:endPar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150"/>
              </a:spcBef>
            </a:pPr>
            <a:r>
              <a:rPr lang="zh-CN" altLang="en-US" sz="2000" dirty="0"/>
              <a:t>      </a:t>
            </a:r>
            <a:endParaRPr lang="en-US" altLang="zh-CN" sz="2000" dirty="0"/>
          </a:p>
          <a:p>
            <a:pPr>
              <a:spcBef>
                <a:spcPts val="150"/>
              </a:spcBef>
            </a:pPr>
            <a:r>
              <a:rPr lang="en-US" altLang="zh-CN" sz="2000" dirty="0"/>
              <a:t>      </a:t>
            </a:r>
            <a:r>
              <a:rPr lang="zh-CN" altLang="en-US" sz="2000" dirty="0"/>
              <a:t>物品数量</a:t>
            </a:r>
            <a:r>
              <a:rPr lang="en-US" altLang="zh-CN" sz="2000" i="1" dirty="0"/>
              <a:t>n</a:t>
            </a:r>
            <a:r>
              <a:rPr lang="en-US" altLang="zh-CN" sz="2000" dirty="0"/>
              <a:t>=4, </a:t>
            </a:r>
            <a:r>
              <a:rPr lang="zh-CN" altLang="en-US" sz="2000" dirty="0"/>
              <a:t>体积</a:t>
            </a:r>
            <a:r>
              <a:rPr lang="en-US" altLang="zh-CN" sz="2000" i="1" dirty="0"/>
              <a:t>W</a:t>
            </a:r>
            <a:r>
              <a:rPr lang="en-US" altLang="zh-CN" sz="2000" dirty="0"/>
              <a:t> = {2, 3, 4, 4}, </a:t>
            </a:r>
            <a:r>
              <a:rPr lang="zh-CN" altLang="en-US" sz="2000" dirty="0"/>
              <a:t>价值</a:t>
            </a:r>
            <a:r>
              <a:rPr lang="en-US" altLang="zh-CN" sz="2000" i="1" dirty="0"/>
              <a:t>V</a:t>
            </a:r>
            <a:r>
              <a:rPr lang="en-US" altLang="zh-CN" sz="2000" dirty="0"/>
              <a:t> = {1, 2, 5, 6}, </a:t>
            </a:r>
            <a:r>
              <a:rPr lang="zh-CN" altLang="en-US" sz="2000" dirty="0"/>
              <a:t>背包容量</a:t>
            </a:r>
            <a:r>
              <a:rPr lang="en-US" altLang="zh-CN" sz="2000" i="1" dirty="0"/>
              <a:t>C </a:t>
            </a:r>
            <a:r>
              <a:rPr lang="en-US" altLang="zh-CN" sz="2000" dirty="0"/>
              <a:t>= 6</a:t>
            </a:r>
            <a:endParaRPr lang="zh-CN" altLang="zh-CN" sz="2000" dirty="0"/>
          </a:p>
          <a:p>
            <a:pPr>
              <a:spcBef>
                <a:spcPts val="150"/>
              </a:spcBef>
            </a:pPr>
            <a:endParaRPr lang="en-US" altLang="zh-CN" sz="2000" dirty="0">
              <a:solidFill>
                <a:prstClr val="black"/>
              </a:solidFill>
              <a:latin typeface="Times" panose="02020603050405020304" pitchFamily="18" charset="0"/>
              <a:ea typeface="SimSun" pitchFamily="2" charset="-122"/>
              <a:cs typeface="Times" panose="02020603050405020304" pitchFamily="18" charset="0"/>
            </a:endParaRPr>
          </a:p>
        </p:txBody>
      </p:sp>
      <p:graphicFrame>
        <p:nvGraphicFramePr>
          <p:cNvPr id="3" name="表格 2">
            <a:extLst>
              <a:ext uri="{FF2B5EF4-FFF2-40B4-BE49-F238E27FC236}">
                <a16:creationId xmlns:a16="http://schemas.microsoft.com/office/drawing/2014/main" id="{B8727467-35CE-5E0C-3C48-EF27A3440594}"/>
              </a:ext>
            </a:extLst>
          </p:cNvPr>
          <p:cNvGraphicFramePr>
            <a:graphicFrameLocks noGrp="1"/>
          </p:cNvGraphicFramePr>
          <p:nvPr>
            <p:extLst>
              <p:ext uri="{D42A27DB-BD31-4B8C-83A1-F6EECF244321}">
                <p14:modId xmlns:p14="http://schemas.microsoft.com/office/powerpoint/2010/main" val="474367168"/>
              </p:ext>
            </p:extLst>
          </p:nvPr>
        </p:nvGraphicFramePr>
        <p:xfrm>
          <a:off x="76200" y="3585413"/>
          <a:ext cx="5486401" cy="2018758"/>
        </p:xfrm>
        <a:graphic>
          <a:graphicData uri="http://schemas.openxmlformats.org/drawingml/2006/table">
            <a:tbl>
              <a:tblPr firstRow="1" firstCol="1" bandRow="1">
                <a:tableStyleId>{5C22544A-7EE6-4342-B048-85BDC9FD1C3A}</a:tableStyleId>
              </a:tblPr>
              <a:tblGrid>
                <a:gridCol w="607600">
                  <a:extLst>
                    <a:ext uri="{9D8B030D-6E8A-4147-A177-3AD203B41FA5}">
                      <a16:colId xmlns:a16="http://schemas.microsoft.com/office/drawing/2014/main" val="1959223874"/>
                    </a:ext>
                  </a:extLst>
                </a:gridCol>
                <a:gridCol w="607600">
                  <a:extLst>
                    <a:ext uri="{9D8B030D-6E8A-4147-A177-3AD203B41FA5}">
                      <a16:colId xmlns:a16="http://schemas.microsoft.com/office/drawing/2014/main" val="834057711"/>
                    </a:ext>
                  </a:extLst>
                </a:gridCol>
                <a:gridCol w="605042">
                  <a:extLst>
                    <a:ext uri="{9D8B030D-6E8A-4147-A177-3AD203B41FA5}">
                      <a16:colId xmlns:a16="http://schemas.microsoft.com/office/drawing/2014/main" val="1813975954"/>
                    </a:ext>
                  </a:extLst>
                </a:gridCol>
                <a:gridCol w="602570">
                  <a:extLst>
                    <a:ext uri="{9D8B030D-6E8A-4147-A177-3AD203B41FA5}">
                      <a16:colId xmlns:a16="http://schemas.microsoft.com/office/drawing/2014/main" val="2274885748"/>
                    </a:ext>
                  </a:extLst>
                </a:gridCol>
                <a:gridCol w="619481">
                  <a:extLst>
                    <a:ext uri="{9D8B030D-6E8A-4147-A177-3AD203B41FA5}">
                      <a16:colId xmlns:a16="http://schemas.microsoft.com/office/drawing/2014/main" val="4093893655"/>
                    </a:ext>
                  </a:extLst>
                </a:gridCol>
                <a:gridCol w="611027">
                  <a:extLst>
                    <a:ext uri="{9D8B030D-6E8A-4147-A177-3AD203B41FA5}">
                      <a16:colId xmlns:a16="http://schemas.microsoft.com/office/drawing/2014/main" val="1957072566"/>
                    </a:ext>
                  </a:extLst>
                </a:gridCol>
                <a:gridCol w="611027">
                  <a:extLst>
                    <a:ext uri="{9D8B030D-6E8A-4147-A177-3AD203B41FA5}">
                      <a16:colId xmlns:a16="http://schemas.microsoft.com/office/drawing/2014/main" val="3892414902"/>
                    </a:ext>
                  </a:extLst>
                </a:gridCol>
                <a:gridCol w="611027">
                  <a:extLst>
                    <a:ext uri="{9D8B030D-6E8A-4147-A177-3AD203B41FA5}">
                      <a16:colId xmlns:a16="http://schemas.microsoft.com/office/drawing/2014/main" val="3498434443"/>
                    </a:ext>
                  </a:extLst>
                </a:gridCol>
                <a:gridCol w="611027">
                  <a:extLst>
                    <a:ext uri="{9D8B030D-6E8A-4147-A177-3AD203B41FA5}">
                      <a16:colId xmlns:a16="http://schemas.microsoft.com/office/drawing/2014/main" val="2117480232"/>
                    </a:ext>
                  </a:extLst>
                </a:gridCol>
              </a:tblGrid>
              <a:tr h="288394">
                <a:tc>
                  <a:txBody>
                    <a:bodyPr/>
                    <a:lstStyle/>
                    <a:p>
                      <a:pPr algn="ctr">
                        <a:lnSpc>
                          <a:spcPct val="115000"/>
                        </a:lnSpc>
                        <a:spcAft>
                          <a:spcPts val="800"/>
                        </a:spcAft>
                      </a:pPr>
                      <a:endParaRPr lang="zh-CN" sz="1100" i="1" kern="100" dirty="0">
                        <a:solidFill>
                          <a:schemeClr val="tx1"/>
                        </a:solidFill>
                        <a:effectLst/>
                        <a:latin typeface="Times" panose="02020603050405020304" pitchFamily="18" charset="0"/>
                        <a:ea typeface="等线" panose="02010600030101010101" pitchFamily="2" charset="-122"/>
                        <a:cs typeface="Times" panose="02020603050405020304" pitchFamily="18" charset="0"/>
                      </a:endParaRPr>
                    </a:p>
                  </a:txBody>
                  <a:tcPr marL="65822" marR="65822" marT="0" marB="0" anchor="ctr">
                    <a:noFill/>
                  </a:tcPr>
                </a:tc>
                <a:tc gridSpan="8">
                  <a:txBody>
                    <a:bodyPr/>
                    <a:lstStyle/>
                    <a:p>
                      <a:pPr algn="ctr">
                        <a:lnSpc>
                          <a:spcPct val="115000"/>
                        </a:lnSpc>
                        <a:spcAft>
                          <a:spcPts val="800"/>
                        </a:spcAft>
                      </a:pPr>
                      <a:r>
                        <a:rPr lang="en-US" altLang="zh-CN" sz="1400" i="1" kern="100" dirty="0">
                          <a:solidFill>
                            <a:schemeClr val="tx1"/>
                          </a:solidFill>
                          <a:effectLst/>
                          <a:latin typeface="Times" panose="02020603050405020304" pitchFamily="18" charset="0"/>
                          <a:ea typeface="等线" panose="02010600030101010101" pitchFamily="2" charset="-122"/>
                          <a:cs typeface="Times" panose="02020603050405020304" pitchFamily="18" charset="0"/>
                        </a:rPr>
                        <a:t>j</a:t>
                      </a:r>
                      <a:endParaRPr lang="zh-CN" sz="1400" i="1" kern="100" dirty="0">
                        <a:solidFill>
                          <a:schemeClr val="tx1"/>
                        </a:solidFill>
                        <a:effectLst/>
                        <a:latin typeface="Times" panose="02020603050405020304" pitchFamily="18" charset="0"/>
                        <a:ea typeface="等线" panose="02010600030101010101" pitchFamily="2" charset="-122"/>
                        <a:cs typeface="Times" panose="02020603050405020304" pitchFamily="18" charset="0"/>
                      </a:endParaRPr>
                    </a:p>
                  </a:txBody>
                  <a:tcPr marL="65822" marR="65822" marT="0" marB="0" anchor="ctr">
                    <a:noFill/>
                  </a:tcP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hMerge="1">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extLst>
                  <a:ext uri="{0D108BD9-81ED-4DB2-BD59-A6C34878D82A}">
                    <a16:rowId xmlns:a16="http://schemas.microsoft.com/office/drawing/2014/main" val="3982776130"/>
                  </a:ext>
                </a:extLst>
              </a:tr>
              <a:tr h="288394">
                <a:tc>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noFill/>
                  </a:tcPr>
                </a:tc>
                <a:tc>
                  <a:txBody>
                    <a:bodyPr/>
                    <a:lstStyle/>
                    <a:p>
                      <a:pPr algn="ctr">
                        <a:lnSpc>
                          <a:spcPct val="115000"/>
                        </a:lnSpc>
                        <a:spcAft>
                          <a:spcPts val="800"/>
                        </a:spcAft>
                      </a:pPr>
                      <a:r>
                        <a:rPr lang="en-US" sz="1100" kern="100" dirty="0">
                          <a:effectLst/>
                        </a:rPr>
                        <a:t> </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3</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4</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extLst>
                  <a:ext uri="{0D108BD9-81ED-4DB2-BD59-A6C34878D82A}">
                    <a16:rowId xmlns:a16="http://schemas.microsoft.com/office/drawing/2014/main" val="564181826"/>
                  </a:ext>
                </a:extLst>
              </a:tr>
              <a:tr h="288394">
                <a:tc>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noFill/>
                  </a:tcPr>
                </a:tc>
                <a:tc>
                  <a:txBody>
                    <a:bodyPr/>
                    <a:lstStyle/>
                    <a:p>
                      <a:pPr algn="ctr">
                        <a:lnSpc>
                          <a:spcPct val="115000"/>
                        </a:lnSpc>
                        <a:spcAft>
                          <a:spcPts val="800"/>
                        </a:spcAft>
                      </a:pPr>
                      <a:r>
                        <a:rPr lang="en-US" sz="1100" kern="100" dirty="0">
                          <a:effectLst/>
                        </a:rPr>
                        <a:t>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i="1" kern="100" dirty="0">
                          <a:solidFill>
                            <a:srgbClr val="FF0000"/>
                          </a:solidFill>
                          <a:effectLst>
                            <a:outerShdw blurRad="38100" dist="38100" dir="2700000" algn="tl">
                              <a:srgbClr val="000000">
                                <a:alpha val="43137"/>
                              </a:srgbClr>
                            </a:outerShdw>
                          </a:effectLst>
                        </a:rPr>
                        <a:t>0</a:t>
                      </a:r>
                      <a:endParaRPr lang="zh-CN" sz="1100" i="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extLst>
                  <a:ext uri="{0D108BD9-81ED-4DB2-BD59-A6C34878D82A}">
                    <a16:rowId xmlns:a16="http://schemas.microsoft.com/office/drawing/2014/main" val="4231131082"/>
                  </a:ext>
                </a:extLst>
              </a:tr>
              <a:tr h="288394">
                <a:tc>
                  <a:txBody>
                    <a:bodyPr/>
                    <a:lstStyle/>
                    <a:p>
                      <a:pPr algn="ctr">
                        <a:lnSpc>
                          <a:spcPct val="115000"/>
                        </a:lnSpc>
                        <a:spcAft>
                          <a:spcPts val="800"/>
                        </a:spcAft>
                      </a:pPr>
                      <a:r>
                        <a:rPr lang="en-US" altLang="zh-CN" sz="1400" i="1" kern="100" dirty="0" err="1">
                          <a:solidFill>
                            <a:schemeClr val="tx1"/>
                          </a:solidFill>
                          <a:effectLst/>
                          <a:latin typeface="Times" panose="02020603050405020304" pitchFamily="18" charset="0"/>
                          <a:ea typeface="等线" panose="02010600030101010101" pitchFamily="2" charset="-122"/>
                          <a:cs typeface="Times" panose="02020603050405020304" pitchFamily="18" charset="0"/>
                        </a:rPr>
                        <a:t>i</a:t>
                      </a:r>
                      <a:endParaRPr lang="zh-CN" sz="1400" i="1" kern="100" dirty="0">
                        <a:solidFill>
                          <a:schemeClr val="tx1"/>
                        </a:solidFill>
                        <a:effectLst/>
                        <a:latin typeface="Times" panose="02020603050405020304" pitchFamily="18" charset="0"/>
                        <a:ea typeface="等线" panose="02010600030101010101" pitchFamily="2" charset="-122"/>
                        <a:cs typeface="Times" panose="02020603050405020304" pitchFamily="18" charset="0"/>
                      </a:endParaRPr>
                    </a:p>
                  </a:txBody>
                  <a:tcPr marL="65822" marR="65822" marT="0" marB="0" anchor="ctr">
                    <a:noFill/>
                  </a:tcPr>
                </a:tc>
                <a:tc>
                  <a:txBody>
                    <a:bodyPr/>
                    <a:lstStyle/>
                    <a:p>
                      <a:pPr algn="ctr">
                        <a:lnSpc>
                          <a:spcPct val="115000"/>
                        </a:lnSpc>
                        <a:spcAft>
                          <a:spcPts val="800"/>
                        </a:spcAft>
                      </a:pPr>
                      <a:r>
                        <a:rPr lang="en-US" sz="11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solidFill>
                            <a:srgbClr val="FF0000"/>
                          </a:solidFill>
                          <a:effectLst/>
                        </a:rPr>
                        <a:t>1(=0+1)</a:t>
                      </a:r>
                      <a:endParaRPr lang="zh-CN" sz="11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extLst>
                  <a:ext uri="{0D108BD9-81ED-4DB2-BD59-A6C34878D82A}">
                    <a16:rowId xmlns:a16="http://schemas.microsoft.com/office/drawing/2014/main" val="3320083062"/>
                  </a:ext>
                </a:extLst>
              </a:tr>
              <a:tr h="288394">
                <a:tc>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noFill/>
                  </a:tcPr>
                </a:tc>
                <a:tc>
                  <a:txBody>
                    <a:bodyPr/>
                    <a:lstStyle/>
                    <a:p>
                      <a:pPr algn="ctr">
                        <a:lnSpc>
                          <a:spcPct val="115000"/>
                        </a:lnSpc>
                        <a:spcAft>
                          <a:spcPts val="800"/>
                        </a:spcAft>
                      </a:pPr>
                      <a:r>
                        <a:rPr lang="en-US" sz="11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solidFill>
                            <a:schemeClr val="tx1"/>
                          </a:solidFill>
                          <a:effectLst/>
                        </a:rPr>
                        <a:t>1(2-3&lt;0)</a:t>
                      </a:r>
                      <a:endParaRPr lang="zh-CN" sz="1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3</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3</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extLst>
                  <a:ext uri="{0D108BD9-81ED-4DB2-BD59-A6C34878D82A}">
                    <a16:rowId xmlns:a16="http://schemas.microsoft.com/office/drawing/2014/main" val="95445689"/>
                  </a:ext>
                </a:extLst>
              </a:tr>
              <a:tr h="288394">
                <a:tc>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noFill/>
                  </a:tcPr>
                </a:tc>
                <a:tc>
                  <a:txBody>
                    <a:bodyPr/>
                    <a:lstStyle/>
                    <a:p>
                      <a:pPr algn="ctr">
                        <a:lnSpc>
                          <a:spcPct val="115000"/>
                        </a:lnSpc>
                        <a:spcAft>
                          <a:spcPts val="800"/>
                        </a:spcAft>
                      </a:pPr>
                      <a:r>
                        <a:rPr lang="en-US" sz="1100" kern="100" dirty="0">
                          <a:effectLst/>
                        </a:rPr>
                        <a:t>3</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a:effectLst/>
                        </a:rPr>
                        <a:t>0</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solidFill>
                            <a:schemeClr val="tx1"/>
                          </a:solidFill>
                          <a:effectLst/>
                        </a:rPr>
                        <a:t>1(2-4&lt;0)</a:t>
                      </a:r>
                      <a:endParaRPr lang="zh-CN" sz="1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solidFill>
                            <a:schemeClr val="tx1"/>
                          </a:solidFill>
                          <a:effectLst/>
                        </a:rPr>
                        <a:t>6</a:t>
                      </a:r>
                      <a:endParaRPr lang="zh-CN" sz="11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extLst>
                  <a:ext uri="{0D108BD9-81ED-4DB2-BD59-A6C34878D82A}">
                    <a16:rowId xmlns:a16="http://schemas.microsoft.com/office/drawing/2014/main" val="3465932208"/>
                  </a:ext>
                </a:extLst>
              </a:tr>
              <a:tr h="288394">
                <a:tc>
                  <a:txBody>
                    <a:bodyPr/>
                    <a:lstStyle/>
                    <a:p>
                      <a:pPr algn="ctr">
                        <a:lnSpc>
                          <a:spcPct val="115000"/>
                        </a:lnSpc>
                        <a:spcAft>
                          <a:spcPts val="800"/>
                        </a:spcAft>
                      </a:pP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noFill/>
                  </a:tcPr>
                </a:tc>
                <a:tc>
                  <a:txBody>
                    <a:bodyPr/>
                    <a:lstStyle/>
                    <a:p>
                      <a:pPr algn="ctr">
                        <a:lnSpc>
                          <a:spcPct val="115000"/>
                        </a:lnSpc>
                        <a:spcAft>
                          <a:spcPts val="800"/>
                        </a:spcAft>
                      </a:pPr>
                      <a:r>
                        <a:rPr lang="en-US" sz="1100" kern="100" dirty="0">
                          <a:effectLst/>
                        </a:rPr>
                        <a:t>4</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solidFill>
                      <a:schemeClr val="accent1"/>
                    </a:solidFill>
                  </a:tcPr>
                </a:tc>
                <a:tc>
                  <a:txBody>
                    <a:bodyPr/>
                    <a:lstStyle/>
                    <a:p>
                      <a:pPr algn="ctr">
                        <a:lnSpc>
                          <a:spcPct val="115000"/>
                        </a:lnSpc>
                        <a:spcAft>
                          <a:spcPts val="800"/>
                        </a:spcAft>
                      </a:pPr>
                      <a:r>
                        <a:rPr lang="en-US" sz="1100" i="1" kern="100" dirty="0">
                          <a:effectLst>
                            <a:outerShdw blurRad="38100" dist="38100" dir="2700000" algn="tl">
                              <a:srgbClr val="000000">
                                <a:alpha val="43137"/>
                              </a:srgbClr>
                            </a:outerShdw>
                          </a:effectLst>
                        </a:rPr>
                        <a:t>0</a:t>
                      </a:r>
                      <a:endParaRPr lang="zh-CN" sz="1100" i="1"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a:effectLst/>
                        </a:rPr>
                        <a:t>0</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a:effectLst/>
                        </a:rPr>
                        <a:t>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a:effectLst/>
                        </a:rPr>
                        <a:t>6</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tc>
                  <a:txBody>
                    <a:bodyPr/>
                    <a:lstStyle/>
                    <a:p>
                      <a:pPr algn="ctr">
                        <a:lnSpc>
                          <a:spcPct val="115000"/>
                        </a:lnSpc>
                        <a:spcAft>
                          <a:spcPts val="800"/>
                        </a:spcAft>
                      </a:pPr>
                      <a:r>
                        <a:rPr lang="en-US" sz="1100" kern="100" dirty="0">
                          <a:solidFill>
                            <a:srgbClr val="FF0000"/>
                          </a:solidFill>
                          <a:effectLst/>
                        </a:rPr>
                        <a:t>7(=1+6)</a:t>
                      </a:r>
                      <a:endParaRPr lang="zh-CN" sz="11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5822" marR="65822" marT="0" marB="0" anchor="ctr"/>
                </a:tc>
                <a:extLst>
                  <a:ext uri="{0D108BD9-81ED-4DB2-BD59-A6C34878D82A}">
                    <a16:rowId xmlns:a16="http://schemas.microsoft.com/office/drawing/2014/main" val="1575399813"/>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798F5C9-DBB8-D59B-69C5-394A2743CC5C}"/>
                  </a:ext>
                </a:extLst>
              </p:cNvPr>
              <p:cNvSpPr txBox="1"/>
              <p:nvPr/>
            </p:nvSpPr>
            <p:spPr>
              <a:xfrm>
                <a:off x="533400" y="2001611"/>
                <a:ext cx="8305800" cy="891719"/>
              </a:xfrm>
              <a:prstGeom prst="rect">
                <a:avLst/>
              </a:prstGeom>
              <a:noFill/>
              <a:ln w="22225">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𝑚𝑎𝑥</m:t>
                      </m:r>
                      <m:d>
                        <m:dPr>
                          <m:begChr m:val="{"/>
                          <m:end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zh-CN" altLang="zh-CN" sz="2000" kern="100">
                                  <a:latin typeface="Cambria Math" panose="02040503050406030204" pitchFamily="18" charset="0"/>
                                  <a:ea typeface="宋体" panose="02010600030101010101" pitchFamily="2" charset="-122"/>
                                  <a:cs typeface="Times New Roman" panose="02020603050405020304" pitchFamily="18" charset="0"/>
                                </a:rPr>
                                <m:t>不放第</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zh-CN" altLang="zh-CN" sz="2000" kern="100">
                                  <a:latin typeface="Cambria Math" panose="02040503050406030204" pitchFamily="18" charset="0"/>
                                  <a:ea typeface="宋体" panose="02010600030101010101" pitchFamily="2" charset="-122"/>
                                  <a:cs typeface="Times New Roman" panose="02020603050405020304" pitchFamily="18" charset="0"/>
                                </a:rPr>
                                <m:t>件物品</m:t>
                              </m:r>
                              <m:r>
                                <a:rPr lang="zh-CN" altLang="zh-CN" sz="2000"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kern="100">
                                  <a:latin typeface="Cambria Math" panose="02040503050406030204" pitchFamily="18" charset="0"/>
                                  <a:ea typeface="Cambria Math" panose="02040503050406030204" pitchFamily="18" charset="0"/>
                                  <a:cs typeface="Times New Roman" panose="02020603050405020304" pitchFamily="18" charset="0"/>
                                </a:rPr>
                                <m:t>    </m:t>
                              </m:r>
                            </m:e>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w</m:t>
                                      </m:r>
                                    </m:e>
                                    <m:sub>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i</m:t>
                                      </m:r>
                                    </m:sub>
                                  </m:sSub>
                                </m:e>
                              </m:d>
                              <m:r>
                                <a:rPr lang="zh-CN" altLang="zh-CN" sz="2000" kern="100">
                                  <a:latin typeface="Cambria Math" panose="02040503050406030204" pitchFamily="18" charset="0"/>
                                  <a:ea typeface="宋体" panose="02010600030101010101" pitchFamily="2" charset="-122"/>
                                  <a:cs typeface="Times New Roman" panose="02020603050405020304" pitchFamily="18" charset="0"/>
                                </a:rPr>
                                <m:t>放第</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zh-CN" altLang="zh-CN" sz="2000" kern="100">
                                  <a:latin typeface="Cambria Math" panose="02040503050406030204" pitchFamily="18" charset="0"/>
                                  <a:ea typeface="宋体" panose="02010600030101010101" pitchFamily="2" charset="-122"/>
                                  <a:cs typeface="Times New Roman" panose="02020603050405020304" pitchFamily="18" charset="0"/>
                                </a:rPr>
                                <m:t>件物品</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  </m:t>
                              </m:r>
                            </m:e>
                          </m:eqArr>
                        </m:e>
                      </m:d>
                    </m:oMath>
                  </m:oMathPara>
                </a14:m>
                <a:endParaRPr lang="en-US" sz="2400" dirty="0">
                  <a:latin typeface="Times" panose="02020603050405020304" pitchFamily="18" charset="0"/>
                </a:endParaRPr>
              </a:p>
            </p:txBody>
          </p:sp>
        </mc:Choice>
        <mc:Fallback xmlns="">
          <p:sp>
            <p:nvSpPr>
              <p:cNvPr id="6" name="文本框 5">
                <a:extLst>
                  <a:ext uri="{FF2B5EF4-FFF2-40B4-BE49-F238E27FC236}">
                    <a16:creationId xmlns:a16="http://schemas.microsoft.com/office/drawing/2014/main" id="{9798F5C9-DBB8-D59B-69C5-394A2743CC5C}"/>
                  </a:ext>
                </a:extLst>
              </p:cNvPr>
              <p:cNvSpPr txBox="1">
                <a:spLocks noRot="1" noChangeAspect="1" noMove="1" noResize="1" noEditPoints="1" noAdjustHandles="1" noChangeArrowheads="1" noChangeShapeType="1" noTextEdit="1"/>
              </p:cNvSpPr>
              <p:nvPr/>
            </p:nvSpPr>
            <p:spPr>
              <a:xfrm>
                <a:off x="533400" y="2001611"/>
                <a:ext cx="8305800" cy="891719"/>
              </a:xfrm>
              <a:prstGeom prst="rect">
                <a:avLst/>
              </a:prstGeom>
              <a:blipFill>
                <a:blip r:embed="rId3"/>
                <a:stretch>
                  <a:fillRect/>
                </a:stretch>
              </a:blipFill>
              <a:ln w="22225">
                <a:solidFill>
                  <a:schemeClr val="accent1"/>
                </a:solid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094345C-2C11-B1F8-8F07-E445E416EE45}"/>
              </a:ext>
            </a:extLst>
          </p:cNvPr>
          <p:cNvSpPr txBox="1"/>
          <p:nvPr/>
        </p:nvSpPr>
        <p:spPr>
          <a:xfrm>
            <a:off x="5867400" y="3706354"/>
            <a:ext cx="2971800" cy="1938992"/>
          </a:xfrm>
          <a:prstGeom prst="rect">
            <a:avLst/>
          </a:prstGeom>
          <a:solidFill>
            <a:srgbClr val="FFC000">
              <a:alpha val="41000"/>
            </a:srgbClr>
          </a:solidFill>
          <a:ln w="22225">
            <a:solidFill>
              <a:schemeClr val="tx1"/>
            </a:solidFill>
          </a:ln>
        </p:spPr>
        <p:txBody>
          <a:bodyPr wrap="square">
            <a:spAutoFit/>
          </a:bodyPr>
          <a:lstStyle/>
          <a:p>
            <a:r>
              <a:rPr lang="zh-CN" altLang="en-US" sz="2000" dirty="0">
                <a:latin typeface="Times" panose="02020603050405020304" pitchFamily="18" charset="0"/>
              </a:rPr>
              <a:t>从</a:t>
            </a:r>
            <a:r>
              <a:rPr lang="en-US" altLang="zh-CN" sz="2000" i="1" dirty="0">
                <a:latin typeface="Times" panose="02020603050405020304" pitchFamily="18" charset="0"/>
              </a:rPr>
              <a:t>F</a:t>
            </a:r>
            <a:r>
              <a:rPr lang="en-US" altLang="zh-CN" sz="2000" dirty="0">
                <a:latin typeface="Times" panose="02020603050405020304" pitchFamily="18" charset="0"/>
              </a:rPr>
              <a:t>[</a:t>
            </a:r>
            <a:r>
              <a:rPr lang="en-US" altLang="zh-CN" sz="2000" i="1" dirty="0">
                <a:latin typeface="Times" panose="02020603050405020304" pitchFamily="18" charset="0"/>
              </a:rPr>
              <a:t>n</a:t>
            </a:r>
            <a:r>
              <a:rPr lang="en-US" altLang="zh-CN" sz="2000" dirty="0">
                <a:latin typeface="Times" panose="02020603050405020304" pitchFamily="18" charset="0"/>
              </a:rPr>
              <a:t>][</a:t>
            </a:r>
            <a:r>
              <a:rPr lang="en-US" altLang="zh-CN" sz="2000" i="1" dirty="0">
                <a:latin typeface="Times" panose="02020603050405020304" pitchFamily="18" charset="0"/>
              </a:rPr>
              <a:t>C</a:t>
            </a:r>
            <a:r>
              <a:rPr lang="en-US" altLang="zh-CN" sz="2000" dirty="0">
                <a:latin typeface="Times" panose="02020603050405020304" pitchFamily="18" charset="0"/>
              </a:rPr>
              <a:t>]</a:t>
            </a:r>
            <a:r>
              <a:rPr lang="zh-CN" altLang="en-US" sz="2000" dirty="0">
                <a:latin typeface="Times" panose="02020603050405020304" pitchFamily="18" charset="0"/>
              </a:rPr>
              <a:t>回溯，从第</a:t>
            </a:r>
            <a:r>
              <a:rPr lang="en-US" altLang="zh-CN" sz="2000" i="1" dirty="0">
                <a:latin typeface="Times" panose="02020603050405020304" pitchFamily="18" charset="0"/>
              </a:rPr>
              <a:t>n</a:t>
            </a:r>
            <a:r>
              <a:rPr lang="zh-CN" altLang="en-US" sz="2000" dirty="0">
                <a:latin typeface="Times" panose="02020603050405020304" pitchFamily="18" charset="0"/>
              </a:rPr>
              <a:t>件物品开始检测各物品是否放入背包中：</a:t>
            </a:r>
            <a:endParaRPr lang="en-US" altLang="zh-CN" sz="2000" dirty="0">
              <a:latin typeface="Times" panose="02020603050405020304" pitchFamily="18" charset="0"/>
            </a:endParaRPr>
          </a:p>
          <a:p>
            <a:r>
              <a:rPr lang="zh-CN" altLang="en-US" sz="2000" dirty="0">
                <a:latin typeface="Times" panose="02020603050405020304" pitchFamily="18" charset="0"/>
              </a:rPr>
              <a:t>对于物品</a:t>
            </a:r>
            <a:r>
              <a:rPr lang="en-US" altLang="zh-CN" sz="2000" i="1" dirty="0" err="1">
                <a:latin typeface="Times" panose="02020603050405020304" pitchFamily="18" charset="0"/>
              </a:rPr>
              <a:t>i</a:t>
            </a:r>
            <a:r>
              <a:rPr lang="zh-CN" altLang="en-US" sz="2000" dirty="0">
                <a:latin typeface="Times" panose="02020603050405020304" pitchFamily="18" charset="0"/>
              </a:rPr>
              <a:t>，满足</a:t>
            </a:r>
            <a:endParaRPr lang="en-US" altLang="zh-CN" sz="2000" dirty="0">
              <a:latin typeface="Times" panose="02020603050405020304" pitchFamily="18" charset="0"/>
            </a:endParaRPr>
          </a:p>
          <a:p>
            <a:r>
              <a:rPr lang="en-US" altLang="zh-CN" sz="2000" i="1" dirty="0">
                <a:latin typeface="New York" panose="02020502060305060204" pitchFamily="18" charset="0"/>
                <a:cs typeface="Times New Roman" panose="02020603050405020304" pitchFamily="18" charset="0"/>
              </a:rPr>
              <a:t>F</a:t>
            </a:r>
            <a:r>
              <a:rPr lang="en-US" altLang="zh-CN" sz="2000" dirty="0">
                <a:latin typeface="New York" panose="02020502060305060204" pitchFamily="18" charset="0"/>
                <a:cs typeface="Times New Roman" panose="02020603050405020304" pitchFamily="18" charset="0"/>
              </a:rPr>
              <a:t>[</a:t>
            </a:r>
            <a:r>
              <a:rPr lang="en-US" altLang="zh-CN" sz="2000" i="1" dirty="0" err="1">
                <a:latin typeface="New York" panose="02020502060305060204" pitchFamily="18" charset="0"/>
                <a:cs typeface="Times New Roman" panose="02020603050405020304" pitchFamily="18" charset="0"/>
              </a:rPr>
              <a:t>i</a:t>
            </a:r>
            <a:r>
              <a:rPr lang="en-US" altLang="zh-CN" sz="2000" dirty="0">
                <a:latin typeface="New York" panose="02020502060305060204" pitchFamily="18" charset="0"/>
                <a:cs typeface="Times New Roman" panose="02020603050405020304" pitchFamily="18" charset="0"/>
              </a:rPr>
              <a:t>][</a:t>
            </a:r>
            <a:r>
              <a:rPr lang="en-US" altLang="zh-CN" sz="2000" i="1" dirty="0">
                <a:latin typeface="New York" panose="02020502060305060204" pitchFamily="18" charset="0"/>
                <a:cs typeface="Times New Roman" panose="02020603050405020304" pitchFamily="18" charset="0"/>
              </a:rPr>
              <a:t>j</a:t>
            </a:r>
            <a:r>
              <a:rPr lang="en-US" altLang="zh-CN" sz="2000" dirty="0">
                <a:latin typeface="New York" panose="02020502060305060204" pitchFamily="18" charset="0"/>
                <a:cs typeface="Times New Roman" panose="02020603050405020304" pitchFamily="18" charset="0"/>
              </a:rPr>
              <a:t>] = </a:t>
            </a:r>
            <a:r>
              <a:rPr lang="en-US" altLang="zh-CN" sz="2000" i="1" dirty="0">
                <a:latin typeface="New York" panose="02020502060305060204" pitchFamily="18" charset="0"/>
                <a:cs typeface="Times New Roman" panose="02020603050405020304" pitchFamily="18" charset="0"/>
              </a:rPr>
              <a:t>F</a:t>
            </a:r>
            <a:r>
              <a:rPr lang="en-US" altLang="zh-CN" sz="2000" dirty="0">
                <a:latin typeface="New York" panose="02020502060305060204" pitchFamily="18" charset="0"/>
                <a:cs typeface="Times New Roman" panose="02020603050405020304" pitchFamily="18" charset="0"/>
              </a:rPr>
              <a:t>[</a:t>
            </a:r>
            <a:r>
              <a:rPr lang="en-US" altLang="zh-CN" sz="2000" i="1" dirty="0">
                <a:latin typeface="New York" panose="02020502060305060204" pitchFamily="18" charset="0"/>
                <a:cs typeface="Times New Roman" panose="02020603050405020304" pitchFamily="18" charset="0"/>
              </a:rPr>
              <a:t>i</a:t>
            </a:r>
            <a:r>
              <a:rPr lang="en-US" altLang="zh-CN" sz="2000" dirty="0">
                <a:latin typeface="New York" panose="02020502060305060204" pitchFamily="18" charset="0"/>
                <a:cs typeface="Times New Roman" panose="02020603050405020304" pitchFamily="18" charset="0"/>
              </a:rPr>
              <a:t>-1][</a:t>
            </a:r>
            <a:r>
              <a:rPr lang="en-US" altLang="zh-CN" sz="2000" i="1" dirty="0">
                <a:latin typeface="New York" panose="02020502060305060204" pitchFamily="18" charset="0"/>
                <a:cs typeface="Times New Roman" panose="02020603050405020304" pitchFamily="18" charset="0"/>
              </a:rPr>
              <a:t>j</a:t>
            </a:r>
            <a:r>
              <a:rPr lang="en-US" altLang="zh-CN" sz="2000" dirty="0">
                <a:latin typeface="New York" panose="02020502060305060204" pitchFamily="18" charset="0"/>
                <a:cs typeface="Times New Roman" panose="02020603050405020304" pitchFamily="18" charset="0"/>
              </a:rPr>
              <a:t>-</a:t>
            </a:r>
            <a:r>
              <a:rPr lang="en-US" altLang="zh-CN" sz="2000" i="1" dirty="0">
                <a:latin typeface="New York" panose="02020502060305060204" pitchFamily="18" charset="0"/>
                <a:cs typeface="Times New Roman" panose="02020603050405020304" pitchFamily="18" charset="0"/>
              </a:rPr>
              <a:t>w</a:t>
            </a:r>
            <a:r>
              <a:rPr lang="en-US" altLang="zh-CN" sz="2000" dirty="0">
                <a:latin typeface="New York" panose="02020502060305060204" pitchFamily="18" charset="0"/>
                <a:cs typeface="Times New Roman" panose="02020603050405020304" pitchFamily="18" charset="0"/>
              </a:rPr>
              <a:t>[</a:t>
            </a:r>
            <a:r>
              <a:rPr lang="en-US" altLang="zh-CN" sz="2000" i="1" dirty="0" err="1">
                <a:latin typeface="New York" panose="02020502060305060204" pitchFamily="18" charset="0"/>
                <a:cs typeface="Times New Roman" panose="02020603050405020304" pitchFamily="18" charset="0"/>
              </a:rPr>
              <a:t>i</a:t>
            </a:r>
            <a:r>
              <a:rPr lang="en-US" altLang="zh-CN" sz="2000" dirty="0">
                <a:latin typeface="New York" panose="02020502060305060204" pitchFamily="18" charset="0"/>
                <a:cs typeface="Times New Roman" panose="02020603050405020304" pitchFamily="18" charset="0"/>
              </a:rPr>
              <a:t>]]+</a:t>
            </a:r>
            <a:r>
              <a:rPr lang="en-US" altLang="zh-CN" sz="2000" i="1" dirty="0">
                <a:latin typeface="New York" panose="02020502060305060204" pitchFamily="18" charset="0"/>
                <a:cs typeface="Times New Roman" panose="02020603050405020304" pitchFamily="18" charset="0"/>
              </a:rPr>
              <a:t>v</a:t>
            </a:r>
            <a:r>
              <a:rPr lang="en-US" altLang="zh-CN" sz="2000" dirty="0">
                <a:latin typeface="New York" panose="02020502060305060204" pitchFamily="18" charset="0"/>
                <a:cs typeface="Times New Roman" panose="02020603050405020304" pitchFamily="18" charset="0"/>
              </a:rPr>
              <a:t>[</a:t>
            </a:r>
            <a:r>
              <a:rPr lang="en-US" altLang="zh-CN" sz="2000" i="1" dirty="0" err="1">
                <a:latin typeface="New York" panose="02020502060305060204" pitchFamily="18" charset="0"/>
                <a:cs typeface="Times New Roman" panose="02020603050405020304" pitchFamily="18" charset="0"/>
              </a:rPr>
              <a:t>i</a:t>
            </a:r>
            <a:r>
              <a:rPr lang="en-US" altLang="zh-CN" sz="2000" dirty="0">
                <a:latin typeface="New York" panose="02020502060305060204" pitchFamily="18" charset="0"/>
                <a:cs typeface="Times New Roman" panose="02020603050405020304" pitchFamily="18" charset="0"/>
              </a:rPr>
              <a:t>],</a:t>
            </a:r>
          </a:p>
          <a:p>
            <a:r>
              <a:rPr lang="zh-CN" altLang="en-US" sz="2000" dirty="0">
                <a:latin typeface="New York" panose="02020502060305060204" pitchFamily="18" charset="0"/>
                <a:cs typeface="Times New Roman" panose="02020603050405020304" pitchFamily="18" charset="0"/>
              </a:rPr>
              <a:t>则最优解中</a:t>
            </a:r>
            <a:r>
              <a:rPr lang="en-US" altLang="zh-CN" sz="2000" i="1" dirty="0">
                <a:latin typeface="Times" panose="02020603050405020304" pitchFamily="18" charset="0"/>
                <a:cs typeface="Times" panose="02020603050405020304" pitchFamily="18" charset="0"/>
              </a:rPr>
              <a:t>x</a:t>
            </a:r>
            <a:r>
              <a:rPr lang="en-US" altLang="zh-CN" sz="2000" i="1" baseline="-25000" dirty="0">
                <a:latin typeface="Times" panose="02020603050405020304" pitchFamily="18" charset="0"/>
                <a:cs typeface="Times" panose="02020603050405020304" pitchFamily="18" charset="0"/>
              </a:rPr>
              <a:t>i</a:t>
            </a:r>
            <a:r>
              <a:rPr lang="en-US" altLang="zh-CN" sz="2000" dirty="0">
                <a:latin typeface="Times" panose="02020603050405020304" pitchFamily="18" charset="0"/>
                <a:cs typeface="Times" panose="02020603050405020304" pitchFamily="18" charset="0"/>
              </a:rPr>
              <a:t>=1</a:t>
            </a:r>
            <a:r>
              <a:rPr lang="en-US" altLang="zh-CN" sz="2000" baseline="-25000" dirty="0">
                <a:latin typeface="Times" panose="02020603050405020304" pitchFamily="18" charset="0"/>
                <a:cs typeface="Times" panose="02020603050405020304" pitchFamily="18" charset="0"/>
              </a:rPr>
              <a:t> </a:t>
            </a:r>
            <a:r>
              <a:rPr lang="zh-CN" altLang="en-US" sz="2000" dirty="0">
                <a:latin typeface="New York" panose="02020502060305060204" pitchFamily="18" charset="0"/>
                <a:cs typeface="Times New Roman" panose="02020603050405020304" pitchFamily="18" charset="0"/>
              </a:rPr>
              <a:t>。</a:t>
            </a:r>
            <a:endParaRPr lang="en-US" sz="2000" dirty="0">
              <a:latin typeface="Times" panose="02020603050405020304" pitchFamily="18" charset="0"/>
            </a:endParaRPr>
          </a:p>
        </p:txBody>
      </p:sp>
      <p:grpSp>
        <p:nvGrpSpPr>
          <p:cNvPr id="19" name="组合 18">
            <a:extLst>
              <a:ext uri="{FF2B5EF4-FFF2-40B4-BE49-F238E27FC236}">
                <a16:creationId xmlns:a16="http://schemas.microsoft.com/office/drawing/2014/main" id="{7F258719-A965-0AFA-DCF3-2BD5394E2383}"/>
              </a:ext>
            </a:extLst>
          </p:cNvPr>
          <p:cNvGrpSpPr/>
          <p:nvPr/>
        </p:nvGrpSpPr>
        <p:grpSpPr>
          <a:xfrm>
            <a:off x="1752600" y="4343400"/>
            <a:ext cx="3276600" cy="1066800"/>
            <a:chOff x="1752600" y="4343400"/>
            <a:chExt cx="3276600" cy="1066800"/>
          </a:xfrm>
        </p:grpSpPr>
        <p:cxnSp>
          <p:nvCxnSpPr>
            <p:cNvPr id="9" name="直接箭头连接符 8">
              <a:extLst>
                <a:ext uri="{FF2B5EF4-FFF2-40B4-BE49-F238E27FC236}">
                  <a16:creationId xmlns:a16="http://schemas.microsoft.com/office/drawing/2014/main" id="{F1D32DB0-F904-2490-CBFB-A43BDAFF9338}"/>
                </a:ext>
              </a:extLst>
            </p:cNvPr>
            <p:cNvCxnSpPr>
              <a:cxnSpLocks/>
            </p:cNvCxnSpPr>
            <p:nvPr/>
          </p:nvCxnSpPr>
          <p:spPr>
            <a:xfrm flipH="1" flipV="1">
              <a:off x="3048000" y="5257800"/>
              <a:ext cx="1981200" cy="1524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33D5929-1EB4-A90D-61EA-191F9546599D}"/>
                </a:ext>
              </a:extLst>
            </p:cNvPr>
            <p:cNvCxnSpPr>
              <a:cxnSpLocks/>
            </p:cNvCxnSpPr>
            <p:nvPr/>
          </p:nvCxnSpPr>
          <p:spPr>
            <a:xfrm flipV="1">
              <a:off x="2530502" y="4953000"/>
              <a:ext cx="0" cy="30480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6CAF145-6AFC-45E0-63D4-60FE9E57851C}"/>
                </a:ext>
              </a:extLst>
            </p:cNvPr>
            <p:cNvCxnSpPr>
              <a:cxnSpLocks/>
            </p:cNvCxnSpPr>
            <p:nvPr/>
          </p:nvCxnSpPr>
          <p:spPr>
            <a:xfrm flipV="1">
              <a:off x="2530502" y="4564049"/>
              <a:ext cx="0" cy="30480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2606D41-7BD7-83C6-C1A8-92EDF3573CFC}"/>
                </a:ext>
              </a:extLst>
            </p:cNvPr>
            <p:cNvCxnSpPr>
              <a:cxnSpLocks/>
            </p:cNvCxnSpPr>
            <p:nvPr/>
          </p:nvCxnSpPr>
          <p:spPr>
            <a:xfrm flipH="1" flipV="1">
              <a:off x="1752600" y="4343400"/>
              <a:ext cx="777902" cy="1524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411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6-6</a:t>
            </a:r>
          </a:p>
        </p:txBody>
      </p:sp>
      <p:sp>
        <p:nvSpPr>
          <p:cNvPr id="3" name="TextBox 2"/>
          <p:cNvSpPr txBox="1"/>
          <p:nvPr/>
        </p:nvSpPr>
        <p:spPr>
          <a:xfrm>
            <a:off x="1066800" y="1143000"/>
            <a:ext cx="7010400" cy="4801314"/>
          </a:xfrm>
          <a:prstGeom prst="rect">
            <a:avLst/>
          </a:prstGeom>
          <a:noFill/>
        </p:spPr>
        <p:txBody>
          <a:bodyPr wrap="square" rtlCol="0">
            <a:spAutoFit/>
          </a:bodyPr>
          <a:lstStyle/>
          <a:p>
            <a:pPr marL="463550" lvl="0" indent="-463550"/>
            <a:r>
              <a:rPr lang="en-US" dirty="0">
                <a:latin typeface="Times New Roman" pitchFamily="18" charset="0"/>
                <a:ea typeface="SimSun" pitchFamily="2" charset="-122"/>
                <a:cs typeface="Times New Roman" pitchFamily="18" charset="0"/>
              </a:rPr>
              <a:t>(3)	</a:t>
            </a:r>
            <a:r>
              <a:rPr lang="en-US" sz="2000" dirty="0">
                <a:latin typeface="Times New Roman" pitchFamily="18" charset="0"/>
                <a:ea typeface="SimSun" pitchFamily="2" charset="-122"/>
                <a:cs typeface="Times New Roman" pitchFamily="18" charset="0"/>
              </a:rPr>
              <a:t>((AB)(CD))</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465138">
              <a:lnSpc>
                <a:spcPct val="150000"/>
              </a:lnSpc>
            </a:pPr>
            <a:r>
              <a:rPr lang="zh-CN" altLang="en-US" sz="2000" dirty="0">
                <a:latin typeface="Times New Roman" pitchFamily="18" charset="0"/>
                <a:cs typeface="Times New Roman" pitchFamily="18" charset="0"/>
              </a:rPr>
              <a:t>乘法次数 </a:t>
            </a:r>
            <a:r>
              <a:rPr lang="en-US" sz="2000" dirty="0">
                <a:latin typeface="Times New Roman" pitchFamily="18" charset="0"/>
                <a:cs typeface="Times New Roman" pitchFamily="18" charset="0"/>
              </a:rPr>
              <a:t>= 25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40 + 40</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15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30 + 25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40</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30 </a:t>
            </a:r>
          </a:p>
          <a:p>
            <a:pPr marL="465138">
              <a:lnSpc>
                <a:spcPct val="150000"/>
              </a:lnSpc>
            </a:pPr>
            <a:r>
              <a:rPr lang="en-US" sz="2000" dirty="0">
                <a:latin typeface="Times New Roman" pitchFamily="18" charset="0"/>
                <a:cs typeface="Times New Roman" pitchFamily="18" charset="0"/>
              </a:rPr>
              <a:t>                 = 2000 + 18000 + 30000 </a:t>
            </a:r>
          </a:p>
          <a:p>
            <a:pPr marL="465138">
              <a:lnSpc>
                <a:spcPct val="150000"/>
              </a:lnSpc>
            </a:pPr>
            <a:r>
              <a:rPr lang="en-US" sz="2000" dirty="0">
                <a:latin typeface="Times New Roman" pitchFamily="18" charset="0"/>
                <a:cs typeface="Times New Roman" pitchFamily="18" charset="0"/>
              </a:rPr>
              <a:t>                 = 50,000</a:t>
            </a:r>
          </a:p>
          <a:p>
            <a:endParaRPr lang="en-US" dirty="0">
              <a:latin typeface="Times New Roman" pitchFamily="18" charset="0"/>
              <a:cs typeface="Times New Roman" pitchFamily="18" charset="0"/>
            </a:endParaRP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50331902"/>
              </p:ext>
            </p:extLst>
          </p:nvPr>
        </p:nvGraphicFramePr>
        <p:xfrm>
          <a:off x="3657600" y="1260656"/>
          <a:ext cx="5105396" cy="2426958"/>
        </p:xfrm>
        <a:graphic>
          <a:graphicData uri="http://schemas.openxmlformats.org/presentationml/2006/ole">
            <mc:AlternateContent xmlns:mc="http://schemas.openxmlformats.org/markup-compatibility/2006">
              <mc:Choice xmlns:v="urn:schemas-microsoft-com:vml" Requires="v">
                <p:oleObj name="Picture" r:id="rId2" imgW="3035381" imgH="1542580" progId="Word.Picture.8">
                  <p:embed/>
                </p:oleObj>
              </mc:Choice>
              <mc:Fallback>
                <p:oleObj name="Picture" r:id="rId2" imgW="3035381" imgH="1542580" progId="Word.Pictur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260656"/>
                        <a:ext cx="5105396" cy="2426958"/>
                      </a:xfrm>
                      <a:prstGeom prst="rect">
                        <a:avLst/>
                      </a:prstGeom>
                      <a:noFill/>
                    </p:spPr>
                  </p:pic>
                </p:oleObj>
              </mc:Fallback>
            </mc:AlternateContent>
          </a:graphicData>
        </a:graphic>
      </p:graphicFrame>
      <p:graphicFrame>
        <p:nvGraphicFramePr>
          <p:cNvPr id="7" name="Table 6">
            <a:extLst>
              <a:ext uri="{FF2B5EF4-FFF2-40B4-BE49-F238E27FC236}">
                <a16:creationId xmlns:a16="http://schemas.microsoft.com/office/drawing/2014/main" id="{0895ECF0-00AF-6D89-345A-D1234440CCC7}"/>
              </a:ext>
            </a:extLst>
          </p:cNvPr>
          <p:cNvGraphicFramePr>
            <a:graphicFrameLocks noGrp="1"/>
          </p:cNvGraphicFramePr>
          <p:nvPr>
            <p:extLst>
              <p:ext uri="{D42A27DB-BD31-4B8C-83A1-F6EECF244321}">
                <p14:modId xmlns:p14="http://schemas.microsoft.com/office/powerpoint/2010/main" val="2901757870"/>
              </p:ext>
            </p:extLst>
          </p:nvPr>
        </p:nvGraphicFramePr>
        <p:xfrm>
          <a:off x="3581400" y="73482"/>
          <a:ext cx="5410199" cy="7751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278137">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663">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8488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C3956-3553-7E4F-EA33-A7EAAD339EF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513AFB-12D1-6732-4937-C22448C93852}"/>
              </a:ext>
            </a:extLst>
          </p:cNvPr>
          <p:cNvSpPr>
            <a:spLocks noGrp="1"/>
          </p:cNvSpPr>
          <p:nvPr>
            <p:ph type="ftr" sz="quarter" idx="11"/>
          </p:nvPr>
        </p:nvSpPr>
        <p:spPr/>
        <p:txBody>
          <a:bodyPr/>
          <a:lstStyle/>
          <a:p>
            <a:endParaRPr lang="en-US" dirty="0"/>
          </a:p>
        </p:txBody>
      </p:sp>
      <p:sp>
        <p:nvSpPr>
          <p:cNvPr id="4" name="TextBox 3">
            <a:extLst>
              <a:ext uri="{FF2B5EF4-FFF2-40B4-BE49-F238E27FC236}">
                <a16:creationId xmlns:a16="http://schemas.microsoft.com/office/drawing/2014/main" id="{0E843DA2-C0D4-6C7E-C8B8-7685FDBFF710}"/>
              </a:ext>
            </a:extLst>
          </p:cNvPr>
          <p:cNvSpPr txBox="1"/>
          <p:nvPr/>
        </p:nvSpPr>
        <p:spPr>
          <a:xfrm>
            <a:off x="381000" y="685800"/>
            <a:ext cx="8610600" cy="3257302"/>
          </a:xfrm>
          <a:prstGeom prst="rect">
            <a:avLst/>
          </a:prstGeom>
          <a:noFill/>
        </p:spPr>
        <p:txBody>
          <a:bodyPr wrap="square" rtlCol="0">
            <a:spAutoFit/>
          </a:bodyPr>
          <a:lstStyle/>
          <a:p>
            <a:pPr>
              <a:spcBef>
                <a:spcPts val="150"/>
              </a:spcBef>
            </a:pPr>
            <a:r>
              <a:rPr lang="en-US" altLang="zh-CN" sz="2400" b="1" dirty="0">
                <a:solidFill>
                  <a:prstClr val="black"/>
                </a:solidFill>
                <a:latin typeface="Times New Roman" pitchFamily="18" charset="0"/>
                <a:ea typeface="SimSun" pitchFamily="2" charset="-122"/>
                <a:cs typeface="Times New Roman" pitchFamily="18" charset="0"/>
              </a:rPr>
              <a:t>0/1</a:t>
            </a:r>
            <a:r>
              <a:rPr lang="zh-CN" altLang="en-US" sz="2400" b="1" dirty="0">
                <a:solidFill>
                  <a:prstClr val="black"/>
                </a:solidFill>
                <a:latin typeface="Times New Roman" pitchFamily="18" charset="0"/>
                <a:ea typeface="SimSun" pitchFamily="2" charset="-122"/>
                <a:cs typeface="Times New Roman" pitchFamily="18" charset="0"/>
              </a:rPr>
              <a:t>背包问题的两个应用示例</a:t>
            </a:r>
            <a:endParaRPr lang="en-US" altLang="zh-CN" sz="2400" dirty="0">
              <a:solidFill>
                <a:prstClr val="black"/>
              </a:solidFill>
              <a:latin typeface="Calibri"/>
            </a:endParaRPr>
          </a:p>
          <a:p>
            <a:pPr>
              <a:spcBef>
                <a:spcPts val="150"/>
              </a:spcBef>
            </a:pPr>
            <a:r>
              <a:rPr lang="zh-CN" altLang="en-US" sz="2000" dirty="0"/>
              <a:t>      </a:t>
            </a:r>
            <a:endParaRPr lang="en-US" altLang="zh-CN" sz="2000" dirty="0"/>
          </a:p>
          <a:p>
            <a:pPr marL="342900" indent="-342900">
              <a:buAutoNum type="arabicPeriod"/>
            </a:pPr>
            <a:r>
              <a:rPr lang="zh-CN" altLang="en-US" sz="2000" dirty="0">
                <a:solidFill>
                  <a:srgbClr val="0000FF"/>
                </a:solidFill>
              </a:rPr>
              <a:t>视频优化部署问题</a:t>
            </a:r>
            <a:r>
              <a:rPr lang="zh-CN" altLang="en-US" sz="2000" dirty="0"/>
              <a:t>：给定一个存储容量为</a:t>
            </a:r>
            <a:r>
              <a:rPr lang="en-US" altLang="zh-CN" sz="2000" i="1" dirty="0"/>
              <a:t>S</a:t>
            </a:r>
            <a:r>
              <a:rPr lang="zh-CN" altLang="en-US" sz="2000" dirty="0"/>
              <a:t>的服务器和</a:t>
            </a:r>
            <a:r>
              <a:rPr lang="en-US" altLang="zh-CN" sz="2000" i="1" dirty="0"/>
              <a:t>n</a:t>
            </a:r>
            <a:r>
              <a:rPr lang="zh-CN" altLang="en-US" sz="2000" dirty="0"/>
              <a:t>个视频，每个视频具有不同的本地流行度</a:t>
            </a:r>
            <a:r>
              <a:rPr lang="en-US" altLang="zh-CN" sz="2000" i="1" dirty="0"/>
              <a:t>p</a:t>
            </a:r>
            <a:r>
              <a:rPr lang="en-US" altLang="zh-CN" sz="2000" i="1" baseline="-25000" dirty="0"/>
              <a:t>i</a:t>
            </a:r>
            <a:r>
              <a:rPr lang="zh-CN" altLang="en-US" sz="2000" dirty="0"/>
              <a:t>和存储容量需求</a:t>
            </a:r>
            <a:r>
              <a:rPr lang="en-US" altLang="zh-CN" sz="2000" i="1" dirty="0" err="1"/>
              <a:t>s</a:t>
            </a:r>
            <a:r>
              <a:rPr lang="en-US" altLang="zh-CN" sz="2000" i="1" baseline="-25000" dirty="0" err="1"/>
              <a:t>i</a:t>
            </a:r>
            <a:r>
              <a:rPr lang="zh-CN" altLang="en-US" sz="2000" dirty="0"/>
              <a:t>，给出一种视频部署方案，使得所部署的视频请求命中率最大化。</a:t>
            </a:r>
            <a:endParaRPr lang="en-US" altLang="zh-CN" sz="2000" dirty="0"/>
          </a:p>
          <a:p>
            <a:pPr marL="342900" indent="-342900">
              <a:buAutoNum type="arabicPeriod"/>
            </a:pPr>
            <a:endParaRPr lang="en-US" altLang="zh-CN" sz="2000" dirty="0"/>
          </a:p>
          <a:p>
            <a:pPr marL="342900" indent="-342900">
              <a:buFontTx/>
              <a:buAutoNum type="arabicPeriod"/>
            </a:pPr>
            <a:r>
              <a:rPr lang="zh-CN" altLang="en-US" sz="2000" dirty="0">
                <a:solidFill>
                  <a:srgbClr val="0000FF"/>
                </a:solidFill>
              </a:rPr>
              <a:t>边缘计算中的服务部署优化问题</a:t>
            </a:r>
            <a:r>
              <a:rPr lang="zh-CN" altLang="en-US" sz="2000" dirty="0"/>
              <a:t>：给定一个存储容量为</a:t>
            </a:r>
            <a:r>
              <a:rPr lang="en-US" altLang="zh-CN" sz="2000" i="1" dirty="0"/>
              <a:t>S</a:t>
            </a:r>
            <a:r>
              <a:rPr lang="zh-CN" altLang="en-US" sz="2000" dirty="0"/>
              <a:t>和算力容量为</a:t>
            </a:r>
            <a:r>
              <a:rPr lang="en-US" altLang="zh-CN" sz="2000" i="1" dirty="0"/>
              <a:t>C</a:t>
            </a:r>
            <a:r>
              <a:rPr lang="zh-CN" altLang="en-US" sz="2000" dirty="0"/>
              <a:t>的服务器和</a:t>
            </a:r>
            <a:r>
              <a:rPr lang="en-US" altLang="zh-CN" sz="2000" i="1" dirty="0"/>
              <a:t>n</a:t>
            </a:r>
            <a:r>
              <a:rPr lang="zh-CN" altLang="en-US" sz="2000" dirty="0"/>
              <a:t>种服务，部署服务</a:t>
            </a:r>
            <a:r>
              <a:rPr lang="en-US" altLang="zh-CN" sz="2000" i="1" dirty="0" err="1"/>
              <a:t>i</a:t>
            </a:r>
            <a:r>
              <a:rPr lang="zh-CN" altLang="en-US" sz="2000" dirty="0"/>
              <a:t>的存储容量需求为</a:t>
            </a:r>
            <a:r>
              <a:rPr lang="en-US" altLang="zh-CN" sz="2000" i="1" dirty="0"/>
              <a:t>c</a:t>
            </a:r>
            <a:r>
              <a:rPr lang="en-US" altLang="zh-CN" sz="2000" i="1" baseline="-25000" dirty="0"/>
              <a:t>i</a:t>
            </a:r>
            <a:r>
              <a:rPr lang="zh-CN" altLang="en-US" sz="2000" dirty="0"/>
              <a:t>，每种服务存在一定的任务卸载需求量，每个任务的处理需要一定的算力需求并带来一定的收益，如何优化服务部署以最大化系统总收益？</a:t>
            </a:r>
            <a:endParaRPr lang="zh-CN" altLang="zh-CN" sz="2000" dirty="0">
              <a:solidFill>
                <a:prstClr val="black"/>
              </a:solidFill>
              <a:latin typeface="Times" panose="02020603050405020304" pitchFamily="18" charset="0"/>
              <a:ea typeface="SimSun" pitchFamily="2" charset="-122"/>
              <a:cs typeface="Times" panose="02020603050405020304" pitchFamily="18" charset="0"/>
            </a:endParaRPr>
          </a:p>
        </p:txBody>
      </p:sp>
    </p:spTree>
    <p:extLst>
      <p:ext uri="{BB962C8B-B14F-4D97-AF65-F5344CB8AC3E}">
        <p14:creationId xmlns:p14="http://schemas.microsoft.com/office/powerpoint/2010/main" val="2283192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a:t>
            </a:r>
          </a:p>
        </p:txBody>
      </p:sp>
      <p:sp>
        <p:nvSpPr>
          <p:cNvPr id="6" name="TextBox 5"/>
          <p:cNvSpPr txBox="1"/>
          <p:nvPr/>
        </p:nvSpPr>
        <p:spPr>
          <a:xfrm>
            <a:off x="228600" y="413761"/>
            <a:ext cx="8763000" cy="5767413"/>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rPr>
              <a:t>最优子结构特性（</a:t>
            </a:r>
            <a:r>
              <a:rPr lang="en-US" altLang="zh-CN" sz="2400" b="1" dirty="0">
                <a:latin typeface="黑体" panose="02010609060101010101" pitchFamily="49" charset="-122"/>
                <a:ea typeface="黑体" panose="02010609060101010101" pitchFamily="49" charset="-122"/>
              </a:rPr>
              <a:t>1/3</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pPr>
            <a:endParaRPr lang="en-US" altLang="zh-CN" sz="2000" b="1" dirty="0">
              <a:latin typeface="SimSun" pitchFamily="2" charset="-122"/>
              <a:ea typeface="SimSun" pitchFamily="2" charset="-122"/>
            </a:endParaRPr>
          </a:p>
          <a:p>
            <a:pPr>
              <a:spcBef>
                <a:spcPts val="300"/>
              </a:spcBef>
            </a:pPr>
            <a:r>
              <a:rPr lang="zh-CN" altLang="en-US" sz="2000" dirty="0">
                <a:latin typeface="SimSun" pitchFamily="2" charset="-122"/>
                <a:ea typeface="SimSun" pitchFamily="2" charset="-122"/>
              </a:rPr>
              <a:t>对于一个</a:t>
            </a:r>
            <a:r>
              <a:rPr lang="zh-CN" altLang="en-US" sz="2000" dirty="0">
                <a:solidFill>
                  <a:srgbClr val="0000FF"/>
                </a:solidFill>
                <a:latin typeface="Times" panose="02020603050405020304" pitchFamily="18" charset="0"/>
                <a:ea typeface="SimSun" pitchFamily="2" charset="-122"/>
              </a:rPr>
              <a:t>有向</a:t>
            </a:r>
            <a:r>
              <a:rPr lang="zh-CN" altLang="en-US" sz="2000" dirty="0">
                <a:solidFill>
                  <a:srgbClr val="0000FF"/>
                </a:solidFill>
                <a:latin typeface="SimSun" pitchFamily="2" charset="-122"/>
                <a:ea typeface="SimSun" pitchFamily="2" charset="-122"/>
              </a:rPr>
              <a:t>无权</a:t>
            </a:r>
            <a:r>
              <a:rPr lang="zh-CN" altLang="en-US" sz="2000" dirty="0">
                <a:solidFill>
                  <a:srgbClr val="0000FF"/>
                </a:solidFill>
                <a:latin typeface="Times" panose="02020603050405020304" pitchFamily="18" charset="0"/>
                <a:ea typeface="SimSun" pitchFamily="2" charset="-122"/>
              </a:rPr>
              <a:t>图</a:t>
            </a:r>
            <a:r>
              <a:rPr lang="en-US" altLang="zh-CN" sz="2000" i="1" dirty="0">
                <a:solidFill>
                  <a:srgbClr val="0000FF"/>
                </a:solidFill>
                <a:latin typeface="Times" panose="02020603050405020304" pitchFamily="18" charset="0"/>
                <a:ea typeface="SimSun" pitchFamily="2" charset="-122"/>
              </a:rPr>
              <a:t>G</a:t>
            </a:r>
            <a:r>
              <a:rPr lang="en-US" altLang="zh-CN" sz="2000" dirty="0">
                <a:solidFill>
                  <a:srgbClr val="0000FF"/>
                </a:solidFill>
                <a:latin typeface="Times" panose="02020603050405020304" pitchFamily="18" charset="0"/>
                <a:ea typeface="SimSun" pitchFamily="2" charset="-122"/>
              </a:rPr>
              <a:t>(</a:t>
            </a:r>
            <a:r>
              <a:rPr lang="en-US" altLang="zh-CN" sz="2000" i="1" dirty="0">
                <a:solidFill>
                  <a:srgbClr val="0000FF"/>
                </a:solidFill>
                <a:latin typeface="Times" panose="02020603050405020304" pitchFamily="18" charset="0"/>
                <a:ea typeface="SimSun" pitchFamily="2" charset="-122"/>
              </a:rPr>
              <a:t>V</a:t>
            </a:r>
            <a:r>
              <a:rPr lang="en-US" altLang="zh-CN" sz="2000" dirty="0">
                <a:solidFill>
                  <a:srgbClr val="0000FF"/>
                </a:solidFill>
                <a:latin typeface="Times" panose="02020603050405020304" pitchFamily="18" charset="0"/>
                <a:ea typeface="SimSun" pitchFamily="2" charset="-122"/>
              </a:rPr>
              <a:t>,</a:t>
            </a:r>
            <a:r>
              <a:rPr lang="en-US" altLang="zh-CN" sz="2000" i="1" dirty="0">
                <a:solidFill>
                  <a:srgbClr val="0000FF"/>
                </a:solidFill>
                <a:latin typeface="Times" panose="02020603050405020304" pitchFamily="18" charset="0"/>
                <a:ea typeface="SimSun" pitchFamily="2" charset="-122"/>
              </a:rPr>
              <a:t>E</a:t>
            </a:r>
            <a:r>
              <a:rPr lang="en-US" altLang="zh-CN" sz="2000" dirty="0">
                <a:solidFill>
                  <a:srgbClr val="0000FF"/>
                </a:solidFill>
                <a:latin typeface="Times" panose="02020603050405020304" pitchFamily="18" charset="0"/>
                <a:ea typeface="SimSun" pitchFamily="2" charset="-122"/>
              </a:rPr>
              <a: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给定图中两个顶点</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和</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，寻找图中从</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到</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的最短路径（即拥有最少边数的路径）和最长简单路径（即拥有最多边数的简单路径；简单路径</a:t>
            </a:r>
            <a:r>
              <a:rPr lang="en-US" altLang="zh-CN" sz="2000" dirty="0">
                <a:latin typeface="Times" panose="02020603050405020304" pitchFamily="18" charset="0"/>
                <a:ea typeface="SimSun" pitchFamily="2" charset="-122"/>
              </a:rPr>
              <a:t>(Simple path)</a:t>
            </a:r>
            <a:r>
              <a:rPr lang="zh-CN" altLang="en-US" sz="2000" dirty="0">
                <a:latin typeface="Times" panose="02020603050405020304" pitchFamily="18" charset="0"/>
                <a:ea typeface="SimSun" pitchFamily="2" charset="-122"/>
              </a:rPr>
              <a:t>指无环路径）。 </a:t>
            </a:r>
            <a:endParaRPr lang="en-US" altLang="zh-CN" sz="2000" dirty="0">
              <a:latin typeface="Times" panose="02020603050405020304" pitchFamily="18" charset="0"/>
              <a:ea typeface="SimSun" pitchFamily="2" charset="-122"/>
            </a:endParaRPr>
          </a:p>
          <a:p>
            <a:pPr>
              <a:spcBef>
                <a:spcPts val="300"/>
              </a:spcBef>
            </a:pPr>
            <a:endParaRPr lang="en-US" altLang="zh-CN" sz="2000" dirty="0">
              <a:latin typeface="Times" panose="02020603050405020304" pitchFamily="18" charset="0"/>
              <a:ea typeface="SimSun" pitchFamily="2" charset="-122"/>
            </a:endParaRPr>
          </a:p>
          <a:p>
            <a:pPr marL="342900" indent="-342900">
              <a:spcBef>
                <a:spcPts val="600"/>
              </a:spcBef>
              <a:buFont typeface="Arial" panose="020B0604020202020204" pitchFamily="34" charset="0"/>
              <a:buChar char="•"/>
            </a:pPr>
            <a:r>
              <a:rPr lang="zh-CN" altLang="en-US" sz="2000" dirty="0">
                <a:highlight>
                  <a:srgbClr val="FFFF00"/>
                </a:highlight>
                <a:latin typeface="Times" panose="02020603050405020304" pitchFamily="18" charset="0"/>
                <a:ea typeface="SimSun" pitchFamily="2" charset="-122"/>
              </a:rPr>
              <a:t>最短路径</a:t>
            </a:r>
            <a:r>
              <a:rPr lang="zh-CN" altLang="en-US" sz="2000" dirty="0">
                <a:latin typeface="Times" panose="02020603050405020304" pitchFamily="18" charset="0"/>
                <a:ea typeface="SimSun" pitchFamily="2" charset="-122"/>
              </a:rPr>
              <a:t>满足最优子结构特性，即：最短路径上的任意一段，也是连接该段两个端点的最短路径。</a:t>
            </a:r>
            <a:endParaRPr lang="en-US" altLang="zh-CN" sz="2000" dirty="0">
              <a:latin typeface="Times" panose="02020603050405020304" pitchFamily="18" charset="0"/>
              <a:ea typeface="SimSun" pitchFamily="2" charset="-122"/>
            </a:endParaRPr>
          </a:p>
          <a:p>
            <a:pPr marL="800100" lvl="1" indent="-342900">
              <a:spcBef>
                <a:spcPts val="600"/>
              </a:spcBef>
              <a:buFont typeface="Arial" panose="020B0604020202020204" pitchFamily="34" charset="0"/>
              <a:buChar char="•"/>
            </a:pPr>
            <a:r>
              <a:rPr lang="zh-CN" altLang="en-US" sz="2000" dirty="0">
                <a:latin typeface="Times" panose="02020603050405020304" pitchFamily="18" charset="0"/>
                <a:ea typeface="SimSun" pitchFamily="2" charset="-122"/>
              </a:rPr>
              <a:t>例如，假设</a:t>
            </a:r>
            <a:r>
              <a:rPr lang="en-US" altLang="zh-CN" sz="2000" i="1" dirty="0">
                <a:latin typeface="Times" panose="02020603050405020304" pitchFamily="18" charset="0"/>
                <a:ea typeface="SimSun" pitchFamily="2" charset="-122"/>
              </a:rPr>
              <a:t>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是从</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到</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的一条最短路径，</a:t>
            </a:r>
            <a:r>
              <a:rPr lang="en-US" altLang="zh-CN" sz="2000" i="1" dirty="0">
                <a:latin typeface="Times" panose="02020603050405020304" pitchFamily="18" charset="0"/>
                <a:ea typeface="SimSun" pitchFamily="2" charset="-122"/>
              </a:rPr>
              <a:t>u</a:t>
            </a:r>
            <a:r>
              <a:rPr lang="zh-CN" altLang="en-US" sz="2000" dirty="0">
                <a:latin typeface="Times" panose="02020603050405020304" pitchFamily="18" charset="0"/>
                <a:ea typeface="SimSun" pitchFamily="2" charset="-122"/>
              </a:rPr>
              <a:t>是该路径上的一个节点，则该路径上的子路径</a:t>
            </a:r>
            <a:r>
              <a:rPr lang="en-US" altLang="zh-CN" sz="2000" i="1" dirty="0">
                <a:latin typeface="Times" panose="02020603050405020304" pitchFamily="18" charset="0"/>
                <a:ea typeface="SimSun" pitchFamily="2" charset="-122"/>
              </a:rPr>
              <a:t>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也是从</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到</a:t>
            </a:r>
            <a:r>
              <a:rPr lang="en-US" altLang="zh-CN" sz="2000" i="1" dirty="0">
                <a:latin typeface="Times" panose="02020603050405020304" pitchFamily="18" charset="0"/>
                <a:ea typeface="SimSun" pitchFamily="2" charset="-122"/>
              </a:rPr>
              <a:t>u</a:t>
            </a:r>
            <a:r>
              <a:rPr lang="zh-CN" altLang="en-US" sz="2000" dirty="0">
                <a:latin typeface="Times" panose="02020603050405020304" pitchFamily="18" charset="0"/>
                <a:ea typeface="SimSun" pitchFamily="2" charset="-122"/>
              </a:rPr>
              <a:t>的最短路径。 </a:t>
            </a:r>
            <a:endParaRPr lang="en-US" altLang="zh-CN" sz="2000" dirty="0">
              <a:latin typeface="Times" panose="02020603050405020304" pitchFamily="18" charset="0"/>
              <a:ea typeface="SimSun" pitchFamily="2" charset="-122"/>
            </a:endParaRPr>
          </a:p>
          <a:p>
            <a:pPr marL="1257300" lvl="2" indent="-342900">
              <a:spcBef>
                <a:spcPts val="600"/>
              </a:spcBef>
              <a:buFont typeface="Arial" panose="020B0604020202020204" pitchFamily="34" charset="0"/>
              <a:buChar char="•"/>
            </a:pPr>
            <a:r>
              <a:rPr lang="zh-CN" altLang="en-US" sz="2000" dirty="0">
                <a:latin typeface="Times" panose="02020603050405020304" pitchFamily="18" charset="0"/>
                <a:ea typeface="SimSun" pitchFamily="2" charset="-122"/>
              </a:rPr>
              <a:t>证明过程可以采用反证法：假定</a:t>
            </a:r>
            <a:r>
              <a:rPr lang="en-US" altLang="zh-CN" sz="2000" i="1" dirty="0">
                <a:latin typeface="Times" panose="02020603050405020304" pitchFamily="18" charset="0"/>
                <a:ea typeface="SimSun" pitchFamily="2" charset="-122"/>
              </a:rPr>
              <a:t>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不是从</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到</a:t>
            </a:r>
            <a:r>
              <a:rPr lang="en-US" altLang="zh-CN" sz="2000" i="1" dirty="0">
                <a:latin typeface="Times" panose="02020603050405020304" pitchFamily="18" charset="0"/>
                <a:ea typeface="SimSun" pitchFamily="2" charset="-122"/>
              </a:rPr>
              <a:t>u</a:t>
            </a:r>
            <a:r>
              <a:rPr lang="zh-CN" altLang="en-US" sz="2000" dirty="0">
                <a:latin typeface="Times" panose="02020603050405020304" pitchFamily="18" charset="0"/>
                <a:ea typeface="SimSun" pitchFamily="2" charset="-122"/>
              </a:rPr>
              <a:t>的最短路径，那么可以采用“剪切</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粘贴”方法，假设存在另一条路径</a:t>
            </a:r>
            <a:r>
              <a:rPr lang="en-US" altLang="zh-CN" sz="2000" i="1" dirty="0">
                <a:latin typeface="Times" panose="02020603050405020304" pitchFamily="18" charset="0"/>
                <a:ea typeface="SimSun" pitchFamily="2" charset="-122"/>
              </a:rPr>
              <a:t>P</a:t>
            </a:r>
            <a:r>
              <a:rPr lang="en-US" altLang="zh-CN" sz="2000" i="1" dirty="0">
                <a:latin typeface="Times" panose="02020603050405020304" pitchFamily="18" charset="0"/>
                <a:ea typeface="SimSun" pitchFamily="2" charset="-122"/>
                <a:sym typeface="Symbol" panose="05050102010706020507" pitchFamily="18" charset="2"/>
              </a:rPr>
              <a:t></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，该路径边数少于</a:t>
            </a:r>
            <a:r>
              <a:rPr lang="en-US" altLang="zh-CN" sz="2000" i="1" dirty="0">
                <a:latin typeface="Times" panose="02020603050405020304" pitchFamily="18" charset="0"/>
                <a:ea typeface="SimSun" pitchFamily="2" charset="-122"/>
              </a:rPr>
              <a:t>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，那么可以构造一条新的路径</a:t>
            </a:r>
            <a:r>
              <a:rPr lang="en-US" altLang="zh-CN" sz="2000" i="1" dirty="0">
                <a:latin typeface="Times" panose="02020603050405020304" pitchFamily="18" charset="0"/>
                <a:ea typeface="SimSun" pitchFamily="2" charset="-122"/>
              </a:rPr>
              <a:t>P</a:t>
            </a:r>
            <a:r>
              <a:rPr lang="en-US" altLang="zh-CN" sz="2000" i="1" dirty="0">
                <a:latin typeface="Times" panose="02020603050405020304" pitchFamily="18" charset="0"/>
                <a:ea typeface="SimSun" pitchFamily="2" charset="-122"/>
                <a:sym typeface="Symbol" panose="05050102010706020507" pitchFamily="18" charset="2"/>
              </a:rPr>
              <a:t></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a:latin typeface="Times" panose="02020603050405020304" pitchFamily="18" charset="0"/>
                <a:ea typeface="SimSun" pitchFamily="2" charset="-122"/>
              </a:rPr>
              <a:t>)+</a:t>
            </a:r>
            <a:r>
              <a:rPr lang="en-US" altLang="zh-CN" sz="2000" i="1" dirty="0">
                <a:latin typeface="Times" panose="02020603050405020304" pitchFamily="18" charset="0"/>
                <a:ea typeface="SimSun" pitchFamily="2" charset="-122"/>
              </a:rPr>
              <a:t> 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，该路径边数少于</a:t>
            </a:r>
            <a:r>
              <a:rPr lang="en-US" altLang="zh-CN" sz="2000" i="1" dirty="0">
                <a:latin typeface="Times" panose="02020603050405020304" pitchFamily="18" charset="0"/>
                <a:ea typeface="SimSun" pitchFamily="2" charset="-122"/>
              </a:rPr>
              <a:t>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，这与假设的</a:t>
            </a:r>
            <a:r>
              <a:rPr lang="en-US" altLang="zh-CN" sz="2000" i="1" dirty="0">
                <a:latin typeface="Times" panose="02020603050405020304" pitchFamily="18" charset="0"/>
                <a:ea typeface="SimSun" pitchFamily="2" charset="-122"/>
              </a:rPr>
              <a:t>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s</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是连接</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和</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的一条最短路径相矛盾</a:t>
            </a:r>
            <a:r>
              <a:rPr lang="en-US" altLang="zh-CN" sz="2000" dirty="0">
                <a:latin typeface="Times" panose="02020603050405020304" pitchFamily="18" charset="0"/>
                <a:ea typeface="SimSun" pitchFamily="2" charset="-122"/>
              </a:rPr>
              <a:t>.  </a:t>
            </a:r>
            <a:r>
              <a:rPr lang="zh-CN" altLang="en-US" sz="2000" dirty="0">
                <a:latin typeface="Times" panose="02020603050405020304" pitchFamily="18" charset="0"/>
                <a:ea typeface="SimSun" pitchFamily="2" charset="-122"/>
              </a:rPr>
              <a:t>同理，</a:t>
            </a:r>
            <a:r>
              <a:rPr lang="en-US" altLang="zh-CN" sz="2000" i="1" dirty="0">
                <a:latin typeface="Times" panose="02020603050405020304" pitchFamily="18" charset="0"/>
                <a:ea typeface="SimSun" pitchFamily="2" charset="-122"/>
              </a:rPr>
              <a:t> P</a:t>
            </a:r>
            <a:r>
              <a:rPr lang="en-US" altLang="zh-CN" sz="2000" dirty="0">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u</a:t>
            </a:r>
            <a:r>
              <a:rPr lang="en-US" altLang="zh-CN" sz="2000" dirty="0" err="1">
                <a:latin typeface="Times" panose="02020603050405020304" pitchFamily="18" charset="0"/>
                <a:ea typeface="SimSun" pitchFamily="2" charset="-122"/>
              </a:rPr>
              <a:t>,</a:t>
            </a:r>
            <a:r>
              <a:rPr lang="en-US" altLang="zh-CN" sz="2000" i="1" dirty="0" err="1">
                <a:latin typeface="Times" panose="02020603050405020304" pitchFamily="18" charset="0"/>
                <a:ea typeface="SimSun" pitchFamily="2" charset="-122"/>
              </a:rPr>
              <a:t>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是也从</a:t>
            </a:r>
            <a:r>
              <a:rPr lang="en-US" altLang="zh-CN" sz="2000" i="1" dirty="0">
                <a:latin typeface="Times" panose="02020603050405020304" pitchFamily="18" charset="0"/>
                <a:ea typeface="SimSun" pitchFamily="2" charset="-122"/>
              </a:rPr>
              <a:t>u</a:t>
            </a:r>
            <a:r>
              <a:rPr lang="zh-CN" altLang="en-US" sz="2000" dirty="0">
                <a:latin typeface="Times" panose="02020603050405020304" pitchFamily="18" charset="0"/>
                <a:ea typeface="SimSun" pitchFamily="2" charset="-122"/>
              </a:rPr>
              <a:t>到</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的最短路径。</a:t>
            </a:r>
            <a:endParaRPr lang="en-US" altLang="zh-CN" sz="2000" dirty="0">
              <a:latin typeface="Times" panose="02020603050405020304" pitchFamily="18" charset="0"/>
              <a:ea typeface="SimSun" pitchFamily="2" charset="-122"/>
            </a:endParaRPr>
          </a:p>
          <a:p>
            <a:pPr marL="465138" indent="-465138">
              <a:lnSpc>
                <a:spcPct val="150000"/>
              </a:lnSpc>
              <a:buAutoNum type="arabicPlain"/>
            </a:pPr>
            <a:endParaRPr lang="en-US" b="1" dirty="0">
              <a:latin typeface="SimSun" pitchFamily="2" charset="-122"/>
              <a:ea typeface="SimSun" pitchFamily="2" charset="-122"/>
            </a:endParaRPr>
          </a:p>
        </p:txBody>
      </p:sp>
      <p:sp>
        <p:nvSpPr>
          <p:cNvPr id="3" name="文本框 2">
            <a:extLst>
              <a:ext uri="{FF2B5EF4-FFF2-40B4-BE49-F238E27FC236}">
                <a16:creationId xmlns:a16="http://schemas.microsoft.com/office/drawing/2014/main" id="{45FB2F07-02F6-47D3-865C-0502A2196ED8}"/>
              </a:ext>
            </a:extLst>
          </p:cNvPr>
          <p:cNvSpPr txBox="1"/>
          <p:nvPr/>
        </p:nvSpPr>
        <p:spPr>
          <a:xfrm>
            <a:off x="7772400" y="94215"/>
            <a:ext cx="1217000" cy="400110"/>
          </a:xfrm>
          <a:prstGeom prst="rect">
            <a:avLst/>
          </a:prstGeom>
          <a:solidFill>
            <a:srgbClr val="FFC000"/>
          </a:solidFill>
          <a:ln>
            <a:solidFill>
              <a:srgbClr val="000000"/>
            </a:solidFill>
          </a:ln>
        </p:spPr>
        <p:txBody>
          <a:bodyPr wrap="none" rtlCol="0">
            <a:spAutoFit/>
          </a:bodyPr>
          <a:lstStyle/>
          <a:p>
            <a:r>
              <a:rPr lang="zh-CN" altLang="en-US" sz="2000" b="1" dirty="0"/>
              <a:t>补充材料</a:t>
            </a:r>
            <a:endParaRPr lang="en-US" sz="2000" b="1" dirty="0"/>
          </a:p>
        </p:txBody>
      </p:sp>
      <p:sp>
        <p:nvSpPr>
          <p:cNvPr id="5" name="文本框 4">
            <a:extLst>
              <a:ext uri="{FF2B5EF4-FFF2-40B4-BE49-F238E27FC236}">
                <a16:creationId xmlns:a16="http://schemas.microsoft.com/office/drawing/2014/main" id="{8C7D7CFF-F37D-4F8F-9AEA-A3881630E8E6}"/>
              </a:ext>
            </a:extLst>
          </p:cNvPr>
          <p:cNvSpPr txBox="1"/>
          <p:nvPr/>
        </p:nvSpPr>
        <p:spPr>
          <a:xfrm>
            <a:off x="76200" y="6357329"/>
            <a:ext cx="7411003" cy="400110"/>
          </a:xfrm>
          <a:prstGeom prst="rect">
            <a:avLst/>
          </a:prstGeom>
          <a:solidFill>
            <a:srgbClr val="FFC000"/>
          </a:solidFill>
          <a:ln>
            <a:solidFill>
              <a:srgbClr val="000000"/>
            </a:solidFill>
          </a:ln>
        </p:spPr>
        <p:txBody>
          <a:bodyPr wrap="none" rtlCol="0">
            <a:spAutoFit/>
          </a:bodyPr>
          <a:lstStyle/>
          <a:p>
            <a:r>
              <a:rPr lang="zh-CN" altLang="en-US" sz="2000" b="1" dirty="0"/>
              <a:t>适合“动态规划”来求解的优化问题，必须满足最优子结构特性</a:t>
            </a:r>
            <a:endParaRPr lang="en-US" sz="2000" b="1" dirty="0"/>
          </a:p>
        </p:txBody>
      </p:sp>
    </p:spTree>
    <p:extLst>
      <p:ext uri="{BB962C8B-B14F-4D97-AF65-F5344CB8AC3E}">
        <p14:creationId xmlns:p14="http://schemas.microsoft.com/office/powerpoint/2010/main" val="3501604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6-2</a:t>
            </a:r>
          </a:p>
        </p:txBody>
      </p:sp>
      <p:sp>
        <p:nvSpPr>
          <p:cNvPr id="6" name="TextBox 5"/>
          <p:cNvSpPr txBox="1"/>
          <p:nvPr/>
        </p:nvSpPr>
        <p:spPr>
          <a:xfrm>
            <a:off x="228600" y="413761"/>
            <a:ext cx="8763000" cy="4833054"/>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rPr>
              <a:t>最优子结构特性（</a:t>
            </a:r>
            <a:r>
              <a:rPr lang="en-US" altLang="zh-CN" sz="2400" b="1" dirty="0">
                <a:latin typeface="黑体" panose="02010609060101010101" pitchFamily="49" charset="-122"/>
                <a:ea typeface="黑体" panose="02010609060101010101" pitchFamily="49" charset="-122"/>
              </a:rPr>
              <a:t>2/3</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pPr>
            <a:endParaRPr lang="en-US" altLang="zh-CN" sz="1100" b="1" dirty="0">
              <a:latin typeface="SimSun" pitchFamily="2" charset="-122"/>
              <a:ea typeface="SimSun" pitchFamily="2" charset="-122"/>
            </a:endParaRPr>
          </a:p>
          <a:p>
            <a:pPr>
              <a:spcBef>
                <a:spcPts val="300"/>
              </a:spcBef>
            </a:pPr>
            <a:r>
              <a:rPr lang="zh-CN" altLang="en-US" sz="2000" dirty="0">
                <a:latin typeface="SimSun" pitchFamily="2" charset="-122"/>
                <a:ea typeface="SimSun" pitchFamily="2" charset="-122"/>
              </a:rPr>
              <a:t>对于一个</a:t>
            </a:r>
            <a:r>
              <a:rPr lang="zh-CN" altLang="en-US" sz="2000" dirty="0">
                <a:solidFill>
                  <a:srgbClr val="0000FF"/>
                </a:solidFill>
                <a:latin typeface="Times" panose="02020603050405020304" pitchFamily="18" charset="0"/>
                <a:ea typeface="SimSun" pitchFamily="2" charset="-122"/>
              </a:rPr>
              <a:t>有向</a:t>
            </a:r>
            <a:r>
              <a:rPr lang="zh-CN" altLang="en-US" sz="2000" dirty="0">
                <a:solidFill>
                  <a:srgbClr val="0000FF"/>
                </a:solidFill>
                <a:latin typeface="SimSun" pitchFamily="2" charset="-122"/>
                <a:ea typeface="SimSun" pitchFamily="2" charset="-122"/>
              </a:rPr>
              <a:t>无权</a:t>
            </a:r>
            <a:r>
              <a:rPr lang="zh-CN" altLang="en-US" sz="2000" dirty="0">
                <a:solidFill>
                  <a:srgbClr val="0000FF"/>
                </a:solidFill>
                <a:latin typeface="Times" panose="02020603050405020304" pitchFamily="18" charset="0"/>
                <a:ea typeface="SimSun" pitchFamily="2" charset="-122"/>
              </a:rPr>
              <a:t>图</a:t>
            </a:r>
            <a:r>
              <a:rPr lang="en-US" altLang="zh-CN" sz="2000" i="1" dirty="0">
                <a:solidFill>
                  <a:srgbClr val="0000FF"/>
                </a:solidFill>
                <a:latin typeface="Times" panose="02020603050405020304" pitchFamily="18" charset="0"/>
                <a:ea typeface="SimSun" pitchFamily="2" charset="-122"/>
              </a:rPr>
              <a:t>G</a:t>
            </a:r>
            <a:r>
              <a:rPr lang="en-US" altLang="zh-CN" sz="2000" dirty="0">
                <a:solidFill>
                  <a:srgbClr val="0000FF"/>
                </a:solidFill>
                <a:latin typeface="Times" panose="02020603050405020304" pitchFamily="18" charset="0"/>
                <a:ea typeface="SimSun" pitchFamily="2" charset="-122"/>
              </a:rPr>
              <a:t>(</a:t>
            </a:r>
            <a:r>
              <a:rPr lang="en-US" altLang="zh-CN" sz="2000" i="1" dirty="0">
                <a:solidFill>
                  <a:srgbClr val="0000FF"/>
                </a:solidFill>
                <a:latin typeface="Times" panose="02020603050405020304" pitchFamily="18" charset="0"/>
                <a:ea typeface="SimSun" pitchFamily="2" charset="-122"/>
              </a:rPr>
              <a:t>V</a:t>
            </a:r>
            <a:r>
              <a:rPr lang="en-US" altLang="zh-CN" sz="2000" dirty="0">
                <a:solidFill>
                  <a:srgbClr val="0000FF"/>
                </a:solidFill>
                <a:latin typeface="Times" panose="02020603050405020304" pitchFamily="18" charset="0"/>
                <a:ea typeface="SimSun" pitchFamily="2" charset="-122"/>
              </a:rPr>
              <a:t>,</a:t>
            </a:r>
            <a:r>
              <a:rPr lang="en-US" altLang="zh-CN" sz="2000" i="1" dirty="0">
                <a:solidFill>
                  <a:srgbClr val="0000FF"/>
                </a:solidFill>
                <a:latin typeface="Times" panose="02020603050405020304" pitchFamily="18" charset="0"/>
                <a:ea typeface="SimSun" pitchFamily="2" charset="-122"/>
              </a:rPr>
              <a:t>E</a:t>
            </a:r>
            <a:r>
              <a:rPr lang="en-US" altLang="zh-CN" sz="2000" dirty="0">
                <a:solidFill>
                  <a:srgbClr val="0000FF"/>
                </a:solidFill>
                <a:latin typeface="Times" panose="02020603050405020304" pitchFamily="18" charset="0"/>
                <a:ea typeface="SimSun" pitchFamily="2" charset="-122"/>
              </a:rPr>
              <a:t>)</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给定图中两个顶点</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和</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，寻找图中从</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到</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的最短路径（即拥有最少边数的路径）和最长简单路径（即拥有最多边数的简单路径；简单路径</a:t>
            </a:r>
            <a:r>
              <a:rPr lang="en-US" altLang="zh-CN" sz="2000" dirty="0">
                <a:latin typeface="Times" panose="02020603050405020304" pitchFamily="18" charset="0"/>
                <a:ea typeface="SimSun" pitchFamily="2" charset="-122"/>
              </a:rPr>
              <a:t>(Simple path)</a:t>
            </a:r>
            <a:r>
              <a:rPr lang="zh-CN" altLang="en-US" sz="2000" dirty="0">
                <a:latin typeface="Times" panose="02020603050405020304" pitchFamily="18" charset="0"/>
                <a:ea typeface="SimSun" pitchFamily="2" charset="-122"/>
              </a:rPr>
              <a:t>指无环路径）。 </a:t>
            </a:r>
            <a:endParaRPr lang="en-US" altLang="zh-CN" sz="2000" dirty="0">
              <a:latin typeface="Times" panose="02020603050405020304" pitchFamily="18" charset="0"/>
              <a:ea typeface="SimSun" pitchFamily="2" charset="-122"/>
            </a:endParaRPr>
          </a:p>
          <a:p>
            <a:pPr>
              <a:spcBef>
                <a:spcPts val="300"/>
              </a:spcBef>
            </a:pPr>
            <a:endParaRPr lang="en-US" altLang="zh-CN" sz="1400" dirty="0">
              <a:latin typeface="SimSun" pitchFamily="2" charset="-122"/>
              <a:ea typeface="SimSun" pitchFamily="2" charset="-122"/>
            </a:endParaRPr>
          </a:p>
          <a:p>
            <a:pPr marL="342900" indent="-342900">
              <a:spcBef>
                <a:spcPts val="600"/>
              </a:spcBef>
              <a:buFont typeface="Arial" panose="020B0604020202020204" pitchFamily="34" charset="0"/>
              <a:buChar char="•"/>
            </a:pPr>
            <a:r>
              <a:rPr lang="zh-CN" altLang="en-US" sz="2000" dirty="0">
                <a:highlight>
                  <a:srgbClr val="00FFFF"/>
                </a:highlight>
                <a:latin typeface="SimSun" pitchFamily="2" charset="-122"/>
                <a:ea typeface="SimSun" pitchFamily="2" charset="-122"/>
              </a:rPr>
              <a:t>最长路径问题</a:t>
            </a:r>
            <a:r>
              <a:rPr lang="zh-CN" altLang="en-US" sz="2000" dirty="0">
                <a:latin typeface="SimSun" pitchFamily="2" charset="-122"/>
                <a:ea typeface="SimSun" pitchFamily="2" charset="-122"/>
              </a:rPr>
              <a:t>不满足最优子结构特性。</a:t>
            </a:r>
            <a:endParaRPr lang="en-US" altLang="zh-CN" sz="2000" dirty="0">
              <a:latin typeface="SimSun" pitchFamily="2" charset="-122"/>
              <a:ea typeface="SimSun" pitchFamily="2" charset="-122"/>
            </a:endParaRPr>
          </a:p>
          <a:p>
            <a:pPr marL="800100" lvl="1" indent="-342900">
              <a:spcBef>
                <a:spcPts val="600"/>
              </a:spcBef>
              <a:buFont typeface="Arial" panose="020B0604020202020204" pitchFamily="34" charset="0"/>
              <a:buChar char="•"/>
            </a:pPr>
            <a:r>
              <a:rPr lang="zh-CN" altLang="en-US" sz="2000" dirty="0">
                <a:latin typeface="SimSun" pitchFamily="2" charset="-122"/>
                <a:ea typeface="SimSun" pitchFamily="2" charset="-122"/>
              </a:rPr>
              <a:t>比如，右图中，</a:t>
            </a:r>
            <a:r>
              <a:rPr lang="en-US" altLang="zh-CN" sz="2000" i="1" dirty="0">
                <a:latin typeface="SimSun" pitchFamily="2" charset="-122"/>
                <a:ea typeface="SimSun" pitchFamily="2" charset="-122"/>
              </a:rPr>
              <a:t>P</a:t>
            </a:r>
            <a:r>
              <a:rPr lang="en-US" altLang="zh-CN" sz="2000" dirty="0">
                <a:latin typeface="SimSun" pitchFamily="2" charset="-122"/>
                <a:ea typeface="SimSun" pitchFamily="2" charset="-122"/>
              </a:rPr>
              <a:t>(A,B,C,D)</a:t>
            </a:r>
            <a:r>
              <a:rPr lang="zh-CN" altLang="en-US" sz="2000" dirty="0">
                <a:latin typeface="SimSun" pitchFamily="2" charset="-122"/>
                <a:ea typeface="SimSun" pitchFamily="2" charset="-122"/>
              </a:rPr>
              <a:t>是连接</a:t>
            </a:r>
            <a:r>
              <a:rPr lang="en-US" altLang="zh-CN" sz="2000" dirty="0">
                <a:latin typeface="SimSun" pitchFamily="2" charset="-122"/>
                <a:ea typeface="SimSun" pitchFamily="2" charset="-122"/>
              </a:rPr>
              <a:t>A</a:t>
            </a:r>
            <a:r>
              <a:rPr lang="zh-CN" altLang="en-US" sz="2000" dirty="0">
                <a:latin typeface="SimSun" pitchFamily="2" charset="-122"/>
                <a:ea typeface="SimSun" pitchFamily="2" charset="-122"/>
              </a:rPr>
              <a:t>和</a:t>
            </a:r>
            <a:r>
              <a:rPr lang="en-US" altLang="zh-CN" sz="2000" dirty="0">
                <a:latin typeface="SimSun" pitchFamily="2" charset="-122"/>
                <a:ea typeface="SimSun" pitchFamily="2" charset="-122"/>
              </a:rPr>
              <a:t>D</a:t>
            </a:r>
            <a:r>
              <a:rPr lang="zh-CN" altLang="en-US" sz="2000" dirty="0">
                <a:latin typeface="SimSun" pitchFamily="2" charset="-122"/>
                <a:ea typeface="SimSun" pitchFamily="2" charset="-122"/>
              </a:rPr>
              <a:t>的最长</a:t>
            </a:r>
            <a:endParaRPr lang="en-US" altLang="zh-CN" sz="2000" dirty="0">
              <a:latin typeface="SimSun" pitchFamily="2" charset="-122"/>
              <a:ea typeface="SimSun" pitchFamily="2" charset="-122"/>
            </a:endParaRPr>
          </a:p>
          <a:p>
            <a:pPr lvl="1">
              <a:spcBef>
                <a:spcPts val="600"/>
              </a:spcBef>
            </a:pPr>
            <a:r>
              <a:rPr lang="en-US" altLang="zh-CN" sz="2000" dirty="0">
                <a:latin typeface="SimSun" pitchFamily="2" charset="-122"/>
                <a:ea typeface="SimSun" pitchFamily="2" charset="-122"/>
              </a:rPr>
              <a:t>   </a:t>
            </a:r>
            <a:r>
              <a:rPr lang="zh-CN" altLang="en-US" sz="2000" dirty="0">
                <a:latin typeface="SimSun" pitchFamily="2" charset="-122"/>
                <a:ea typeface="SimSun" pitchFamily="2" charset="-122"/>
              </a:rPr>
              <a:t>路径，但该路径上的一个子段，如</a:t>
            </a:r>
            <a:r>
              <a:rPr lang="en-US" altLang="zh-CN" sz="2000" i="1" dirty="0">
                <a:latin typeface="SimSun" pitchFamily="2" charset="-122"/>
                <a:ea typeface="SimSun" pitchFamily="2" charset="-122"/>
              </a:rPr>
              <a:t>P</a:t>
            </a:r>
            <a:r>
              <a:rPr lang="en-US" altLang="zh-CN" sz="2000" dirty="0">
                <a:latin typeface="SimSun" pitchFamily="2" charset="-122"/>
                <a:ea typeface="SimSun" pitchFamily="2" charset="-122"/>
              </a:rPr>
              <a:t>(B,C)</a:t>
            </a:r>
          </a:p>
          <a:p>
            <a:pPr lvl="1">
              <a:spcBef>
                <a:spcPts val="600"/>
              </a:spcBef>
            </a:pPr>
            <a:r>
              <a:rPr lang="en-US" altLang="zh-CN" sz="2000" dirty="0">
                <a:latin typeface="SimSun" pitchFamily="2" charset="-122"/>
                <a:ea typeface="SimSun" pitchFamily="2" charset="-122"/>
              </a:rPr>
              <a:t>   </a:t>
            </a:r>
            <a:r>
              <a:rPr lang="zh-CN" altLang="en-US" sz="2000" dirty="0">
                <a:latin typeface="SimSun" pitchFamily="2" charset="-122"/>
                <a:ea typeface="SimSun" pitchFamily="2" charset="-122"/>
              </a:rPr>
              <a:t>却不是连接</a:t>
            </a:r>
            <a:r>
              <a:rPr lang="en-US" altLang="zh-CN" sz="2000" dirty="0">
                <a:latin typeface="SimSun" pitchFamily="2" charset="-122"/>
                <a:ea typeface="SimSun" pitchFamily="2" charset="-122"/>
              </a:rPr>
              <a:t>B</a:t>
            </a:r>
            <a:r>
              <a:rPr lang="zh-CN" altLang="en-US" sz="2000" dirty="0">
                <a:latin typeface="SimSun" pitchFamily="2" charset="-122"/>
                <a:ea typeface="SimSun" pitchFamily="2" charset="-122"/>
              </a:rPr>
              <a:t>和</a:t>
            </a:r>
            <a:r>
              <a:rPr lang="en-US" altLang="zh-CN" sz="2000" dirty="0">
                <a:latin typeface="SimSun" pitchFamily="2" charset="-122"/>
                <a:ea typeface="SimSun" pitchFamily="2" charset="-122"/>
              </a:rPr>
              <a:t>C</a:t>
            </a:r>
            <a:r>
              <a:rPr lang="zh-CN" altLang="en-US" sz="2000" dirty="0">
                <a:latin typeface="SimSun" pitchFamily="2" charset="-122"/>
                <a:ea typeface="SimSun" pitchFamily="2" charset="-122"/>
              </a:rPr>
              <a:t>的最长路径</a:t>
            </a:r>
            <a:r>
              <a:rPr lang="en-US" altLang="zh-CN" sz="2000" dirty="0">
                <a:latin typeface="SimSun" pitchFamily="2" charset="-122"/>
                <a:ea typeface="SimSun" pitchFamily="2" charset="-122"/>
              </a:rPr>
              <a:t>【B</a:t>
            </a:r>
            <a:r>
              <a:rPr lang="zh-CN" altLang="en-US" sz="2000" dirty="0">
                <a:latin typeface="SimSun" pitchFamily="2" charset="-122"/>
                <a:ea typeface="SimSun" pitchFamily="2" charset="-122"/>
              </a:rPr>
              <a:t>和</a:t>
            </a:r>
            <a:r>
              <a:rPr lang="en-US" altLang="zh-CN" sz="2000" dirty="0">
                <a:latin typeface="SimSun" pitchFamily="2" charset="-122"/>
                <a:ea typeface="SimSun" pitchFamily="2" charset="-122"/>
              </a:rPr>
              <a:t>C</a:t>
            </a:r>
            <a:r>
              <a:rPr lang="zh-CN" altLang="en-US" sz="2000" dirty="0">
                <a:latin typeface="SimSun" pitchFamily="2" charset="-122"/>
                <a:ea typeface="SimSun" pitchFamily="2" charset="-122"/>
              </a:rPr>
              <a:t>之间的最长</a:t>
            </a:r>
            <a:endParaRPr lang="en-US" altLang="zh-CN" sz="2000" dirty="0">
              <a:latin typeface="SimSun" pitchFamily="2" charset="-122"/>
              <a:ea typeface="SimSun" pitchFamily="2" charset="-122"/>
            </a:endParaRPr>
          </a:p>
          <a:p>
            <a:pPr lvl="1">
              <a:spcBef>
                <a:spcPts val="600"/>
              </a:spcBef>
            </a:pPr>
            <a:r>
              <a:rPr lang="en-US" altLang="zh-CN" sz="2000" dirty="0">
                <a:latin typeface="SimSun" pitchFamily="2" charset="-122"/>
                <a:ea typeface="SimSun" pitchFamily="2" charset="-122"/>
              </a:rPr>
              <a:t>   </a:t>
            </a:r>
            <a:r>
              <a:rPr lang="zh-CN" altLang="en-US" sz="2000" dirty="0">
                <a:latin typeface="SimSun" pitchFamily="2" charset="-122"/>
                <a:ea typeface="SimSun" pitchFamily="2" charset="-122"/>
              </a:rPr>
              <a:t>子路径是</a:t>
            </a:r>
            <a:r>
              <a:rPr lang="en-US" altLang="zh-CN" sz="2000" i="1" dirty="0">
                <a:latin typeface="SimSun" pitchFamily="2" charset="-122"/>
                <a:ea typeface="SimSun" pitchFamily="2" charset="-122"/>
              </a:rPr>
              <a:t>P</a:t>
            </a:r>
            <a:r>
              <a:rPr lang="en-US" altLang="zh-CN" sz="2000" dirty="0">
                <a:latin typeface="SimSun" pitchFamily="2" charset="-122"/>
                <a:ea typeface="SimSun" pitchFamily="2" charset="-122"/>
              </a:rPr>
              <a:t>(B,A,D,C).】</a:t>
            </a:r>
            <a:r>
              <a:rPr lang="zh-CN" altLang="en-US" sz="2000" dirty="0">
                <a:latin typeface="SimSun" pitchFamily="2" charset="-122"/>
                <a:ea typeface="SimSun" pitchFamily="2" charset="-122"/>
              </a:rPr>
              <a:t>。</a:t>
            </a:r>
            <a:endParaRPr lang="en-US" altLang="zh-CN" sz="2000" dirty="0">
              <a:latin typeface="SimSun" pitchFamily="2" charset="-122"/>
              <a:ea typeface="SimSun" pitchFamily="2" charset="-122"/>
            </a:endParaRPr>
          </a:p>
          <a:p>
            <a:pPr marL="285750" indent="-285750">
              <a:lnSpc>
                <a:spcPct val="150000"/>
              </a:lnSpc>
              <a:buFont typeface="Arial" panose="020B0604020202020204" pitchFamily="34" charset="0"/>
              <a:buChar char="•"/>
            </a:pPr>
            <a:r>
              <a:rPr lang="zh-CN" altLang="en-US" sz="2000" dirty="0">
                <a:highlight>
                  <a:srgbClr val="00FFFF"/>
                </a:highlight>
                <a:latin typeface="SimSun" pitchFamily="2" charset="-122"/>
                <a:ea typeface="SimSun" pitchFamily="2" charset="-122"/>
              </a:rPr>
              <a:t>最长路径问题</a:t>
            </a:r>
            <a:r>
              <a:rPr lang="zh-CN" altLang="en-US" sz="2000" dirty="0">
                <a:latin typeface="SimSun" pitchFamily="2" charset="-122"/>
                <a:ea typeface="SimSun" pitchFamily="2" charset="-122"/>
              </a:rPr>
              <a:t>的子问题之间不具有独立性</a:t>
            </a:r>
          </a:p>
          <a:p>
            <a:pPr marL="742950" lvl="1" indent="-285750">
              <a:lnSpc>
                <a:spcPct val="125000"/>
              </a:lnSpc>
              <a:buFont typeface="Arial" panose="020B0604020202020204" pitchFamily="34" charset="0"/>
              <a:buChar char="•"/>
            </a:pPr>
            <a:r>
              <a:rPr lang="en-US" altLang="zh-CN" sz="2000" dirty="0">
                <a:latin typeface="SimSun" pitchFamily="2" charset="-122"/>
                <a:ea typeface="SimSun" pitchFamily="2" charset="-122"/>
              </a:rPr>
              <a:t>【</a:t>
            </a:r>
            <a:r>
              <a:rPr lang="zh-CN" altLang="en-US" sz="2000" dirty="0">
                <a:latin typeface="SimSun" pitchFamily="2" charset="-122"/>
                <a:ea typeface="SimSun" pitchFamily="2" charset="-122"/>
              </a:rPr>
              <a:t>详见下页</a:t>
            </a:r>
            <a:r>
              <a:rPr lang="en-US" altLang="zh-CN" sz="2000" dirty="0">
                <a:latin typeface="SimSun" pitchFamily="2" charset="-122"/>
                <a:ea typeface="SimSun" pitchFamily="2" charset="-122"/>
              </a:rPr>
              <a:t>】</a:t>
            </a:r>
            <a:endParaRPr lang="en-US" sz="2000" dirty="0">
              <a:latin typeface="SimSun" pitchFamily="2" charset="-122"/>
              <a:ea typeface="SimSun" pitchFamily="2" charset="-122"/>
            </a:endParaRPr>
          </a:p>
        </p:txBody>
      </p:sp>
      <p:grpSp>
        <p:nvGrpSpPr>
          <p:cNvPr id="23" name="组合 22">
            <a:extLst>
              <a:ext uri="{FF2B5EF4-FFF2-40B4-BE49-F238E27FC236}">
                <a16:creationId xmlns:a16="http://schemas.microsoft.com/office/drawing/2014/main" id="{60FBDEAA-6788-4587-8296-568BCDFC92A2}"/>
              </a:ext>
            </a:extLst>
          </p:cNvPr>
          <p:cNvGrpSpPr/>
          <p:nvPr/>
        </p:nvGrpSpPr>
        <p:grpSpPr>
          <a:xfrm>
            <a:off x="6629400" y="2667000"/>
            <a:ext cx="1963219" cy="1770972"/>
            <a:chOff x="6374685" y="3382100"/>
            <a:chExt cx="1963219" cy="1770972"/>
          </a:xfrm>
        </p:grpSpPr>
        <p:sp>
          <p:nvSpPr>
            <p:cNvPr id="11" name="椭圆 10">
              <a:extLst>
                <a:ext uri="{FF2B5EF4-FFF2-40B4-BE49-F238E27FC236}">
                  <a16:creationId xmlns:a16="http://schemas.microsoft.com/office/drawing/2014/main" id="{C72513A7-A9B9-443F-9F0F-7C3BB52F3336}"/>
                </a:ext>
              </a:extLst>
            </p:cNvPr>
            <p:cNvSpPr/>
            <p:nvPr/>
          </p:nvSpPr>
          <p:spPr>
            <a:xfrm>
              <a:off x="6374685" y="33821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椭圆 11">
              <a:extLst>
                <a:ext uri="{FF2B5EF4-FFF2-40B4-BE49-F238E27FC236}">
                  <a16:creationId xmlns:a16="http://schemas.microsoft.com/office/drawing/2014/main" id="{B0500E3A-6DF8-4F9A-8939-0A7FAE312D51}"/>
                </a:ext>
              </a:extLst>
            </p:cNvPr>
            <p:cNvSpPr/>
            <p:nvPr/>
          </p:nvSpPr>
          <p:spPr>
            <a:xfrm>
              <a:off x="6374685" y="469587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3" name="椭圆 12">
              <a:extLst>
                <a:ext uri="{FF2B5EF4-FFF2-40B4-BE49-F238E27FC236}">
                  <a16:creationId xmlns:a16="http://schemas.microsoft.com/office/drawing/2014/main" id="{BFE738BB-DB52-41EE-A284-99B0FDDFAE3B}"/>
                </a:ext>
              </a:extLst>
            </p:cNvPr>
            <p:cNvSpPr/>
            <p:nvPr/>
          </p:nvSpPr>
          <p:spPr>
            <a:xfrm>
              <a:off x="7880704" y="469587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椭圆 13">
              <a:extLst>
                <a:ext uri="{FF2B5EF4-FFF2-40B4-BE49-F238E27FC236}">
                  <a16:creationId xmlns:a16="http://schemas.microsoft.com/office/drawing/2014/main" id="{0E77FE8D-1348-428A-9E58-525611FE8A36}"/>
                </a:ext>
              </a:extLst>
            </p:cNvPr>
            <p:cNvSpPr/>
            <p:nvPr/>
          </p:nvSpPr>
          <p:spPr>
            <a:xfrm>
              <a:off x="7877638" y="338513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en-US" dirty="0"/>
            </a:p>
          </p:txBody>
        </p:sp>
        <p:cxnSp>
          <p:nvCxnSpPr>
            <p:cNvPr id="15" name="直接箭头连接符 14">
              <a:extLst>
                <a:ext uri="{FF2B5EF4-FFF2-40B4-BE49-F238E27FC236}">
                  <a16:creationId xmlns:a16="http://schemas.microsoft.com/office/drawing/2014/main" id="{DBB30808-18EC-41B7-A6FA-761BA827FCD5}"/>
                </a:ext>
              </a:extLst>
            </p:cNvPr>
            <p:cNvCxnSpPr>
              <a:cxnSpLocks/>
            </p:cNvCxnSpPr>
            <p:nvPr/>
          </p:nvCxnSpPr>
          <p:spPr>
            <a:xfrm>
              <a:off x="6687005" y="3746370"/>
              <a:ext cx="0" cy="990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3A6D650-7A3E-4125-A806-BA886EB0AE2F}"/>
                </a:ext>
              </a:extLst>
            </p:cNvPr>
            <p:cNvCxnSpPr>
              <a:cxnSpLocks/>
            </p:cNvCxnSpPr>
            <p:nvPr/>
          </p:nvCxnSpPr>
          <p:spPr>
            <a:xfrm>
              <a:off x="8200346" y="3759792"/>
              <a:ext cx="3066" cy="987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35F9046-9547-4191-B949-A02775B79C48}"/>
                </a:ext>
              </a:extLst>
            </p:cNvPr>
            <p:cNvCxnSpPr>
              <a:cxnSpLocks/>
            </p:cNvCxnSpPr>
            <p:nvPr/>
          </p:nvCxnSpPr>
          <p:spPr>
            <a:xfrm>
              <a:off x="6759735" y="3735980"/>
              <a:ext cx="1179663" cy="3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784496C-B27C-4F63-8342-11E214C177D7}"/>
                </a:ext>
              </a:extLst>
            </p:cNvPr>
            <p:cNvCxnSpPr>
              <a:cxnSpLocks/>
            </p:cNvCxnSpPr>
            <p:nvPr/>
          </p:nvCxnSpPr>
          <p:spPr>
            <a:xfrm>
              <a:off x="6759735" y="5049752"/>
              <a:ext cx="11827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9E29ADE-348F-4508-9399-F97FAFA981FA}"/>
                </a:ext>
              </a:extLst>
            </p:cNvPr>
            <p:cNvCxnSpPr>
              <a:cxnSpLocks/>
            </p:cNvCxnSpPr>
            <p:nvPr/>
          </p:nvCxnSpPr>
          <p:spPr>
            <a:xfrm flipH="1" flipV="1">
              <a:off x="6778890" y="3511715"/>
              <a:ext cx="1179663" cy="3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A5DA83B-A2DA-49EC-82D7-E468E4C04671}"/>
                </a:ext>
              </a:extLst>
            </p:cNvPr>
            <p:cNvCxnSpPr>
              <a:cxnSpLocks/>
            </p:cNvCxnSpPr>
            <p:nvPr/>
          </p:nvCxnSpPr>
          <p:spPr>
            <a:xfrm flipH="1">
              <a:off x="6789280" y="4849837"/>
              <a:ext cx="11827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92D1200-F664-4E25-9FE5-824AB357DC4C}"/>
                </a:ext>
              </a:extLst>
            </p:cNvPr>
            <p:cNvCxnSpPr>
              <a:cxnSpLocks/>
            </p:cNvCxnSpPr>
            <p:nvPr/>
          </p:nvCxnSpPr>
          <p:spPr>
            <a:xfrm flipV="1">
              <a:off x="6483200" y="3782735"/>
              <a:ext cx="0" cy="990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F1F0892-B663-42F4-BFCC-E5BBAB1267DD}"/>
                </a:ext>
              </a:extLst>
            </p:cNvPr>
            <p:cNvCxnSpPr>
              <a:cxnSpLocks/>
            </p:cNvCxnSpPr>
            <p:nvPr/>
          </p:nvCxnSpPr>
          <p:spPr>
            <a:xfrm flipH="1" flipV="1">
              <a:off x="8000433" y="3782357"/>
              <a:ext cx="3066" cy="987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4" name="文本框 23">
            <a:extLst>
              <a:ext uri="{FF2B5EF4-FFF2-40B4-BE49-F238E27FC236}">
                <a16:creationId xmlns:a16="http://schemas.microsoft.com/office/drawing/2014/main" id="{D87F3D24-3065-4A5D-879E-6E126B698972}"/>
              </a:ext>
            </a:extLst>
          </p:cNvPr>
          <p:cNvSpPr txBox="1"/>
          <p:nvPr/>
        </p:nvSpPr>
        <p:spPr>
          <a:xfrm>
            <a:off x="7772400" y="94215"/>
            <a:ext cx="1217000" cy="400110"/>
          </a:xfrm>
          <a:prstGeom prst="rect">
            <a:avLst/>
          </a:prstGeom>
          <a:solidFill>
            <a:srgbClr val="FFC000"/>
          </a:solidFill>
          <a:ln>
            <a:solidFill>
              <a:srgbClr val="000000"/>
            </a:solidFill>
          </a:ln>
        </p:spPr>
        <p:txBody>
          <a:bodyPr wrap="none" rtlCol="0">
            <a:spAutoFit/>
          </a:bodyPr>
          <a:lstStyle/>
          <a:p>
            <a:r>
              <a:rPr lang="zh-CN" altLang="en-US" sz="2000" b="1" dirty="0"/>
              <a:t>补充材料</a:t>
            </a:r>
            <a:endParaRPr lang="en-US" sz="2000" b="1" dirty="0"/>
          </a:p>
        </p:txBody>
      </p:sp>
      <p:sp>
        <p:nvSpPr>
          <p:cNvPr id="5" name="文本框 4">
            <a:extLst>
              <a:ext uri="{FF2B5EF4-FFF2-40B4-BE49-F238E27FC236}">
                <a16:creationId xmlns:a16="http://schemas.microsoft.com/office/drawing/2014/main" id="{E116C20F-DCC1-5645-B436-2594FA04B6A5}"/>
              </a:ext>
            </a:extLst>
          </p:cNvPr>
          <p:cNvSpPr txBox="1"/>
          <p:nvPr/>
        </p:nvSpPr>
        <p:spPr>
          <a:xfrm>
            <a:off x="76200" y="6419072"/>
            <a:ext cx="4838184" cy="369332"/>
          </a:xfrm>
          <a:prstGeom prst="rect">
            <a:avLst/>
          </a:prstGeom>
          <a:solidFill>
            <a:srgbClr val="FFC000"/>
          </a:solidFill>
        </p:spPr>
        <p:txBody>
          <a:bodyPr wrap="none" rtlCol="0">
            <a:spAutoFit/>
          </a:bodyPr>
          <a:lstStyle/>
          <a:p>
            <a:r>
              <a:rPr lang="zh-CN" altLang="en-US" dirty="0"/>
              <a:t>通常来说，求解最长路径问题是一个</a:t>
            </a:r>
            <a:r>
              <a:rPr lang="en-US" altLang="zh-CN" dirty="0"/>
              <a:t>NP</a:t>
            </a:r>
            <a:r>
              <a:rPr lang="zh-CN" altLang="en-US" dirty="0"/>
              <a:t>难问题</a:t>
            </a:r>
            <a:endParaRPr lang="en-US" dirty="0"/>
          </a:p>
        </p:txBody>
      </p:sp>
    </p:spTree>
    <p:extLst>
      <p:ext uri="{BB962C8B-B14F-4D97-AF65-F5344CB8AC3E}">
        <p14:creationId xmlns:p14="http://schemas.microsoft.com/office/powerpoint/2010/main" val="18254224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 y="416677"/>
            <a:ext cx="8763000" cy="5716950"/>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rPr>
              <a:t>最优子结构特性（</a:t>
            </a:r>
            <a:r>
              <a:rPr lang="en-US" altLang="zh-CN" sz="2400" b="1" dirty="0">
                <a:latin typeface="黑体" panose="02010609060101010101" pitchFamily="49" charset="-122"/>
                <a:ea typeface="黑体" panose="02010609060101010101" pitchFamily="49" charset="-122"/>
              </a:rPr>
              <a:t>3/3</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pPr>
            <a:endParaRPr lang="en-US" altLang="zh-CN" sz="500" b="1" dirty="0">
              <a:latin typeface="SimSun" pitchFamily="2" charset="-122"/>
              <a:ea typeface="SimSun" pitchFamily="2" charset="-122"/>
            </a:endParaRPr>
          </a:p>
          <a:p>
            <a:pPr>
              <a:spcBef>
                <a:spcPts val="300"/>
              </a:spcBef>
            </a:pPr>
            <a:r>
              <a:rPr lang="zh-CN" altLang="en-US" sz="2000" dirty="0">
                <a:latin typeface="Times" panose="02020603050405020304" pitchFamily="18" charset="0"/>
                <a:ea typeface="SimSun" pitchFamily="2" charset="-122"/>
              </a:rPr>
              <a:t>对于一个无权有向图</a:t>
            </a:r>
            <a:r>
              <a:rPr lang="en-US" altLang="zh-CN" sz="2000" i="1" dirty="0">
                <a:latin typeface="Times" panose="02020603050405020304" pitchFamily="18" charset="0"/>
                <a:ea typeface="SimSun" pitchFamily="2" charset="-122"/>
              </a:rPr>
              <a:t>G</a:t>
            </a:r>
            <a:r>
              <a:rPr lang="en-US" altLang="zh-CN" sz="2000" dirty="0">
                <a:latin typeface="Times" panose="02020603050405020304" pitchFamily="18" charset="0"/>
                <a:ea typeface="SimSun" pitchFamily="2" charset="-122"/>
              </a:rPr>
              <a:t>(</a:t>
            </a:r>
            <a:r>
              <a:rPr lang="en-US" altLang="zh-CN" sz="2000" i="1" dirty="0">
                <a:latin typeface="Times" panose="02020603050405020304" pitchFamily="18" charset="0"/>
                <a:ea typeface="SimSun" pitchFamily="2" charset="-122"/>
              </a:rPr>
              <a:t>V</a:t>
            </a:r>
            <a:r>
              <a:rPr lang="en-US" altLang="zh-CN" sz="2000" dirty="0">
                <a:latin typeface="Times" panose="02020603050405020304" pitchFamily="18" charset="0"/>
                <a:ea typeface="SimSun" pitchFamily="2" charset="-122"/>
              </a:rPr>
              <a:t>,</a:t>
            </a:r>
            <a:r>
              <a:rPr lang="en-US" altLang="zh-CN" sz="2000" i="1" dirty="0">
                <a:latin typeface="Times" panose="02020603050405020304" pitchFamily="18" charset="0"/>
                <a:ea typeface="SimSun" pitchFamily="2" charset="-122"/>
              </a:rPr>
              <a:t>E</a:t>
            </a:r>
            <a:r>
              <a:rPr lang="en-US" altLang="zh-CN" sz="2000" dirty="0">
                <a:latin typeface="Times" panose="02020603050405020304" pitchFamily="18" charset="0"/>
                <a:ea typeface="SimSun" pitchFamily="2" charset="-122"/>
              </a:rPr>
              <a:t>),</a:t>
            </a:r>
            <a:r>
              <a:rPr lang="zh-CN" altLang="en-US" sz="2000" dirty="0">
                <a:latin typeface="Times" panose="02020603050405020304" pitchFamily="18" charset="0"/>
                <a:ea typeface="SimSun" pitchFamily="2" charset="-122"/>
              </a:rPr>
              <a:t>给定图中两点</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和</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，寻找图中连接</a:t>
            </a:r>
            <a:r>
              <a:rPr lang="en-US" altLang="zh-CN" sz="2000" i="1" dirty="0">
                <a:latin typeface="Times" panose="02020603050405020304" pitchFamily="18" charset="0"/>
                <a:ea typeface="SimSun" pitchFamily="2" charset="-122"/>
              </a:rPr>
              <a:t>s</a:t>
            </a:r>
            <a:r>
              <a:rPr lang="zh-CN" altLang="en-US" sz="2000" dirty="0">
                <a:latin typeface="Times" panose="02020603050405020304" pitchFamily="18" charset="0"/>
                <a:ea typeface="SimSun" pitchFamily="2" charset="-122"/>
              </a:rPr>
              <a:t>和</a:t>
            </a:r>
            <a:r>
              <a:rPr lang="en-US" altLang="zh-CN" sz="2000" i="1" dirty="0">
                <a:latin typeface="Times" panose="02020603050405020304" pitchFamily="18" charset="0"/>
                <a:ea typeface="SimSun" pitchFamily="2" charset="-122"/>
              </a:rPr>
              <a:t>t</a:t>
            </a:r>
            <a:r>
              <a:rPr lang="zh-CN" altLang="en-US" sz="2000" dirty="0">
                <a:latin typeface="Times" panose="02020603050405020304" pitchFamily="18" charset="0"/>
                <a:ea typeface="SimSun" pitchFamily="2" charset="-122"/>
              </a:rPr>
              <a:t>的最短路径（即拥有最少边的路径）和最长简单路径（即拥有最多边的简单路径；简单路径指无环路径）。</a:t>
            </a:r>
            <a:endParaRPr lang="en-US" altLang="zh-CN" sz="2000" dirty="0">
              <a:latin typeface="Times" panose="02020603050405020304" pitchFamily="18" charset="0"/>
              <a:ea typeface="SimSun" pitchFamily="2" charset="-122"/>
            </a:endParaRPr>
          </a:p>
          <a:p>
            <a:pPr>
              <a:spcBef>
                <a:spcPts val="300"/>
              </a:spcBef>
            </a:pPr>
            <a:endParaRPr lang="en-US" altLang="zh-CN" sz="4000" dirty="0">
              <a:latin typeface="SimSun" pitchFamily="2" charset="-122"/>
              <a:ea typeface="SimSun" pitchFamily="2" charset="-122"/>
            </a:endParaRPr>
          </a:p>
          <a:p>
            <a:pPr marL="342900" indent="-342900">
              <a:lnSpc>
                <a:spcPct val="110000"/>
              </a:lnSpc>
              <a:spcBef>
                <a:spcPts val="600"/>
              </a:spcBef>
              <a:buFont typeface="Arial" panose="020B0604020202020204" pitchFamily="34" charset="0"/>
              <a:buChar char="•"/>
            </a:pPr>
            <a:r>
              <a:rPr lang="zh-CN" altLang="en-US" sz="2000" b="1" dirty="0">
                <a:highlight>
                  <a:srgbClr val="00FFFF"/>
                </a:highlight>
                <a:latin typeface="SimSun" pitchFamily="2" charset="-122"/>
                <a:ea typeface="SimSun" pitchFamily="2" charset="-122"/>
              </a:rPr>
              <a:t>最长路径问题</a:t>
            </a:r>
            <a:r>
              <a:rPr lang="zh-CN" altLang="en-US" sz="2000" b="1" dirty="0">
                <a:latin typeface="SimSun" pitchFamily="2" charset="-122"/>
                <a:ea typeface="SimSun" pitchFamily="2" charset="-122"/>
              </a:rPr>
              <a:t>不满足最优子结构特性。</a:t>
            </a:r>
            <a:endParaRPr lang="en-US" altLang="zh-CN" sz="2000" b="1" dirty="0">
              <a:latin typeface="SimSun" pitchFamily="2" charset="-122"/>
              <a:ea typeface="SimSun" pitchFamily="2" charset="-122"/>
            </a:endParaRPr>
          </a:p>
          <a:p>
            <a:pPr marL="342900" indent="-342900">
              <a:buFont typeface="Arial" panose="020B0604020202020204" pitchFamily="34" charset="0"/>
              <a:buChar char="•"/>
            </a:pPr>
            <a:r>
              <a:rPr lang="zh-CN" altLang="en-US" sz="2000" b="1" dirty="0">
                <a:highlight>
                  <a:srgbClr val="00FFFF"/>
                </a:highlight>
                <a:latin typeface="SimSun" pitchFamily="2" charset="-122"/>
                <a:ea typeface="SimSun" pitchFamily="2" charset="-122"/>
              </a:rPr>
              <a:t>最长路径问题</a:t>
            </a:r>
            <a:r>
              <a:rPr lang="zh-CN" altLang="en-US" sz="2000" b="1" dirty="0">
                <a:latin typeface="SimSun" pitchFamily="2" charset="-122"/>
                <a:ea typeface="SimSun" pitchFamily="2" charset="-122"/>
              </a:rPr>
              <a:t>的子问题之间不具有独立性</a:t>
            </a:r>
            <a:endParaRPr lang="en-US" altLang="zh-CN" sz="2000" b="1" dirty="0">
              <a:latin typeface="SimSun" pitchFamily="2" charset="-122"/>
              <a:ea typeface="SimSun" pitchFamily="2" charset="-122"/>
            </a:endParaRPr>
          </a:p>
          <a:p>
            <a:pPr marL="742950" lvl="1" indent="-285750">
              <a:spcBef>
                <a:spcPts val="1200"/>
              </a:spcBef>
              <a:buFont typeface="Arial" panose="020B0604020202020204" pitchFamily="34" charset="0"/>
              <a:buChar char="•"/>
            </a:pPr>
            <a:r>
              <a:rPr lang="zh-CN" altLang="en-US" sz="2000" dirty="0">
                <a:latin typeface="SimSun" pitchFamily="2" charset="-122"/>
                <a:ea typeface="SimSun" pitchFamily="2" charset="-122"/>
              </a:rPr>
              <a:t>比如，右图中，寻找连接</a:t>
            </a:r>
            <a:r>
              <a:rPr lang="en-US" altLang="zh-CN" sz="2000" dirty="0">
                <a:latin typeface="SimSun" pitchFamily="2" charset="-122"/>
                <a:ea typeface="SimSun" pitchFamily="2" charset="-122"/>
              </a:rPr>
              <a:t>A</a:t>
            </a:r>
            <a:r>
              <a:rPr lang="zh-CN" altLang="en-US" sz="2000" dirty="0">
                <a:latin typeface="SimSun" pitchFamily="2" charset="-122"/>
                <a:ea typeface="SimSun" pitchFamily="2" charset="-122"/>
              </a:rPr>
              <a:t>和</a:t>
            </a:r>
            <a:r>
              <a:rPr lang="en-US" altLang="zh-CN" sz="2000" dirty="0">
                <a:latin typeface="SimSun" pitchFamily="2" charset="-122"/>
                <a:ea typeface="SimSun" pitchFamily="2" charset="-122"/>
              </a:rPr>
              <a:t>C</a:t>
            </a:r>
            <a:r>
              <a:rPr lang="zh-CN" altLang="en-US" sz="2000" dirty="0">
                <a:latin typeface="SimSun" pitchFamily="2" charset="-122"/>
                <a:ea typeface="SimSun" pitchFamily="2" charset="-122"/>
              </a:rPr>
              <a:t>的最长路径</a:t>
            </a:r>
            <a:endParaRPr lang="en-US" altLang="zh-CN" sz="2000" dirty="0">
              <a:latin typeface="SimSun" pitchFamily="2" charset="-122"/>
              <a:ea typeface="SimSun" pitchFamily="2" charset="-122"/>
            </a:endParaRPr>
          </a:p>
          <a:p>
            <a:pPr marL="1371600" lvl="2" indent="-457200">
              <a:buFont typeface="+mj-lt"/>
              <a:buAutoNum type="arabicParenR"/>
            </a:pPr>
            <a:r>
              <a:rPr lang="zh-CN" altLang="en-US" sz="2000" dirty="0">
                <a:latin typeface="SimSun" pitchFamily="2" charset="-122"/>
                <a:ea typeface="SimSun" pitchFamily="2" charset="-122"/>
              </a:rPr>
              <a:t>如果首先将原问题分解为两个子问题：从</a:t>
            </a:r>
            <a:r>
              <a:rPr lang="en-US" altLang="zh-CN" sz="2000" dirty="0">
                <a:latin typeface="SimSun" pitchFamily="2" charset="-122"/>
                <a:ea typeface="SimSun" pitchFamily="2" charset="-122"/>
              </a:rPr>
              <a:t>A=&gt;B</a:t>
            </a:r>
            <a:r>
              <a:rPr lang="zh-CN" altLang="en-US" sz="2000" dirty="0">
                <a:latin typeface="SimSun" pitchFamily="2" charset="-122"/>
                <a:ea typeface="SimSun" pitchFamily="2" charset="-122"/>
              </a:rPr>
              <a:t>的寻径子问题和从</a:t>
            </a:r>
            <a:r>
              <a:rPr lang="en-US" altLang="zh-CN" sz="2000" dirty="0">
                <a:latin typeface="SimSun" pitchFamily="2" charset="-122"/>
                <a:ea typeface="SimSun" pitchFamily="2" charset="-122"/>
              </a:rPr>
              <a:t>B</a:t>
            </a:r>
            <a:r>
              <a:rPr lang="zh-CN" altLang="en-US" sz="2000" dirty="0">
                <a:latin typeface="SimSun" pitchFamily="2" charset="-122"/>
                <a:ea typeface="SimSun" pitchFamily="2" charset="-122"/>
              </a:rPr>
              <a:t>到</a:t>
            </a:r>
            <a:r>
              <a:rPr lang="en-US" altLang="zh-CN" sz="2000" dirty="0">
                <a:latin typeface="SimSun" pitchFamily="2" charset="-122"/>
                <a:ea typeface="SimSun" pitchFamily="2" charset="-122"/>
              </a:rPr>
              <a:t>C</a:t>
            </a:r>
            <a:r>
              <a:rPr lang="zh-CN" altLang="en-US" sz="2000" dirty="0">
                <a:latin typeface="SimSun" pitchFamily="2" charset="-122"/>
                <a:ea typeface="SimSun" pitchFamily="2" charset="-122"/>
              </a:rPr>
              <a:t>的寻径子问题。</a:t>
            </a:r>
            <a:endParaRPr lang="en-US" altLang="zh-CN" sz="2000" dirty="0">
              <a:latin typeface="SimSun" pitchFamily="2" charset="-122"/>
              <a:ea typeface="SimSun" pitchFamily="2" charset="-122"/>
            </a:endParaRPr>
          </a:p>
          <a:p>
            <a:pPr marL="1371600" lvl="2" indent="-457200">
              <a:buFont typeface="+mj-lt"/>
              <a:buAutoNum type="arabicParenR"/>
            </a:pPr>
            <a:r>
              <a:rPr lang="zh-CN" altLang="en-US" sz="2000" dirty="0">
                <a:latin typeface="SimSun" pitchFamily="2" charset="-122"/>
                <a:ea typeface="SimSun" pitchFamily="2" charset="-122"/>
              </a:rPr>
              <a:t>假设我们已经求解了这两个子问题。让我们尝试合并这两个子问题的解：</a:t>
            </a:r>
            <a:endParaRPr lang="en-US" altLang="zh-CN" sz="2000" dirty="0">
              <a:latin typeface="SimSun" pitchFamily="2" charset="-122"/>
              <a:ea typeface="SimSun" pitchFamily="2" charset="-122"/>
            </a:endParaRPr>
          </a:p>
          <a:p>
            <a:pPr lvl="2"/>
            <a:r>
              <a:rPr lang="en-US" sz="2000" dirty="0">
                <a:latin typeface="SimSun" pitchFamily="2" charset="-122"/>
                <a:ea typeface="SimSun" pitchFamily="2" charset="-122"/>
              </a:rPr>
              <a:t>    </a:t>
            </a:r>
            <a:r>
              <a:rPr lang="en-US" altLang="zh-CN" sz="2000" dirty="0">
                <a:latin typeface="SimSun" pitchFamily="2" charset="-122"/>
                <a:ea typeface="SimSun" pitchFamily="2" charset="-122"/>
              </a:rPr>
              <a:t>P(A,B) = A</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D</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C</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B;  //</a:t>
            </a:r>
            <a:r>
              <a:rPr lang="zh-CN" altLang="en-US" sz="2000" dirty="0">
                <a:latin typeface="SimSun" pitchFamily="2" charset="-122"/>
                <a:ea typeface="SimSun" pitchFamily="2" charset="-122"/>
              </a:rPr>
              <a:t>最长子路径</a:t>
            </a:r>
            <a:endParaRPr lang="en-US" altLang="zh-CN" sz="2000" dirty="0">
              <a:latin typeface="SimSun" pitchFamily="2" charset="-122"/>
              <a:ea typeface="SimSun" pitchFamily="2" charset="-122"/>
            </a:endParaRPr>
          </a:p>
          <a:p>
            <a:pPr lvl="2"/>
            <a:r>
              <a:rPr lang="en-US" sz="2000" dirty="0">
                <a:latin typeface="SimSun" pitchFamily="2" charset="-122"/>
                <a:ea typeface="SimSun" pitchFamily="2" charset="-122"/>
              </a:rPr>
              <a:t>    </a:t>
            </a:r>
            <a:r>
              <a:rPr lang="en-US" altLang="zh-CN" sz="2000" dirty="0">
                <a:latin typeface="SimSun" pitchFamily="2" charset="-122"/>
                <a:ea typeface="SimSun" pitchFamily="2" charset="-122"/>
              </a:rPr>
              <a:t>P(B,C) = B</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A</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D</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C;</a:t>
            </a:r>
            <a:r>
              <a:rPr lang="en-US" sz="2000" dirty="0">
                <a:latin typeface="SimSun" pitchFamily="2" charset="-122"/>
                <a:ea typeface="SimSun" pitchFamily="2" charset="-122"/>
              </a:rPr>
              <a:t> </a:t>
            </a:r>
          </a:p>
          <a:p>
            <a:pPr lvl="2"/>
            <a:r>
              <a:rPr lang="en-US" sz="2000" dirty="0">
                <a:latin typeface="SimSun" pitchFamily="2" charset="-122"/>
                <a:ea typeface="SimSun" pitchFamily="2" charset="-122"/>
              </a:rPr>
              <a:t>   </a:t>
            </a:r>
            <a:r>
              <a:rPr lang="zh-CN" altLang="en-US" sz="2000" dirty="0">
                <a:latin typeface="SimSun" pitchFamily="2" charset="-122"/>
                <a:ea typeface="SimSun" pitchFamily="2" charset="-122"/>
              </a:rPr>
              <a:t>合并得到的路径为：</a:t>
            </a:r>
            <a:r>
              <a:rPr lang="en-US" altLang="zh-CN" sz="2000" dirty="0">
                <a:latin typeface="SimSun" pitchFamily="2" charset="-122"/>
                <a:ea typeface="SimSun" pitchFamily="2" charset="-122"/>
              </a:rPr>
              <a:t> A</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D</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C</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B</a:t>
            </a:r>
            <a:r>
              <a:rPr lang="en-US" altLang="zh-CN" sz="2000" dirty="0">
                <a:latin typeface="SimSun" pitchFamily="2" charset="-122"/>
                <a:ea typeface="SimSun" pitchFamily="2" charset="-122"/>
                <a:sym typeface="Symbol" panose="05050102010706020507" pitchFamily="18" charset="2"/>
              </a:rPr>
              <a:t> </a:t>
            </a:r>
            <a:r>
              <a:rPr lang="en-US" altLang="zh-CN" sz="2000" dirty="0">
                <a:latin typeface="SimSun" pitchFamily="2" charset="-122"/>
                <a:ea typeface="SimSun" pitchFamily="2" charset="-122"/>
              </a:rPr>
              <a:t>A</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D</a:t>
            </a:r>
            <a:r>
              <a:rPr lang="en-US" altLang="zh-CN"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rPr>
              <a:t>C</a:t>
            </a:r>
            <a:r>
              <a:rPr lang="zh-CN" altLang="en-US" sz="2000" dirty="0">
                <a:latin typeface="SimSun" pitchFamily="2" charset="-122"/>
                <a:ea typeface="SimSun" pitchFamily="2" charset="-122"/>
              </a:rPr>
              <a:t>，这不是简单路径。</a:t>
            </a:r>
            <a:endParaRPr lang="en-US" sz="2000" dirty="0">
              <a:latin typeface="SimSun" pitchFamily="2" charset="-122"/>
              <a:ea typeface="SimSun" pitchFamily="2" charset="-122"/>
            </a:endParaRPr>
          </a:p>
        </p:txBody>
      </p:sp>
      <p:grpSp>
        <p:nvGrpSpPr>
          <p:cNvPr id="23" name="组合 22">
            <a:extLst>
              <a:ext uri="{FF2B5EF4-FFF2-40B4-BE49-F238E27FC236}">
                <a16:creationId xmlns:a16="http://schemas.microsoft.com/office/drawing/2014/main" id="{60FBDEAA-6788-4587-8296-568BCDFC92A2}"/>
              </a:ext>
            </a:extLst>
          </p:cNvPr>
          <p:cNvGrpSpPr/>
          <p:nvPr/>
        </p:nvGrpSpPr>
        <p:grpSpPr>
          <a:xfrm>
            <a:off x="6629400" y="1828800"/>
            <a:ext cx="1963219" cy="1770972"/>
            <a:chOff x="6374685" y="3382100"/>
            <a:chExt cx="1963219" cy="1770972"/>
          </a:xfrm>
        </p:grpSpPr>
        <p:sp>
          <p:nvSpPr>
            <p:cNvPr id="11" name="椭圆 10">
              <a:extLst>
                <a:ext uri="{FF2B5EF4-FFF2-40B4-BE49-F238E27FC236}">
                  <a16:creationId xmlns:a16="http://schemas.microsoft.com/office/drawing/2014/main" id="{C72513A7-A9B9-443F-9F0F-7C3BB52F3336}"/>
                </a:ext>
              </a:extLst>
            </p:cNvPr>
            <p:cNvSpPr/>
            <p:nvPr/>
          </p:nvSpPr>
          <p:spPr>
            <a:xfrm>
              <a:off x="6374685" y="33821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椭圆 11">
              <a:extLst>
                <a:ext uri="{FF2B5EF4-FFF2-40B4-BE49-F238E27FC236}">
                  <a16:creationId xmlns:a16="http://schemas.microsoft.com/office/drawing/2014/main" id="{B0500E3A-6DF8-4F9A-8939-0A7FAE312D51}"/>
                </a:ext>
              </a:extLst>
            </p:cNvPr>
            <p:cNvSpPr/>
            <p:nvPr/>
          </p:nvSpPr>
          <p:spPr>
            <a:xfrm>
              <a:off x="6374685" y="469587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3" name="椭圆 12">
              <a:extLst>
                <a:ext uri="{FF2B5EF4-FFF2-40B4-BE49-F238E27FC236}">
                  <a16:creationId xmlns:a16="http://schemas.microsoft.com/office/drawing/2014/main" id="{BFE738BB-DB52-41EE-A284-99B0FDDFAE3B}"/>
                </a:ext>
              </a:extLst>
            </p:cNvPr>
            <p:cNvSpPr/>
            <p:nvPr/>
          </p:nvSpPr>
          <p:spPr>
            <a:xfrm>
              <a:off x="7880704" y="469587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椭圆 13">
              <a:extLst>
                <a:ext uri="{FF2B5EF4-FFF2-40B4-BE49-F238E27FC236}">
                  <a16:creationId xmlns:a16="http://schemas.microsoft.com/office/drawing/2014/main" id="{0E77FE8D-1348-428A-9E58-525611FE8A36}"/>
                </a:ext>
              </a:extLst>
            </p:cNvPr>
            <p:cNvSpPr/>
            <p:nvPr/>
          </p:nvSpPr>
          <p:spPr>
            <a:xfrm>
              <a:off x="7877638" y="338513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en-US" dirty="0"/>
            </a:p>
          </p:txBody>
        </p:sp>
        <p:cxnSp>
          <p:nvCxnSpPr>
            <p:cNvPr id="15" name="直接箭头连接符 14">
              <a:extLst>
                <a:ext uri="{FF2B5EF4-FFF2-40B4-BE49-F238E27FC236}">
                  <a16:creationId xmlns:a16="http://schemas.microsoft.com/office/drawing/2014/main" id="{DBB30808-18EC-41B7-A6FA-761BA827FCD5}"/>
                </a:ext>
              </a:extLst>
            </p:cNvPr>
            <p:cNvCxnSpPr>
              <a:cxnSpLocks/>
            </p:cNvCxnSpPr>
            <p:nvPr/>
          </p:nvCxnSpPr>
          <p:spPr>
            <a:xfrm>
              <a:off x="6687005" y="3746370"/>
              <a:ext cx="0" cy="990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3A6D650-7A3E-4125-A806-BA886EB0AE2F}"/>
                </a:ext>
              </a:extLst>
            </p:cNvPr>
            <p:cNvCxnSpPr>
              <a:cxnSpLocks/>
            </p:cNvCxnSpPr>
            <p:nvPr/>
          </p:nvCxnSpPr>
          <p:spPr>
            <a:xfrm>
              <a:off x="8200346" y="3759792"/>
              <a:ext cx="3066" cy="987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35F9046-9547-4191-B949-A02775B79C48}"/>
                </a:ext>
              </a:extLst>
            </p:cNvPr>
            <p:cNvCxnSpPr>
              <a:cxnSpLocks/>
            </p:cNvCxnSpPr>
            <p:nvPr/>
          </p:nvCxnSpPr>
          <p:spPr>
            <a:xfrm>
              <a:off x="6759735" y="3735980"/>
              <a:ext cx="1179663" cy="3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784496C-B27C-4F63-8342-11E214C177D7}"/>
                </a:ext>
              </a:extLst>
            </p:cNvPr>
            <p:cNvCxnSpPr>
              <a:cxnSpLocks/>
            </p:cNvCxnSpPr>
            <p:nvPr/>
          </p:nvCxnSpPr>
          <p:spPr>
            <a:xfrm>
              <a:off x="6759735" y="5049752"/>
              <a:ext cx="11827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9E29ADE-348F-4508-9399-F97FAFA981FA}"/>
                </a:ext>
              </a:extLst>
            </p:cNvPr>
            <p:cNvCxnSpPr>
              <a:cxnSpLocks/>
            </p:cNvCxnSpPr>
            <p:nvPr/>
          </p:nvCxnSpPr>
          <p:spPr>
            <a:xfrm flipH="1" flipV="1">
              <a:off x="6778890" y="3511715"/>
              <a:ext cx="1179663" cy="3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A5DA83B-A2DA-49EC-82D7-E468E4C04671}"/>
                </a:ext>
              </a:extLst>
            </p:cNvPr>
            <p:cNvCxnSpPr>
              <a:cxnSpLocks/>
            </p:cNvCxnSpPr>
            <p:nvPr/>
          </p:nvCxnSpPr>
          <p:spPr>
            <a:xfrm flipH="1">
              <a:off x="6789280" y="4849837"/>
              <a:ext cx="11827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92D1200-F664-4E25-9FE5-824AB357DC4C}"/>
                </a:ext>
              </a:extLst>
            </p:cNvPr>
            <p:cNvCxnSpPr>
              <a:cxnSpLocks/>
            </p:cNvCxnSpPr>
            <p:nvPr/>
          </p:nvCxnSpPr>
          <p:spPr>
            <a:xfrm flipV="1">
              <a:off x="6483200" y="3782735"/>
              <a:ext cx="0" cy="990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F1F0892-B663-42F4-BFCC-E5BBAB1267DD}"/>
                </a:ext>
              </a:extLst>
            </p:cNvPr>
            <p:cNvCxnSpPr>
              <a:cxnSpLocks/>
            </p:cNvCxnSpPr>
            <p:nvPr/>
          </p:nvCxnSpPr>
          <p:spPr>
            <a:xfrm flipH="1" flipV="1">
              <a:off x="8000433" y="3782357"/>
              <a:ext cx="3066" cy="987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4" name="文本框 23">
            <a:extLst>
              <a:ext uri="{FF2B5EF4-FFF2-40B4-BE49-F238E27FC236}">
                <a16:creationId xmlns:a16="http://schemas.microsoft.com/office/drawing/2014/main" id="{D87F3D24-3065-4A5D-879E-6E126B698972}"/>
              </a:ext>
            </a:extLst>
          </p:cNvPr>
          <p:cNvSpPr txBox="1"/>
          <p:nvPr/>
        </p:nvSpPr>
        <p:spPr>
          <a:xfrm>
            <a:off x="7772400" y="94215"/>
            <a:ext cx="1217000" cy="400110"/>
          </a:xfrm>
          <a:prstGeom prst="rect">
            <a:avLst/>
          </a:prstGeom>
          <a:solidFill>
            <a:srgbClr val="FFC000"/>
          </a:solidFill>
          <a:ln>
            <a:solidFill>
              <a:srgbClr val="000000"/>
            </a:solidFill>
          </a:ln>
        </p:spPr>
        <p:txBody>
          <a:bodyPr wrap="none" rtlCol="0">
            <a:spAutoFit/>
          </a:bodyPr>
          <a:lstStyle/>
          <a:p>
            <a:r>
              <a:rPr lang="zh-CN" altLang="en-US" sz="2000" b="1" dirty="0"/>
              <a:t>补充材料</a:t>
            </a:r>
            <a:endParaRPr lang="en-US" sz="2000" b="1" dirty="0"/>
          </a:p>
        </p:txBody>
      </p:sp>
      <p:sp>
        <p:nvSpPr>
          <p:cNvPr id="4" name="文本框 3">
            <a:extLst>
              <a:ext uri="{FF2B5EF4-FFF2-40B4-BE49-F238E27FC236}">
                <a16:creationId xmlns:a16="http://schemas.microsoft.com/office/drawing/2014/main" id="{48817E82-BC41-1B2F-81DF-893A8B7FE4A1}"/>
              </a:ext>
            </a:extLst>
          </p:cNvPr>
          <p:cNvSpPr txBox="1"/>
          <p:nvPr/>
        </p:nvSpPr>
        <p:spPr>
          <a:xfrm>
            <a:off x="234789" y="3670114"/>
            <a:ext cx="8763000" cy="2466316"/>
          </a:xfrm>
          <a:prstGeom prst="rect">
            <a:avLst/>
          </a:prstGeom>
          <a:solidFill>
            <a:srgbClr val="FFC000"/>
          </a:solidFill>
          <a:ln w="34925">
            <a:solidFill>
              <a:schemeClr val="accent1">
                <a:shade val="95000"/>
                <a:satMod val="105000"/>
              </a:schemeClr>
            </a:solidFill>
          </a:ln>
        </p:spPr>
        <p:txBody>
          <a:bodyPr wrap="square">
            <a:spAutoFit/>
          </a:bodyPr>
          <a:lstStyle/>
          <a:p>
            <a:pPr>
              <a:lnSpc>
                <a:spcPct val="114000"/>
              </a:lnSpc>
            </a:pPr>
            <a:r>
              <a:rPr lang="zh-CN" altLang="en-US" sz="2000" b="1" dirty="0">
                <a:highlight>
                  <a:srgbClr val="00FF00"/>
                </a:highlight>
                <a:latin typeface="华文细黑" panose="02010600040101010101" pitchFamily="2" charset="-122"/>
                <a:ea typeface="华文细黑" panose="02010600040101010101" pitchFamily="2" charset="-122"/>
              </a:rPr>
              <a:t>最短路径</a:t>
            </a:r>
            <a:r>
              <a:rPr lang="zh-CN" altLang="en-US" sz="2000" b="1" dirty="0">
                <a:latin typeface="华文细黑" panose="02010600040101010101" pitchFamily="2" charset="-122"/>
                <a:ea typeface="华文细黑" panose="02010600040101010101" pitchFamily="2" charset="-122"/>
              </a:rPr>
              <a:t>的子问题之间是相互独立的</a:t>
            </a:r>
            <a:r>
              <a:rPr lang="zh-CN" altLang="en-US" sz="2000" dirty="0">
                <a:latin typeface="华文细黑" panose="02010600040101010101" pitchFamily="2" charset="-122"/>
                <a:ea typeface="华文细黑" panose="02010600040101010101" pitchFamily="2" charset="-122"/>
              </a:rPr>
              <a:t>，子问题的解之间不会共享中间节点。</a:t>
            </a:r>
            <a:endParaRPr lang="en-US" altLang="zh-CN" sz="2000" dirty="0">
              <a:latin typeface="华文细黑" panose="02010600040101010101" pitchFamily="2" charset="-122"/>
              <a:ea typeface="华文细黑" panose="02010600040101010101" pitchFamily="2" charset="-122"/>
            </a:endParaRPr>
          </a:p>
          <a:p>
            <a:pPr>
              <a:lnSpc>
                <a:spcPct val="114000"/>
              </a:lnSpc>
              <a:spcBef>
                <a:spcPts val="600"/>
              </a:spcBef>
            </a:pPr>
            <a:r>
              <a:rPr lang="zh-CN" altLang="en-US" sz="1800" dirty="0">
                <a:latin typeface="华文细黑" panose="02010600040101010101" pitchFamily="2" charset="-122"/>
                <a:ea typeface="华文细黑" panose="02010600040101010101" pitchFamily="2" charset="-122"/>
              </a:rPr>
              <a:t>证明：令</a:t>
            </a:r>
            <a:r>
              <a:rPr lang="en-US" altLang="zh-CN" sz="1800" dirty="0">
                <a:latin typeface="华文细黑" panose="02010600040101010101" pitchFamily="2" charset="-122"/>
                <a:ea typeface="华文细黑" panose="02010600040101010101" pitchFamily="2" charset="-122"/>
              </a:rPr>
              <a:t>P(</a:t>
            </a:r>
            <a:r>
              <a:rPr lang="en-US" altLang="zh-CN" sz="1800" dirty="0" err="1">
                <a:latin typeface="华文细黑" panose="02010600040101010101" pitchFamily="2" charset="-122"/>
                <a:ea typeface="华文细黑" panose="02010600040101010101" pitchFamily="2" charset="-122"/>
              </a:rPr>
              <a:t>s,x,t</a:t>
            </a:r>
            <a:r>
              <a:rPr lang="en-US" altLang="zh-CN" sz="1800" dirty="0">
                <a:latin typeface="华文细黑" panose="02010600040101010101" pitchFamily="2" charset="-122"/>
                <a:ea typeface="华文细黑" panose="02010600040101010101" pitchFamily="2" charset="-122"/>
              </a:rPr>
              <a:t>)</a:t>
            </a:r>
            <a:r>
              <a:rPr lang="zh-CN" altLang="en-US" sz="1800" dirty="0">
                <a:latin typeface="华文细黑" panose="02010600040101010101" pitchFamily="2" charset="-122"/>
                <a:ea typeface="华文细黑" panose="02010600040101010101" pitchFamily="2" charset="-122"/>
              </a:rPr>
              <a:t>代表一条从</a:t>
            </a:r>
            <a:r>
              <a:rPr lang="en-US" altLang="zh-CN" sz="1800" dirty="0">
                <a:latin typeface="华文细黑" panose="02010600040101010101" pitchFamily="2" charset="-122"/>
                <a:ea typeface="华文细黑" panose="02010600040101010101" pitchFamily="2" charset="-122"/>
              </a:rPr>
              <a:t>s</a:t>
            </a:r>
            <a:r>
              <a:rPr lang="zh-CN" altLang="en-US" sz="1800" dirty="0">
                <a:latin typeface="华文细黑" panose="02010600040101010101" pitchFamily="2" charset="-122"/>
                <a:ea typeface="华文细黑" panose="02010600040101010101" pitchFamily="2" charset="-122"/>
              </a:rPr>
              <a:t>到</a:t>
            </a:r>
            <a:r>
              <a:rPr lang="en-US" altLang="zh-CN" sz="1800" dirty="0">
                <a:latin typeface="华文细黑" panose="02010600040101010101" pitchFamily="2" charset="-122"/>
                <a:ea typeface="华文细黑" panose="02010600040101010101" pitchFamily="2" charset="-122"/>
              </a:rPr>
              <a:t>t</a:t>
            </a:r>
            <a:r>
              <a:rPr lang="zh-CN" altLang="en-US" sz="1800" dirty="0">
                <a:latin typeface="华文细黑" panose="02010600040101010101" pitchFamily="2" charset="-122"/>
                <a:ea typeface="华文细黑" panose="02010600040101010101" pitchFamily="2" charset="-122"/>
              </a:rPr>
              <a:t>的一条最短路径，</a:t>
            </a:r>
            <a:r>
              <a:rPr lang="en-US" altLang="zh-CN" sz="1800" dirty="0">
                <a:latin typeface="华文细黑" panose="02010600040101010101" pitchFamily="2" charset="-122"/>
                <a:ea typeface="华文细黑" panose="02010600040101010101" pitchFamily="2" charset="-122"/>
              </a:rPr>
              <a:t>x</a:t>
            </a:r>
            <a:r>
              <a:rPr lang="zh-CN" altLang="en-US" sz="1800" dirty="0">
                <a:latin typeface="华文细黑" panose="02010600040101010101" pitchFamily="2" charset="-122"/>
                <a:ea typeface="华文细黑" panose="02010600040101010101" pitchFamily="2" charset="-122"/>
              </a:rPr>
              <a:t>是该路径上的一个顶点。采用反证法，假设两条子路径</a:t>
            </a:r>
            <a:r>
              <a:rPr lang="en-US" altLang="zh-CN" sz="1800" dirty="0">
                <a:latin typeface="华文细黑" panose="02010600040101010101" pitchFamily="2" charset="-122"/>
                <a:ea typeface="华文细黑" panose="02010600040101010101" pitchFamily="2" charset="-122"/>
              </a:rPr>
              <a:t>P(</a:t>
            </a:r>
            <a:r>
              <a:rPr lang="en-US" altLang="zh-CN" sz="1800" dirty="0" err="1">
                <a:latin typeface="华文细黑" panose="02010600040101010101" pitchFamily="2" charset="-122"/>
                <a:ea typeface="华文细黑" panose="02010600040101010101" pitchFamily="2" charset="-122"/>
              </a:rPr>
              <a:t>s,x</a:t>
            </a:r>
            <a:r>
              <a:rPr lang="en-US" altLang="zh-CN" sz="1800" dirty="0">
                <a:latin typeface="华文细黑" panose="02010600040101010101" pitchFamily="2" charset="-122"/>
                <a:ea typeface="华文细黑" panose="02010600040101010101" pitchFamily="2" charset="-122"/>
              </a:rPr>
              <a:t>)</a:t>
            </a:r>
            <a:r>
              <a:rPr lang="zh-CN" altLang="en-US" sz="1800" dirty="0">
                <a:latin typeface="华文细黑" panose="02010600040101010101" pitchFamily="2" charset="-122"/>
                <a:ea typeface="华文细黑" panose="02010600040101010101" pitchFamily="2" charset="-122"/>
              </a:rPr>
              <a:t>和</a:t>
            </a:r>
            <a:r>
              <a:rPr lang="en-US" altLang="zh-CN" sz="1800" dirty="0">
                <a:latin typeface="华文细黑" panose="02010600040101010101" pitchFamily="2" charset="-122"/>
                <a:ea typeface="华文细黑" panose="02010600040101010101" pitchFamily="2" charset="-122"/>
              </a:rPr>
              <a:t>P(</a:t>
            </a:r>
            <a:r>
              <a:rPr lang="en-US" altLang="zh-CN" sz="1800" dirty="0" err="1">
                <a:latin typeface="华文细黑" panose="02010600040101010101" pitchFamily="2" charset="-122"/>
                <a:ea typeface="华文细黑" panose="02010600040101010101" pitchFamily="2" charset="-122"/>
              </a:rPr>
              <a:t>x,t</a:t>
            </a:r>
            <a:r>
              <a:rPr lang="en-US" altLang="zh-CN" sz="1800" dirty="0">
                <a:latin typeface="华文细黑" panose="02010600040101010101" pitchFamily="2" charset="-122"/>
                <a:ea typeface="华文细黑" panose="02010600040101010101" pitchFamily="2" charset="-122"/>
              </a:rPr>
              <a:t>)</a:t>
            </a:r>
            <a:r>
              <a:rPr lang="zh-CN" altLang="en-US" sz="1800" dirty="0">
                <a:latin typeface="华文细黑" panose="02010600040101010101" pitchFamily="2" charset="-122"/>
                <a:ea typeface="华文细黑" panose="02010600040101010101" pitchFamily="2" charset="-122"/>
              </a:rPr>
              <a:t>除了</a:t>
            </a:r>
            <a:r>
              <a:rPr lang="en-US" altLang="zh-CN" sz="1800" dirty="0">
                <a:latin typeface="华文细黑" panose="02010600040101010101" pitchFamily="2" charset="-122"/>
                <a:ea typeface="华文细黑" panose="02010600040101010101" pitchFamily="2" charset="-122"/>
              </a:rPr>
              <a:t>x</a:t>
            </a:r>
            <a:r>
              <a:rPr lang="zh-CN" altLang="en-US" sz="1800" dirty="0">
                <a:latin typeface="华文细黑" panose="02010600040101010101" pitchFamily="2" charset="-122"/>
                <a:ea typeface="华文细黑" panose="02010600040101010101" pitchFamily="2" charset="-122"/>
              </a:rPr>
              <a:t>之外还存在一个公共顶点</a:t>
            </a:r>
            <a:r>
              <a:rPr lang="en-US" altLang="zh-CN" sz="1800" dirty="0">
                <a:latin typeface="华文细黑" panose="02010600040101010101" pitchFamily="2" charset="-122"/>
                <a:ea typeface="华文细黑" panose="02010600040101010101" pitchFamily="2" charset="-122"/>
              </a:rPr>
              <a:t>w(</a:t>
            </a:r>
            <a:r>
              <a:rPr lang="en-US" altLang="zh-CN" sz="1800" dirty="0" err="1">
                <a:latin typeface="华文细黑" panose="02010600040101010101" pitchFamily="2" charset="-122"/>
                <a:ea typeface="华文细黑" panose="02010600040101010101" pitchFamily="2" charset="-122"/>
              </a:rPr>
              <a:t>w</a:t>
            </a:r>
            <a:r>
              <a:rPr lang="en-US" altLang="zh-CN" sz="1800" dirty="0" err="1">
                <a:latin typeface="华文细黑" panose="02010600040101010101" pitchFamily="2" charset="-122"/>
                <a:ea typeface="华文细黑" panose="02010600040101010101" pitchFamily="2" charset="-122"/>
                <a:sym typeface="Symbol" panose="05050102010706020507" pitchFamily="18" charset="2"/>
              </a:rPr>
              <a:t>x</a:t>
            </a:r>
            <a:r>
              <a:rPr lang="en-US" altLang="zh-CN" sz="1800" dirty="0">
                <a:latin typeface="华文细黑" panose="02010600040101010101" pitchFamily="2" charset="-122"/>
                <a:ea typeface="华文细黑" panose="02010600040101010101" pitchFamily="2" charset="-122"/>
                <a:sym typeface="Symbol" panose="05050102010706020507" pitchFamily="18" charset="2"/>
              </a:rPr>
              <a:t>), </a:t>
            </a:r>
            <a:r>
              <a:rPr lang="zh-CN" altLang="en-US" sz="1800" dirty="0">
                <a:latin typeface="华文细黑" panose="02010600040101010101" pitchFamily="2" charset="-122"/>
                <a:ea typeface="华文细黑" panose="02010600040101010101" pitchFamily="2" charset="-122"/>
                <a:sym typeface="Symbol" panose="05050102010706020507" pitchFamily="18" charset="2"/>
              </a:rPr>
              <a:t>那么</a:t>
            </a:r>
            <a:r>
              <a:rPr lang="en-US" altLang="zh-CN" sz="1800" dirty="0">
                <a:latin typeface="华文细黑" panose="02010600040101010101" pitchFamily="2" charset="-122"/>
                <a:ea typeface="华文细黑" panose="02010600040101010101" pitchFamily="2" charset="-122"/>
              </a:rPr>
              <a:t>P(</a:t>
            </a:r>
            <a:r>
              <a:rPr lang="en-US" altLang="zh-CN" sz="1800" dirty="0" err="1">
                <a:latin typeface="华文细黑" panose="02010600040101010101" pitchFamily="2" charset="-122"/>
                <a:ea typeface="华文细黑" panose="02010600040101010101" pitchFamily="2" charset="-122"/>
              </a:rPr>
              <a:t>s,x,t</a:t>
            </a:r>
            <a:r>
              <a:rPr lang="en-US" altLang="zh-CN" sz="1800" dirty="0">
                <a:latin typeface="华文细黑" panose="02010600040101010101" pitchFamily="2" charset="-122"/>
                <a:ea typeface="华文细黑" panose="02010600040101010101" pitchFamily="2" charset="-122"/>
              </a:rPr>
              <a:t>)</a:t>
            </a:r>
            <a:r>
              <a:rPr lang="zh-CN" altLang="en-US" sz="1800" dirty="0">
                <a:latin typeface="华文细黑" panose="02010600040101010101" pitchFamily="2" charset="-122"/>
                <a:ea typeface="华文细黑" panose="02010600040101010101" pitchFamily="2" charset="-122"/>
              </a:rPr>
              <a:t>之上将存在一个环路：</a:t>
            </a:r>
            <a:r>
              <a:rPr lang="en-US" altLang="zh-CN" sz="1800" dirty="0">
                <a:latin typeface="华文细黑" panose="02010600040101010101" pitchFamily="2" charset="-122"/>
                <a:ea typeface="华文细黑" panose="02010600040101010101" pitchFamily="2" charset="-122"/>
              </a:rPr>
              <a:t>w</a:t>
            </a:r>
            <a:r>
              <a:rPr lang="en-US" altLang="zh-CN" sz="1800" dirty="0">
                <a:latin typeface="华文细黑" panose="02010600040101010101" pitchFamily="2" charset="-122"/>
                <a:ea typeface="华文细黑" panose="02010600040101010101" pitchFamily="2" charset="-122"/>
                <a:sym typeface="Symbol" panose="05050102010706020507" pitchFamily="18" charset="2"/>
              </a:rPr>
              <a:t></a:t>
            </a:r>
            <a:r>
              <a:rPr lang="en-US" altLang="zh-CN"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sym typeface="Symbol" panose="05050102010706020507" pitchFamily="18" charset="2"/>
              </a:rPr>
              <a:t></a:t>
            </a:r>
            <a:r>
              <a:rPr lang="en-US" altLang="zh-CN" sz="1800" dirty="0">
                <a:latin typeface="华文细黑" panose="02010600040101010101" pitchFamily="2" charset="-122"/>
                <a:ea typeface="华文细黑" panose="02010600040101010101" pitchFamily="2" charset="-122"/>
              </a:rPr>
              <a:t>x</a:t>
            </a:r>
            <a:r>
              <a:rPr lang="en-US" altLang="zh-CN" sz="1800" dirty="0">
                <a:latin typeface="华文细黑" panose="02010600040101010101" pitchFamily="2" charset="-122"/>
                <a:ea typeface="华文细黑" panose="02010600040101010101" pitchFamily="2" charset="-122"/>
                <a:sym typeface="Symbol" panose="05050102010706020507" pitchFamily="18" charset="2"/>
              </a:rPr>
              <a:t></a:t>
            </a:r>
            <a:r>
              <a:rPr lang="en-US" altLang="zh-CN" sz="1800" dirty="0">
                <a:latin typeface="华文细黑" panose="02010600040101010101" pitchFamily="2" charset="-122"/>
                <a:ea typeface="华文细黑" panose="02010600040101010101" pitchFamily="2" charset="-122"/>
              </a:rPr>
              <a:t>.....</a:t>
            </a:r>
            <a:r>
              <a:rPr lang="en-US" altLang="zh-CN" sz="1800" dirty="0">
                <a:latin typeface="华文细黑" panose="02010600040101010101" pitchFamily="2" charset="-122"/>
                <a:ea typeface="华文细黑" panose="02010600040101010101" pitchFamily="2" charset="-122"/>
                <a:sym typeface="Symbol" panose="05050102010706020507" pitchFamily="18" charset="2"/>
              </a:rPr>
              <a:t></a:t>
            </a:r>
            <a:r>
              <a:rPr lang="en-US" altLang="zh-CN" sz="1800" dirty="0">
                <a:latin typeface="华文细黑" panose="02010600040101010101" pitchFamily="2" charset="-122"/>
                <a:ea typeface="华文细黑" panose="02010600040101010101" pitchFamily="2" charset="-122"/>
              </a:rPr>
              <a:t>w. </a:t>
            </a:r>
            <a:r>
              <a:rPr lang="zh-CN" altLang="en-US" sz="1800" dirty="0">
                <a:latin typeface="华文细黑" panose="02010600040101010101" pitchFamily="2" charset="-122"/>
                <a:ea typeface="华文细黑" panose="02010600040101010101" pitchFamily="2" charset="-122"/>
              </a:rPr>
              <a:t>删掉这个环，将可以得到一条更短的从</a:t>
            </a:r>
            <a:r>
              <a:rPr lang="en-US" altLang="zh-CN" sz="1800" dirty="0">
                <a:latin typeface="华文细黑" panose="02010600040101010101" pitchFamily="2" charset="-122"/>
                <a:ea typeface="华文细黑" panose="02010600040101010101" pitchFamily="2" charset="-122"/>
              </a:rPr>
              <a:t>s</a:t>
            </a:r>
            <a:r>
              <a:rPr lang="zh-CN" altLang="en-US" sz="1800" dirty="0">
                <a:latin typeface="华文细黑" panose="02010600040101010101" pitchFamily="2" charset="-122"/>
                <a:ea typeface="华文细黑" panose="02010600040101010101" pitchFamily="2" charset="-122"/>
              </a:rPr>
              <a:t>到</a:t>
            </a:r>
            <a:r>
              <a:rPr lang="en-US" altLang="zh-CN" sz="1800" dirty="0">
                <a:latin typeface="华文细黑" panose="02010600040101010101" pitchFamily="2" charset="-122"/>
                <a:ea typeface="华文细黑" panose="02010600040101010101" pitchFamily="2" charset="-122"/>
              </a:rPr>
              <a:t>t</a:t>
            </a:r>
            <a:r>
              <a:rPr lang="zh-CN" altLang="en-US" sz="1800" dirty="0">
                <a:latin typeface="华文细黑" panose="02010600040101010101" pitchFamily="2" charset="-122"/>
                <a:ea typeface="华文细黑" panose="02010600040101010101" pitchFamily="2" charset="-122"/>
              </a:rPr>
              <a:t>的路径，从而导致矛盾。 </a:t>
            </a:r>
            <a:endParaRPr lang="en-US" altLang="zh-CN" sz="1800" dirty="0">
              <a:latin typeface="华文细黑" panose="02010600040101010101" pitchFamily="2" charset="-122"/>
              <a:ea typeface="华文细黑" panose="02010600040101010101" pitchFamily="2" charset="-122"/>
            </a:endParaRPr>
          </a:p>
          <a:p>
            <a:pPr>
              <a:lnSpc>
                <a:spcPct val="114000"/>
              </a:lnSpc>
              <a:spcBef>
                <a:spcPts val="600"/>
              </a:spcBef>
            </a:pPr>
            <a:r>
              <a:rPr lang="zh-CN" altLang="en-US" dirty="0">
                <a:latin typeface="华文细黑" panose="02010600040101010101" pitchFamily="2" charset="-122"/>
                <a:ea typeface="华文细黑" panose="02010600040101010101" pitchFamily="2" charset="-122"/>
              </a:rPr>
              <a:t>       这意味着最短路径的子问题之间是相互独立的，一个子问题的求解不会影响另一个子问题的求解</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33150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228600"/>
            <a:ext cx="7772400" cy="1470025"/>
          </a:xfrm>
        </p:spPr>
        <p:txBody>
          <a:bodyPr>
            <a:normAutofit/>
          </a:bodyPr>
          <a:lstStyle/>
          <a:p>
            <a:r>
              <a:rPr lang="zh-CN" altLang="en-US" sz="4000" b="1" dirty="0"/>
              <a:t>课后作业</a:t>
            </a:r>
            <a:endParaRPr lang="en-US" sz="4000" b="1" dirty="0"/>
          </a:p>
        </p:txBody>
      </p:sp>
      <p:sp>
        <p:nvSpPr>
          <p:cNvPr id="3" name="副标题 2">
            <a:extLst>
              <a:ext uri="{FF2B5EF4-FFF2-40B4-BE49-F238E27FC236}">
                <a16:creationId xmlns:a16="http://schemas.microsoft.com/office/drawing/2014/main" id="{E81D6147-2F8B-4179-B92C-C17B5BE94F69}"/>
              </a:ext>
            </a:extLst>
          </p:cNvPr>
          <p:cNvSpPr>
            <a:spLocks noGrp="1"/>
          </p:cNvSpPr>
          <p:nvPr>
            <p:ph type="subTitle" idx="1"/>
          </p:nvPr>
        </p:nvSpPr>
        <p:spPr>
          <a:xfrm>
            <a:off x="838200" y="1718678"/>
            <a:ext cx="7772400" cy="4910722"/>
          </a:xfrm>
        </p:spPr>
        <p:txBody>
          <a:bodyPr>
            <a:normAutofit/>
          </a:bodyPr>
          <a:lstStyle/>
          <a:p>
            <a:pPr marL="342900" lvl="0" indent="-342900" algn="just">
              <a:buAutoNum type="arabicPeriod"/>
              <a:tabLst>
                <a:tab pos="457200" algn="l"/>
              </a:tabLst>
            </a:pPr>
            <a:r>
              <a:rPr lang="zh-CN" altLang="en-US" sz="1800" dirty="0">
                <a:solidFill>
                  <a:schemeClr val="tx1"/>
                </a:solidFill>
                <a:effectLst/>
                <a:latin typeface="Times New Roman" panose="02020603050405020304" pitchFamily="18" charset="0"/>
                <a:ea typeface="宋体" panose="02010600030101010101" pitchFamily="2" charset="-122"/>
              </a:rPr>
              <a:t>假设我们要销售一段长度为</a:t>
            </a:r>
            <a:r>
              <a:rPr lang="en-US" altLang="zh-CN" sz="1800" i="1" dirty="0">
                <a:solidFill>
                  <a:schemeClr val="tx1"/>
                </a:solidFill>
                <a:effectLst/>
                <a:latin typeface="Times New Roman" panose="02020603050405020304" pitchFamily="18" charset="0"/>
                <a:ea typeface="宋体" panose="02010600030101010101" pitchFamily="2" charset="-122"/>
              </a:rPr>
              <a:t>n</a:t>
            </a:r>
            <a:r>
              <a:rPr lang="zh-CN" altLang="en-US" sz="1800" dirty="0">
                <a:solidFill>
                  <a:schemeClr val="tx1"/>
                </a:solidFill>
                <a:effectLst/>
                <a:latin typeface="Times New Roman" panose="02020603050405020304" pitchFamily="18" charset="0"/>
                <a:ea typeface="宋体" panose="02010600030101010101" pitchFamily="2" charset="-122"/>
              </a:rPr>
              <a:t>英寸的钢条。可以不切割直接销售，也可以切割后分段销售。如果切割的话，切出来的钢条长度必须是整英寸。每段钢条的价格依赖于其长度，但不一定与长度成正比。比如，对于长度为</a:t>
            </a:r>
            <a:r>
              <a:rPr lang="en-US" altLang="zh-CN" sz="1800" dirty="0">
                <a:solidFill>
                  <a:schemeClr val="tx1"/>
                </a:solidFill>
                <a:effectLst/>
                <a:latin typeface="Times New Roman" panose="02020603050405020304" pitchFamily="18" charset="0"/>
                <a:ea typeface="宋体" panose="02010600030101010101" pitchFamily="2" charset="-122"/>
              </a:rPr>
              <a:t>1-6</a:t>
            </a:r>
            <a:r>
              <a:rPr lang="zh-CN" altLang="en-US" sz="1800" dirty="0">
                <a:solidFill>
                  <a:schemeClr val="tx1"/>
                </a:solidFill>
                <a:effectLst/>
                <a:latin typeface="Times New Roman" panose="02020603050405020304" pitchFamily="18" charset="0"/>
                <a:ea typeface="宋体" panose="02010600030101010101" pitchFamily="2" charset="-122"/>
              </a:rPr>
              <a:t>英寸的钢条长度，其价目表如下：</a:t>
            </a:r>
            <a:endParaRPr lang="fr-FR"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r>
              <a:rPr lang="fr-FR" sz="1800" dirty="0">
                <a:solidFill>
                  <a:schemeClr val="tx1"/>
                </a:solidFill>
                <a:latin typeface="Times New Roman" panose="02020603050405020304" pitchFamily="18" charset="0"/>
                <a:ea typeface="宋体" panose="02010600030101010101" pitchFamily="2" charset="-122"/>
              </a:rPr>
              <a:t>        </a:t>
            </a:r>
          </a:p>
          <a:p>
            <a:pPr marL="361950" lvl="0" algn="just">
              <a:tabLst>
                <a:tab pos="457200" algn="l"/>
              </a:tabLst>
            </a:pPr>
            <a:r>
              <a:rPr lang="zh-CN" altLang="en-US" sz="1800" dirty="0">
                <a:solidFill>
                  <a:schemeClr val="tx1"/>
                </a:solidFill>
                <a:latin typeface="Times New Roman" panose="02020603050405020304" pitchFamily="18" charset="0"/>
                <a:ea typeface="宋体" panose="02010600030101010101" pitchFamily="2" charset="-122"/>
              </a:rPr>
              <a:t>      如果我们将长度为</a:t>
            </a:r>
            <a:r>
              <a:rPr lang="en-US" altLang="zh-CN" sz="1800" dirty="0">
                <a:solidFill>
                  <a:schemeClr val="tx1"/>
                </a:solidFill>
                <a:latin typeface="Times New Roman" panose="02020603050405020304" pitchFamily="18" charset="0"/>
                <a:ea typeface="宋体" panose="02010600030101010101" pitchFamily="2" charset="-122"/>
              </a:rPr>
              <a:t>6</a:t>
            </a:r>
            <a:r>
              <a:rPr lang="zh-CN" altLang="en-US" sz="1800" dirty="0">
                <a:solidFill>
                  <a:schemeClr val="tx1"/>
                </a:solidFill>
                <a:latin typeface="Times New Roman" panose="02020603050405020304" pitchFamily="18" charset="0"/>
                <a:ea typeface="宋体" panose="02010600030101010101" pitchFamily="2" charset="-122"/>
              </a:rPr>
              <a:t>英寸的钢条切分为两段，一段</a:t>
            </a:r>
            <a:r>
              <a:rPr lang="en-US" altLang="zh-CN" sz="1800" dirty="0">
                <a:solidFill>
                  <a:schemeClr val="tx1"/>
                </a:solidFill>
                <a:latin typeface="Times New Roman" panose="02020603050405020304" pitchFamily="18" charset="0"/>
                <a:ea typeface="宋体" panose="02010600030101010101" pitchFamily="2" charset="-122"/>
              </a:rPr>
              <a:t>2</a:t>
            </a:r>
            <a:r>
              <a:rPr lang="zh-CN" altLang="en-US" sz="1800" dirty="0">
                <a:solidFill>
                  <a:schemeClr val="tx1"/>
                </a:solidFill>
                <a:latin typeface="Times New Roman" panose="02020603050405020304" pitchFamily="18" charset="0"/>
                <a:ea typeface="宋体" panose="02010600030101010101" pitchFamily="2" charset="-122"/>
              </a:rPr>
              <a:t>英寸、一段</a:t>
            </a:r>
            <a:r>
              <a:rPr lang="en-US" altLang="zh-CN" sz="1800" dirty="0">
                <a:solidFill>
                  <a:schemeClr val="tx1"/>
                </a:solidFill>
                <a:latin typeface="Times New Roman" panose="02020603050405020304" pitchFamily="18" charset="0"/>
                <a:ea typeface="宋体" panose="02010600030101010101" pitchFamily="2" charset="-122"/>
              </a:rPr>
              <a:t>4</a:t>
            </a:r>
            <a:r>
              <a:rPr lang="zh-CN" altLang="en-US" sz="1800" dirty="0">
                <a:solidFill>
                  <a:schemeClr val="tx1"/>
                </a:solidFill>
                <a:latin typeface="Times New Roman" panose="02020603050405020304" pitchFamily="18" charset="0"/>
                <a:ea typeface="宋体" panose="02010600030101010101" pitchFamily="2" charset="-122"/>
              </a:rPr>
              <a:t>英寸，则售价总计为</a:t>
            </a:r>
            <a:r>
              <a:rPr lang="en-US" altLang="zh-CN" sz="1800" dirty="0">
                <a:solidFill>
                  <a:schemeClr val="tx1"/>
                </a:solidFill>
                <a:latin typeface="Times New Roman" panose="02020603050405020304" pitchFamily="18" charset="0"/>
                <a:ea typeface="宋体" panose="02010600030101010101" pitchFamily="2" charset="-122"/>
              </a:rPr>
              <a:t>4+7 = 11</a:t>
            </a:r>
            <a:r>
              <a:rPr lang="zh-CN" altLang="en-US" sz="1800" dirty="0">
                <a:solidFill>
                  <a:schemeClr val="tx1"/>
                </a:solidFill>
                <a:latin typeface="Times New Roman" panose="02020603050405020304" pitchFamily="18" charset="0"/>
                <a:ea typeface="宋体" panose="02010600030101010101" pitchFamily="2" charset="-122"/>
              </a:rPr>
              <a:t>元；如果我们将其切为</a:t>
            </a:r>
            <a:r>
              <a:rPr lang="en-US" altLang="zh-CN" sz="1800" dirty="0">
                <a:solidFill>
                  <a:schemeClr val="tx1"/>
                </a:solidFill>
                <a:latin typeface="Times New Roman" panose="02020603050405020304" pitchFamily="18" charset="0"/>
                <a:ea typeface="宋体" panose="02010600030101010101" pitchFamily="2" charset="-122"/>
              </a:rPr>
              <a:t>3</a:t>
            </a:r>
            <a:r>
              <a:rPr lang="zh-CN" altLang="en-US" sz="1800" dirty="0">
                <a:solidFill>
                  <a:schemeClr val="tx1"/>
                </a:solidFill>
                <a:latin typeface="Times New Roman" panose="02020603050405020304" pitchFamily="18" charset="0"/>
                <a:ea typeface="宋体" panose="02010600030101010101" pitchFamily="2" charset="-122"/>
              </a:rPr>
              <a:t>段，每段</a:t>
            </a:r>
            <a:r>
              <a:rPr lang="en-US" altLang="zh-CN" sz="1800" dirty="0">
                <a:solidFill>
                  <a:schemeClr val="tx1"/>
                </a:solidFill>
                <a:latin typeface="Times New Roman" panose="02020603050405020304" pitchFamily="18" charset="0"/>
                <a:ea typeface="宋体" panose="02010600030101010101" pitchFamily="2" charset="-122"/>
              </a:rPr>
              <a:t>2</a:t>
            </a:r>
            <a:r>
              <a:rPr lang="zh-CN" altLang="en-US" sz="1800" dirty="0">
                <a:solidFill>
                  <a:schemeClr val="tx1"/>
                </a:solidFill>
                <a:latin typeface="Times New Roman" panose="02020603050405020304" pitchFamily="18" charset="0"/>
                <a:ea typeface="宋体" panose="02010600030101010101" pitchFamily="2" charset="-122"/>
              </a:rPr>
              <a:t>英寸，则售价为</a:t>
            </a:r>
            <a:r>
              <a:rPr lang="en-US" altLang="zh-CN" sz="1800" dirty="0">
                <a:solidFill>
                  <a:schemeClr val="tx1"/>
                </a:solidFill>
                <a:latin typeface="Times New Roman" panose="02020603050405020304" pitchFamily="18" charset="0"/>
                <a:ea typeface="宋体" panose="02010600030101010101" pitchFamily="2" charset="-122"/>
              </a:rPr>
              <a:t>3</a:t>
            </a:r>
            <a:r>
              <a:rPr lang="en-US" altLang="zh-CN"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4 =12</a:t>
            </a:r>
            <a:r>
              <a:rPr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元。如果不切分，直接卖，则售价为</a:t>
            </a:r>
            <a:r>
              <a:rPr lang="en-US" altLang="zh-CN"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9</a:t>
            </a:r>
            <a:r>
              <a:rPr lang="zh-CN" altLang="en-US" sz="1800" dirty="0">
                <a:solidFill>
                  <a:schemeClr val="tx1"/>
                </a:solidFill>
                <a:latin typeface="Times New Roman" panose="02020603050405020304" pitchFamily="18" charset="0"/>
                <a:ea typeface="宋体" panose="02010600030101010101" pitchFamily="2" charset="-122"/>
                <a:sym typeface="Symbol" panose="05050102010706020507" pitchFamily="18" charset="2"/>
              </a:rPr>
              <a:t>元。</a:t>
            </a:r>
            <a:endParaRPr lang="fr-FR" altLang="zh-CN" sz="18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marL="361950" lvl="0" algn="just">
              <a:tabLst>
                <a:tab pos="457200" algn="l"/>
              </a:tabLst>
            </a:pPr>
            <a:r>
              <a:rPr lang="zh-CN" altLang="en-US" sz="1800" dirty="0">
                <a:solidFill>
                  <a:schemeClr val="tx1"/>
                </a:solidFill>
                <a:effectLst/>
                <a:latin typeface="Times New Roman" panose="02020603050405020304" pitchFamily="18" charset="0"/>
                <a:ea typeface="宋体" panose="02010600030101010101" pitchFamily="2" charset="-122"/>
              </a:rPr>
              <a:t>        给定一段长度为</a:t>
            </a:r>
            <a:r>
              <a:rPr lang="en-US" altLang="zh-CN" sz="1800" i="1" dirty="0">
                <a:solidFill>
                  <a:schemeClr val="tx1"/>
                </a:solidFill>
                <a:effectLst/>
                <a:latin typeface="Times New Roman" panose="02020603050405020304" pitchFamily="18" charset="0"/>
                <a:ea typeface="宋体" panose="02010600030101010101" pitchFamily="2" charset="-122"/>
              </a:rPr>
              <a:t>n</a:t>
            </a:r>
            <a:r>
              <a:rPr lang="zh-CN" altLang="en-US" sz="1800" dirty="0">
                <a:solidFill>
                  <a:schemeClr val="tx1"/>
                </a:solidFill>
                <a:effectLst/>
                <a:latin typeface="Times New Roman" panose="02020603050405020304" pitchFamily="18" charset="0"/>
                <a:ea typeface="宋体" panose="02010600030101010101" pitchFamily="2" charset="-122"/>
              </a:rPr>
              <a:t>英寸的钢条和不同钢条长度的价格表</a:t>
            </a:r>
            <a:r>
              <a:rPr lang="en-US" altLang="zh-CN" sz="1800" i="1" dirty="0">
                <a:solidFill>
                  <a:schemeClr val="tx1"/>
                </a:solidFill>
                <a:effectLst/>
                <a:latin typeface="Times New Roman" panose="02020603050405020304" pitchFamily="18" charset="0"/>
                <a:ea typeface="宋体" panose="02010600030101010101" pitchFamily="2" charset="-122"/>
              </a:rPr>
              <a:t>p</a:t>
            </a:r>
            <a:r>
              <a:rPr lang="en-US" altLang="zh-CN" sz="2200" i="1" baseline="-25000" dirty="0">
                <a:solidFill>
                  <a:schemeClr val="tx1"/>
                </a:solidFill>
                <a:effectLst/>
                <a:latin typeface="Times New Roman" panose="02020603050405020304" pitchFamily="18" charset="0"/>
                <a:ea typeface="宋体" panose="02010600030101010101" pitchFamily="2" charset="-122"/>
              </a:rPr>
              <a:t>i</a:t>
            </a:r>
            <a:r>
              <a:rPr lang="zh-CN" altLang="en-US" sz="2200" dirty="0">
                <a:solidFill>
                  <a:schemeClr val="tx1"/>
                </a:solidFill>
                <a:effectLst/>
                <a:latin typeface="Times New Roman" panose="02020603050405020304" pitchFamily="18" charset="0"/>
                <a:ea typeface="宋体" panose="02010600030101010101" pitchFamily="2" charset="-122"/>
              </a:rPr>
              <a:t> </a:t>
            </a:r>
            <a:r>
              <a:rPr lang="en-US" altLang="zh-CN" sz="1800" dirty="0">
                <a:solidFill>
                  <a:schemeClr val="tx1"/>
                </a:solidFill>
                <a:effectLst/>
                <a:latin typeface="Times New Roman" panose="02020603050405020304" pitchFamily="18" charset="0"/>
                <a:ea typeface="宋体" panose="02010600030101010101" pitchFamily="2" charset="-122"/>
              </a:rPr>
              <a:t>(</a:t>
            </a:r>
            <a:r>
              <a:rPr lang="en-US" altLang="zh-CN" sz="1800" i="1" dirty="0">
                <a:solidFill>
                  <a:schemeClr val="tx1"/>
                </a:solidFill>
                <a:effectLst/>
                <a:latin typeface="Times New Roman" panose="02020603050405020304" pitchFamily="18" charset="0"/>
                <a:ea typeface="宋体" panose="02010600030101010101" pitchFamily="2" charset="-122"/>
              </a:rPr>
              <a:t>i</a:t>
            </a:r>
            <a:r>
              <a:rPr lang="en-US" altLang="zh-CN" sz="1800" dirty="0">
                <a:solidFill>
                  <a:schemeClr val="tx1"/>
                </a:solidFill>
                <a:effectLst/>
                <a:latin typeface="Times New Roman" panose="02020603050405020304" pitchFamily="18" charset="0"/>
                <a:ea typeface="宋体" panose="02010600030101010101" pitchFamily="2" charset="-122"/>
              </a:rPr>
              <a:t>=1,2,…</a:t>
            </a:r>
            <a:r>
              <a:rPr lang="en-US" altLang="zh-CN" sz="1800" i="1" dirty="0">
                <a:solidFill>
                  <a:schemeClr val="tx1"/>
                </a:solidFill>
                <a:effectLst/>
                <a:latin typeface="Times New Roman" panose="02020603050405020304" pitchFamily="18" charset="0"/>
                <a:ea typeface="宋体" panose="02010600030101010101" pitchFamily="2" charset="-122"/>
              </a:rPr>
              <a:t>n</a:t>
            </a:r>
            <a:r>
              <a:rPr lang="en-US" altLang="zh-CN" sz="1800" dirty="0">
                <a:solidFill>
                  <a:schemeClr val="tx1"/>
                </a:solidFill>
                <a:effectLst/>
                <a:latin typeface="Times New Roman" panose="02020603050405020304" pitchFamily="18" charset="0"/>
                <a:ea typeface="宋体" panose="02010600030101010101" pitchFamily="2" charset="-122"/>
              </a:rPr>
              <a:t>)</a:t>
            </a:r>
            <a:r>
              <a:rPr lang="en-US" sz="1800" dirty="0">
                <a:solidFill>
                  <a:schemeClr val="tx1"/>
                </a:solidFill>
                <a:effectLst/>
                <a:latin typeface="Times New Roman" panose="02020603050405020304" pitchFamily="18" charset="0"/>
                <a:ea typeface="宋体" panose="02010600030101010101" pitchFamily="2" charset="-122"/>
              </a:rPr>
              <a:t>, </a:t>
            </a:r>
            <a:r>
              <a:rPr lang="zh-CN" altLang="en-US" sz="1800" dirty="0">
                <a:solidFill>
                  <a:schemeClr val="tx1"/>
                </a:solidFill>
                <a:effectLst/>
                <a:latin typeface="Times New Roman" panose="02020603050405020304" pitchFamily="18" charset="0"/>
                <a:ea typeface="宋体" panose="02010600030101010101" pitchFamily="2" charset="-122"/>
              </a:rPr>
              <a:t>设计一个动态规划算法将该钢条进行切分，并最大化总收益。需要给出伪代码、分析算法的复杂度。 </a:t>
            </a:r>
            <a:endParaRPr lang="en-US"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AAB12159-36C5-5CBC-81D8-956D908EC47E}"/>
              </a:ext>
            </a:extLst>
          </p:cNvPr>
          <p:cNvPicPr>
            <a:picLocks noChangeAspect="1"/>
          </p:cNvPicPr>
          <p:nvPr/>
        </p:nvPicPr>
        <p:blipFill>
          <a:blip r:embed="rId3"/>
          <a:stretch>
            <a:fillRect/>
          </a:stretch>
        </p:blipFill>
        <p:spPr>
          <a:xfrm>
            <a:off x="1487143" y="2895600"/>
            <a:ext cx="6474513" cy="609653"/>
          </a:xfrm>
          <a:prstGeom prst="rect">
            <a:avLst/>
          </a:prstGeom>
        </p:spPr>
      </p:pic>
    </p:spTree>
    <p:extLst>
      <p:ext uri="{BB962C8B-B14F-4D97-AF65-F5344CB8AC3E}">
        <p14:creationId xmlns:p14="http://schemas.microsoft.com/office/powerpoint/2010/main" val="369508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6-7</a:t>
            </a:r>
          </a:p>
        </p:txBody>
      </p:sp>
      <p:sp>
        <p:nvSpPr>
          <p:cNvPr id="3" name="TextBox 2"/>
          <p:cNvSpPr txBox="1"/>
          <p:nvPr/>
        </p:nvSpPr>
        <p:spPr>
          <a:xfrm>
            <a:off x="990600" y="1371600"/>
            <a:ext cx="7162800" cy="5139869"/>
          </a:xfrm>
          <a:prstGeom prst="rect">
            <a:avLst/>
          </a:prstGeom>
          <a:noFill/>
        </p:spPr>
        <p:txBody>
          <a:bodyPr wrap="square" rtlCol="0">
            <a:spAutoFit/>
          </a:bodyPr>
          <a:lstStyle/>
          <a:p>
            <a:pPr marL="465138" lvl="0" indent="-465138">
              <a:buAutoNum type="arabicParenBoth" startAt="4"/>
            </a:pPr>
            <a:r>
              <a:rPr lang="en-US" sz="2000" dirty="0">
                <a:latin typeface="Times New Roman" pitchFamily="18" charset="0"/>
                <a:cs typeface="Times New Roman" pitchFamily="18" charset="0"/>
              </a:rPr>
              <a:t>((A(BC))D)</a:t>
            </a: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marL="465138" lvl="0" indent="-465138">
              <a:buAutoNum type="arabicParenBoth" startAt="4"/>
            </a:pPr>
            <a:endParaRPr lang="en-US" sz="2000"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marL="465138">
              <a:lnSpc>
                <a:spcPct val="150000"/>
              </a:lnSpc>
            </a:pPr>
            <a:r>
              <a:rPr lang="zh-CN" altLang="en-US" sz="2000" dirty="0">
                <a:latin typeface="Times New Roman" pitchFamily="18" charset="0"/>
                <a:cs typeface="Times New Roman" pitchFamily="18" charset="0"/>
              </a:rPr>
              <a:t>乘法次数 </a:t>
            </a:r>
            <a:r>
              <a:rPr lang="en-US" sz="2000" dirty="0">
                <a:latin typeface="Times New Roman" pitchFamily="18" charset="0"/>
                <a:cs typeface="Times New Roman" pitchFamily="18" charset="0"/>
              </a:rPr>
              <a:t>= 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40</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15 + 25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15 + 25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15</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30 </a:t>
            </a:r>
          </a:p>
          <a:p>
            <a:pPr marL="465138">
              <a:lnSpc>
                <a:spcPct val="150000"/>
              </a:lnSpc>
            </a:pPr>
            <a:r>
              <a:rPr lang="en-US" sz="2000" dirty="0">
                <a:latin typeface="Times New Roman" pitchFamily="18" charset="0"/>
                <a:cs typeface="Times New Roman" pitchFamily="18" charset="0"/>
              </a:rPr>
              <a:t>                 = 1200 + 750 + 11250 </a:t>
            </a:r>
          </a:p>
          <a:p>
            <a:pPr marL="465138">
              <a:lnSpc>
                <a:spcPct val="150000"/>
              </a:lnSpc>
            </a:pPr>
            <a:r>
              <a:rPr lang="en-US" sz="2000" dirty="0">
                <a:latin typeface="Times New Roman" pitchFamily="18" charset="0"/>
                <a:cs typeface="Times New Roman" pitchFamily="18" charset="0"/>
              </a:rPr>
              <a:t>                 = 13,200</a:t>
            </a:r>
          </a:p>
          <a:p>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497079726"/>
              </p:ext>
            </p:extLst>
          </p:nvPr>
        </p:nvGraphicFramePr>
        <p:xfrm>
          <a:off x="3810000" y="1371600"/>
          <a:ext cx="4887104" cy="2819043"/>
        </p:xfrm>
        <a:graphic>
          <a:graphicData uri="http://schemas.openxmlformats.org/presentationml/2006/ole">
            <mc:AlternateContent xmlns:mc="http://schemas.openxmlformats.org/markup-compatibility/2006">
              <mc:Choice xmlns:v="urn:schemas-microsoft-com:vml" Requires="v">
                <p:oleObj name="Picture" r:id="rId2" imgW="2863662" imgH="1714258" progId="Word.Picture.8">
                  <p:embed/>
                </p:oleObj>
              </mc:Choice>
              <mc:Fallback>
                <p:oleObj name="Picture" r:id="rId2" imgW="2863662" imgH="1714258" progId="Word.Pictur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371600"/>
                        <a:ext cx="4887104" cy="2819043"/>
                      </a:xfrm>
                      <a:prstGeom prst="rect">
                        <a:avLst/>
                      </a:prstGeom>
                      <a:noFill/>
                    </p:spPr>
                  </p:pic>
                </p:oleObj>
              </mc:Fallback>
            </mc:AlternateContent>
          </a:graphicData>
        </a:graphic>
      </p:graphicFrame>
      <p:graphicFrame>
        <p:nvGraphicFramePr>
          <p:cNvPr id="6" name="Table 6">
            <a:extLst>
              <a:ext uri="{FF2B5EF4-FFF2-40B4-BE49-F238E27FC236}">
                <a16:creationId xmlns:a16="http://schemas.microsoft.com/office/drawing/2014/main" id="{048F0469-551A-B9FA-8E13-B2F2D710639C}"/>
              </a:ext>
            </a:extLst>
          </p:cNvPr>
          <p:cNvGraphicFramePr>
            <a:graphicFrameLocks noGrp="1"/>
          </p:cNvGraphicFramePr>
          <p:nvPr>
            <p:extLst>
              <p:ext uri="{D42A27DB-BD31-4B8C-83A1-F6EECF244321}">
                <p14:modId xmlns:p14="http://schemas.microsoft.com/office/powerpoint/2010/main" val="2901757870"/>
              </p:ext>
            </p:extLst>
          </p:nvPr>
        </p:nvGraphicFramePr>
        <p:xfrm>
          <a:off x="3581400" y="73482"/>
          <a:ext cx="5410199" cy="7751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278137">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663">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7655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838200"/>
            <a:ext cx="8077200" cy="5595443"/>
          </a:xfrm>
          <a:prstGeom prst="rect">
            <a:avLst/>
          </a:prstGeom>
          <a:noFill/>
        </p:spPr>
        <p:txBody>
          <a:bodyPr wrap="square" rtlCol="0">
            <a:spAutoFit/>
          </a:bodyPr>
          <a:lstStyle/>
          <a:p>
            <a:pPr marL="465138" indent="-465138">
              <a:buAutoNum type="arabicParenBoth" startAt="5"/>
            </a:pPr>
            <a:r>
              <a:rPr lang="en-US" sz="2000" dirty="0">
                <a:latin typeface="Times New Roman" pitchFamily="18" charset="0"/>
                <a:cs typeface="Times New Roman" pitchFamily="18" charset="0"/>
              </a:rPr>
              <a:t>(A((BC)D))</a:t>
            </a:r>
          </a:p>
          <a:p>
            <a:pPr marL="465138" indent="-465138">
              <a:buAutoNum type="arabicParenBoth" startAt="5"/>
            </a:pPr>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pPr marL="465138" indent="-465138">
              <a:buAutoNum type="arabicParenBoth" startAt="5"/>
            </a:pPr>
            <a:endParaRPr lang="en-US" sz="2000" dirty="0">
              <a:latin typeface="Times New Roman" pitchFamily="18" charset="0"/>
              <a:cs typeface="Times New Roman" pitchFamily="18" charset="0"/>
            </a:endParaRPr>
          </a:p>
          <a:p>
            <a:pPr marL="465138">
              <a:lnSpc>
                <a:spcPct val="114000"/>
              </a:lnSpc>
            </a:pPr>
            <a:endParaRPr lang="en-US" altLang="zh-CN" sz="2000" dirty="0">
              <a:latin typeface="Times New Roman" pitchFamily="18" charset="0"/>
              <a:ea typeface="SimSun" pitchFamily="2" charset="-122"/>
              <a:cs typeface="Times New Roman" pitchFamily="18" charset="0"/>
            </a:endParaRPr>
          </a:p>
          <a:p>
            <a:pPr marL="465138">
              <a:lnSpc>
                <a:spcPct val="114000"/>
              </a:lnSpc>
            </a:pPr>
            <a:endParaRPr lang="en-US" altLang="zh-CN" sz="2000" dirty="0">
              <a:latin typeface="Times New Roman" pitchFamily="18" charset="0"/>
              <a:ea typeface="SimSun" pitchFamily="2" charset="-122"/>
              <a:cs typeface="Times New Roman" pitchFamily="18" charset="0"/>
            </a:endParaRPr>
          </a:p>
          <a:p>
            <a:pPr marL="465138">
              <a:lnSpc>
                <a:spcPct val="114000"/>
              </a:lnSpc>
            </a:pPr>
            <a:r>
              <a:rPr lang="zh-CN" altLang="en-US" sz="2000" dirty="0">
                <a:latin typeface="Times New Roman" pitchFamily="18" charset="0"/>
                <a:ea typeface="SimSun" pitchFamily="2" charset="-122"/>
                <a:cs typeface="Times New Roman" pitchFamily="18" charset="0"/>
              </a:rPr>
              <a:t>乘法次数 </a:t>
            </a:r>
            <a:r>
              <a:rPr lang="en-US" sz="2000" dirty="0">
                <a:latin typeface="Times New Roman" pitchFamily="18" charset="0"/>
                <a:ea typeface="SimSun" pitchFamily="2" charset="-122"/>
                <a:cs typeface="Times New Roman" pitchFamily="18" charset="0"/>
              </a:rPr>
              <a:t>= 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40</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15 + 2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15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30 + 25</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30 </a:t>
            </a:r>
          </a:p>
          <a:p>
            <a:pPr marL="465138">
              <a:lnSpc>
                <a:spcPct val="114000"/>
              </a:lnSpc>
            </a:pPr>
            <a:r>
              <a:rPr lang="en-US" sz="2000" dirty="0">
                <a:latin typeface="Times New Roman" pitchFamily="18" charset="0"/>
                <a:ea typeface="SimSun" pitchFamily="2" charset="-122"/>
                <a:cs typeface="Times New Roman" pitchFamily="18" charset="0"/>
              </a:rPr>
              <a:t>                 = 1200 + 900 + 1500</a:t>
            </a:r>
            <a:endParaRPr lang="en-US" altLang="zh-CN" sz="2000" dirty="0">
              <a:latin typeface="Times New Roman" pitchFamily="18" charset="0"/>
              <a:ea typeface="SimSun" pitchFamily="2" charset="-122"/>
              <a:cs typeface="Times New Roman" pitchFamily="18" charset="0"/>
            </a:endParaRPr>
          </a:p>
          <a:p>
            <a:pPr marL="465138">
              <a:lnSpc>
                <a:spcPct val="114000"/>
              </a:lnSpc>
            </a:pPr>
            <a:r>
              <a:rPr lang="en-US" sz="2000" b="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3,600</a:t>
            </a:r>
            <a:endParaRPr lang="en-US" sz="2000" b="1" dirty="0">
              <a:latin typeface="Times New Roman" pitchFamily="18" charset="0"/>
              <a:ea typeface="SimSun" pitchFamily="2" charset="-122"/>
              <a:cs typeface="Times New Roman" pitchFamily="18" charset="0"/>
            </a:endParaRPr>
          </a:p>
          <a:p>
            <a:pPr marL="465138">
              <a:lnSpc>
                <a:spcPct val="114000"/>
              </a:lnSpc>
            </a:pPr>
            <a:r>
              <a:rPr lang="en-US" sz="2000" b="1" dirty="0" err="1">
                <a:latin typeface="Times New Roman" pitchFamily="18" charset="0"/>
                <a:ea typeface="SimSun" pitchFamily="2" charset="-122"/>
                <a:cs typeface="Times New Roman" pitchFamily="18" charset="0"/>
              </a:rPr>
              <a:t>这个顺序最好</a:t>
            </a:r>
            <a:r>
              <a:rPr lang="en-US" sz="2000" b="1" dirty="0">
                <a:latin typeface="Times New Roman" pitchFamily="18" charset="0"/>
                <a:ea typeface="SimSun" pitchFamily="2" charset="-122"/>
                <a:cs typeface="Times New Roman" pitchFamily="18" charset="0"/>
              </a:rPr>
              <a:t>！</a:t>
            </a:r>
          </a:p>
          <a:p>
            <a:pPr marL="465138">
              <a:lnSpc>
                <a:spcPct val="114000"/>
              </a:lnSpc>
            </a:pPr>
            <a:r>
              <a:rPr lang="en-US" sz="2000" b="1" dirty="0" err="1">
                <a:latin typeface="Times New Roman" pitchFamily="18" charset="0"/>
                <a:ea typeface="SimSun" pitchFamily="2" charset="-122"/>
                <a:cs typeface="Times New Roman" pitchFamily="18" charset="0"/>
              </a:rPr>
              <a:t>因为有太多的</a:t>
            </a:r>
            <a:r>
              <a:rPr lang="zh-CN" altLang="en-US" sz="2000" b="1" dirty="0">
                <a:latin typeface="Times New Roman" pitchFamily="18" charset="0"/>
                <a:ea typeface="SimSun" pitchFamily="2" charset="-122"/>
                <a:cs typeface="Times New Roman" pitchFamily="18" charset="0"/>
              </a:rPr>
              <a:t>选择</a:t>
            </a:r>
            <a:r>
              <a:rPr lang="en-US" sz="2000" b="1" dirty="0">
                <a:latin typeface="Times New Roman" pitchFamily="18" charset="0"/>
                <a:ea typeface="SimSun" pitchFamily="2" charset="-122"/>
                <a:cs typeface="Times New Roman" pitchFamily="18" charset="0"/>
              </a:rPr>
              <a:t>，</a:t>
            </a:r>
            <a:r>
              <a:rPr lang="en-US" sz="2000" b="1" dirty="0" err="1">
                <a:latin typeface="Times New Roman" pitchFamily="18" charset="0"/>
                <a:ea typeface="SimSun" pitchFamily="2" charset="-122"/>
                <a:cs typeface="Times New Roman" pitchFamily="18" charset="0"/>
              </a:rPr>
              <a:t>穷举法不可取</a:t>
            </a:r>
            <a:r>
              <a:rPr lang="en-US" altLang="zh-CN" sz="2000" b="1" dirty="0">
                <a:latin typeface="Times New Roman" pitchFamily="18" charset="0"/>
                <a:ea typeface="SimSun" pitchFamily="2" charset="-122"/>
                <a:cs typeface="Times New Roman" pitchFamily="18" charset="0"/>
              </a:rPr>
              <a:t>——</a:t>
            </a:r>
            <a:r>
              <a:rPr lang="zh-CN" altLang="en-US" sz="2000" b="1" dirty="0">
                <a:latin typeface="Times New Roman" pitchFamily="18" charset="0"/>
                <a:ea typeface="SimSun" pitchFamily="2" charset="-122"/>
                <a:cs typeface="Times New Roman" pitchFamily="18" charset="0"/>
              </a:rPr>
              <a:t>穷举法会导致指数复杂度</a:t>
            </a:r>
            <a:r>
              <a:rPr lang="en-US" sz="2000" b="1" dirty="0">
                <a:latin typeface="Times New Roman" pitchFamily="18" charset="0"/>
                <a:ea typeface="SimSun" pitchFamily="2" charset="-122"/>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14579971"/>
              </p:ext>
            </p:extLst>
          </p:nvPr>
        </p:nvGraphicFramePr>
        <p:xfrm>
          <a:off x="3505200" y="1295400"/>
          <a:ext cx="5024437" cy="3328642"/>
        </p:xfrm>
        <a:graphic>
          <a:graphicData uri="http://schemas.openxmlformats.org/presentationml/2006/ole">
            <mc:AlternateContent xmlns:mc="http://schemas.openxmlformats.org/markup-compatibility/2006">
              <mc:Choice xmlns:v="urn:schemas-microsoft-com:vml" Requires="v">
                <p:oleObj name="Picture" r:id="rId3" imgW="2857680" imgH="1943280" progId="Word.Picture.8">
                  <p:embed/>
                </p:oleObj>
              </mc:Choice>
              <mc:Fallback>
                <p:oleObj name="Picture" r:id="rId3" imgW="2857680" imgH="1943280" progId="Word.Picture.8">
                  <p:embed/>
                  <p:pic>
                    <p:nvPicPr>
                      <p:cNvPr id="0" name="Object 1"/>
                      <p:cNvPicPr>
                        <a:picLocks noChangeAspect="1" noChangeArrowheads="1"/>
                      </p:cNvPicPr>
                      <p:nvPr/>
                    </p:nvPicPr>
                    <p:blipFill>
                      <a:blip r:embed="rId4"/>
                      <a:srcRect/>
                      <a:stretch>
                        <a:fillRect/>
                      </a:stretch>
                    </p:blipFill>
                    <p:spPr bwMode="auto">
                      <a:xfrm>
                        <a:off x="3505200" y="1295400"/>
                        <a:ext cx="5024437" cy="3328642"/>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25A19035-0DA4-4A55-B2CD-C86CD1376BBD}"/>
              </a:ext>
            </a:extLst>
          </p:cNvPr>
          <p:cNvSpPr txBox="1"/>
          <p:nvPr/>
        </p:nvSpPr>
        <p:spPr>
          <a:xfrm>
            <a:off x="24938" y="6400800"/>
            <a:ext cx="9078884" cy="369332"/>
          </a:xfrm>
          <a:prstGeom prst="rect">
            <a:avLst/>
          </a:prstGeom>
          <a:solidFill>
            <a:srgbClr val="FFC000"/>
          </a:solidFill>
          <a:ln w="19050">
            <a:solidFill>
              <a:schemeClr val="tx1"/>
            </a:solidFill>
          </a:ln>
        </p:spPr>
        <p:txBody>
          <a:bodyPr wrap="square">
            <a:spAutoFit/>
          </a:bodyPr>
          <a:lstStyle/>
          <a:p>
            <a:r>
              <a:rPr lang="zh-CN" altLang="en-US" dirty="0"/>
              <a:t>穷举的数量为卡塔兰数，增长呈指数关系，见</a:t>
            </a:r>
            <a:r>
              <a:rPr lang="en-US" altLang="zh-CN" dirty="0"/>
              <a:t>《</a:t>
            </a:r>
            <a:r>
              <a:rPr lang="zh-CN" altLang="en-US" dirty="0"/>
              <a:t>算法导论</a:t>
            </a:r>
            <a:r>
              <a:rPr lang="en-US" altLang="zh-CN" dirty="0"/>
              <a:t>》</a:t>
            </a:r>
            <a:r>
              <a:rPr lang="zh-CN" altLang="en-US" dirty="0"/>
              <a:t>（第三版）第</a:t>
            </a:r>
            <a:r>
              <a:rPr lang="en-US" altLang="zh-CN" dirty="0"/>
              <a:t>212</a:t>
            </a:r>
            <a:r>
              <a:rPr lang="zh-CN" altLang="en-US" dirty="0"/>
              <a:t>页，第</a:t>
            </a:r>
            <a:r>
              <a:rPr lang="en-US" altLang="zh-CN" dirty="0"/>
              <a:t>1-5</a:t>
            </a:r>
            <a:r>
              <a:rPr lang="zh-CN" altLang="en-US" dirty="0"/>
              <a:t>行</a:t>
            </a:r>
            <a:endParaRPr lang="en-US" dirty="0"/>
          </a:p>
        </p:txBody>
      </p:sp>
      <p:graphicFrame>
        <p:nvGraphicFramePr>
          <p:cNvPr id="2" name="Table 6">
            <a:extLst>
              <a:ext uri="{FF2B5EF4-FFF2-40B4-BE49-F238E27FC236}">
                <a16:creationId xmlns:a16="http://schemas.microsoft.com/office/drawing/2014/main" id="{837DC183-DC25-07AE-09BD-776CA7605503}"/>
              </a:ext>
            </a:extLst>
          </p:cNvPr>
          <p:cNvGraphicFramePr>
            <a:graphicFrameLocks noGrp="1"/>
          </p:cNvGraphicFramePr>
          <p:nvPr>
            <p:extLst>
              <p:ext uri="{D42A27DB-BD31-4B8C-83A1-F6EECF244321}">
                <p14:modId xmlns:p14="http://schemas.microsoft.com/office/powerpoint/2010/main" val="2901757870"/>
              </p:ext>
            </p:extLst>
          </p:nvPr>
        </p:nvGraphicFramePr>
        <p:xfrm>
          <a:off x="3581400" y="73482"/>
          <a:ext cx="5410199" cy="775138"/>
        </p:xfrm>
        <a:graphic>
          <a:graphicData uri="http://schemas.openxmlformats.org/drawingml/2006/table">
            <a:tbl>
              <a:tblPr firstRow="1" firstCol="1" lastRow="1" lastCol="1" bandRow="1" bandCol="1"/>
              <a:tblGrid>
                <a:gridCol w="1284109">
                  <a:extLst>
                    <a:ext uri="{9D8B030D-6E8A-4147-A177-3AD203B41FA5}">
                      <a16:colId xmlns:a16="http://schemas.microsoft.com/office/drawing/2014/main" val="20000"/>
                    </a:ext>
                  </a:extLst>
                </a:gridCol>
                <a:gridCol w="1019261">
                  <a:extLst>
                    <a:ext uri="{9D8B030D-6E8A-4147-A177-3AD203B41FA5}">
                      <a16:colId xmlns:a16="http://schemas.microsoft.com/office/drawing/2014/main" val="20001"/>
                    </a:ext>
                  </a:extLst>
                </a:gridCol>
                <a:gridCol w="1068307">
                  <a:extLst>
                    <a:ext uri="{9D8B030D-6E8A-4147-A177-3AD203B41FA5}">
                      <a16:colId xmlns:a16="http://schemas.microsoft.com/office/drawing/2014/main" val="20002"/>
                    </a:ext>
                  </a:extLst>
                </a:gridCol>
                <a:gridCol w="1081683">
                  <a:extLst>
                    <a:ext uri="{9D8B030D-6E8A-4147-A177-3AD203B41FA5}">
                      <a16:colId xmlns:a16="http://schemas.microsoft.com/office/drawing/2014/main" val="20003"/>
                    </a:ext>
                  </a:extLst>
                </a:gridCol>
                <a:gridCol w="956839">
                  <a:extLst>
                    <a:ext uri="{9D8B030D-6E8A-4147-A177-3AD203B41FA5}">
                      <a16:colId xmlns:a16="http://schemas.microsoft.com/office/drawing/2014/main" val="20004"/>
                    </a:ext>
                  </a:extLst>
                </a:gridCol>
              </a:tblGrid>
              <a:tr h="278137">
                <a:tc>
                  <a:txBody>
                    <a:bodyPr/>
                    <a:lstStyle/>
                    <a:p>
                      <a:pPr marL="0" marR="0" algn="just">
                        <a:lnSpc>
                          <a:spcPct val="150000"/>
                        </a:lnSpc>
                        <a:spcBef>
                          <a:spcPts val="0"/>
                        </a:spcBef>
                        <a:spcAft>
                          <a:spcPts val="0"/>
                        </a:spcAft>
                      </a:pPr>
                      <a:r>
                        <a:rPr lang="en-US" sz="1000" dirty="0">
                          <a:effectLst/>
                        </a:rPr>
                        <a:t> </a:t>
                      </a:r>
                      <a:endParaRPr lang="en-US" sz="12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A</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B</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C</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D</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0"/>
                  </a:ext>
                </a:extLst>
              </a:tr>
              <a:tr h="407663">
                <a:tc>
                  <a:txBody>
                    <a:bodyPr/>
                    <a:lstStyle/>
                    <a:p>
                      <a:pPr marL="0" marR="0" algn="just">
                        <a:lnSpc>
                          <a:spcPct val="150000"/>
                        </a:lnSpc>
                        <a:spcBef>
                          <a:spcPts val="0"/>
                        </a:spcBef>
                        <a:spcAft>
                          <a:spcPts val="0"/>
                        </a:spcAft>
                      </a:pPr>
                      <a:r>
                        <a:rPr lang="zh-CN" sz="1800" dirty="0">
                          <a:effectLst/>
                        </a:rPr>
                        <a:t>维数</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25 </a:t>
                      </a:r>
                      <a:r>
                        <a:rPr lang="en-US" sz="1800" dirty="0">
                          <a:effectLst/>
                          <a:sym typeface="Symbol"/>
                        </a:rPr>
                        <a:t></a:t>
                      </a:r>
                      <a:r>
                        <a:rPr lang="en-US" sz="1800" dirty="0">
                          <a:effectLst/>
                        </a:rPr>
                        <a:t> 2</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2 </a:t>
                      </a:r>
                      <a:r>
                        <a:rPr lang="en-US" sz="1800" dirty="0">
                          <a:effectLst/>
                          <a:sym typeface="Symbol"/>
                        </a:rPr>
                        <a:t></a:t>
                      </a:r>
                      <a:r>
                        <a:rPr lang="en-US" sz="1800" dirty="0">
                          <a:effectLst/>
                        </a:rPr>
                        <a:t> 40</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40 </a:t>
                      </a:r>
                      <a:r>
                        <a:rPr lang="en-US" sz="1800" dirty="0">
                          <a:effectLst/>
                          <a:sym typeface="Symbol"/>
                        </a:rPr>
                        <a:t></a:t>
                      </a:r>
                      <a:r>
                        <a:rPr lang="en-US" sz="1800" dirty="0">
                          <a:effectLst/>
                        </a:rPr>
                        <a:t> 15</a:t>
                      </a:r>
                      <a:endParaRPr lang="en-US" sz="1800" dirty="0">
                        <a:effectLst/>
                        <a:latin typeface="Times New Roman"/>
                        <a:ea typeface="SimSun"/>
                      </a:endParaRPr>
                    </a:p>
                  </a:txBody>
                  <a:tcPr marL="68580" marR="68580" marT="0" marB="0"/>
                </a:tc>
                <a:tc>
                  <a:txBody>
                    <a:bodyPr/>
                    <a:lstStyle/>
                    <a:p>
                      <a:pPr marL="0" marR="0" algn="ctr">
                        <a:lnSpc>
                          <a:spcPct val="150000"/>
                        </a:lnSpc>
                        <a:spcBef>
                          <a:spcPts val="0"/>
                        </a:spcBef>
                        <a:spcAft>
                          <a:spcPts val="0"/>
                        </a:spcAft>
                      </a:pPr>
                      <a:r>
                        <a:rPr lang="en-US" sz="1800" dirty="0">
                          <a:effectLst/>
                        </a:rPr>
                        <a:t>15 </a:t>
                      </a:r>
                      <a:r>
                        <a:rPr lang="en-US" sz="1800" dirty="0">
                          <a:effectLst/>
                          <a:sym typeface="Symbol"/>
                        </a:rPr>
                        <a:t></a:t>
                      </a:r>
                      <a:r>
                        <a:rPr lang="en-US" sz="1800" dirty="0">
                          <a:effectLst/>
                        </a:rPr>
                        <a:t> 30</a:t>
                      </a:r>
                      <a:endParaRPr lang="en-US" sz="1800" dirty="0">
                        <a:effectLst/>
                        <a:latin typeface="Times New Roman"/>
                        <a:ea typeface="SimSu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340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3A1FB4B-AE6B-58EB-76D7-E1289BD1033C}"/>
              </a:ext>
            </a:extLst>
          </p:cNvPr>
          <p:cNvSpPr/>
          <p:nvPr/>
        </p:nvSpPr>
        <p:spPr>
          <a:xfrm>
            <a:off x="838200" y="2438400"/>
            <a:ext cx="8001000" cy="4343400"/>
          </a:xfrm>
          <a:prstGeom prst="rect">
            <a:avLst/>
          </a:prstGeom>
          <a:solidFill>
            <a:srgbClr val="FFFF00">
              <a:alpha val="23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8200" y="595682"/>
            <a:ext cx="8001000" cy="6592830"/>
          </a:xfrm>
          <a:prstGeom prst="rect">
            <a:avLst/>
          </a:prstGeom>
          <a:noFill/>
        </p:spPr>
        <p:txBody>
          <a:bodyPr wrap="square" rtlCol="0">
            <a:spAutoFit/>
          </a:bodyPr>
          <a:lstStyle/>
          <a:p>
            <a:r>
              <a:rPr lang="en-US" sz="2400" b="1" dirty="0" err="1">
                <a:latin typeface="SimSun" pitchFamily="2" charset="-122"/>
                <a:ea typeface="SimSun" pitchFamily="2" charset="-122"/>
              </a:rPr>
              <a:t>动态规划法</a:t>
            </a:r>
            <a:endParaRPr lang="en-US" dirty="0"/>
          </a:p>
          <a:p>
            <a:pPr marL="465138">
              <a:lnSpc>
                <a:spcPct val="150000"/>
              </a:lnSpc>
            </a:pPr>
            <a:r>
              <a:rPr lang="zh-CN" altLang="en-US" sz="2000" dirty="0">
                <a:latin typeface="Times New Roman" pitchFamily="18" charset="0"/>
                <a:ea typeface="SimSun" pitchFamily="2" charset="-122"/>
                <a:cs typeface="Times New Roman" pitchFamily="18" charset="0"/>
              </a:rPr>
              <a:t>假设 </a:t>
            </a:r>
            <a:r>
              <a:rPr lang="en-US" sz="2000" i="1" dirty="0">
                <a:latin typeface="Times New Roman" pitchFamily="18" charset="0"/>
                <a:ea typeface="SimSun" pitchFamily="2" charset="-122"/>
                <a:cs typeface="Times New Roman" pitchFamily="18" charset="0"/>
              </a:rPr>
              <a:t>n </a:t>
            </a:r>
            <a:r>
              <a:rPr lang="zh-CN" altLang="en-US" sz="2000" dirty="0">
                <a:latin typeface="Times New Roman" pitchFamily="18" charset="0"/>
                <a:ea typeface="SimSun" pitchFamily="2" charset="-122"/>
                <a:cs typeface="Times New Roman" pitchFamily="18" charset="0"/>
              </a:rPr>
              <a:t>个矩阵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3</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800" i="1" baseline="-15000"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 的维数分别是：</a:t>
            </a:r>
            <a:endParaRPr lang="en-US" sz="2000" dirty="0">
              <a:latin typeface="Times New Roman" pitchFamily="18" charset="0"/>
              <a:ea typeface="SimSun" pitchFamily="2" charset="-122"/>
              <a:cs typeface="Times New Roman" pitchFamily="18" charset="0"/>
            </a:endParaRPr>
          </a:p>
          <a:p>
            <a:pPr marL="465138">
              <a:lnSpc>
                <a:spcPct val="150000"/>
              </a:lnSpc>
            </a:pPr>
            <a:r>
              <a:rPr lang="en-US" sz="2000"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0</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baseline="-25000" dirty="0">
                <a:latin typeface="Times New Roman" pitchFamily="18" charset="0"/>
                <a:ea typeface="SimSun" pitchFamily="2" charset="-122"/>
                <a:cs typeface="Times New Roman" pitchFamily="18" charset="0"/>
              </a:rPr>
              <a:t>2</a:t>
            </a:r>
            <a:r>
              <a:rPr lang="zh-CN" altLang="en-US"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800" i="1" baseline="-15000" dirty="0">
                <a:latin typeface="Times New Roman" pitchFamily="18" charset="0"/>
                <a:ea typeface="SimSun" pitchFamily="2" charset="-122"/>
                <a:cs typeface="Times New Roman" pitchFamily="18" charset="0"/>
              </a:rPr>
              <a:t>n</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p</a:t>
            </a:r>
            <a:r>
              <a:rPr lang="en-US" sz="2800" i="1" baseline="-15000" dirty="0">
                <a:latin typeface="Times New Roman" pitchFamily="18" charset="0"/>
                <a:ea typeface="SimSun" pitchFamily="2" charset="-122"/>
                <a:cs typeface="Times New Roman" pitchFamily="18" charset="0"/>
              </a:rPr>
              <a:t>n</a:t>
            </a:r>
            <a:r>
              <a:rPr lang="zh-CN" altLang="en-US" sz="2000" dirty="0">
                <a:latin typeface="Times New Roman" pitchFamily="18" charset="0"/>
                <a:ea typeface="SimSun" pitchFamily="2" charset="-122"/>
                <a:cs typeface="Times New Roman" pitchFamily="18" charset="0"/>
              </a:rPr>
              <a:t>。即维数序列是：</a:t>
            </a:r>
            <a:endParaRPr lang="en-US" altLang="zh-CN" sz="2000" dirty="0">
              <a:latin typeface="Times New Roman" pitchFamily="18" charset="0"/>
              <a:ea typeface="SimSun" pitchFamily="2" charset="-122"/>
              <a:cs typeface="Times New Roman" pitchFamily="18" charset="0"/>
            </a:endParaRPr>
          </a:p>
          <a:p>
            <a:pPr marL="465138">
              <a:lnSpc>
                <a:spcPct val="150000"/>
              </a:lnSpc>
            </a:pPr>
            <a:r>
              <a:rPr lang="en-US" sz="2000" i="1" dirty="0">
                <a:latin typeface="Times New Roman" pitchFamily="18" charset="0"/>
                <a:cs typeface="Times New Roman" pitchFamily="18" charset="0"/>
              </a:rPr>
              <a:t>p</a:t>
            </a:r>
            <a:r>
              <a:rPr lang="en-US" sz="2800" baseline="-25000" dirty="0">
                <a:latin typeface="Times New Roman" pitchFamily="18" charset="0"/>
                <a:ea typeface="SimSun" pitchFamily="2" charset="-122"/>
                <a:cs typeface="Times New Roman" pitchFamily="18" charset="0"/>
              </a:rPr>
              <a:t>0</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800" baseline="-25000" dirty="0">
                <a:latin typeface="Times New Roman" pitchFamily="18" charset="0"/>
                <a:ea typeface="SimSun" pitchFamily="2" charset="-122"/>
                <a:cs typeface="Times New Roman" pitchFamily="18" charset="0"/>
              </a:rPr>
              <a:t>1</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800" i="1" baseline="-15000" dirty="0">
                <a:latin typeface="Times New Roman" pitchFamily="18" charset="0"/>
                <a:ea typeface="SimSun" pitchFamily="2" charset="-122"/>
                <a:cs typeface="Times New Roman" pitchFamily="18" charset="0"/>
              </a:rPr>
              <a:t>n</a:t>
            </a:r>
            <a:r>
              <a:rPr lang="en-US" sz="2800" baseline="-15000" dirty="0">
                <a:latin typeface="Times New Roman" pitchFamily="18" charset="0"/>
                <a:ea typeface="SimSun" pitchFamily="2" charset="-122"/>
                <a:cs typeface="Times New Roman" pitchFamily="18" charset="0"/>
              </a:rPr>
              <a:t>-1</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p</a:t>
            </a:r>
            <a:r>
              <a:rPr lang="en-US" sz="2800" i="1" baseline="-15000" dirty="0">
                <a:latin typeface="Times New Roman" pitchFamily="18" charset="0"/>
                <a:ea typeface="SimSun" pitchFamily="2" charset="-122"/>
                <a:cs typeface="Times New Roman" pitchFamily="18" charset="0"/>
              </a:rPr>
              <a:t>n</a:t>
            </a:r>
            <a:r>
              <a:rPr lang="zh-CN" altLang="en-US" sz="2000" dirty="0">
                <a:latin typeface="Times New Roman" pitchFamily="18" charset="0"/>
                <a:cs typeface="Times New Roman" pitchFamily="18" charset="0"/>
              </a:rPr>
              <a:t>。</a:t>
            </a:r>
            <a:endParaRPr lang="en-US" sz="2000" dirty="0">
              <a:latin typeface="Times New Roman" pitchFamily="18" charset="0"/>
              <a:ea typeface="SimSun" pitchFamily="2" charset="-122"/>
              <a:cs typeface="Times New Roman" pitchFamily="18" charset="0"/>
            </a:endParaRPr>
          </a:p>
          <a:p>
            <a:pPr>
              <a:lnSpc>
                <a:spcPct val="150000"/>
              </a:lnSpc>
            </a:pPr>
            <a:r>
              <a:rPr lang="en-US" sz="2000" b="1" dirty="0">
                <a:latin typeface="SimSun" pitchFamily="2" charset="-122"/>
                <a:ea typeface="SimSun" pitchFamily="2" charset="-122"/>
                <a:cs typeface="Times New Roman" pitchFamily="18" charset="0"/>
              </a:rPr>
              <a:t>(2) </a:t>
            </a:r>
            <a:r>
              <a:rPr lang="en-US" sz="2000" b="1" dirty="0" err="1">
                <a:latin typeface="SimSun" pitchFamily="2" charset="-122"/>
                <a:ea typeface="SimSun" pitchFamily="2" charset="-122"/>
                <a:cs typeface="Times New Roman" pitchFamily="18" charset="0"/>
              </a:rPr>
              <a:t>归纳过程</a:t>
            </a:r>
            <a:endParaRPr lang="en-US" sz="2000" dirty="0">
              <a:latin typeface="SimSun" pitchFamily="2" charset="-122"/>
              <a:ea typeface="SimSun" pitchFamily="2" charset="-122"/>
              <a:cs typeface="Times New Roman" pitchFamily="18" charset="0"/>
            </a:endParaRPr>
          </a:p>
          <a:p>
            <a:pPr marL="465138">
              <a:lnSpc>
                <a:spcPct val="140000"/>
              </a:lnSpc>
            </a:pPr>
            <a:r>
              <a:rPr lang="zh-CN" altLang="en-US" sz="2000" dirty="0">
                <a:latin typeface="Times New Roman" pitchFamily="18" charset="0"/>
                <a:cs typeface="Times New Roman" pitchFamily="18" charset="0"/>
              </a:rPr>
              <a:t>直到</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cs typeface="Times New Roman" pitchFamily="18" charset="0"/>
              </a:rPr>
              <a:t>1</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cs typeface="Times New Roman" pitchFamily="18" charset="0"/>
              </a:rPr>
              <a:t>2</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cs typeface="Times New Roman" pitchFamily="18" charset="0"/>
              </a:rPr>
              <a:t>3</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A</a:t>
            </a:r>
            <a:r>
              <a:rPr lang="en-US" sz="2800" i="1" baseline="-15000" dirty="0" err="1">
                <a:latin typeface="Times New Roman" pitchFamily="18" charset="0"/>
                <a:ea typeface="SimSun" pitchFamily="2" charset="-122"/>
                <a:cs typeface="Times New Roman" pitchFamily="18" charset="0"/>
              </a:rPr>
              <a:t>n</a:t>
            </a:r>
            <a:r>
              <a:rPr lang="en-US" sz="2000" dirty="0" err="1">
                <a:latin typeface="Times New Roman" pitchFamily="18" charset="0"/>
                <a:ea typeface="SimSun" pitchFamily="2" charset="-122"/>
                <a:cs typeface="Times New Roman" pitchFamily="18" charset="0"/>
              </a:rPr>
              <a:t>的</a:t>
            </a:r>
            <a:r>
              <a:rPr lang="zh-CN" altLang="en-US" sz="2000" dirty="0">
                <a:latin typeface="Times New Roman" pitchFamily="18" charset="0"/>
                <a:ea typeface="SimSun" pitchFamily="2" charset="-122"/>
                <a:cs typeface="Times New Roman" pitchFamily="18" charset="0"/>
              </a:rPr>
              <a:t>最优</a:t>
            </a:r>
            <a:r>
              <a:rPr lang="en-US" sz="2000" dirty="0" err="1">
                <a:latin typeface="Times New Roman" pitchFamily="18" charset="0"/>
                <a:ea typeface="SimSun" pitchFamily="2" charset="-122"/>
                <a:cs typeface="Times New Roman" pitchFamily="18" charset="0"/>
              </a:rPr>
              <a:t>顺序</a:t>
            </a:r>
            <a:endParaRPr lang="en-US" sz="2000" dirty="0">
              <a:latin typeface="Times New Roman" pitchFamily="18" charset="0"/>
              <a:ea typeface="SimSun" pitchFamily="2" charset="-122"/>
              <a:cs typeface="Times New Roman" pitchFamily="18" charset="0"/>
            </a:endParaRPr>
          </a:p>
          <a:p>
            <a:pPr marL="465138">
              <a:lnSpc>
                <a:spcPct val="140000"/>
              </a:lnSpc>
            </a:pPr>
            <a:r>
              <a:rPr lang="en-US" altLang="zh-CN" sz="2000" dirty="0">
                <a:latin typeface="Times New Roman" pitchFamily="18" charset="0"/>
                <a:cs typeface="Times New Roman" pitchFamily="18" charset="0"/>
              </a:rPr>
              <a:t>….. </a:t>
            </a:r>
          </a:p>
          <a:p>
            <a:pPr marL="465138">
              <a:lnSpc>
                <a:spcPct val="130000"/>
              </a:lnSpc>
              <a:spcBef>
                <a:spcPts val="300"/>
              </a:spcBef>
            </a:pPr>
            <a:r>
              <a:rPr lang="zh-CN" altLang="en-US" sz="2000" dirty="0">
                <a:latin typeface="Times New Roman" pitchFamily="18" charset="0"/>
                <a:cs typeface="Times New Roman" pitchFamily="18" charset="0"/>
              </a:rPr>
              <a:t>之后，确定每</a:t>
            </a:r>
            <a:r>
              <a:rPr lang="en-US" sz="2000" b="1" dirty="0">
                <a:solidFill>
                  <a:srgbClr val="0033CC"/>
                </a:solidFill>
                <a:latin typeface="Times" panose="02020603050405020304" pitchFamily="18" charset="0"/>
                <a:ea typeface="华文细黑" panose="02010600040101010101" pitchFamily="2" charset="-122"/>
                <a:cs typeface="+mj-cs"/>
              </a:rPr>
              <a:t>4</a:t>
            </a:r>
            <a:r>
              <a:rPr lang="zh-CN" altLang="en-US" sz="2000" dirty="0">
                <a:latin typeface="Times New Roman" pitchFamily="18" charset="0"/>
                <a:cs typeface="Times New Roman" pitchFamily="18" charset="0"/>
              </a:rPr>
              <a:t>个相邻矩阵相乘的最优顺序</a:t>
            </a:r>
            <a:endParaRPr lang="en-US" altLang="zh-CN" sz="2000" dirty="0">
              <a:latin typeface="Times New Roman" pitchFamily="18" charset="0"/>
              <a:cs typeface="Times New Roman" pitchFamily="18" charset="0"/>
            </a:endParaRPr>
          </a:p>
          <a:p>
            <a:pPr marL="465138">
              <a:lnSpc>
                <a:spcPct val="110000"/>
              </a:lnSpc>
              <a:spcBef>
                <a:spcPts val="1200"/>
              </a:spcBef>
            </a:pPr>
            <a:r>
              <a:rPr lang="zh-CN" altLang="en-US" sz="2000" dirty="0">
                <a:latin typeface="Times New Roman" pitchFamily="18" charset="0"/>
                <a:cs typeface="Times New Roman" pitchFamily="18" charset="0"/>
              </a:rPr>
              <a:t>然后，确定每</a:t>
            </a:r>
            <a:r>
              <a:rPr lang="en-US" altLang="zh-CN" sz="2000" b="1" dirty="0">
                <a:solidFill>
                  <a:srgbClr val="0033CC"/>
                </a:solidFill>
                <a:latin typeface="Times" panose="02020603050405020304" pitchFamily="18" charset="0"/>
                <a:ea typeface="华文细黑" panose="02010600040101010101" pitchFamily="2" charset="-122"/>
                <a:cs typeface="+mj-cs"/>
              </a:rPr>
              <a:t>3</a:t>
            </a:r>
            <a:r>
              <a:rPr lang="zh-CN" altLang="en-US" sz="2000" dirty="0">
                <a:latin typeface="Times New Roman" pitchFamily="18" charset="0"/>
                <a:cs typeface="Times New Roman" pitchFamily="18" charset="0"/>
              </a:rPr>
              <a:t>个相邻矩阵最</a:t>
            </a:r>
            <a:r>
              <a:rPr lang="zh-CN" altLang="en-US" sz="2000" dirty="0">
                <a:latin typeface="Times New Roman" pitchFamily="18" charset="0"/>
                <a:ea typeface="SimSun" pitchFamily="2" charset="-122"/>
                <a:cs typeface="Times New Roman" pitchFamily="18" charset="0"/>
              </a:rPr>
              <a:t>优</a:t>
            </a:r>
            <a:r>
              <a:rPr lang="zh-CN" altLang="en-US" sz="2000" dirty="0">
                <a:latin typeface="Times New Roman" pitchFamily="18" charset="0"/>
                <a:cs typeface="Times New Roman" pitchFamily="18" charset="0"/>
              </a:rPr>
              <a:t>顺序，即计算：</a:t>
            </a:r>
            <a:endParaRPr lang="en-US" altLang="zh-CN" sz="2000" dirty="0">
              <a:latin typeface="Times New Roman" pitchFamily="18" charset="0"/>
              <a:cs typeface="Times New Roman" pitchFamily="18" charset="0"/>
            </a:endParaRPr>
          </a:p>
          <a:p>
            <a:pPr marL="465138">
              <a:lnSpc>
                <a:spcPct val="110000"/>
              </a:lnSpc>
            </a:pP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1</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2</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2</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3</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4</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的最</a:t>
            </a:r>
            <a:r>
              <a:rPr lang="zh-CN" altLang="en-US" sz="2000" dirty="0">
                <a:latin typeface="Times New Roman" pitchFamily="18" charset="0"/>
                <a:ea typeface="SimSun" pitchFamily="2" charset="-122"/>
                <a:cs typeface="Times New Roman" pitchFamily="18" charset="0"/>
              </a:rPr>
              <a:t>优</a:t>
            </a:r>
            <a:r>
              <a:rPr lang="zh-CN" altLang="en-US" sz="2000" dirty="0">
                <a:latin typeface="Times New Roman" pitchFamily="18" charset="0"/>
                <a:cs typeface="Times New Roman" pitchFamily="18" charset="0"/>
              </a:rPr>
              <a:t>顺序                      </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枚举每种可能</a:t>
            </a:r>
            <a:endParaRPr lang="en-US" altLang="zh-CN" sz="2000" dirty="0">
              <a:latin typeface="Times New Roman" pitchFamily="18" charset="0"/>
              <a:cs typeface="Times New Roman" pitchFamily="18" charset="0"/>
            </a:endParaRPr>
          </a:p>
          <a:p>
            <a:pPr marL="465138">
              <a:lnSpc>
                <a:spcPct val="110000"/>
              </a:lnSpc>
              <a:spcBef>
                <a:spcPts val="1200"/>
              </a:spcBef>
            </a:pPr>
            <a:r>
              <a:rPr lang="zh-CN" altLang="en-US" sz="2000" dirty="0"/>
              <a:t>首先，确定每</a:t>
            </a:r>
            <a:r>
              <a:rPr lang="en-US" altLang="zh-CN" sz="2000" b="1" dirty="0">
                <a:solidFill>
                  <a:srgbClr val="0033CC"/>
                </a:solidFill>
                <a:latin typeface="Times" panose="02020603050405020304" pitchFamily="18" charset="0"/>
                <a:ea typeface="华文细黑" panose="02010600040101010101" pitchFamily="2" charset="-122"/>
                <a:cs typeface="+mj-cs"/>
              </a:rPr>
              <a:t>2</a:t>
            </a:r>
            <a:r>
              <a:rPr lang="zh-CN" altLang="en-US" sz="2000" dirty="0"/>
              <a:t>个相邻矩阵相乘的最</a:t>
            </a:r>
            <a:r>
              <a:rPr lang="zh-CN" altLang="en-US" sz="2000" dirty="0">
                <a:latin typeface="Times New Roman" pitchFamily="18" charset="0"/>
                <a:ea typeface="SimSun" pitchFamily="2" charset="-122"/>
                <a:cs typeface="Times New Roman" pitchFamily="18" charset="0"/>
              </a:rPr>
              <a:t>优</a:t>
            </a:r>
            <a:r>
              <a:rPr lang="zh-CN" altLang="en-US" sz="2000" dirty="0"/>
              <a:t>顺序，即计算：</a:t>
            </a:r>
            <a:endParaRPr lang="en-US" altLang="zh-CN" sz="2000" dirty="0"/>
          </a:p>
          <a:p>
            <a:pPr marL="465138">
              <a:lnSpc>
                <a:spcPct val="110000"/>
              </a:lnSpc>
            </a:pP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1</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2</a:t>
            </a:r>
            <a:r>
              <a:rPr lang="en-US" sz="2000" i="1" dirty="0">
                <a:latin typeface="Times New Roman" pitchFamily="18" charset="0"/>
                <a:cs typeface="Times New Roman" pitchFamily="18" charset="0"/>
              </a:rPr>
              <a:t>A</a:t>
            </a:r>
            <a:r>
              <a:rPr lang="en-US" sz="2800" baseline="-15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的顺序，其顺序只有一种</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枚举每种可能</a:t>
            </a:r>
            <a:endParaRPr lang="en-US" altLang="zh-CN" sz="2000" dirty="0">
              <a:latin typeface="Times New Roman" pitchFamily="18" charset="0"/>
              <a:cs typeface="Times New Roman" pitchFamily="18" charset="0"/>
            </a:endParaRPr>
          </a:p>
          <a:p>
            <a:pPr>
              <a:lnSpc>
                <a:spcPct val="150000"/>
              </a:lnSpc>
            </a:pPr>
            <a:r>
              <a:rPr lang="en-US" sz="2000" b="1" dirty="0">
                <a:latin typeface="SimSun" pitchFamily="2" charset="-122"/>
                <a:ea typeface="SimSun" pitchFamily="2" charset="-122"/>
                <a:cs typeface="Times New Roman" pitchFamily="18" charset="0"/>
              </a:rPr>
              <a:t>(1) </a:t>
            </a:r>
            <a:r>
              <a:rPr lang="en-US" sz="2000" b="1" dirty="0" err="1">
                <a:latin typeface="SimSun" pitchFamily="2" charset="-122"/>
                <a:ea typeface="SimSun" pitchFamily="2" charset="-122"/>
                <a:cs typeface="Times New Roman" pitchFamily="18" charset="0"/>
              </a:rPr>
              <a:t>初始化</a:t>
            </a:r>
            <a:endParaRPr lang="en-US" sz="2000" dirty="0">
              <a:latin typeface="SimSun" pitchFamily="2" charset="-122"/>
              <a:ea typeface="SimSun" pitchFamily="2" charset="-122"/>
              <a:cs typeface="Times New Roman" pitchFamily="18" charset="0"/>
            </a:endParaRPr>
          </a:p>
          <a:p>
            <a:pPr marL="406400">
              <a:lnSpc>
                <a:spcPct val="150000"/>
              </a:lnSpc>
            </a:pPr>
            <a:r>
              <a:rPr lang="en-US" sz="2000" dirty="0" err="1">
                <a:latin typeface="SimSun" pitchFamily="2" charset="-122"/>
                <a:ea typeface="SimSun" pitchFamily="2" charset="-122"/>
                <a:cs typeface="Times New Roman" pitchFamily="18" charset="0"/>
              </a:rPr>
              <a:t>序列划分为单个矩阵</a:t>
            </a:r>
            <a:r>
              <a:rPr lang="en-US" sz="2000" dirty="0">
                <a:latin typeface="SimSun" pitchFamily="2" charset="-122"/>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 A</a:t>
            </a:r>
            <a:r>
              <a:rPr lang="en-US" sz="2800" baseline="-1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A</a:t>
            </a:r>
            <a:r>
              <a:rPr lang="en-US" sz="2800" baseline="-15000" dirty="0">
                <a:latin typeface="Times New Roman" pitchFamily="18" charset="0"/>
                <a:ea typeface="SimSun" pitchFamily="2" charset="-122"/>
                <a:cs typeface="Times New Roman" pitchFamily="18" charset="0"/>
              </a:rPr>
              <a:t>3</a:t>
            </a:r>
            <a:r>
              <a:rPr lang="en-US" sz="2000" dirty="0">
                <a:latin typeface="Times New Roman" pitchFamily="18" charset="0"/>
                <a:ea typeface="SimSun" pitchFamily="2" charset="-122"/>
                <a:cs typeface="Times New Roman" pitchFamily="18" charset="0"/>
              </a:rPr>
              <a:t>， …， </a:t>
            </a:r>
            <a:r>
              <a:rPr lang="en-US" sz="2000" i="1" dirty="0" err="1">
                <a:latin typeface="Times New Roman" pitchFamily="18" charset="0"/>
                <a:ea typeface="SimSun" pitchFamily="2" charset="-122"/>
                <a:cs typeface="Times New Roman" pitchFamily="18" charset="0"/>
              </a:rPr>
              <a:t>A</a:t>
            </a:r>
            <a:r>
              <a:rPr lang="en-US" sz="2800" i="1" baseline="-15000" dirty="0" err="1">
                <a:latin typeface="Times New Roman" pitchFamily="18" charset="0"/>
                <a:ea typeface="SimSun" pitchFamily="2" charset="-122"/>
                <a:cs typeface="Times New Roman" pitchFamily="18" charset="0"/>
              </a:rPr>
              <a:t>n</a:t>
            </a:r>
            <a:r>
              <a:rPr lang="en-US" sz="2000" dirty="0" err="1">
                <a:latin typeface="SimSun" pitchFamily="2" charset="-122"/>
                <a:ea typeface="SimSun" pitchFamily="2" charset="-122"/>
                <a:cs typeface="Times New Roman" pitchFamily="18" charset="0"/>
              </a:rPr>
              <a:t>，不需任何乘法</a:t>
            </a:r>
            <a:endParaRPr lang="en-US" sz="2000" dirty="0">
              <a:latin typeface="SimSun" pitchFamily="2" charset="-122"/>
              <a:ea typeface="SimSun" pitchFamily="2" charset="-122"/>
              <a:cs typeface="Times New Roman" pitchFamily="18" charset="0"/>
            </a:endParaRPr>
          </a:p>
          <a:p>
            <a:pPr marL="465138">
              <a:lnSpc>
                <a:spcPct val="140000"/>
              </a:lnSpc>
            </a:pPr>
            <a:endParaRPr lang="en-US" dirty="0">
              <a:latin typeface="Times New Roman" pitchFamily="18" charset="0"/>
              <a:ea typeface="SimSun" pitchFamily="2" charset="-122"/>
              <a:cs typeface="Times New Roman" pitchFamily="18" charset="0"/>
            </a:endParaRPr>
          </a:p>
        </p:txBody>
      </p:sp>
      <p:sp>
        <p:nvSpPr>
          <p:cNvPr id="15" name="箭头: 上 14">
            <a:extLst>
              <a:ext uri="{FF2B5EF4-FFF2-40B4-BE49-F238E27FC236}">
                <a16:creationId xmlns:a16="http://schemas.microsoft.com/office/drawing/2014/main" id="{1607C7B6-F8E1-E0BD-3CDC-EC428755A1B9}"/>
              </a:ext>
            </a:extLst>
          </p:cNvPr>
          <p:cNvSpPr/>
          <p:nvPr/>
        </p:nvSpPr>
        <p:spPr>
          <a:xfrm>
            <a:off x="0" y="3200400"/>
            <a:ext cx="838200" cy="3276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rPr>
              <a:t>自   底  而  上</a:t>
            </a:r>
            <a:endParaRPr lang="en-US" sz="2400" b="1" dirty="0">
              <a:effectLst>
                <a:outerShdw blurRad="38100" dist="38100" dir="2700000" algn="tl">
                  <a:srgbClr val="000000">
                    <a:alpha val="43137"/>
                  </a:srgbClr>
                </a:outerShdw>
              </a:effectLst>
            </a:endParaRPr>
          </a:p>
        </p:txBody>
      </p:sp>
      <p:sp>
        <p:nvSpPr>
          <p:cNvPr id="17" name="文本框 16">
            <a:extLst>
              <a:ext uri="{FF2B5EF4-FFF2-40B4-BE49-F238E27FC236}">
                <a16:creationId xmlns:a16="http://schemas.microsoft.com/office/drawing/2014/main" id="{A180720C-E503-C4F2-6C9F-E530D0889CB6}"/>
              </a:ext>
            </a:extLst>
          </p:cNvPr>
          <p:cNvSpPr txBox="1"/>
          <p:nvPr/>
        </p:nvSpPr>
        <p:spPr>
          <a:xfrm>
            <a:off x="838200" y="1126723"/>
            <a:ext cx="8001000" cy="1200329"/>
          </a:xfrm>
          <a:prstGeom prst="rect">
            <a:avLst/>
          </a:prstGeom>
          <a:solidFill>
            <a:srgbClr val="FFC000"/>
          </a:solidFill>
          <a:ln w="47625">
            <a:solidFill>
              <a:schemeClr val="accent1">
                <a:shade val="50000"/>
              </a:schemeClr>
            </a:solidFill>
          </a:ln>
        </p:spPr>
        <p:txBody>
          <a:bodyPr wrap="square">
            <a:spAutoFit/>
          </a:bodyPr>
          <a:lstStyle/>
          <a:p>
            <a:r>
              <a:rPr lang="zh-CN" altLang="en-US" sz="2400" dirty="0"/>
              <a:t>每一步都枚举该层所有的子问题，无论该子问题是否在全局最优解中出现，这是因为全局最优解到底用到什么组合，在得到最优解之前，我们预先是不知道的</a:t>
            </a:r>
            <a:r>
              <a:rPr lang="en-US" altLang="zh-CN" sz="2400" dirty="0"/>
              <a:t>. </a:t>
            </a:r>
            <a:endParaRPr lang="en-US" sz="2400" dirty="0"/>
          </a:p>
        </p:txBody>
      </p:sp>
      <p:sp>
        <p:nvSpPr>
          <p:cNvPr id="2" name="矩形: 圆角 1">
            <a:extLst>
              <a:ext uri="{FF2B5EF4-FFF2-40B4-BE49-F238E27FC236}">
                <a16:creationId xmlns:a16="http://schemas.microsoft.com/office/drawing/2014/main" id="{B5928765-6D2D-6BA3-9560-6E0BCB9B5E14}"/>
              </a:ext>
            </a:extLst>
          </p:cNvPr>
          <p:cNvSpPr/>
          <p:nvPr/>
        </p:nvSpPr>
        <p:spPr>
          <a:xfrm>
            <a:off x="1295400" y="6299433"/>
            <a:ext cx="7467600" cy="38100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圆角 3">
            <a:extLst>
              <a:ext uri="{FF2B5EF4-FFF2-40B4-BE49-F238E27FC236}">
                <a16:creationId xmlns:a16="http://schemas.microsoft.com/office/drawing/2014/main" id="{E915F5C9-219D-65CE-ABC2-4399C23AAD44}"/>
              </a:ext>
            </a:extLst>
          </p:cNvPr>
          <p:cNvSpPr/>
          <p:nvPr/>
        </p:nvSpPr>
        <p:spPr>
          <a:xfrm>
            <a:off x="1295400" y="5063454"/>
            <a:ext cx="7467600" cy="710967"/>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a:extLst>
              <a:ext uri="{FF2B5EF4-FFF2-40B4-BE49-F238E27FC236}">
                <a16:creationId xmlns:a16="http://schemas.microsoft.com/office/drawing/2014/main" id="{2F7C81D0-F8A4-4B91-1421-264B81C3D098}"/>
              </a:ext>
            </a:extLst>
          </p:cNvPr>
          <p:cNvSpPr/>
          <p:nvPr/>
        </p:nvSpPr>
        <p:spPr>
          <a:xfrm>
            <a:off x="1295400" y="4230652"/>
            <a:ext cx="7467600" cy="710967"/>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5">
            <a:extLst>
              <a:ext uri="{FF2B5EF4-FFF2-40B4-BE49-F238E27FC236}">
                <a16:creationId xmlns:a16="http://schemas.microsoft.com/office/drawing/2014/main" id="{9EDC69F7-CFDB-FDF1-CF68-51C87D487A96}"/>
              </a:ext>
            </a:extLst>
          </p:cNvPr>
          <p:cNvSpPr/>
          <p:nvPr/>
        </p:nvSpPr>
        <p:spPr>
          <a:xfrm>
            <a:off x="1291905" y="3705640"/>
            <a:ext cx="7467600" cy="403177"/>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圆角 6">
            <a:extLst>
              <a:ext uri="{FF2B5EF4-FFF2-40B4-BE49-F238E27FC236}">
                <a16:creationId xmlns:a16="http://schemas.microsoft.com/office/drawing/2014/main" id="{7CCC3989-FB16-C72D-B61C-70BF15D6169A}"/>
              </a:ext>
            </a:extLst>
          </p:cNvPr>
          <p:cNvSpPr/>
          <p:nvPr/>
        </p:nvSpPr>
        <p:spPr>
          <a:xfrm>
            <a:off x="1291905" y="2855147"/>
            <a:ext cx="7467600" cy="403177"/>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69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2" grpId="0" animBg="1"/>
      <p:bldP spid="4" grpId="0" animBg="1"/>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75222</TotalTime>
  <Words>11743</Words>
  <Application>Microsoft Office PowerPoint</Application>
  <PresentationFormat>全屏显示(4:3)</PresentationFormat>
  <Paragraphs>1447</Paragraphs>
  <Slides>64</Slides>
  <Notes>51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85" baseType="lpstr">
      <vt:lpstr>-apple-system</vt:lpstr>
      <vt:lpstr>CMMI10</vt:lpstr>
      <vt:lpstr>LMRoman10-Regular</vt:lpstr>
      <vt:lpstr>New York</vt:lpstr>
      <vt:lpstr>PingFang SC</vt:lpstr>
      <vt:lpstr>等线</vt:lpstr>
      <vt:lpstr>黑体</vt:lpstr>
      <vt:lpstr>华文细黑</vt:lpstr>
      <vt:lpstr>楷体</vt:lpstr>
      <vt:lpstr>宋体</vt:lpstr>
      <vt:lpstr>宋体</vt:lpstr>
      <vt:lpstr>Arial</vt:lpstr>
      <vt:lpstr>Calibri</vt:lpstr>
      <vt:lpstr>Cambria Math</vt:lpstr>
      <vt:lpstr>Symbol</vt:lpstr>
      <vt:lpstr>Times</vt:lpstr>
      <vt:lpstr>Times New Roman</vt:lpstr>
      <vt:lpstr>Office Theme</vt:lpstr>
      <vt:lpstr>Picture</vt:lpstr>
      <vt:lpstr>Microsoft Word Picture</vt:lpstr>
      <vt:lpstr>Equation</vt:lpstr>
      <vt:lpstr>第 6 章 动态规划 (Dynamic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811</cp:revision>
  <cp:lastPrinted>2021-10-09T07:27:34Z</cp:lastPrinted>
  <dcterms:created xsi:type="dcterms:W3CDTF">2013-04-07T22:24:56Z</dcterms:created>
  <dcterms:modified xsi:type="dcterms:W3CDTF">2025-01-12T02:51:55Z</dcterms:modified>
</cp:coreProperties>
</file>