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98" r:id="rId3"/>
    <p:sldId id="299" r:id="rId4"/>
    <p:sldId id="257" r:id="rId5"/>
    <p:sldId id="258" r:id="rId6"/>
    <p:sldId id="25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20" r:id="rId25"/>
    <p:sldId id="321" r:id="rId26"/>
    <p:sldId id="323" r:id="rId27"/>
    <p:sldId id="325" r:id="rId28"/>
    <p:sldId id="327" r:id="rId29"/>
    <p:sldId id="326" r:id="rId30"/>
    <p:sldId id="328" r:id="rId31"/>
    <p:sldId id="329" r:id="rId32"/>
    <p:sldId id="331" r:id="rId33"/>
    <p:sldId id="332" r:id="rId34"/>
    <p:sldId id="333" r:id="rId35"/>
    <p:sldId id="334" r:id="rId36"/>
    <p:sldId id="335" r:id="rId37"/>
    <p:sldId id="336" r:id="rId38"/>
    <p:sldId id="337" r:id="rId39"/>
    <p:sldId id="265" r:id="rId40"/>
    <p:sldId id="266" r:id="rId41"/>
    <p:sldId id="267" r:id="rId42"/>
    <p:sldId id="268" r:id="rId43"/>
    <p:sldId id="269" r:id="rId44"/>
    <p:sldId id="270" r:id="rId45"/>
    <p:sldId id="271" r:id="rId46"/>
    <p:sldId id="272" r:id="rId47"/>
    <p:sldId id="273" r:id="rId48"/>
    <p:sldId id="274" r:id="rId49"/>
    <p:sldId id="285" r:id="rId50"/>
    <p:sldId id="286" r:id="rId51"/>
    <p:sldId id="283" r:id="rId52"/>
    <p:sldId id="284" r:id="rId53"/>
    <p:sldId id="276" r:id="rId54"/>
    <p:sldId id="277" r:id="rId55"/>
    <p:sldId id="278" r:id="rId56"/>
    <p:sldId id="279" r:id="rId57"/>
    <p:sldId id="280" r:id="rId58"/>
    <p:sldId id="288" r:id="rId59"/>
    <p:sldId id="287" r:id="rId60"/>
    <p:sldId id="28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85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548" autoAdjust="0"/>
  </p:normalViewPr>
  <p:slideViewPr>
    <p:cSldViewPr>
      <p:cViewPr varScale="1">
        <p:scale>
          <a:sx n="57" d="100"/>
          <a:sy n="57" d="100"/>
        </p:scale>
        <p:origin x="149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2/28/2025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i="1" dirty="0">
                <a:latin typeface="Times New Roman" panose="02020603050405020304" pitchFamily="18" charset="0"/>
                <a:ea typeface="宋体" panose="02010600030101010101" pitchFamily="2" charset="-122"/>
                <a:cs typeface="Times New Roman" panose="02020603050405020304" pitchFamily="18" charset="0"/>
              </a:rPr>
              <a:t>pre</a:t>
            </a:r>
            <a:r>
              <a:rPr lang="en-US" sz="1200" dirty="0">
                <a:latin typeface="Times New Roman" panose="02020603050405020304" pitchFamily="18" charset="0"/>
                <a:ea typeface="宋体" panose="02010600030101010101" pitchFamily="2" charset="-122"/>
                <a:cs typeface="Times New Roman" panose="02020603050405020304" pitchFamily="18" charset="0"/>
              </a:rPr>
              <a:t>(</a:t>
            </a:r>
            <a:r>
              <a:rPr lang="en-US" sz="1200" i="1" dirty="0" err="1">
                <a:latin typeface="Times New Roman" panose="02020603050405020304" pitchFamily="18" charset="0"/>
                <a:ea typeface="宋体" panose="02010600030101010101" pitchFamily="2" charset="-122"/>
                <a:cs typeface="Times New Roman" panose="02020603050405020304" pitchFamily="18" charset="0"/>
              </a:rPr>
              <a:t>i</a:t>
            </a:r>
            <a:r>
              <a:rPr lang="en-US" sz="1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所有课程中，下课时间早于第</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门课开课时间、且编号最大的</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p>
          <a:p>
            <a:r>
              <a:rPr lang="en-US" sz="1200" i="1" dirty="0">
                <a:latin typeface="Times New Roman" panose="02020603050405020304" pitchFamily="18" charset="0"/>
                <a:ea typeface="宋体" panose="02010600030101010101" pitchFamily="2" charset="-122"/>
                <a:cs typeface="Times New Roman" panose="02020603050405020304" pitchFamily="18" charset="0"/>
              </a:rPr>
              <a:t>pre</a:t>
            </a:r>
            <a:r>
              <a:rPr lang="en-US" sz="1200" dirty="0">
                <a:latin typeface="Times New Roman" panose="02020603050405020304" pitchFamily="18" charset="0"/>
                <a:ea typeface="宋体" panose="02010600030101010101" pitchFamily="2" charset="-122"/>
                <a:cs typeface="Times New Roman" panose="02020603050405020304" pitchFamily="18" charset="0"/>
              </a:rPr>
              <a:t>(</a:t>
            </a:r>
            <a:r>
              <a:rPr lang="en-US" sz="1200" i="1" dirty="0" err="1">
                <a:latin typeface="Times New Roman" panose="02020603050405020304" pitchFamily="18" charset="0"/>
                <a:ea typeface="宋体" panose="02010600030101010101" pitchFamily="2" charset="-122"/>
                <a:cs typeface="Times New Roman" panose="02020603050405020304" pitchFamily="18" charset="0"/>
              </a:rPr>
              <a:t>i</a:t>
            </a:r>
            <a:r>
              <a:rPr lang="en-US" sz="1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可以预先算好</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…O(n)</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p>
          <a:p>
            <a:endParaRPr lang="en-US" sz="1200" dirty="0">
              <a:latin typeface="Times New Roman" panose="02020603050405020304" pitchFamily="18" charset="0"/>
              <a:ea typeface="宋体" panose="02010600030101010101" pitchFamily="2" charset="-122"/>
              <a:cs typeface="Times New Roman" panose="02020603050405020304" pitchFamily="18" charset="0"/>
            </a:endParaRPr>
          </a:p>
          <a:p>
            <a:r>
              <a:rPr lang="en-US" sz="1200" dirty="0">
                <a:latin typeface="Times New Roman" panose="02020603050405020304" pitchFamily="18" charset="0"/>
                <a:ea typeface="宋体" panose="02010600030101010101" pitchFamily="2" charset="-122"/>
                <a:cs typeface="Times New Roman" panose="02020603050405020304" pitchFamily="18" charset="0"/>
              </a:rPr>
              <a:t>“cut-and-paste” argument: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剪切论证</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这页是讲动态规划的过程中，从最后一个</a:t>
            </a:r>
            <a:r>
              <a:rPr lang="en-US" altLang="zh-CN" dirty="0"/>
              <a:t>activity</a:t>
            </a:r>
            <a:r>
              <a:rPr lang="zh-CN" altLang="en-US" dirty="0"/>
              <a:t>开始选</a:t>
            </a:r>
            <a:r>
              <a:rPr lang="en-US" altLang="zh-CN" dirty="0"/>
              <a:t>…</a:t>
            </a:r>
          </a:p>
          <a:p>
            <a:endParaRPr lang="en-US" dirty="0"/>
          </a:p>
          <a:p>
            <a:r>
              <a:rPr lang="zh-CN" altLang="en-US" dirty="0"/>
              <a:t>第二步决策、第三步决策需要依次进行下去</a:t>
            </a:r>
            <a:r>
              <a:rPr lang="en-US" altLang="zh-CN" dirty="0"/>
              <a:t>…</a:t>
            </a:r>
            <a:r>
              <a:rPr lang="zh-CN" altLang="en-US" dirty="0"/>
              <a:t>这里没画</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前面讲的是每次决策都是来确定是否要选最后一门课</a:t>
            </a:r>
            <a:r>
              <a:rPr lang="en-US" altLang="zh-CN" dirty="0"/>
              <a:t>…</a:t>
            </a:r>
            <a:r>
              <a:rPr lang="zh-CN" altLang="en-US" dirty="0"/>
              <a:t>那么其它选择行不行呢？</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带权区间调度，只好用动态规划求解了，无权区间调度，既可以用</a:t>
            </a:r>
            <a:r>
              <a:rPr lang="en-US" altLang="zh-CN" dirty="0"/>
              <a:t>DP</a:t>
            </a:r>
            <a:r>
              <a:rPr lang="zh-CN" altLang="en-US" dirty="0"/>
              <a:t>，也可以用贪心</a:t>
            </a:r>
            <a:r>
              <a:rPr lang="en-US" altLang="zh-CN" dirty="0"/>
              <a:t>.</a:t>
            </a:r>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506B48-D5BD-43D4-8162-7817950034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506B48-D5BD-43D4-8162-7817950034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506B48-D5BD-43D4-8162-7817950034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this is just a special case</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指前面区间调度问题</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version 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的时候，假定权重</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&gt;=1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，而这里权重都为</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，所以是个特例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Exchange argument: </a:t>
            </a:r>
            <a:r>
              <a:rPr lang="zh-CN" altLang="en-US" dirty="0"/>
              <a:t>交换论证</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dirty="0">
                <a:latin typeface="Times New Roman" panose="02020603050405020304" pitchFamily="18" charset="0"/>
                <a:ea typeface="+mn-ea"/>
                <a:cs typeface="Times New Roman" panose="02020603050405020304" pitchFamily="18" charset="0"/>
                <a:sym typeface="+mn-ea"/>
              </a:rPr>
              <a:t>第</a:t>
            </a:r>
            <a:r>
              <a:rPr lang="en-US" altLang="zh-CN" sz="1200" b="0" i="1" dirty="0">
                <a:latin typeface="Times New Roman" panose="02020603050405020304" pitchFamily="18" charset="0"/>
                <a:ea typeface="+mn-ea"/>
                <a:cs typeface="Times New Roman" panose="02020603050405020304" pitchFamily="18" charset="0"/>
                <a:sym typeface="+mn-ea"/>
              </a:rPr>
              <a:t>3</a:t>
            </a:r>
            <a:r>
              <a:rPr lang="zh-CN" altLang="en-US" sz="1200" b="0" i="1" dirty="0">
                <a:latin typeface="Times New Roman" panose="02020603050405020304" pitchFamily="18" charset="0"/>
                <a:ea typeface="+mn-ea"/>
                <a:cs typeface="Times New Roman" panose="02020603050405020304" pitchFamily="18" charset="0"/>
                <a:sym typeface="+mn-ea"/>
              </a:rPr>
              <a:t>句指</a:t>
            </a:r>
            <a:r>
              <a:rPr lang="en-US" altLang="zh-CN" sz="1200" b="0" i="1" dirty="0">
                <a:latin typeface="Times New Roman" panose="02020603050405020304" pitchFamily="18" charset="0"/>
                <a:ea typeface="+mn-ea"/>
                <a:cs typeface="Times New Roman" panose="02020603050405020304" pitchFamily="18" charset="0"/>
                <a:sym typeface="+mn-ea"/>
              </a:rPr>
              <a:t>Activity i’s start time</a:t>
            </a:r>
            <a:r>
              <a:rPr lang="zh-CN" altLang="en-US" sz="1200" b="0" dirty="0">
                <a:latin typeface="Times New Roman" panose="02020603050405020304" pitchFamily="18" charset="0"/>
                <a:ea typeface="+mn-ea"/>
                <a:cs typeface="Times New Roman" panose="02020603050405020304" pitchFamily="18" charset="0"/>
                <a:sym typeface="+mn-ea"/>
              </a:rPr>
              <a:t>晚于上一个选中事件的结束时间</a:t>
            </a:r>
            <a:r>
              <a:rPr lang="en-US" altLang="zh-CN" sz="1200" b="0" dirty="0">
                <a:latin typeface="Times New Roman" panose="02020603050405020304" pitchFamily="18" charset="0"/>
                <a:ea typeface="+mn-ea"/>
                <a:cs typeface="Times New Roman" panose="02020603050405020304" pitchFamily="18" charset="0"/>
                <a:sym typeface="+mn-ea"/>
              </a:rPr>
              <a:t>.</a:t>
            </a:r>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显然，这个问题用分治法和动态规划都不好入手，因为很难将其分解成为较小规模的问题</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37362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506B48-D5BD-43D4-8162-7817950034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这里，每条红色</a:t>
            </a:r>
            <a:r>
              <a:rPr lang="en-US" altLang="zh-CN" dirty="0"/>
              <a:t>activity</a:t>
            </a:r>
            <a:r>
              <a:rPr lang="zh-CN" altLang="en-US" dirty="0"/>
              <a:t>，都和</a:t>
            </a:r>
            <a:r>
              <a:rPr lang="en-US" altLang="zh-CN" dirty="0"/>
              <a:t>3-4</a:t>
            </a:r>
            <a:r>
              <a:rPr lang="zh-CN" altLang="en-US" dirty="0"/>
              <a:t>个其它任务冲突</a:t>
            </a:r>
            <a:r>
              <a:rPr lang="en-US" altLang="zh-CN" dirty="0"/>
              <a:t>….</a:t>
            </a:r>
            <a:r>
              <a:rPr lang="zh-CN" altLang="en-US" dirty="0"/>
              <a:t>每个黑色或蓝色的，则只和</a:t>
            </a:r>
            <a:r>
              <a:rPr lang="en-US" altLang="zh-CN" dirty="0"/>
              <a:t>2-4</a:t>
            </a:r>
            <a:r>
              <a:rPr lang="zh-CN" altLang="en-US" dirty="0"/>
              <a:t>个冲突，比如中间的蓝色的活动，只和两个活动冲突</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 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a</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f</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h</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等线" panose="02010600030101010101" pitchFamily="2" charset="-122"/>
                <a:cs typeface="Times New Roman" panose="02020603050405020304" pitchFamily="18" charset="0"/>
              </a:rPr>
              <a:t>k</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等线" panose="02010600030101010101" pitchFamily="2" charset="-122"/>
              </a:rPr>
              <a:t>= - </a:t>
            </a:r>
            <a:r>
              <a:rPr lang="en-US" altLang="zh-CN" sz="1800" dirty="0">
                <a:effectLst/>
                <a:latin typeface="Times New Roman" panose="02020603050405020304" pitchFamily="18" charset="0"/>
                <a:ea typeface="等线" panose="02010600030101010101" pitchFamily="2" charset="-122"/>
              </a:rPr>
              <a:t>(</a:t>
            </a:r>
            <a:r>
              <a:rPr lang="en-US" altLang="zh-CN" sz="1800" i="1" dirty="0">
                <a:effectLst/>
                <a:latin typeface="Times New Roman" panose="02020603050405020304" pitchFamily="18" charset="0"/>
                <a:ea typeface="等线" panose="02010600030101010101" pitchFamily="2" charset="-122"/>
              </a:rPr>
              <a:t>h</a:t>
            </a:r>
            <a:r>
              <a:rPr lang="en-US" altLang="zh-CN" sz="1800" dirty="0">
                <a:effectLst/>
                <a:latin typeface="Times New Roman" panose="02020603050405020304" pitchFamily="18" charset="0"/>
                <a:ea typeface="等线" panose="02010600030101010101" pitchFamily="2" charset="-122"/>
              </a:rPr>
              <a:t> – </a:t>
            </a:r>
            <a:r>
              <a:rPr lang="en-US" altLang="zh-CN" sz="1800" i="1" dirty="0">
                <a:effectLst/>
                <a:latin typeface="Times New Roman" panose="02020603050405020304" pitchFamily="18" charset="0"/>
                <a:ea typeface="等线" panose="02010600030101010101" pitchFamily="2" charset="-122"/>
              </a:rPr>
              <a:t>k</a:t>
            </a:r>
            <a:r>
              <a:rPr lang="en-US" altLang="zh-CN" sz="1800" dirty="0">
                <a:effectLst/>
                <a:latin typeface="Times New Roman" panose="02020603050405020304" pitchFamily="18" charset="0"/>
                <a:ea typeface="等线" panose="02010600030101010101" pitchFamily="2" charset="-122"/>
              </a:rPr>
              <a:t>) </a:t>
            </a:r>
            <a:r>
              <a:rPr lang="en-US" sz="1800" dirty="0">
                <a:effectLst/>
                <a:latin typeface="Times New Roman" panose="02020603050405020304" pitchFamily="18" charset="0"/>
                <a:ea typeface="等线" panose="02010600030101010101" pitchFamily="2" charset="-122"/>
              </a:rPr>
              <a:t>(</a:t>
            </a:r>
            <a:r>
              <a:rPr lang="en-US" sz="1800" i="1" dirty="0">
                <a:effectLst/>
                <a:latin typeface="Times New Roman" panose="02020603050405020304" pitchFamily="18" charset="0"/>
                <a:ea typeface="等线" panose="02010600030101010101" pitchFamily="2" charset="-122"/>
              </a:rPr>
              <a:t>f</a:t>
            </a:r>
            <a:r>
              <a:rPr lang="en-US" sz="1800" dirty="0">
                <a:effectLst/>
                <a:latin typeface="Times New Roman" panose="02020603050405020304" pitchFamily="18" charset="0"/>
                <a:ea typeface="等线" panose="02010600030101010101" pitchFamily="2" charset="-122"/>
              </a:rPr>
              <a:t>(</a:t>
            </a:r>
            <a:r>
              <a:rPr lang="en-US" sz="1800" i="1" dirty="0">
                <a:effectLst/>
                <a:latin typeface="Times New Roman" panose="02020603050405020304" pitchFamily="18" charset="0"/>
                <a:ea typeface="等线" panose="02010600030101010101" pitchFamily="2" charset="-122"/>
              </a:rPr>
              <a:t>x</a:t>
            </a:r>
            <a:r>
              <a:rPr lang="en-US" sz="1800" dirty="0">
                <a:effectLst/>
                <a:latin typeface="Times New Roman" panose="02020603050405020304" pitchFamily="18" charset="0"/>
                <a:ea typeface="等线" panose="02010600030101010101" pitchFamily="2" charset="-122"/>
              </a:rPr>
              <a:t>) - </a:t>
            </a:r>
            <a:r>
              <a:rPr lang="en-US" sz="1800" i="1" dirty="0">
                <a:effectLst/>
                <a:latin typeface="Times New Roman" panose="02020603050405020304" pitchFamily="18" charset="0"/>
                <a:ea typeface="等线" panose="02010600030101010101" pitchFamily="2" charset="-122"/>
              </a:rPr>
              <a:t>f</a:t>
            </a:r>
            <a:r>
              <a:rPr lang="en-US" sz="1800" dirty="0">
                <a:effectLst/>
                <a:latin typeface="Times New Roman" panose="02020603050405020304" pitchFamily="18" charset="0"/>
                <a:ea typeface="等线" panose="02010600030101010101" pitchFamily="2" charset="-122"/>
              </a:rPr>
              <a:t>(</a:t>
            </a:r>
            <a:r>
              <a:rPr lang="en-US" sz="1800" i="1" dirty="0">
                <a:effectLst/>
                <a:latin typeface="Times New Roman" panose="02020603050405020304" pitchFamily="18" charset="0"/>
                <a:ea typeface="等线" panose="02010600030101010101" pitchFamily="2" charset="-122"/>
              </a:rPr>
              <a:t>a</a:t>
            </a:r>
            <a:r>
              <a:rPr lang="en-US" sz="1800" dirty="0">
                <a:effectLst/>
                <a:latin typeface="Times New Roman" panose="02020603050405020304" pitchFamily="18" charset="0"/>
                <a:ea typeface="等线" panose="02010600030101010101" pitchFamily="2" charset="-122"/>
              </a:rPr>
              <a:t>)) </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44</a:t>
            </a:fld>
            <a:endParaRPr lang="en-US"/>
          </a:p>
        </p:txBody>
      </p:sp>
    </p:spTree>
    <p:extLst>
      <p:ext uri="{BB962C8B-B14F-4D97-AF65-F5344CB8AC3E}">
        <p14:creationId xmlns:p14="http://schemas.microsoft.com/office/powerpoint/2010/main" val="3455958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i="1" dirty="0">
                <a:latin typeface="Times New Roman" pitchFamily="18" charset="0"/>
                <a:ea typeface="SimSun" pitchFamily="2" charset="-122"/>
                <a:cs typeface="Times New Roman" pitchFamily="18" charset="0"/>
              </a:rPr>
              <a:t>T </a:t>
            </a:r>
            <a:r>
              <a:rPr lang="zh-CN" altLang="en-US" sz="1200" dirty="0">
                <a:latin typeface="Times New Roman" pitchFamily="18" charset="0"/>
                <a:ea typeface="SimSun" pitchFamily="2" charset="-122"/>
                <a:cs typeface="Times New Roman" pitchFamily="18" charset="0"/>
              </a:rPr>
              <a:t>是字符集 </a:t>
            </a:r>
            <a:r>
              <a:rPr lang="en-US" sz="1200" i="1" dirty="0">
                <a:latin typeface="Times New Roman" pitchFamily="18" charset="0"/>
                <a:ea typeface="SimSun" pitchFamily="2" charset="-122"/>
                <a:cs typeface="Times New Roman" pitchFamily="18" charset="0"/>
              </a:rPr>
              <a:t>S </a:t>
            </a:r>
            <a:r>
              <a:rPr lang="zh-CN" altLang="en-US" sz="1200" dirty="0">
                <a:latin typeface="Times New Roman" pitchFamily="18" charset="0"/>
                <a:ea typeface="SimSun" pitchFamily="2" charset="-122"/>
                <a:cs typeface="Times New Roman" pitchFamily="18" charset="0"/>
              </a:rPr>
              <a:t>所定义的前缀码树</a:t>
            </a:r>
            <a:endParaRPr lang="en-US" altLang="zh-CN" sz="1200" dirty="0">
              <a:latin typeface="Times New Roman" pitchFamily="18" charset="0"/>
              <a:ea typeface="SimSun" pitchFamily="2" charset="-122"/>
              <a:cs typeface="Times New Roman" pitchFamily="18" charset="0"/>
            </a:endParaRPr>
          </a:p>
          <a:p>
            <a:r>
              <a:rPr lang="zh-CN" altLang="en-US" dirty="0"/>
              <a:t>这里，</a:t>
            </a:r>
            <a:r>
              <a:rPr lang="en-US" sz="1200" i="1" dirty="0">
                <a:latin typeface="Times New Roman" pitchFamily="18" charset="0"/>
                <a:ea typeface="SimSun" pitchFamily="2" charset="-122"/>
                <a:cs typeface="Times New Roman" pitchFamily="18" charset="0"/>
              </a:rPr>
              <a:t>B</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T</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指</a:t>
            </a:r>
            <a:r>
              <a:rPr lang="en-US" altLang="zh-CN" sz="1200" dirty="0">
                <a:latin typeface="Times New Roman" pitchFamily="18" charset="0"/>
                <a:ea typeface="SimSun" pitchFamily="2" charset="-122"/>
                <a:cs typeface="Times New Roman" pitchFamily="18" charset="0"/>
              </a:rPr>
              <a:t>…</a:t>
            </a:r>
            <a:r>
              <a:rPr lang="zh-CN" altLang="en-US" sz="1200" b="1" dirty="0">
                <a:solidFill>
                  <a:srgbClr val="0000FF"/>
                </a:solidFill>
                <a:effectLst>
                  <a:outerShdw blurRad="38100" dist="38100" dir="2700000" algn="tl">
                    <a:srgbClr val="C0C0C0"/>
                  </a:outerShdw>
                </a:effectLst>
                <a:latin typeface="华文细黑" pitchFamily="2" charset="-122"/>
                <a:ea typeface="华文细黑" pitchFamily="2" charset="-122"/>
              </a:rPr>
              <a:t>前缀码树的代价</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45</a:t>
            </a:fld>
            <a:endParaRPr lang="en-US"/>
          </a:p>
        </p:txBody>
      </p:sp>
    </p:spTree>
    <p:extLst>
      <p:ext uri="{BB962C8B-B14F-4D97-AF65-F5344CB8AC3E}">
        <p14:creationId xmlns:p14="http://schemas.microsoft.com/office/powerpoint/2010/main" val="1288821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这是一棵满二叉树，但不是完全二叉树</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52</a:t>
            </a:fld>
            <a:endParaRPr lang="en-US"/>
          </a:p>
        </p:txBody>
      </p:sp>
    </p:spTree>
    <p:extLst>
      <p:ext uri="{BB962C8B-B14F-4D97-AF65-F5344CB8AC3E}">
        <p14:creationId xmlns:p14="http://schemas.microsoft.com/office/powerpoint/2010/main" val="176698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167636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SimSun" pitchFamily="2" charset="-122"/>
                <a:cs typeface="Times New Roman" pitchFamily="18" charset="0"/>
              </a:rPr>
              <a:t>元</a:t>
            </a:r>
            <a:r>
              <a:rPr lang="en-US"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公里</a:t>
            </a:r>
            <a:r>
              <a:rPr lang="en-US" altLang="zh-CN"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即每公里所耗的油，对应多少钱</a:t>
            </a:r>
            <a:r>
              <a:rPr lang="en-US" altLang="zh-CN" sz="1200" dirty="0">
                <a:latin typeface="Times New Roman" pitchFamily="18" charset="0"/>
                <a:ea typeface="SimSun" pitchFamily="2" charset="-122"/>
                <a:cs typeface="Times New Roman" pitchFamily="18" charset="0"/>
              </a:rPr>
              <a:t>.</a:t>
            </a:r>
          </a:p>
          <a:p>
            <a:endParaRPr lang="en-US" sz="1200" dirty="0">
              <a:latin typeface="Times New Roman" pitchFamily="18" charset="0"/>
              <a:ea typeface="SimSun" pitchFamily="2" charset="-122"/>
              <a:cs typeface="Times New Roman" pitchFamily="18" charset="0"/>
            </a:endParaRPr>
          </a:p>
          <a:p>
            <a:r>
              <a:rPr lang="zh-CN" altLang="en-US" sz="1200" dirty="0">
                <a:latin typeface="Times New Roman" pitchFamily="18" charset="0"/>
                <a:ea typeface="SimSun" pitchFamily="2" charset="-122"/>
                <a:cs typeface="Times New Roman" pitchFamily="18" charset="0"/>
              </a:rPr>
              <a:t>站</a:t>
            </a:r>
            <a:r>
              <a:rPr lang="en-US" sz="1200" i="1" dirty="0" err="1">
                <a:latin typeface="Times New Roman" pitchFamily="18" charset="0"/>
                <a:ea typeface="SimSun" pitchFamily="2" charset="-122"/>
                <a:cs typeface="Times New Roman" pitchFamily="18" charset="0"/>
              </a:rPr>
              <a:t>i</a:t>
            </a:r>
            <a:r>
              <a:rPr lang="en-US" sz="1200" i="1" dirty="0">
                <a:latin typeface="Times New Roman" pitchFamily="18" charset="0"/>
                <a:ea typeface="SimSun" pitchFamily="2" charset="-122"/>
                <a:cs typeface="Times New Roman" pitchFamily="18" charset="0"/>
              </a:rPr>
              <a:t> </a:t>
            </a:r>
            <a:r>
              <a:rPr lang="en-US" sz="1200" i="0" dirty="0">
                <a:latin typeface="Times New Roman" pitchFamily="18" charset="0"/>
                <a:ea typeface="SimSun" pitchFamily="2" charset="-122"/>
                <a:cs typeface="Times New Roman" pitchFamily="18" charset="0"/>
              </a:rPr>
              <a:t>=&gt;</a:t>
            </a:r>
            <a:r>
              <a:rPr lang="en-US" sz="1200" i="1" dirty="0">
                <a:latin typeface="Times New Roman" pitchFamily="18" charset="0"/>
                <a:ea typeface="SimSun" pitchFamily="2" charset="-122"/>
                <a:cs typeface="Times New Roman" pitchFamily="18" charset="0"/>
              </a:rPr>
              <a:t> </a:t>
            </a:r>
            <a:r>
              <a:rPr lang="zh-CN" altLang="en-US" sz="1200" i="0" dirty="0">
                <a:latin typeface="Times New Roman" pitchFamily="18" charset="0"/>
                <a:ea typeface="SimSun" pitchFamily="2" charset="-122"/>
                <a:cs typeface="Times New Roman" pitchFamily="18" charset="0"/>
              </a:rPr>
              <a:t>第</a:t>
            </a:r>
            <a:r>
              <a:rPr lang="en-US" altLang="zh-CN" sz="1200" i="1" dirty="0" err="1">
                <a:latin typeface="Times New Roman" pitchFamily="18" charset="0"/>
                <a:ea typeface="SimSun" pitchFamily="2" charset="-122"/>
                <a:cs typeface="Times New Roman" pitchFamily="18" charset="0"/>
              </a:rPr>
              <a:t>i</a:t>
            </a:r>
            <a:r>
              <a:rPr lang="en-US" altLang="zh-CN" sz="1200" i="1" dirty="0">
                <a:latin typeface="Times New Roman" pitchFamily="18" charset="0"/>
                <a:ea typeface="SimSun" pitchFamily="2" charset="-122"/>
                <a:cs typeface="Times New Roman" pitchFamily="18" charset="0"/>
              </a:rPr>
              <a:t> </a:t>
            </a:r>
            <a:r>
              <a:rPr lang="zh-CN" altLang="en-US" sz="1200" i="0" dirty="0">
                <a:latin typeface="Times New Roman" pitchFamily="18" charset="0"/>
                <a:ea typeface="SimSun" pitchFamily="2" charset="-122"/>
                <a:cs typeface="Times New Roman" pitchFamily="18" charset="0"/>
              </a:rPr>
              <a:t>站</a:t>
            </a:r>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53</a:t>
            </a:fld>
            <a:endParaRPr lang="en-US"/>
          </a:p>
        </p:txBody>
      </p:sp>
    </p:spTree>
    <p:extLst>
      <p:ext uri="{BB962C8B-B14F-4D97-AF65-F5344CB8AC3E}">
        <p14:creationId xmlns:p14="http://schemas.microsoft.com/office/powerpoint/2010/main" val="2879100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]…Remaining[</a:t>
            </a:r>
            <a:r>
              <a:rPr lang="en-US"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p>
          <a:p>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a:t>
            </a:r>
            <a:r>
              <a:rPr lang="en-US" i="0" dirty="0">
                <a:latin typeface="Times New Roman" pitchFamily="18" charset="0"/>
                <a:ea typeface="SimSun" pitchFamily="2" charset="-122"/>
                <a:cs typeface="Times New Roman" pitchFamily="18" charset="0"/>
              </a:rPr>
              <a:t>0</a:t>
            </a:r>
            <a:r>
              <a:rPr lang="en-US" dirty="0">
                <a:latin typeface="Times New Roman" pitchFamily="18" charset="0"/>
                <a:ea typeface="SimSun" pitchFamily="2" charset="-122"/>
                <a:cs typeface="Times New Roman" pitchFamily="18" charset="0"/>
              </a:rPr>
              <a:t>] = 0, </a:t>
            </a:r>
            <a:r>
              <a:rPr lang="zh-CN" altLang="en-US" dirty="0">
                <a:latin typeface="Times New Roman" pitchFamily="18" charset="0"/>
                <a:ea typeface="SimSun" pitchFamily="2" charset="-122"/>
                <a:cs typeface="Times New Roman" pitchFamily="18" charset="0"/>
              </a:rPr>
              <a:t>表示第一个站必须加油</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54</a:t>
            </a:fld>
            <a:endParaRPr lang="en-US"/>
          </a:p>
        </p:txBody>
      </p:sp>
    </p:spTree>
    <p:extLst>
      <p:ext uri="{BB962C8B-B14F-4D97-AF65-F5344CB8AC3E}">
        <p14:creationId xmlns:p14="http://schemas.microsoft.com/office/powerpoint/2010/main" val="1860469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55</a:t>
            </a:fld>
            <a:endParaRPr lang="en-US"/>
          </a:p>
        </p:txBody>
      </p:sp>
    </p:spTree>
    <p:extLst>
      <p:ext uri="{BB962C8B-B14F-4D97-AF65-F5344CB8AC3E}">
        <p14:creationId xmlns:p14="http://schemas.microsoft.com/office/powerpoint/2010/main" val="3747067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i="0" dirty="0">
                <a:latin typeface="Times" panose="02020603050405020304" pitchFamily="18" charset="0"/>
              </a:rPr>
              <a:t>令</a:t>
            </a:r>
            <a:r>
              <a:rPr lang="en-US" altLang="zh-CN" sz="1600" dirty="0">
                <a:latin typeface="Times" panose="02020603050405020304" pitchFamily="18" charset="0"/>
              </a:rPr>
              <a:t>k’</a:t>
            </a:r>
            <a:r>
              <a:rPr lang="zh-CN" altLang="en-US" sz="1600" dirty="0">
                <a:latin typeface="Times" panose="02020603050405020304" pitchFamily="18" charset="0"/>
              </a:rPr>
              <a:t>表示</a:t>
            </a:r>
            <a:r>
              <a:rPr lang="en-US" altLang="zh-CN" sz="1600" i="0" dirty="0" err="1">
                <a:latin typeface="Times" panose="02020603050405020304" pitchFamily="18" charset="0"/>
              </a:rPr>
              <a:t>i</a:t>
            </a:r>
            <a:r>
              <a:rPr lang="zh-CN" altLang="en-US" sz="1600" dirty="0">
                <a:latin typeface="Times" panose="02020603050405020304" pitchFamily="18" charset="0"/>
              </a:rPr>
              <a:t>之前那个加油的加油站，存在以下两种情形：</a:t>
            </a:r>
            <a:endParaRPr lang="en-US" altLang="zh-CN" sz="1600" dirty="0">
              <a:latin typeface="Times" panose="02020603050405020304" pitchFamily="18" charset="0"/>
            </a:endParaRPr>
          </a:p>
          <a:p>
            <a:r>
              <a:rPr lang="en-US" altLang="zh-CN" sz="1600" dirty="0">
                <a:latin typeface="Times" panose="02020603050405020304" pitchFamily="18" charset="0"/>
              </a:rPr>
              <a:t>A</a:t>
            </a:r>
            <a:r>
              <a:rPr lang="zh-CN" altLang="en-US" sz="1600" dirty="0">
                <a:latin typeface="Times" panose="02020603050405020304" pitchFamily="18" charset="0"/>
              </a:rPr>
              <a:t>）“站</a:t>
            </a:r>
            <a:r>
              <a:rPr lang="en-US" altLang="zh-CN" sz="1600" i="1" dirty="0">
                <a:latin typeface="Times" panose="02020603050405020304" pitchFamily="18" charset="0"/>
              </a:rPr>
              <a:t>k</a:t>
            </a:r>
            <a:r>
              <a:rPr lang="zh-CN" altLang="en-US" sz="1600" dirty="0">
                <a:latin typeface="Times" panose="02020603050405020304" pitchFamily="18" charset="0"/>
              </a:rPr>
              <a:t>超出了</a:t>
            </a:r>
            <a:r>
              <a:rPr lang="en-US" altLang="zh-CN" sz="1600" i="1" dirty="0">
                <a:latin typeface="Times" panose="02020603050405020304" pitchFamily="18" charset="0"/>
              </a:rPr>
              <a:t>k</a:t>
            </a:r>
            <a:r>
              <a:rPr lang="en-US" altLang="zh-CN" sz="1600" dirty="0">
                <a:latin typeface="Times" panose="02020603050405020304" pitchFamily="18" charset="0"/>
              </a:rPr>
              <a:t>’</a:t>
            </a:r>
            <a:r>
              <a:rPr lang="zh-CN" altLang="en-US" sz="1600" dirty="0">
                <a:latin typeface="Times" panose="02020603050405020304" pitchFamily="18" charset="0"/>
              </a:rPr>
              <a:t>的</a:t>
            </a:r>
            <a:r>
              <a:rPr lang="en-US" altLang="zh-CN" sz="1600" i="1" dirty="0">
                <a:latin typeface="Times" panose="02020603050405020304" pitchFamily="18" charset="0"/>
              </a:rPr>
              <a:t>L</a:t>
            </a:r>
            <a:r>
              <a:rPr lang="zh-CN" altLang="en-US" sz="1600" dirty="0">
                <a:latin typeface="Times" panose="02020603050405020304" pitchFamily="18" charset="0"/>
              </a:rPr>
              <a:t>距离范围之外</a:t>
            </a:r>
            <a:r>
              <a:rPr lang="en-US" altLang="zh-CN" sz="1600" dirty="0">
                <a:latin typeface="Times" panose="02020603050405020304" pitchFamily="18" charset="0"/>
              </a:rPr>
              <a:t>——</a:t>
            </a:r>
            <a:r>
              <a:rPr lang="zh-CN" altLang="en-US" sz="1600" dirty="0">
                <a:latin typeface="Times" panose="02020603050405020304" pitchFamily="18" charset="0"/>
              </a:rPr>
              <a:t>因此在</a:t>
            </a:r>
            <a:r>
              <a:rPr lang="en-US" altLang="zh-CN" sz="1600" dirty="0">
                <a:latin typeface="Times" panose="02020603050405020304" pitchFamily="18" charset="0"/>
              </a:rPr>
              <a:t>k’</a:t>
            </a:r>
            <a:r>
              <a:rPr lang="zh-CN" altLang="en-US" sz="1600" dirty="0">
                <a:latin typeface="Times" panose="02020603050405020304" pitchFamily="18" charset="0"/>
              </a:rPr>
              <a:t>加的油不足以直接跑到</a:t>
            </a:r>
            <a:r>
              <a:rPr lang="en-US" altLang="zh-CN" sz="1600" dirty="0">
                <a:latin typeface="Times" panose="02020603050405020304" pitchFamily="18" charset="0"/>
              </a:rPr>
              <a:t>k;</a:t>
            </a:r>
          </a:p>
          <a:p>
            <a:r>
              <a:rPr lang="en-US" altLang="zh-CN" sz="1600" dirty="0">
                <a:latin typeface="Times" panose="02020603050405020304" pitchFamily="18" charset="0"/>
              </a:rPr>
              <a:t>B</a:t>
            </a:r>
            <a:r>
              <a:rPr lang="zh-CN" altLang="en-US" sz="1600" dirty="0">
                <a:latin typeface="Times" panose="02020603050405020304" pitchFamily="18" charset="0"/>
              </a:rPr>
              <a:t>）否则的话，</a:t>
            </a:r>
            <a:r>
              <a:rPr lang="en-US" altLang="zh-CN" sz="1600" i="1" dirty="0">
                <a:latin typeface="Times" panose="02020603050405020304" pitchFamily="18" charset="0"/>
              </a:rPr>
              <a:t>k</a:t>
            </a:r>
            <a:r>
              <a:rPr lang="zh-CN" altLang="en-US" sz="1600" dirty="0">
                <a:latin typeface="Times" panose="02020603050405020304" pitchFamily="18" charset="0"/>
              </a:rPr>
              <a:t>在</a:t>
            </a:r>
            <a:r>
              <a:rPr lang="en-US" altLang="zh-CN" sz="1600" i="1" dirty="0">
                <a:latin typeface="Times" panose="02020603050405020304" pitchFamily="18" charset="0"/>
              </a:rPr>
              <a:t>k</a:t>
            </a:r>
            <a:r>
              <a:rPr lang="en-US" altLang="zh-CN" sz="1600" dirty="0">
                <a:latin typeface="Times" panose="02020603050405020304" pitchFamily="18" charset="0"/>
              </a:rPr>
              <a:t>’</a:t>
            </a:r>
            <a:r>
              <a:rPr lang="zh-CN" altLang="en-US" sz="1600" dirty="0">
                <a:latin typeface="Times" panose="02020603050405020304" pitchFamily="18" charset="0"/>
              </a:rPr>
              <a:t>的</a:t>
            </a:r>
            <a:r>
              <a:rPr lang="en-US" altLang="zh-CN" sz="1600" i="1" dirty="0">
                <a:latin typeface="Times" panose="02020603050405020304" pitchFamily="18" charset="0"/>
              </a:rPr>
              <a:t>L</a:t>
            </a:r>
            <a:r>
              <a:rPr lang="zh-CN" altLang="en-US" sz="1600" dirty="0">
                <a:latin typeface="Times" panose="02020603050405020304" pitchFamily="18" charset="0"/>
              </a:rPr>
              <a:t>公里范围之内，这种情况下，在站</a:t>
            </a:r>
            <a:r>
              <a:rPr lang="en-US" altLang="zh-CN" sz="1600" dirty="0">
                <a:latin typeface="Times" panose="02020603050405020304" pitchFamily="18" charset="0"/>
              </a:rPr>
              <a:t>k’</a:t>
            </a:r>
            <a:r>
              <a:rPr lang="zh-CN" altLang="en-US" sz="1600" dirty="0">
                <a:latin typeface="Times" panose="02020603050405020304" pitchFamily="18" charset="0"/>
              </a:rPr>
              <a:t>加油的时候，有以下三种情形：</a:t>
            </a:r>
            <a:endParaRPr lang="en-US" altLang="zh-CN" sz="1600" dirty="0">
              <a:latin typeface="Times" panose="02020603050405020304" pitchFamily="18" charset="0"/>
            </a:endParaRPr>
          </a:p>
          <a:p>
            <a:r>
              <a:rPr lang="en-US" altLang="zh-CN" sz="1600" dirty="0">
                <a:latin typeface="Times" panose="02020603050405020304" pitchFamily="18" charset="0"/>
              </a:rPr>
              <a:t>1</a:t>
            </a:r>
            <a:r>
              <a:rPr lang="zh-CN" altLang="en-US" sz="1600" dirty="0">
                <a:latin typeface="Times" panose="02020603050405020304" pitchFamily="18" charset="0"/>
              </a:rPr>
              <a:t>）如果</a:t>
            </a:r>
            <a:r>
              <a:rPr lang="en-US" altLang="zh-CN" sz="1600" dirty="0">
                <a:latin typeface="Times" panose="02020603050405020304" pitchFamily="18" charset="0"/>
              </a:rPr>
              <a:t>k’</a:t>
            </a:r>
            <a:r>
              <a:rPr lang="zh-CN" altLang="en-US" sz="1600" dirty="0">
                <a:latin typeface="Times" panose="02020603050405020304" pitchFamily="18" charset="0"/>
              </a:rPr>
              <a:t>的油价高于站</a:t>
            </a:r>
            <a:r>
              <a:rPr lang="en-US" altLang="zh-CN" sz="1600" dirty="0" err="1">
                <a:latin typeface="Times" panose="02020603050405020304" pitchFamily="18" charset="0"/>
              </a:rPr>
              <a:t>i</a:t>
            </a:r>
            <a:r>
              <a:rPr lang="zh-CN" altLang="en-US" sz="1600" dirty="0">
                <a:latin typeface="Times" panose="02020603050405020304" pitchFamily="18" charset="0"/>
              </a:rPr>
              <a:t>，那么</a:t>
            </a:r>
            <a:r>
              <a:rPr lang="en-US" altLang="zh-CN" sz="1600" dirty="0">
                <a:latin typeface="Times" panose="02020603050405020304" pitchFamily="18" charset="0"/>
              </a:rPr>
              <a:t>k’</a:t>
            </a:r>
            <a:r>
              <a:rPr lang="zh-CN" altLang="en-US" sz="1600" dirty="0">
                <a:latin typeface="Times" panose="02020603050405020304" pitchFamily="18" charset="0"/>
              </a:rPr>
              <a:t>加的油应需够到站</a:t>
            </a:r>
            <a:r>
              <a:rPr lang="en-US" altLang="zh-CN" sz="1600" dirty="0" err="1">
                <a:latin typeface="Times" panose="02020603050405020304" pitchFamily="18" charset="0"/>
              </a:rPr>
              <a:t>i</a:t>
            </a:r>
            <a:r>
              <a:rPr lang="zh-CN" altLang="en-US" sz="1600" dirty="0">
                <a:latin typeface="Times" panose="02020603050405020304" pitchFamily="18" charset="0"/>
              </a:rPr>
              <a:t>即可，而无需加到够到站</a:t>
            </a:r>
            <a:r>
              <a:rPr lang="en-US" altLang="zh-CN" sz="1600" dirty="0">
                <a:latin typeface="Times" panose="02020603050405020304" pitchFamily="18" charset="0"/>
              </a:rPr>
              <a:t>k【</a:t>
            </a:r>
            <a:r>
              <a:rPr lang="zh-CN" altLang="en-US" sz="1600" dirty="0">
                <a:latin typeface="Times" panose="02020603050405020304" pitchFamily="18" charset="0"/>
              </a:rPr>
              <a:t>第二种情况</a:t>
            </a:r>
            <a:r>
              <a:rPr lang="en-US" altLang="zh-CN" sz="1600" dirty="0">
                <a:latin typeface="Times" panose="02020603050405020304" pitchFamily="18" charset="0"/>
              </a:rPr>
              <a:t>】</a:t>
            </a:r>
            <a:r>
              <a:rPr lang="zh-CN" altLang="en-US" sz="1600" dirty="0">
                <a:latin typeface="Times" panose="02020603050405020304" pitchFamily="18" charset="0"/>
              </a:rPr>
              <a:t>；</a:t>
            </a:r>
            <a:endParaRPr lang="en-US" altLang="zh-CN" sz="1600" dirty="0">
              <a:latin typeface="Times" panose="02020603050405020304" pitchFamily="18" charset="0"/>
            </a:endParaRPr>
          </a:p>
          <a:p>
            <a:r>
              <a:rPr lang="en-US" altLang="zh-CN" sz="1600" dirty="0">
                <a:latin typeface="Times" panose="02020603050405020304" pitchFamily="18" charset="0"/>
              </a:rPr>
              <a:t>2</a:t>
            </a:r>
            <a:r>
              <a:rPr lang="zh-CN" altLang="en-US" sz="1600" dirty="0">
                <a:latin typeface="Times" panose="02020603050405020304" pitchFamily="18" charset="0"/>
              </a:rPr>
              <a:t>）如果</a:t>
            </a:r>
            <a:r>
              <a:rPr lang="en-US" altLang="zh-CN" sz="1600" dirty="0">
                <a:latin typeface="Times" panose="02020603050405020304" pitchFamily="18" charset="0"/>
              </a:rPr>
              <a:t>k’</a:t>
            </a:r>
            <a:r>
              <a:rPr lang="zh-CN" altLang="en-US" sz="1600" dirty="0">
                <a:latin typeface="Times" panose="02020603050405020304" pitchFamily="18" charset="0"/>
              </a:rPr>
              <a:t>的油价低于站</a:t>
            </a:r>
            <a:r>
              <a:rPr lang="en-US" altLang="zh-CN" sz="1600" dirty="0" err="1">
                <a:latin typeface="Times" panose="02020603050405020304" pitchFamily="18" charset="0"/>
              </a:rPr>
              <a:t>i</a:t>
            </a:r>
            <a:r>
              <a:rPr lang="zh-CN" altLang="en-US" sz="1600" dirty="0">
                <a:latin typeface="Times" panose="02020603050405020304" pitchFamily="18" charset="0"/>
              </a:rPr>
              <a:t>和站</a:t>
            </a:r>
            <a:r>
              <a:rPr lang="en-US" altLang="zh-CN" sz="1600" dirty="0">
                <a:latin typeface="Times" panose="02020603050405020304" pitchFamily="18" charset="0"/>
              </a:rPr>
              <a:t>k, </a:t>
            </a:r>
            <a:r>
              <a:rPr lang="zh-CN" altLang="en-US" sz="1600" dirty="0">
                <a:latin typeface="Times" panose="02020603050405020304" pitchFamily="18" charset="0"/>
              </a:rPr>
              <a:t>那么在站</a:t>
            </a:r>
            <a:r>
              <a:rPr lang="en-US" altLang="zh-CN" sz="1600" dirty="0">
                <a:latin typeface="Times" panose="02020603050405020304" pitchFamily="18" charset="0"/>
              </a:rPr>
              <a:t>k’</a:t>
            </a:r>
            <a:r>
              <a:rPr lang="zh-CN" altLang="en-US" sz="1600" dirty="0">
                <a:latin typeface="Times" panose="02020603050405020304" pitchFamily="18" charset="0"/>
              </a:rPr>
              <a:t>停靠时，应至少加油到可以直接跑到站</a:t>
            </a:r>
            <a:r>
              <a:rPr lang="en-US" altLang="zh-CN" sz="1600" i="1" dirty="0">
                <a:latin typeface="Times" panose="02020603050405020304" pitchFamily="18" charset="0"/>
              </a:rPr>
              <a:t>k</a:t>
            </a:r>
            <a:r>
              <a:rPr lang="zh-CN" altLang="en-US" sz="1600" dirty="0">
                <a:latin typeface="Times" panose="02020603050405020304" pitchFamily="18" charset="0"/>
              </a:rPr>
              <a:t>，而无需在</a:t>
            </a:r>
            <a:r>
              <a:rPr lang="en-US" altLang="zh-CN" sz="1600" dirty="0" err="1">
                <a:latin typeface="Times" panose="02020603050405020304" pitchFamily="18" charset="0"/>
              </a:rPr>
              <a:t>i</a:t>
            </a:r>
            <a:r>
              <a:rPr lang="zh-CN" altLang="en-US" sz="1600" dirty="0">
                <a:latin typeface="Times" panose="02020603050405020304" pitchFamily="18" charset="0"/>
              </a:rPr>
              <a:t>停靠</a:t>
            </a:r>
            <a:r>
              <a:rPr lang="en-US" altLang="zh-CN" sz="1600" dirty="0">
                <a:latin typeface="Times" panose="02020603050405020304" pitchFamily="18" charset="0"/>
              </a:rPr>
              <a:t>【</a:t>
            </a:r>
            <a:r>
              <a:rPr lang="zh-CN" altLang="en-US" sz="1600" dirty="0">
                <a:latin typeface="Times" panose="02020603050405020304" pitchFamily="18" charset="0"/>
              </a:rPr>
              <a:t>第二种情况</a:t>
            </a:r>
            <a:r>
              <a:rPr lang="en-US" altLang="zh-CN" sz="1600" dirty="0">
                <a:latin typeface="Times" panose="02020603050405020304" pitchFamily="18" charset="0"/>
              </a:rPr>
              <a:t>】</a:t>
            </a:r>
          </a:p>
          <a:p>
            <a:r>
              <a:rPr lang="en-US" altLang="zh-CN" sz="1600" dirty="0">
                <a:latin typeface="Times" panose="02020603050405020304" pitchFamily="18" charset="0"/>
              </a:rPr>
              <a:t>3</a:t>
            </a:r>
            <a:r>
              <a:rPr lang="zh-CN" altLang="en-US" sz="1600" dirty="0">
                <a:latin typeface="Times" panose="02020603050405020304" pitchFamily="18" charset="0"/>
              </a:rPr>
              <a:t>）如果</a:t>
            </a:r>
            <a:r>
              <a:rPr lang="en-US" altLang="zh-CN" sz="1600" dirty="0">
                <a:latin typeface="Times" panose="02020603050405020304" pitchFamily="18" charset="0"/>
              </a:rPr>
              <a:t>k’</a:t>
            </a:r>
            <a:r>
              <a:rPr lang="zh-CN" altLang="en-US" sz="1600" dirty="0">
                <a:latin typeface="Times" panose="02020603050405020304" pitchFamily="18" charset="0"/>
              </a:rPr>
              <a:t>的油价低于站</a:t>
            </a:r>
            <a:r>
              <a:rPr lang="en-US" altLang="zh-CN" sz="1600" dirty="0" err="1">
                <a:latin typeface="Times" panose="02020603050405020304" pitchFamily="18" charset="0"/>
              </a:rPr>
              <a:t>i</a:t>
            </a:r>
            <a:r>
              <a:rPr lang="zh-CN" altLang="en-US" sz="1600" dirty="0">
                <a:latin typeface="Times" panose="02020603050405020304" pitchFamily="18" charset="0"/>
              </a:rPr>
              <a:t>但高于站</a:t>
            </a:r>
            <a:r>
              <a:rPr lang="en-US" altLang="zh-CN" sz="1600" dirty="0">
                <a:latin typeface="Times" panose="02020603050405020304" pitchFamily="18" charset="0"/>
              </a:rPr>
              <a:t>k, </a:t>
            </a:r>
            <a:r>
              <a:rPr lang="zh-CN" altLang="en-US" sz="1600" dirty="0">
                <a:latin typeface="Times" panose="02020603050405020304" pitchFamily="18" charset="0"/>
              </a:rPr>
              <a:t>那么应加油跑到站</a:t>
            </a:r>
            <a:r>
              <a:rPr lang="en-US" altLang="zh-CN" sz="1600" dirty="0" err="1">
                <a:latin typeface="Times" panose="02020603050405020304" pitchFamily="18" charset="0"/>
              </a:rPr>
              <a:t>i</a:t>
            </a:r>
            <a:r>
              <a:rPr lang="zh-CN" altLang="en-US" sz="1600" dirty="0">
                <a:latin typeface="Times" panose="02020603050405020304" pitchFamily="18" charset="0"/>
              </a:rPr>
              <a:t>停靠，而不用直接跑到</a:t>
            </a:r>
            <a:r>
              <a:rPr lang="en-US" altLang="zh-CN" sz="1600" i="1" dirty="0">
                <a:latin typeface="Times" panose="02020603050405020304" pitchFamily="18" charset="0"/>
              </a:rPr>
              <a:t>k</a:t>
            </a:r>
            <a:r>
              <a:rPr lang="en-US" altLang="zh-CN" sz="1600" dirty="0">
                <a:latin typeface="Times" panose="02020603050405020304" pitchFamily="18" charset="0"/>
              </a:rPr>
              <a:t>.</a:t>
            </a:r>
          </a:p>
          <a:p>
            <a:r>
              <a:rPr lang="en-US" altLang="zh-CN" sz="1600" dirty="0">
                <a:latin typeface="Times" panose="02020603050405020304" pitchFamily="18" charset="0"/>
              </a:rPr>
              <a:t>【</a:t>
            </a:r>
            <a:r>
              <a:rPr lang="zh-CN" altLang="en-US" sz="1600" dirty="0">
                <a:latin typeface="Times" panose="02020603050405020304" pitchFamily="18" charset="0"/>
              </a:rPr>
              <a:t>没在</a:t>
            </a:r>
            <a:r>
              <a:rPr lang="en-US" altLang="zh-CN" sz="1600" i="1" dirty="0">
                <a:latin typeface="Times" panose="02020603050405020304" pitchFamily="18" charset="0"/>
              </a:rPr>
              <a:t>k</a:t>
            </a:r>
            <a:r>
              <a:rPr lang="en-US" altLang="zh-CN" sz="1600" dirty="0">
                <a:latin typeface="Times" panose="02020603050405020304" pitchFamily="18" charset="0"/>
                <a:sym typeface="Symbol" panose="05050102010706020507" pitchFamily="18" charset="2"/>
              </a:rPr>
              <a:t></a:t>
            </a:r>
            <a:r>
              <a:rPr lang="zh-CN" altLang="en-US" sz="1600" dirty="0">
                <a:latin typeface="Times" panose="02020603050405020304" pitchFamily="18" charset="0"/>
                <a:sym typeface="Symbol" panose="05050102010706020507" pitchFamily="18" charset="2"/>
              </a:rPr>
              <a:t>和</a:t>
            </a:r>
            <a:r>
              <a:rPr lang="en-US" altLang="zh-CN" sz="1600" dirty="0" err="1">
                <a:latin typeface="Times" panose="02020603050405020304" pitchFamily="18" charset="0"/>
                <a:sym typeface="Symbol" panose="05050102010706020507" pitchFamily="18" charset="2"/>
              </a:rPr>
              <a:t>i</a:t>
            </a:r>
            <a:r>
              <a:rPr lang="zh-CN" altLang="en-US" sz="1600" dirty="0">
                <a:latin typeface="Times" panose="02020603050405020304" pitchFamily="18" charset="0"/>
                <a:sym typeface="Symbol" panose="05050102010706020507" pitchFamily="18" charset="2"/>
              </a:rPr>
              <a:t>之间停，说明不满足在那些地方停车的条件</a:t>
            </a:r>
            <a:r>
              <a:rPr lang="en-US" altLang="zh-CN" sz="1600" dirty="0">
                <a:latin typeface="Times" panose="02020603050405020304" pitchFamily="18" charset="0"/>
                <a:sym typeface="Symbol" panose="05050102010706020507" pitchFamily="18" charset="2"/>
              </a:rPr>
              <a:t>.</a:t>
            </a:r>
            <a:r>
              <a:rPr lang="en-US" altLang="zh-CN" sz="1600" dirty="0">
                <a:latin typeface="Times" panose="02020603050405020304" pitchFamily="18" charset="0"/>
              </a:rPr>
              <a:t>】</a:t>
            </a:r>
            <a:endParaRPr lang="en-US" sz="1600" dirty="0">
              <a:latin typeface="Times" panose="02020603050405020304"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56</a:t>
            </a:fld>
            <a:endParaRPr lang="en-US"/>
          </a:p>
        </p:txBody>
      </p:sp>
    </p:spTree>
    <p:extLst>
      <p:ext uri="{BB962C8B-B14F-4D97-AF65-F5344CB8AC3E}">
        <p14:creationId xmlns:p14="http://schemas.microsoft.com/office/powerpoint/2010/main" val="25457590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读这个代码，可以先忽略第</a:t>
            </a:r>
            <a:r>
              <a:rPr lang="en-US" altLang="zh-CN" dirty="0"/>
              <a:t>10-11</a:t>
            </a:r>
            <a:r>
              <a:rPr lang="zh-CN" altLang="en-US" dirty="0"/>
              <a:t>行，那样只看“第二种情况”，就容易了</a:t>
            </a:r>
            <a:r>
              <a:rPr lang="en-US" altLang="zh-CN" dirty="0"/>
              <a:t>; </a:t>
            </a:r>
            <a:r>
              <a:rPr lang="zh-CN" altLang="en-US" dirty="0"/>
              <a:t>然后再回过头来看第</a:t>
            </a:r>
            <a:r>
              <a:rPr lang="en-US" altLang="zh-CN" dirty="0"/>
              <a:t>10-11</a:t>
            </a:r>
            <a:r>
              <a:rPr lang="zh-CN" altLang="en-US" dirty="0"/>
              <a:t>行中条件成立所代表的第一种情况</a:t>
            </a:r>
            <a:endParaRPr lang="en-US" altLang="zh-CN" dirty="0"/>
          </a:p>
          <a:p>
            <a:endParaRPr lang="en-US" altLang="zh-CN" dirty="0"/>
          </a:p>
          <a:p>
            <a:r>
              <a:rPr lang="zh-CN" altLang="en-US" dirty="0"/>
              <a:t>如果</a:t>
            </a:r>
            <a:r>
              <a:rPr lang="en-US" altLang="zh-CN" dirty="0"/>
              <a:t>line 10</a:t>
            </a:r>
            <a:r>
              <a:rPr lang="zh-CN" altLang="en-US" dirty="0"/>
              <a:t>的条件成立，则第一种情况发生，这种情况下，第</a:t>
            </a:r>
            <a:r>
              <a:rPr lang="en-US" altLang="zh-CN" dirty="0"/>
              <a:t>16</a:t>
            </a:r>
            <a:r>
              <a:rPr lang="zh-CN" altLang="en-US" dirty="0"/>
              <a:t>行里决定油站</a:t>
            </a:r>
            <a:r>
              <a:rPr lang="en-US" altLang="zh-CN" dirty="0" err="1"/>
              <a:t>i</a:t>
            </a:r>
            <a:r>
              <a:rPr lang="zh-CN" altLang="en-US" dirty="0"/>
              <a:t>要买的油量中的</a:t>
            </a:r>
            <a:r>
              <a:rPr lang="en-US" altLang="zh-CN" dirty="0"/>
              <a:t>d</a:t>
            </a:r>
            <a:r>
              <a:rPr lang="zh-CN" altLang="en-US" dirty="0"/>
              <a:t>，就是第</a:t>
            </a:r>
            <a:r>
              <a:rPr lang="en-US" altLang="zh-CN" dirty="0"/>
              <a:t>11</a:t>
            </a:r>
            <a:r>
              <a:rPr lang="zh-CN" altLang="en-US" dirty="0"/>
              <a:t>行退出</a:t>
            </a:r>
            <a:r>
              <a:rPr lang="en-US" altLang="zh-CN" dirty="0"/>
              <a:t>while</a:t>
            </a:r>
            <a:r>
              <a:rPr lang="zh-CN" altLang="en-US" dirty="0"/>
              <a:t>循环时</a:t>
            </a:r>
            <a:r>
              <a:rPr lang="en-US" altLang="zh-CN" dirty="0"/>
              <a:t>d</a:t>
            </a:r>
            <a:r>
              <a:rPr lang="zh-CN" altLang="en-US" dirty="0"/>
              <a:t>的值</a:t>
            </a:r>
            <a:r>
              <a:rPr lang="en-US" altLang="zh-CN" dirty="0"/>
              <a:t>.</a:t>
            </a:r>
          </a:p>
          <a:p>
            <a:r>
              <a:rPr lang="en-US" altLang="zh-CN" dirty="0"/>
              <a:t>d</a:t>
            </a:r>
            <a:r>
              <a:rPr lang="zh-CN" altLang="en-US" dirty="0"/>
              <a:t>记录加油站</a:t>
            </a:r>
            <a:r>
              <a:rPr lang="en-US" altLang="zh-CN" dirty="0" err="1"/>
              <a:t>i</a:t>
            </a:r>
            <a:r>
              <a:rPr lang="zh-CN" altLang="en-US" dirty="0"/>
              <a:t>与</a:t>
            </a:r>
            <a:r>
              <a:rPr lang="en-US" altLang="zh-CN" dirty="0"/>
              <a:t>L</a:t>
            </a:r>
            <a:r>
              <a:rPr lang="zh-CN" altLang="en-US" dirty="0"/>
              <a:t>距离内最后一个检查的油站之间的距离</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57</a:t>
            </a:fld>
            <a:endParaRPr lang="en-US"/>
          </a:p>
        </p:txBody>
      </p:sp>
    </p:spTree>
    <p:extLst>
      <p:ext uri="{BB962C8B-B14F-4D97-AF65-F5344CB8AC3E}">
        <p14:creationId xmlns:p14="http://schemas.microsoft.com/office/powerpoint/2010/main" val="17145782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读这个代码，可以先忽略第</a:t>
            </a:r>
            <a:r>
              <a:rPr lang="en-US" altLang="zh-CN" dirty="0"/>
              <a:t>10-11</a:t>
            </a:r>
            <a:r>
              <a:rPr lang="zh-CN" altLang="en-US" dirty="0"/>
              <a:t>行，那样只看“第二种情况”，就容易了</a:t>
            </a:r>
            <a:r>
              <a:rPr lang="en-US" altLang="zh-CN" dirty="0"/>
              <a:t>; </a:t>
            </a:r>
            <a:r>
              <a:rPr lang="zh-CN" altLang="en-US" dirty="0"/>
              <a:t>然后再回过头来看第</a:t>
            </a:r>
            <a:r>
              <a:rPr lang="en-US" altLang="zh-CN" dirty="0"/>
              <a:t>10-11</a:t>
            </a:r>
            <a:r>
              <a:rPr lang="zh-CN" altLang="en-US" dirty="0"/>
              <a:t>行中条件成立所代表的第一种情况</a:t>
            </a:r>
            <a:endParaRPr lang="en-US" altLang="zh-CN" dirty="0"/>
          </a:p>
          <a:p>
            <a:endParaRPr lang="en-US" altLang="zh-CN" dirty="0"/>
          </a:p>
          <a:p>
            <a:r>
              <a:rPr lang="zh-CN" altLang="en-US" dirty="0"/>
              <a:t>如果</a:t>
            </a:r>
            <a:r>
              <a:rPr lang="en-US" altLang="zh-CN" dirty="0"/>
              <a:t>line 10</a:t>
            </a:r>
            <a:r>
              <a:rPr lang="zh-CN" altLang="en-US" dirty="0"/>
              <a:t>的条件成立，则第一种情况发生，这种情况下，后面第</a:t>
            </a:r>
            <a:r>
              <a:rPr lang="en-US" altLang="zh-CN" dirty="0"/>
              <a:t>16</a:t>
            </a:r>
            <a:r>
              <a:rPr lang="zh-CN" altLang="en-US" dirty="0"/>
              <a:t>行里决定油站</a:t>
            </a:r>
            <a:r>
              <a:rPr lang="en-US" altLang="zh-CN" dirty="0" err="1"/>
              <a:t>i</a:t>
            </a:r>
            <a:r>
              <a:rPr lang="zh-CN" altLang="en-US" dirty="0"/>
              <a:t>要买的油量中的</a:t>
            </a:r>
            <a:r>
              <a:rPr lang="en-US" altLang="zh-CN" dirty="0"/>
              <a:t>d</a:t>
            </a:r>
            <a:r>
              <a:rPr lang="zh-CN" altLang="en-US" dirty="0"/>
              <a:t>，就是第</a:t>
            </a:r>
            <a:r>
              <a:rPr lang="en-US" altLang="zh-CN" dirty="0"/>
              <a:t>11</a:t>
            </a:r>
            <a:r>
              <a:rPr lang="zh-CN" altLang="en-US" dirty="0"/>
              <a:t>行退出</a:t>
            </a:r>
            <a:r>
              <a:rPr lang="en-US" altLang="zh-CN" dirty="0"/>
              <a:t>while</a:t>
            </a:r>
            <a:r>
              <a:rPr lang="zh-CN" altLang="en-US" dirty="0"/>
              <a:t>循环时</a:t>
            </a:r>
            <a:r>
              <a:rPr lang="en-US" altLang="zh-CN" dirty="0"/>
              <a:t>d</a:t>
            </a:r>
            <a:r>
              <a:rPr lang="zh-CN" altLang="en-US" dirty="0"/>
              <a:t>的值</a:t>
            </a:r>
            <a:r>
              <a:rPr lang="en-US" altLang="zh-CN" dirty="0"/>
              <a:t>.</a:t>
            </a:r>
          </a:p>
          <a:p>
            <a:r>
              <a:rPr lang="en-US" altLang="zh-CN" dirty="0"/>
              <a:t>d</a:t>
            </a:r>
            <a:r>
              <a:rPr lang="zh-CN" altLang="en-US" dirty="0"/>
              <a:t>记录加油站</a:t>
            </a:r>
            <a:r>
              <a:rPr lang="en-US" altLang="zh-CN" dirty="0" err="1"/>
              <a:t>i</a:t>
            </a:r>
            <a:r>
              <a:rPr lang="zh-CN" altLang="en-US" dirty="0"/>
              <a:t>与</a:t>
            </a:r>
            <a:r>
              <a:rPr lang="en-US" altLang="zh-CN" dirty="0"/>
              <a:t>L</a:t>
            </a:r>
            <a:r>
              <a:rPr lang="zh-CN" altLang="en-US" dirty="0"/>
              <a:t>距离内最后一个检查的油站之间的距离</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58</a:t>
            </a:fld>
            <a:endParaRPr lang="en-US"/>
          </a:p>
        </p:txBody>
      </p:sp>
    </p:spTree>
    <p:extLst>
      <p:ext uri="{BB962C8B-B14F-4D97-AF65-F5344CB8AC3E}">
        <p14:creationId xmlns:p14="http://schemas.microsoft.com/office/powerpoint/2010/main" val="2955244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读这个代码，可以先忽略第</a:t>
            </a:r>
            <a:r>
              <a:rPr lang="en-US" altLang="zh-CN" dirty="0"/>
              <a:t>11-12</a:t>
            </a:r>
            <a:r>
              <a:rPr lang="zh-CN" altLang="en-US" dirty="0"/>
              <a:t>行，那样只看“第二种情况”，就容易了</a:t>
            </a:r>
            <a:r>
              <a:rPr lang="en-US" altLang="zh-CN" dirty="0"/>
              <a:t>; </a:t>
            </a:r>
            <a:r>
              <a:rPr lang="zh-CN" altLang="en-US" dirty="0"/>
              <a:t>然后再回过头来看第</a:t>
            </a:r>
            <a:r>
              <a:rPr lang="en-US" altLang="zh-CN" dirty="0"/>
              <a:t>11-12</a:t>
            </a:r>
            <a:r>
              <a:rPr lang="zh-CN" altLang="en-US" dirty="0"/>
              <a:t>行中条件成立所代表的第一种情况</a:t>
            </a:r>
            <a:endParaRPr lang="en-US" altLang="zh-CN" dirty="0"/>
          </a:p>
          <a:p>
            <a:endParaRPr lang="en-US" altLang="zh-CN" dirty="0"/>
          </a:p>
          <a:p>
            <a:r>
              <a:rPr lang="zh-CN" altLang="en-US" dirty="0"/>
              <a:t>如果</a:t>
            </a:r>
            <a:r>
              <a:rPr lang="en-US" altLang="zh-CN" dirty="0"/>
              <a:t>line 11</a:t>
            </a:r>
            <a:r>
              <a:rPr lang="zh-CN" altLang="en-US" dirty="0"/>
              <a:t>的条件成立，则第一种情况发生，这种情况下，第</a:t>
            </a:r>
            <a:r>
              <a:rPr lang="en-US" altLang="zh-CN" dirty="0"/>
              <a:t>16</a:t>
            </a:r>
            <a:r>
              <a:rPr lang="zh-CN" altLang="en-US" dirty="0"/>
              <a:t>行里决定油站</a:t>
            </a:r>
            <a:r>
              <a:rPr lang="en-US" altLang="zh-CN" dirty="0" err="1"/>
              <a:t>i</a:t>
            </a:r>
            <a:r>
              <a:rPr lang="zh-CN" altLang="en-US" dirty="0"/>
              <a:t>要买的油量中的</a:t>
            </a:r>
            <a:r>
              <a:rPr lang="en-US" altLang="zh-CN" dirty="0"/>
              <a:t>d</a:t>
            </a:r>
            <a:r>
              <a:rPr lang="zh-CN" altLang="en-US" dirty="0"/>
              <a:t>，就是第</a:t>
            </a:r>
            <a:r>
              <a:rPr lang="en-US" altLang="zh-CN" dirty="0"/>
              <a:t>11</a:t>
            </a:r>
            <a:r>
              <a:rPr lang="zh-CN" altLang="en-US" dirty="0"/>
              <a:t>行提前退出</a:t>
            </a:r>
            <a:r>
              <a:rPr lang="en-US" altLang="zh-CN" dirty="0"/>
              <a:t>while</a:t>
            </a:r>
            <a:r>
              <a:rPr lang="zh-CN" altLang="en-US" dirty="0"/>
              <a:t>循环时</a:t>
            </a:r>
            <a:r>
              <a:rPr lang="en-US" altLang="zh-CN" dirty="0"/>
              <a:t>d</a:t>
            </a:r>
            <a:r>
              <a:rPr lang="zh-CN" altLang="en-US" dirty="0"/>
              <a:t>的值</a:t>
            </a:r>
            <a:r>
              <a:rPr lang="en-US" altLang="zh-CN" dirty="0"/>
              <a:t>.</a:t>
            </a:r>
          </a:p>
          <a:p>
            <a:r>
              <a:rPr lang="en-US" altLang="zh-CN" dirty="0"/>
              <a:t>d</a:t>
            </a:r>
            <a:r>
              <a:rPr lang="zh-CN" altLang="en-US" dirty="0"/>
              <a:t>记录加油站</a:t>
            </a:r>
            <a:r>
              <a:rPr lang="en-US" altLang="zh-CN" dirty="0" err="1"/>
              <a:t>i</a:t>
            </a:r>
            <a:r>
              <a:rPr lang="zh-CN" altLang="en-US" dirty="0"/>
              <a:t>与</a:t>
            </a:r>
            <a:r>
              <a:rPr lang="en-US" altLang="zh-CN" dirty="0"/>
              <a:t>L</a:t>
            </a:r>
            <a:r>
              <a:rPr lang="zh-CN" altLang="en-US" dirty="0"/>
              <a:t>距离内最后一个检查的油站之间的距离</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59</a:t>
            </a:fld>
            <a:endParaRPr lang="en-US"/>
          </a:p>
        </p:txBody>
      </p:sp>
    </p:spTree>
    <p:extLst>
      <p:ext uri="{BB962C8B-B14F-4D97-AF65-F5344CB8AC3E}">
        <p14:creationId xmlns:p14="http://schemas.microsoft.com/office/powerpoint/2010/main" val="12861527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要停靠站的数目是</a:t>
            </a:r>
            <a:r>
              <a:rPr lang="en-US" altLang="zh-CN" dirty="0"/>
              <a:t>O(n)</a:t>
            </a:r>
            <a:r>
              <a:rPr lang="zh-CN" altLang="en-US"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60</a:t>
            </a:fld>
            <a:endParaRPr lang="en-US"/>
          </a:p>
        </p:txBody>
      </p:sp>
    </p:spTree>
    <p:extLst>
      <p:ext uri="{BB962C8B-B14F-4D97-AF65-F5344CB8AC3E}">
        <p14:creationId xmlns:p14="http://schemas.microsoft.com/office/powerpoint/2010/main" val="410129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满足尽量多的学生的需求</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指让更多的学生能上课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即尽量选择那些选课人数多的课程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图中显示：最下面是时间轴，每个课程对应的线段是该课程对应的时间段</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a:latin typeface="Times New Roman" panose="02020603050405020304" pitchFamily="18" charset="0"/>
                <a:ea typeface="宋体" panose="02010600030101010101" pitchFamily="2" charset="-122"/>
                <a:cs typeface="Times New Roman" panose="02020603050405020304" pitchFamily="18" charset="0"/>
              </a:rPr>
              <a:t>Select activity </a:t>
            </a:r>
            <a:r>
              <a:rPr lang="en-US" sz="1200" i="1" dirty="0">
                <a:latin typeface="Times New Roman" panose="02020603050405020304" pitchFamily="18" charset="0"/>
                <a:ea typeface="宋体" panose="02010600030101010101" pitchFamily="2" charset="-122"/>
                <a:cs typeface="Times New Roman" panose="02020603050405020304" pitchFamily="18" charset="0"/>
              </a:rPr>
              <a:t>A</a:t>
            </a:r>
            <a:r>
              <a:rPr lang="en-US" sz="16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的话，意味着选中最后一门课，那么和最后一门课冲突的课程都不能选入下一级子问题</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t>
            </a:r>
          </a:p>
          <a:p>
            <a:endParaRPr lang="en-US" sz="1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（特点：剩余元素连续）</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2/28/2025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6.png"/><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image" Target="../media/image16.wmf"/><Relationship Id="rId9"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124200"/>
            <a:ext cx="8305800" cy="1066800"/>
          </a:xfrm>
        </p:spPr>
        <p:txBody>
          <a:bodyPr>
            <a:normAutofit/>
          </a:bodyPr>
          <a:lstStyle/>
          <a:p>
            <a:r>
              <a:rPr lang="zh-CN" altLang="en-US" sz="3200" b="1" dirty="0">
                <a:latin typeface="SimSun" pitchFamily="2" charset="-122"/>
                <a:ea typeface="SimSun" pitchFamily="2" charset="-122"/>
              </a:rPr>
              <a:t>第 </a:t>
            </a:r>
            <a:r>
              <a:rPr lang="en-US" altLang="zh-CN" sz="3200" b="1" dirty="0">
                <a:latin typeface="SimSun" pitchFamily="2" charset="-122"/>
                <a:ea typeface="SimSun" pitchFamily="2" charset="-122"/>
                <a:cs typeface="Times New Roman" pitchFamily="18" charset="0"/>
              </a:rPr>
              <a:t>7</a:t>
            </a:r>
            <a:r>
              <a:rPr lang="en-US" sz="3200" b="1" dirty="0">
                <a:latin typeface="SimSun" pitchFamily="2" charset="-122"/>
                <a:ea typeface="SimSun" pitchFamily="2" charset="-122"/>
              </a:rPr>
              <a:t> </a:t>
            </a:r>
            <a:r>
              <a:rPr lang="zh-CN" altLang="en-US" sz="3200" b="1" dirty="0">
                <a:latin typeface="SimSun" pitchFamily="2" charset="-122"/>
                <a:ea typeface="SimSun" pitchFamily="2" charset="-122"/>
              </a:rPr>
              <a:t>章</a:t>
            </a:r>
            <a:r>
              <a:rPr lang="en-US" sz="3200" b="1" dirty="0">
                <a:latin typeface="SimSun" pitchFamily="2" charset="-122"/>
                <a:ea typeface="SimSun" pitchFamily="2" charset="-122"/>
              </a:rPr>
              <a:t>	</a:t>
            </a:r>
            <a:r>
              <a:rPr lang="en-US" sz="3200" b="1" dirty="0" err="1">
                <a:latin typeface="SimSun" pitchFamily="2" charset="-122"/>
                <a:ea typeface="SimSun" pitchFamily="2" charset="-122"/>
                <a:cs typeface="Times New Roman" pitchFamily="18" charset="0"/>
              </a:rPr>
              <a:t>贪心算法</a:t>
            </a:r>
            <a:br>
              <a:rPr lang="en-US" sz="3200" b="1" dirty="0">
                <a:latin typeface="SimSun" pitchFamily="2" charset="-122"/>
                <a:ea typeface="SimSun" pitchFamily="2" charset="-122"/>
                <a:cs typeface="Times New Roman" pitchFamily="18" charset="0"/>
              </a:rPr>
            </a:br>
            <a:r>
              <a:rPr lang="zh-CN" altLang="en-US" sz="3200" b="1" dirty="0">
                <a:latin typeface="SimSun" pitchFamily="2" charset="-122"/>
                <a:ea typeface="SimSun" pitchFamily="2" charset="-122"/>
                <a:cs typeface="Times New Roman" pitchFamily="18" charset="0"/>
              </a:rPr>
              <a:t>（</a:t>
            </a:r>
            <a:r>
              <a:rPr lang="en-US" altLang="zh-CN" sz="3200" b="1" dirty="0">
                <a:latin typeface="SimSun" pitchFamily="2" charset="-122"/>
                <a:ea typeface="SimSun" pitchFamily="2" charset="-122"/>
                <a:cs typeface="Times New Roman" pitchFamily="18" charset="0"/>
              </a:rPr>
              <a:t>Greedy Algorithms</a:t>
            </a:r>
            <a:r>
              <a:rPr lang="zh-CN" altLang="en-US" sz="3200" b="1" dirty="0">
                <a:latin typeface="SimSun" pitchFamily="2" charset="-122"/>
                <a:ea typeface="SimSun" pitchFamily="2" charset="-122"/>
                <a:cs typeface="Times New Roman" pitchFamily="18" charset="0"/>
              </a:rPr>
              <a:t>）</a:t>
            </a:r>
            <a:endParaRPr lang="en-US" dirty="0">
              <a:latin typeface="SimSun" pitchFamily="2" charset="-122"/>
              <a:ea typeface="SimSun" pitchFamily="2" charset="-122"/>
              <a:cs typeface="Times New Roman" pitchFamily="18" charset="0"/>
            </a:endParaRPr>
          </a:p>
        </p:txBody>
      </p:sp>
      <p:sp>
        <p:nvSpPr>
          <p:cNvPr id="4" name="Footer Placeholder 3"/>
          <p:cNvSpPr>
            <a:spLocks noGrp="1"/>
          </p:cNvSpPr>
          <p:nvPr>
            <p:ph type="ftr" sz="quarter" idx="11"/>
          </p:nvPr>
        </p:nvSpPr>
        <p:spPr/>
        <p:txBody>
          <a:bodyPr/>
          <a:lstStyle/>
          <a:p>
            <a:r>
              <a:rPr lang="en-US" dirty="0"/>
              <a:t>7-1</a:t>
            </a:r>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4" y="422275"/>
            <a:ext cx="8697595" cy="461665"/>
          </a:xfrm>
          <a:prstGeom prst="rect">
            <a:avLst/>
          </a:prstGeom>
          <a:noFill/>
        </p:spPr>
        <p:txBody>
          <a:bodyPr wrap="square" rtlCol="0">
            <a:spAutoFit/>
          </a:bodyPr>
          <a:lstStyle/>
          <a:p>
            <a:pPr marL="0" lvl="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区间调度问题</a:t>
            </a:r>
            <a:r>
              <a:rPr lang="en-US" sz="2400" dirty="0">
                <a:latin typeface="Times New Roman" panose="02020603050405020304" pitchFamily="18" charset="0"/>
                <a:ea typeface="宋体" panose="02010600030101010101" pitchFamily="2" charset="-122"/>
                <a:cs typeface="Times New Roman" panose="02020603050405020304" pitchFamily="18" charset="0"/>
              </a:rPr>
              <a:t>: version 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i="0" dirty="0">
                <a:solidFill>
                  <a:srgbClr val="000000"/>
                </a:solidFill>
                <a:effectLst/>
                <a:latin typeface="PingFang SC"/>
              </a:rPr>
              <a:t>带权区间调度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456911" y="4267200"/>
                <a:ext cx="8316884" cy="2399665"/>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Here,</a:t>
                </a:r>
                <a:r>
                  <a:rPr lang="en-US" sz="2000" i="1" dirty="0">
                    <a:latin typeface="Times New Roman" panose="02020603050405020304" pitchFamily="18" charset="0"/>
                    <a:ea typeface="宋体" panose="02010600030101010101" pitchFamily="2" charset="-122"/>
                    <a:cs typeface="Times New Roman" panose="02020603050405020304" pitchFamily="18" charset="0"/>
                  </a:rPr>
                  <a:t> 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and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j</a:t>
                </a:r>
                <a:r>
                  <a:rPr lang="en-US" sz="2000" dirty="0">
                    <a:latin typeface="Times New Roman" panose="02020603050405020304" pitchFamily="18" charset="0"/>
                    <a:ea typeface="宋体" panose="02010600030101010101" pitchFamily="2" charset="-122"/>
                    <a:cs typeface="Times New Roman" panose="02020603050405020304" pitchFamily="18" charset="0"/>
                  </a:rPr>
                  <a:t> are </a:t>
                </a:r>
                <a:r>
                  <a:rPr 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compatible </a:t>
                </a:r>
                <a:r>
                  <a:rPr lang="en-US" sz="2000" dirty="0">
                    <a:latin typeface="Times New Roman" panose="02020603050405020304" pitchFamily="18" charset="0"/>
                    <a:ea typeface="宋体" panose="02010600030101010101" pitchFamily="2" charset="-122"/>
                    <a:cs typeface="Times New Roman" panose="02020603050405020304" pitchFamily="18" charset="0"/>
                  </a:rPr>
                  <a:t>if there is no overlap between the corresponding intervals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and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j</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j</a:t>
                </a:r>
                <a:r>
                  <a:rPr lang="en-US" sz="2000" dirty="0">
                    <a:latin typeface="Times New Roman" panose="02020603050405020304" pitchFamily="18" charset="0"/>
                    <a:ea typeface="宋体" panose="02010600030101010101" pitchFamily="2" charset="-122"/>
                    <a:cs typeface="Times New Roman" panose="02020603050405020304" pitchFamily="18" charset="0"/>
                  </a:rPr>
                  <a:t>), i.e., the resource cannot be used by more than one activit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y</a:t>
                </a:r>
                <a:r>
                  <a:rPr lang="en-US" sz="2000" dirty="0">
                    <a:latin typeface="Times New Roman" panose="02020603050405020304" pitchFamily="18" charset="0"/>
                    <a:ea typeface="宋体" panose="02010600030101010101" pitchFamily="2" charset="-122"/>
                    <a:cs typeface="Times New Roman" panose="02020603050405020304" pitchFamily="18" charset="0"/>
                  </a:rPr>
                  <a:t> at a time.</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It is assumed that the activities have been sorted according to their finishing time, i.e.,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sym typeface="+mn-ea"/>
                      </a:rPr>
                      <m:t> ≤</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j</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dirty="0">
                    <a:latin typeface="Times New Roman" panose="02020603050405020304" pitchFamily="18" charset="0"/>
                    <a:ea typeface="宋体" panose="02010600030101010101" pitchFamily="2" charset="-122"/>
                    <a:cs typeface="Times New Roman" panose="02020603050405020304" pitchFamily="18" charset="0"/>
                  </a:rPr>
                  <a:t>for any </a:t>
                </a:r>
                <a:r>
                  <a:rPr lang="en-US" sz="2000" i="1" dirty="0">
                    <a:latin typeface="Times New Roman" panose="02020603050405020304" pitchFamily="18" charset="0"/>
                    <a:ea typeface="宋体" panose="02010600030101010101" pitchFamily="2" charset="-122"/>
                    <a:cs typeface="Times New Roman" panose="02020603050405020304" pitchFamily="18" charset="0"/>
                  </a:rPr>
                  <a:t>i </a:t>
                </a:r>
                <a:r>
                  <a:rPr lang="en-US" sz="2000" dirty="0">
                    <a:latin typeface="Times New Roman" panose="02020603050405020304" pitchFamily="18" charset="0"/>
                    <a:ea typeface="宋体" panose="02010600030101010101" pitchFamily="2" charset="-122"/>
                    <a:cs typeface="Times New Roman" panose="02020603050405020304" pitchFamily="18" charset="0"/>
                  </a:rPr>
                  <a:t>&lt; </a:t>
                </a:r>
                <a:r>
                  <a:rPr lang="en-US" sz="2000" i="1" dirty="0">
                    <a:latin typeface="Times New Roman" panose="02020603050405020304" pitchFamily="18" charset="0"/>
                    <a:ea typeface="宋体" panose="02010600030101010101" pitchFamily="2" charset="-122"/>
                    <a:cs typeface="Times New Roman" panose="02020603050405020304" pitchFamily="18" charset="0"/>
                  </a:rPr>
                  <a:t>j</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456911" y="4267200"/>
                <a:ext cx="8316884" cy="2399665"/>
              </a:xfrm>
              <a:prstGeom prst="rect">
                <a:avLst/>
              </a:prstGeom>
              <a:blipFill>
                <a:blip r:embed="rId3"/>
                <a:stretch>
                  <a:fillRect l="-806" b="-4061"/>
                </a:stretch>
              </a:blipFill>
            </p:spPr>
            <p:txBody>
              <a:bodyPr/>
              <a:lstStyle/>
              <a:p>
                <a:r>
                  <a:rPr 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 name="TextBox 3"/>
          <p:cNvSpPr txBox="1"/>
          <p:nvPr/>
        </p:nvSpPr>
        <p:spPr>
          <a:xfrm>
            <a:off x="380711" y="1219200"/>
            <a:ext cx="8316884" cy="2861310"/>
          </a:xfrm>
          <a:prstGeom prst="rect">
            <a:avLst/>
          </a:prstGeom>
          <a:noFill/>
        </p:spPr>
        <p:txBody>
          <a:bodyPr wrap="square" rtlCol="0">
            <a:spAutoFit/>
          </a:bodyPr>
          <a:lstStyle/>
          <a:p>
            <a:pPr indent="0">
              <a:lnSpc>
                <a:spcPct val="150000"/>
              </a:lnSpc>
              <a:buFont typeface="Symbol" panose="05050102010706020507"/>
              <a:buNone/>
            </a:pPr>
            <a:r>
              <a:rPr lang="en-US" sz="2000" b="1" dirty="0">
                <a:latin typeface="Times New Roman" panose="02020603050405020304" pitchFamily="18" charset="0"/>
                <a:ea typeface="宋体" panose="02010600030101010101" pitchFamily="2" charset="-122"/>
                <a:cs typeface="Times New Roman" panose="02020603050405020304" pitchFamily="18" charset="0"/>
              </a:rPr>
              <a:t>INPUT</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a:lnSpc>
                <a:spcPct val="150000"/>
              </a:lnSpc>
              <a:buFont typeface="Symbol" panose="05050102010706020507"/>
              <a:buNone/>
            </a:pP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activities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that wish to use a resource. Each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uses the resource during interval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The selection of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yields a benefit of </a:t>
            </a:r>
            <a:r>
              <a:rPr lang="en-US" sz="2000" i="1" dirty="0">
                <a:latin typeface="Times New Roman" panose="02020603050405020304" pitchFamily="18" charset="0"/>
                <a:ea typeface="宋体" panose="02010600030101010101" pitchFamily="2" charset="-122"/>
                <a:cs typeface="Times New Roman" panose="02020603050405020304" pitchFamily="18" charset="0"/>
              </a:rPr>
              <a:t>W</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a:lnSpc>
                <a:spcPct val="150000"/>
              </a:lnSpc>
              <a:buFont typeface="Symbol" panose="05050102010706020507"/>
              <a:buNone/>
            </a:pPr>
            <a:r>
              <a:rPr lang="en-US" sz="2000" b="1" dirty="0">
                <a:latin typeface="Times New Roman" panose="02020603050405020304" pitchFamily="18" charset="0"/>
                <a:ea typeface="宋体" panose="02010600030101010101" pitchFamily="2" charset="-122"/>
                <a:cs typeface="Times New Roman" panose="02020603050405020304" pitchFamily="18" charset="0"/>
              </a:rPr>
              <a:t>OUTPUT</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a:lnSpc>
                <a:spcPct val="15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To select a collection of </a:t>
            </a:r>
            <a:r>
              <a:rPr 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compatible </a:t>
            </a:r>
            <a:r>
              <a:rPr lang="en-US" sz="2000" dirty="0">
                <a:latin typeface="Times New Roman" panose="02020603050405020304" pitchFamily="18" charset="0"/>
                <a:ea typeface="宋体" panose="02010600030101010101" pitchFamily="2" charset="-122"/>
                <a:cs typeface="Times New Roman" panose="02020603050405020304" pitchFamily="18" charset="0"/>
              </a:rPr>
              <a:t>activities to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maximize </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total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benefit</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31596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Define a </a:t>
            </a:r>
            <a:r>
              <a:rPr lang="en-US" sz="2800" i="1" dirty="0">
                <a:latin typeface="Times New Roman" panose="02020603050405020304" pitchFamily="18" charset="0"/>
                <a:ea typeface="宋体" panose="02010600030101010101" pitchFamily="2" charset="-122"/>
                <a:cs typeface="Times New Roman" panose="02020603050405020304" pitchFamily="18" charset="0"/>
              </a:rPr>
              <a:t>general form</a:t>
            </a:r>
            <a:r>
              <a:rPr lang="en-US" sz="2800" dirty="0">
                <a:latin typeface="Times New Roman" panose="02020603050405020304" pitchFamily="18" charset="0"/>
                <a:ea typeface="宋体" panose="02010600030101010101" pitchFamily="2" charset="-122"/>
                <a:cs typeface="Times New Roman" panose="02020603050405020304" pitchFamily="18" charset="0"/>
              </a:rPr>
              <a:t> of subproblems I</a:t>
            </a:r>
          </a:p>
        </p:txBody>
      </p:sp>
      <p:sp>
        <p:nvSpPr>
          <p:cNvPr id="4" name="TextBox 3"/>
          <p:cNvSpPr txBox="1"/>
          <p:nvPr/>
        </p:nvSpPr>
        <p:spPr>
          <a:xfrm>
            <a:off x="369916" y="1066800"/>
            <a:ext cx="8545484" cy="3730317"/>
          </a:xfrm>
          <a:prstGeom prst="rect">
            <a:avLst/>
          </a:prstGeom>
          <a:noFill/>
        </p:spPr>
        <p:txBody>
          <a:bodyPr wrap="square" rtlCol="0">
            <a:spAutoFit/>
          </a:bodyPr>
          <a:lstStyle/>
          <a:p>
            <a:pPr marL="465455" indent="-465455" fontAlgn="auto">
              <a:buFont typeface="Symbol" panose="05050102010706020507"/>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 is not easy to solve a problem with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activities directly. Let’s see whether it can be reduced into smaller sub-problems.</a:t>
            </a:r>
          </a:p>
          <a:p>
            <a:pPr marL="465455" indent="-465455" fontAlgn="auto">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Solution: a subset of activities. Let’s describe the solving process as a series of decisions: at each decision step, an activity is chosen to occupy the resource.</a:t>
            </a:r>
          </a:p>
          <a:p>
            <a:pPr marL="465455" indent="-465455" fontAlgn="auto">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Suppose we are to find the optimal solution. Consider</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the first decision</a:t>
            </a:r>
            <a:r>
              <a:rPr lang="en-US" sz="2000" dirty="0">
                <a:latin typeface="Times New Roman" panose="02020603050405020304" pitchFamily="18" charset="0"/>
                <a:ea typeface="宋体" panose="02010600030101010101" pitchFamily="2" charset="-122"/>
                <a:cs typeface="Times New Roman" panose="02020603050405020304" pitchFamily="18" charset="0"/>
              </a:rPr>
              <a:t> in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a:t>
            </a:r>
            <a:r>
              <a:rPr lang="en-US" sz="2000" dirty="0">
                <a:latin typeface="Times New Roman" panose="02020603050405020304" pitchFamily="18" charset="0"/>
                <a:ea typeface="宋体" panose="02010600030101010101" pitchFamily="2" charset="-122"/>
                <a:cs typeface="Times New Roman" panose="02020603050405020304" pitchFamily="18" charset="0"/>
              </a:rPr>
              <a:t>optimal solution, i.e., whether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is selected or not. There are 2 options:</a:t>
            </a:r>
          </a:p>
          <a:p>
            <a:pPr marL="922655" lvl="1" indent="-465455" fontAlgn="auto">
              <a:buFont typeface="+mj-ea"/>
              <a:buAutoNum type="circleNumDbPlain"/>
            </a:pPr>
            <a:r>
              <a:rPr lang="en-US" sz="2000" dirty="0">
                <a:latin typeface="Times New Roman" panose="02020603050405020304" pitchFamily="18" charset="0"/>
                <a:ea typeface="宋体" panose="02010600030101010101" pitchFamily="2" charset="-122"/>
                <a:cs typeface="Times New Roman" panose="02020603050405020304" pitchFamily="18" charset="0"/>
              </a:rPr>
              <a:t>Select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This selection leads to a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smaller subproblem</a:t>
            </a:r>
            <a:r>
              <a:rPr lang="en-US" sz="2000" dirty="0">
                <a:latin typeface="Times New Roman" panose="02020603050405020304" pitchFamily="18" charset="0"/>
                <a:ea typeface="宋体" panose="02010600030101010101" pitchFamily="2" charset="-122"/>
                <a:cs typeface="Times New Roman" panose="02020603050405020304" pitchFamily="18" charset="0"/>
              </a:rPr>
              <a:t>, namely, selecting from those activities ending before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marL="922655" lvl="1" indent="-465455">
              <a:lnSpc>
                <a:spcPct val="150000"/>
              </a:lnSpc>
              <a:buFont typeface="Symbol" panose="05050102010706020507"/>
              <a:buChar char="·"/>
            </a:pP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Symbol" panose="05050102010706020507"/>
              <a:buChar char="·"/>
            </a:pP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2" name="图片 1"/>
          <p:cNvPicPr>
            <a:picLocks noChangeAspect="1"/>
          </p:cNvPicPr>
          <p:nvPr/>
        </p:nvPicPr>
        <p:blipFill>
          <a:blip r:embed="rId3"/>
          <a:stretch>
            <a:fillRect/>
          </a:stretch>
        </p:blipFill>
        <p:spPr>
          <a:xfrm>
            <a:off x="1676400" y="4195657"/>
            <a:ext cx="6629400" cy="2662343"/>
          </a:xfrm>
          <a:prstGeom prst="rect">
            <a:avLst/>
          </a:prstGeom>
        </p:spPr>
      </p:pic>
      <p:sp>
        <p:nvSpPr>
          <p:cNvPr id="6" name="文本框 5">
            <a:extLst>
              <a:ext uri="{FF2B5EF4-FFF2-40B4-BE49-F238E27FC236}">
                <a16:creationId xmlns:a16="http://schemas.microsoft.com/office/drawing/2014/main" id="{73938E2C-EC55-D99B-3DA9-3C242060376A}"/>
              </a:ext>
            </a:extLst>
          </p:cNvPr>
          <p:cNvSpPr txBox="1"/>
          <p:nvPr/>
        </p:nvSpPr>
        <p:spPr>
          <a:xfrm>
            <a:off x="6833483" y="3810000"/>
            <a:ext cx="2286000" cy="1190069"/>
          </a:xfrm>
          <a:prstGeom prst="rect">
            <a:avLst/>
          </a:prstGeom>
          <a:solidFill>
            <a:srgbClr val="FFC000">
              <a:alpha val="35000"/>
            </a:srgbClr>
          </a:solidFill>
          <a:ln>
            <a:solidFill>
              <a:srgbClr val="FFC000"/>
            </a:solidFill>
          </a:ln>
        </p:spPr>
        <p:txBody>
          <a:bodyPr wrap="square" rtlCol="0">
            <a:spAutoFit/>
          </a:bodyPr>
          <a:lstStyle/>
          <a:p>
            <a:r>
              <a:rPr lang="zh-CN" altLang="en-US" dirty="0"/>
              <a:t>若选中</a:t>
            </a:r>
            <a:r>
              <a:rPr lang="en-US" altLang="zh-CN" dirty="0"/>
              <a:t>A</a:t>
            </a:r>
            <a:r>
              <a:rPr lang="en-US" altLang="zh-CN" sz="2800" baseline="-25000" dirty="0"/>
              <a:t>9</a:t>
            </a:r>
            <a:r>
              <a:rPr lang="zh-CN" altLang="en-US" dirty="0"/>
              <a:t>的话，剩余活动构成的子问题为：</a:t>
            </a:r>
            <a:endParaRPr lang="en-US" altLang="zh-CN" dirty="0"/>
          </a:p>
          <a:p>
            <a:r>
              <a:rPr lang="en-US" altLang="zh-CN" dirty="0"/>
              <a:t>{A</a:t>
            </a:r>
            <a:r>
              <a:rPr lang="en-US" altLang="zh-CN" sz="2800" baseline="-25000" dirty="0"/>
              <a:t>1</a:t>
            </a:r>
            <a:r>
              <a:rPr lang="en-US" altLang="zh-CN" dirty="0"/>
              <a:t>,A</a:t>
            </a:r>
            <a:r>
              <a:rPr lang="en-US" altLang="zh-CN" sz="2800" baseline="-25000" dirty="0"/>
              <a:t>2</a:t>
            </a:r>
            <a:r>
              <a:rPr lang="en-US" altLang="zh-CN" dirty="0"/>
              <a:t>,A</a:t>
            </a:r>
            <a:r>
              <a:rPr lang="en-US" altLang="zh-CN" sz="2800" baseline="-25000" dirty="0"/>
              <a:t>3</a:t>
            </a:r>
            <a:r>
              <a:rPr lang="en-US" altLang="zh-CN" dirty="0"/>
              <a:t>,…,A</a:t>
            </a:r>
            <a:r>
              <a:rPr lang="en-US" altLang="zh-CN" sz="2800" baseline="-25000" dirty="0"/>
              <a:t>7</a:t>
            </a:r>
            <a:r>
              <a:rPr lang="en-US" altLang="zh-CN" dirty="0"/>
              <a:t>}</a:t>
            </a:r>
          </a:p>
          <a:p>
            <a:r>
              <a:rPr lang="en-US" sz="1600" dirty="0"/>
              <a:t>[</a:t>
            </a:r>
            <a:r>
              <a:rPr lang="zh-CN" altLang="en-US" sz="1600" dirty="0"/>
              <a:t>特点：剩余元素连续</a:t>
            </a:r>
            <a:r>
              <a:rPr lang="en-US" altLang="zh-CN" sz="1600" dirty="0"/>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2130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Define a </a:t>
            </a:r>
            <a:r>
              <a:rPr lang="en-US" sz="2800" i="1" dirty="0">
                <a:latin typeface="Times New Roman" panose="02020603050405020304" pitchFamily="18" charset="0"/>
                <a:ea typeface="宋体" panose="02010600030101010101" pitchFamily="2" charset="-122"/>
                <a:cs typeface="Times New Roman" panose="02020603050405020304" pitchFamily="18" charset="0"/>
              </a:rPr>
              <a:t>general form</a:t>
            </a:r>
            <a:r>
              <a:rPr lang="en-US" sz="2800" dirty="0">
                <a:latin typeface="Times New Roman" panose="02020603050405020304" pitchFamily="18" charset="0"/>
                <a:ea typeface="宋体" panose="02010600030101010101" pitchFamily="2" charset="-122"/>
                <a:cs typeface="Times New Roman" panose="02020603050405020304" pitchFamily="18" charset="0"/>
              </a:rPr>
              <a:t> of subproblems I</a:t>
            </a:r>
          </a:p>
        </p:txBody>
      </p:sp>
      <p:sp>
        <p:nvSpPr>
          <p:cNvPr id="4" name="TextBox 3"/>
          <p:cNvSpPr txBox="1"/>
          <p:nvPr/>
        </p:nvSpPr>
        <p:spPr>
          <a:xfrm>
            <a:off x="413096" y="1752600"/>
            <a:ext cx="8316884" cy="960328"/>
          </a:xfrm>
          <a:prstGeom prst="rect">
            <a:avLst/>
          </a:prstGeom>
          <a:noFill/>
        </p:spPr>
        <p:txBody>
          <a:bodyPr wrap="square" rtlCol="0">
            <a:spAutoFit/>
          </a:bodyPr>
          <a:lstStyle/>
          <a:p>
            <a:pPr marL="465455" indent="-465455">
              <a:lnSpc>
                <a:spcPct val="150000"/>
              </a:lnSpc>
              <a:buFont typeface="+mj-ea"/>
              <a:buAutoNum type="circleNumDbPlain" startAt="2"/>
            </a:pPr>
            <a:r>
              <a:rPr lang="en-US" sz="2000" dirty="0">
                <a:latin typeface="Times New Roman" panose="02020603050405020304" pitchFamily="18" charset="0"/>
                <a:ea typeface="宋体" panose="02010600030101010101" pitchFamily="2" charset="-122"/>
                <a:cs typeface="Times New Roman" panose="02020603050405020304" pitchFamily="18" charset="0"/>
              </a:rPr>
              <a:t>Abandon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then it suffices to solve another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smaller subproblem</a:t>
            </a:r>
            <a:r>
              <a:rPr lang="en-US" sz="2000" dirty="0">
                <a:latin typeface="Times New Roman" panose="02020603050405020304" pitchFamily="18" charset="0"/>
                <a:ea typeface="宋体" panose="02010600030101010101" pitchFamily="2" charset="-122"/>
                <a:cs typeface="Times New Roman" panose="02020603050405020304" pitchFamily="18" charset="0"/>
              </a:rPr>
              <a:t>: to select activities from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8" name="图片 7"/>
          <p:cNvPicPr>
            <a:picLocks noChangeAspect="1"/>
          </p:cNvPicPr>
          <p:nvPr/>
        </p:nvPicPr>
        <p:blipFill>
          <a:blip r:embed="rId3"/>
          <a:stretch>
            <a:fillRect/>
          </a:stretch>
        </p:blipFill>
        <p:spPr>
          <a:xfrm>
            <a:off x="825197" y="3292191"/>
            <a:ext cx="7303105" cy="3124200"/>
          </a:xfrm>
          <a:prstGeom prst="rect">
            <a:avLst/>
          </a:prstGeom>
        </p:spPr>
      </p:pic>
      <p:sp>
        <p:nvSpPr>
          <p:cNvPr id="2" name="文本框 1">
            <a:extLst>
              <a:ext uri="{FF2B5EF4-FFF2-40B4-BE49-F238E27FC236}">
                <a16:creationId xmlns:a16="http://schemas.microsoft.com/office/drawing/2014/main" id="{4EAA3A0B-765E-3570-71D0-BD08C02FC04A}"/>
              </a:ext>
            </a:extLst>
          </p:cNvPr>
          <p:cNvSpPr txBox="1"/>
          <p:nvPr/>
        </p:nvSpPr>
        <p:spPr>
          <a:xfrm>
            <a:off x="6629400" y="2587694"/>
            <a:ext cx="2286000" cy="933589"/>
          </a:xfrm>
          <a:prstGeom prst="rect">
            <a:avLst/>
          </a:prstGeom>
          <a:solidFill>
            <a:srgbClr val="FFC000">
              <a:alpha val="35000"/>
            </a:srgbClr>
          </a:solidFill>
          <a:ln>
            <a:solidFill>
              <a:srgbClr val="FFC000"/>
            </a:solidFill>
          </a:ln>
        </p:spPr>
        <p:txBody>
          <a:bodyPr wrap="square" rtlCol="0">
            <a:spAutoFit/>
          </a:bodyPr>
          <a:lstStyle/>
          <a:p>
            <a:r>
              <a:rPr lang="zh-CN" altLang="en-US" dirty="0"/>
              <a:t>不选</a:t>
            </a:r>
            <a:r>
              <a:rPr lang="en-US" altLang="zh-CN" dirty="0"/>
              <a:t>A</a:t>
            </a:r>
            <a:r>
              <a:rPr lang="en-US" altLang="zh-CN" sz="2600" baseline="-25000" dirty="0"/>
              <a:t>9</a:t>
            </a:r>
            <a:r>
              <a:rPr lang="zh-CN" altLang="en-US" dirty="0"/>
              <a:t>的话，剩余活动构成的子问题为：</a:t>
            </a:r>
            <a:endParaRPr lang="en-US" altLang="zh-CN" dirty="0"/>
          </a:p>
          <a:p>
            <a:r>
              <a:rPr lang="en-US" altLang="zh-CN" dirty="0"/>
              <a:t>{A</a:t>
            </a:r>
            <a:r>
              <a:rPr lang="en-US" altLang="zh-CN" sz="2600" baseline="-25000" dirty="0"/>
              <a:t>1</a:t>
            </a:r>
            <a:r>
              <a:rPr lang="en-US" altLang="zh-CN" dirty="0"/>
              <a:t>,A</a:t>
            </a:r>
            <a:r>
              <a:rPr lang="en-US" altLang="zh-CN" sz="2600" baseline="-25000" dirty="0"/>
              <a:t>2</a:t>
            </a:r>
            <a:r>
              <a:rPr lang="en-US" altLang="zh-CN" dirty="0"/>
              <a:t>,A</a:t>
            </a:r>
            <a:r>
              <a:rPr lang="en-US" altLang="zh-CN" sz="2600" baseline="-25000" dirty="0"/>
              <a:t>3</a:t>
            </a:r>
            <a:r>
              <a:rPr lang="en-US" altLang="zh-CN" dirty="0"/>
              <a:t>,…,A</a:t>
            </a:r>
            <a:r>
              <a:rPr lang="en-US" altLang="zh-CN" sz="2600" baseline="-25000" dirty="0"/>
              <a:t>8</a:t>
            </a:r>
            <a:r>
              <a:rPr lang="en-US" altLang="zh-CN"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14578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Optimal sub-structure property</a:t>
            </a:r>
          </a:p>
        </p:txBody>
      </p:sp>
      <mc:AlternateContent xmlns:mc="http://schemas.openxmlformats.org/markup-compatibility/2006" xmlns:a14="http://schemas.microsoft.com/office/drawing/2010/main">
        <mc:Choice Requires="a14">
          <p:sp>
            <p:nvSpPr>
              <p:cNvPr id="4" name="TextBox 3"/>
              <p:cNvSpPr txBox="1"/>
              <p:nvPr/>
            </p:nvSpPr>
            <p:spPr>
              <a:xfrm>
                <a:off x="369916" y="1295400"/>
                <a:ext cx="8621684" cy="3375155"/>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Summarizing the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preceding</a:t>
                </a:r>
                <a:r>
                  <a:rPr lang="en-US" sz="2000" dirty="0">
                    <a:latin typeface="Times New Roman" panose="02020603050405020304" pitchFamily="18" charset="0"/>
                    <a:ea typeface="宋体" panose="02010600030101010101" pitchFamily="2" charset="-122"/>
                    <a:cs typeface="Times New Roman" panose="02020603050405020304" pitchFamily="18" charset="0"/>
                  </a:rPr>
                  <a:t> two cases, we can get a general form of subproblems as follows: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Selecting a collection of activities from </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sz="28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to maximize the total benefit.</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Let</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OPT</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err="1">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represent the optimal solution’s </a:t>
                </a:r>
                <a:r>
                  <a:rPr lang="en-US" sz="2000" i="1" dirty="0">
                    <a:latin typeface="Times New Roman" panose="02020603050405020304" pitchFamily="18" charset="0"/>
                    <a:ea typeface="宋体" panose="02010600030101010101" pitchFamily="2" charset="-122"/>
                    <a:cs typeface="Times New Roman" panose="02020603050405020304" pitchFamily="18" charset="0"/>
                  </a:rPr>
                  <a:t>value</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Optimal substructure property: (“cut-and-paste” argument)</a:t>
                </a:r>
              </a:p>
              <a:p>
                <a:pPr indent="0">
                  <a:lnSpc>
                    <a:spcPct val="150000"/>
                  </a:lnSpc>
                  <a:buFont typeface="Symbol" panose="05050102010706020507"/>
                  <a:buNone/>
                </a:pPr>
                <a14:m>
                  <m:oMathPara xmlns:m="http://schemas.openxmlformats.org/officeDocument/2006/math">
                    <m:oMathParaPr>
                      <m:jc m:val="centerGroup"/>
                    </m:oMathParaPr>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𝑂𝑃𝑇</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𝑖</m:t>
                      </m:r>
                      <m:r>
                        <a:rPr lang="en-US" sz="2000" i="1" dirty="0">
                          <a:latin typeface="Cambria Math" panose="02040503050406030204" charset="0"/>
                          <a:ea typeface="宋体" panose="02010600030101010101" pitchFamily="2" charset="-122"/>
                          <a:cs typeface="Cambria Math" panose="02040503050406030204" charset="0"/>
                        </a:rPr>
                        <m:t>) = </m:t>
                      </m:r>
                      <m:r>
                        <a:rPr lang="en-US" sz="2000" i="1" dirty="0">
                          <a:latin typeface="Cambria Math" panose="02040503050406030204" charset="0"/>
                          <a:ea typeface="宋体" panose="02010600030101010101" pitchFamily="2" charset="-122"/>
                          <a:cs typeface="Cambria Math" panose="02040503050406030204" charset="0"/>
                        </a:rPr>
                        <m:t>𝑚𝑎𝑥</m:t>
                      </m:r>
                      <m:d>
                        <m:dPr>
                          <m:begChr m:val="{"/>
                          <m:endChr m:val=""/>
                          <m:ctrlPr>
                            <a:rPr lang="en-US" sz="2000" i="1" dirty="0">
                              <a:latin typeface="Cambria Math" panose="02040503050406030204" pitchFamily="18" charset="0"/>
                              <a:ea typeface="宋体" panose="02010600030101010101" pitchFamily="2" charset="-122"/>
                              <a:cs typeface="Cambria Math" panose="02040503050406030204" charset="0"/>
                            </a:rPr>
                          </m:ctrlPr>
                        </m:dPr>
                        <m:e>
                          <m:eqArr>
                            <m:eqArrPr>
                              <m:ctrlPr>
                                <a:rPr lang="en-US" sz="2000" i="1" dirty="0">
                                  <a:latin typeface="Cambria Math" panose="02040503050406030204" pitchFamily="18" charset="0"/>
                                  <a:ea typeface="宋体" panose="02010600030101010101" pitchFamily="2" charset="-122"/>
                                  <a:cs typeface="Cambria Math" panose="02040503050406030204" charset="0"/>
                                </a:rPr>
                              </m:ctrlPr>
                            </m:eqArrPr>
                            <m:e>
                              <m:r>
                                <a:rPr lang="en-US" sz="2000" i="1" dirty="0">
                                  <a:latin typeface="Cambria Math" panose="02040503050406030204" charset="0"/>
                                  <a:ea typeface="宋体" panose="02010600030101010101" pitchFamily="2" charset="-122"/>
                                  <a:cs typeface="Cambria Math" panose="02040503050406030204" charset="0"/>
                                </a:rPr>
                                <m:t>𝑂𝑃𝑇</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𝑝𝑟𝑒</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𝑖</m:t>
                              </m:r>
                              <m:r>
                                <a:rPr lang="en-US" sz="2000" i="1" dirty="0">
                                  <a:latin typeface="Cambria Math" panose="02040503050406030204" charset="0"/>
                                  <a:ea typeface="宋体" panose="02010600030101010101" pitchFamily="2" charset="-122"/>
                                  <a:cs typeface="Cambria Math" panose="02040503050406030204" charset="0"/>
                                </a:rPr>
                                <m:t>))+ </m:t>
                              </m:r>
                              <m:sSub>
                                <m:sSubPr>
                                  <m:ctrlPr>
                                    <a:rPr lang="en-US" sz="2000" i="1" dirty="0" smtClean="0">
                                      <a:latin typeface="Cambria Math" panose="02040503050406030204" pitchFamily="18" charset="0"/>
                                      <a:ea typeface="宋体" panose="02010600030101010101" pitchFamily="2" charset="-122"/>
                                    </a:rPr>
                                  </m:ctrlPr>
                                </m:sSubPr>
                                <m:e>
                                  <m:r>
                                    <a:rPr lang="en-US" altLang="zh-CN" sz="2000" b="0" i="1" dirty="0" smtClean="0">
                                      <a:latin typeface="Cambria Math" panose="02040503050406030204" pitchFamily="18" charset="0"/>
                                      <a:ea typeface="宋体" panose="02010600030101010101" pitchFamily="2" charset="-122"/>
                                    </a:rPr>
                                    <m:t>𝑊</m:t>
                                  </m:r>
                                </m:e>
                                <m:sub>
                                  <m:r>
                                    <a:rPr lang="en-US" sz="2000" b="0" i="1" dirty="0" smtClean="0">
                                      <a:latin typeface="Cambria Math" panose="02040503050406030204" pitchFamily="18" charset="0"/>
                                      <a:ea typeface="宋体" panose="02010600030101010101" pitchFamily="2" charset="-122"/>
                                    </a:rPr>
                                    <m:t>𝑖</m:t>
                                  </m:r>
                                </m:sub>
                              </m:sSub>
                            </m:e>
                            <m:e>
                              <m:r>
                                <a:rPr lang="en-US" sz="2000" i="1" dirty="0">
                                  <a:latin typeface="Cambria Math" panose="02040503050406030204" charset="0"/>
                                  <a:ea typeface="宋体" panose="02010600030101010101" pitchFamily="2" charset="-122"/>
                                  <a:cs typeface="Cambria Math" panose="02040503050406030204" charset="0"/>
                                </a:rPr>
                                <m:t>𝑂𝑃𝑇</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𝑖</m:t>
                              </m:r>
                              <m:r>
                                <a:rPr lang="en-US" sz="2000" i="1" dirty="0">
                                  <a:latin typeface="Cambria Math" panose="02040503050406030204" charset="0"/>
                                  <a:ea typeface="宋体" panose="02010600030101010101" pitchFamily="2" charset="-122"/>
                                  <a:cs typeface="Cambria Math" panose="02040503050406030204" charset="0"/>
                                </a:rPr>
                                <m:t>−1)</m:t>
                              </m:r>
                            </m:e>
                          </m:eqArr>
                        </m:e>
                      </m:d>
                    </m:oMath>
                  </m:oMathPara>
                </a14:m>
                <a:endParaRPr lang="en-US" sz="2000" i="1" dirty="0">
                  <a:latin typeface="Cambria Math" panose="02040503050406030204" charset="0"/>
                  <a:ea typeface="宋体" panose="02010600030101010101" pitchFamily="2" charset="-122"/>
                  <a:cs typeface="Cambria Math" panose="02040503050406030204" charset="0"/>
                </a:endParaRPr>
              </a:p>
              <a:p>
                <a:pPr indent="0">
                  <a:lnSpc>
                    <a:spcPct val="15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        Here, </a:t>
                </a:r>
                <a:r>
                  <a:rPr lang="en-US" sz="2000" i="1" dirty="0">
                    <a:latin typeface="Times New Roman" panose="02020603050405020304" pitchFamily="18" charset="0"/>
                    <a:ea typeface="宋体" panose="02010600030101010101" pitchFamily="2" charset="-122"/>
                    <a:cs typeface="Times New Roman" panose="02020603050405020304" pitchFamily="18" charset="0"/>
                  </a:rPr>
                  <a:t>pre</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denotes the largest index of the activities ending before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endParaRPr lang="en-US" sz="2000" i="1" baseline="-25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9916" y="1295400"/>
                <a:ext cx="8621684" cy="3375155"/>
              </a:xfrm>
              <a:prstGeom prst="rect">
                <a:avLst/>
              </a:prstGeom>
              <a:blipFill>
                <a:blip r:embed="rId3"/>
                <a:stretch>
                  <a:fillRect l="-778" r="-919" b="-4521"/>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30326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Dynamic programming algorithm</a:t>
            </a:r>
          </a:p>
        </p:txBody>
      </p:sp>
      <mc:AlternateContent xmlns:mc="http://schemas.openxmlformats.org/markup-compatibility/2006" xmlns:a14="http://schemas.microsoft.com/office/drawing/2010/main">
        <mc:Choice Requires="a14">
          <p:sp>
            <p:nvSpPr>
              <p:cNvPr id="4" name="TextBox 3"/>
              <p:cNvSpPr txBox="1"/>
              <p:nvPr/>
            </p:nvSpPr>
            <p:spPr>
              <a:xfrm>
                <a:off x="435934" y="990600"/>
                <a:ext cx="8708066" cy="5914440"/>
              </a:xfrm>
              <a:prstGeom prst="rect">
                <a:avLst/>
              </a:prstGeom>
              <a:noFill/>
            </p:spPr>
            <p:txBody>
              <a:bodyPr wrap="square" rtlCol="0">
                <a:spAutoFit/>
              </a:bodyPr>
              <a:lstStyle/>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RECURSIVE_DP(</a:t>
                </a:r>
                <a:r>
                  <a:rPr lang="en-US" sz="2000" i="1"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20000"/>
                  </a:lnSpc>
                  <a:buFont typeface="Symbol" panose="05050102010706020507"/>
                  <a:buNone/>
                </a:pPr>
                <a:r>
                  <a:rPr lang="en-US" sz="2000" b="1" dirty="0">
                    <a:latin typeface="Times New Roman" panose="02020603050405020304" pitchFamily="18" charset="0"/>
                    <a:ea typeface="宋体" panose="02010600030101010101" pitchFamily="2" charset="-122"/>
                    <a:cs typeface="Times New Roman" panose="02020603050405020304" pitchFamily="18" charset="0"/>
                  </a:rPr>
                  <a:t>Require:</a:t>
                </a:r>
                <a:r>
                  <a:rPr lang="en-US" sz="2000" dirty="0">
                    <a:latin typeface="Times New Roman" panose="02020603050405020304" pitchFamily="18" charset="0"/>
                    <a:ea typeface="宋体" panose="02010600030101010101" pitchFamily="2" charset="-122"/>
                    <a:cs typeface="Times New Roman" panose="02020603050405020304" pitchFamily="18" charset="0"/>
                  </a:rPr>
                  <a:t> All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have been sorted in the increasing order of </a:t>
                </a:r>
                <a:r>
                  <a:rPr lang="en-US" sz="2000" i="1" dirty="0">
                    <a:latin typeface="Times New Roman" panose="02020603050405020304" pitchFamily="18" charset="0"/>
                    <a:ea typeface="宋体" panose="02010600030101010101" pitchFamily="2" charset="-122"/>
                    <a:cs typeface="Times New Roman" panose="02020603050405020304" pitchFamily="18" charset="0"/>
                  </a:rPr>
                  <a:t>F</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1: </a:t>
                </a:r>
                <a:r>
                  <a:rPr lang="en-US" sz="2000" b="1" dirty="0">
                    <a:latin typeface="Times New Roman" panose="02020603050405020304" pitchFamily="18" charset="0"/>
                    <a:ea typeface="宋体" panose="02010600030101010101" pitchFamily="2" charset="-122"/>
                    <a:cs typeface="Times New Roman" panose="02020603050405020304" pitchFamily="18" charset="0"/>
                  </a:rPr>
                  <a:t>if</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0 </a:t>
                </a:r>
                <a:r>
                  <a:rPr lang="en-US" sz="2000" b="1" dirty="0">
                    <a:latin typeface="Times New Roman" panose="02020603050405020304" pitchFamily="18" charset="0"/>
                    <a:ea typeface="宋体" panose="02010600030101010101" pitchFamily="2" charset="-122"/>
                    <a:cs typeface="Times New Roman" panose="02020603050405020304" pitchFamily="18" charset="0"/>
                  </a:rPr>
                  <a:t>then</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2:     </a:t>
                </a:r>
                <a:r>
                  <a:rPr lang="en-US" sz="2000" b="1" dirty="0">
                    <a:latin typeface="Times New Roman" panose="02020603050405020304" pitchFamily="18" charset="0"/>
                    <a:ea typeface="宋体" panose="02010600030101010101" pitchFamily="2" charset="-122"/>
                    <a:cs typeface="Times New Roman" panose="02020603050405020304" pitchFamily="18" charset="0"/>
                  </a:rPr>
                  <a:t>return </a:t>
                </a:r>
                <a:r>
                  <a:rPr lang="en-US" sz="2000" dirty="0">
                    <a:latin typeface="Times New Roman" panose="02020603050405020304" pitchFamily="18" charset="0"/>
                    <a:ea typeface="宋体" panose="02010600030101010101" pitchFamily="2" charset="-122"/>
                    <a:cs typeface="Times New Roman" panose="02020603050405020304" pitchFamily="18" charset="0"/>
                  </a:rPr>
                  <a:t>0;</a:t>
                </a: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3: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if</a:t>
                </a: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4 </a:t>
                </a:r>
                <a:r>
                  <a:rPr lang="en-US" sz="2000" b="1" dirty="0">
                    <a:latin typeface="Times New Roman" panose="02020603050405020304" pitchFamily="18" charset="0"/>
                    <a:ea typeface="宋体" panose="02010600030101010101" pitchFamily="2" charset="-122"/>
                    <a:cs typeface="Times New Roman" panose="02020603050405020304" pitchFamily="18" charset="0"/>
                  </a:rPr>
                  <a:t>if</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 1 </a:t>
                </a:r>
                <a:r>
                  <a:rPr lang="en-US" sz="2000" b="1" dirty="0">
                    <a:latin typeface="Times New Roman" panose="02020603050405020304" pitchFamily="18" charset="0"/>
                    <a:ea typeface="宋体" panose="02010600030101010101" pitchFamily="2" charset="-122"/>
                    <a:cs typeface="Times New Roman" panose="02020603050405020304" pitchFamily="18" charset="0"/>
                  </a:rPr>
                  <a:t>then</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5:     </a:t>
                </a:r>
                <a:r>
                  <a:rPr lang="en-US" sz="2000" b="1" dirty="0">
                    <a:latin typeface="Times New Roman" panose="02020603050405020304" pitchFamily="18" charset="0"/>
                    <a:ea typeface="宋体" panose="02010600030101010101" pitchFamily="2" charset="-122"/>
                    <a:cs typeface="Times New Roman" panose="02020603050405020304" pitchFamily="18" charset="0"/>
                  </a:rPr>
                  <a:t>return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W</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6: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if</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7: Let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pre</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denote the largest index of those activities ending before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endParaRPr lang="en-US" sz="2000" i="1"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8: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𝑚</m:t>
                    </m:r>
                    <m:r>
                      <a:rPr lang="en-US" sz="2000" i="1" dirty="0">
                        <a:latin typeface="Cambria Math" panose="02040503050406030204" charset="0"/>
                        <a:ea typeface="宋体" panose="02010600030101010101" pitchFamily="2" charset="-122"/>
                        <a:cs typeface="Cambria Math" panose="02040503050406030204" charset="0"/>
                      </a:rPr>
                      <m:t>= </m:t>
                    </m:r>
                    <m:r>
                      <a:rPr lang="en-US" sz="2000" i="1" dirty="0">
                        <a:latin typeface="Cambria Math" panose="02040503050406030204" charset="0"/>
                        <a:ea typeface="宋体" panose="02010600030101010101" pitchFamily="2" charset="-122"/>
                        <a:cs typeface="Cambria Math" panose="02040503050406030204" charset="0"/>
                      </a:rPr>
                      <m:t>𝑚𝑎𝑥</m:t>
                    </m:r>
                    <m:d>
                      <m:dPr>
                        <m:begChr m:val="{"/>
                        <m:endChr m:val=""/>
                        <m:ctrlPr>
                          <a:rPr lang="en-US" sz="2000" i="1" dirty="0">
                            <a:latin typeface="Cambria Math" panose="02040503050406030204" pitchFamily="18" charset="0"/>
                            <a:ea typeface="宋体" panose="02010600030101010101" pitchFamily="2" charset="-122"/>
                            <a:cs typeface="Cambria Math" panose="02040503050406030204" charset="0"/>
                          </a:rPr>
                        </m:ctrlPr>
                      </m:dPr>
                      <m:e>
                        <m:eqArr>
                          <m:eqArrPr>
                            <m:ctrlPr>
                              <a:rPr lang="en-US" sz="2000" i="1" dirty="0">
                                <a:latin typeface="Cambria Math" panose="02040503050406030204" pitchFamily="18" charset="0"/>
                                <a:ea typeface="宋体" panose="02010600030101010101" pitchFamily="2" charset="-122"/>
                                <a:cs typeface="Cambria Math" panose="02040503050406030204" charset="0"/>
                              </a:rPr>
                            </m:ctrlPr>
                          </m:eqArrPr>
                          <m:e>
                            <m:r>
                              <a:rPr lang="en-US" sz="2000" i="1" dirty="0">
                                <a:latin typeface="Cambria Math" panose="02040503050406030204" charset="0"/>
                                <a:ea typeface="宋体" panose="02010600030101010101" pitchFamily="2" charset="-122"/>
                                <a:cs typeface="Cambria Math" panose="02040503050406030204" charset="0"/>
                              </a:rPr>
                              <m:t>𝑅𝐸𝐶𝑈𝑅𝑆𝐼𝑉𝐸</m:t>
                            </m:r>
                            <m:r>
                              <a:rPr lang="en-US" sz="2000" i="1" dirty="0">
                                <a:latin typeface="Cambria Math" panose="02040503050406030204" charset="0"/>
                                <a:ea typeface="宋体" panose="02010600030101010101" pitchFamily="2" charset="-122"/>
                                <a:cs typeface="Cambria Math" panose="02040503050406030204" charset="0"/>
                              </a:rPr>
                              <m:t>_</m:t>
                            </m:r>
                            <m:r>
                              <a:rPr lang="en-US" sz="2000" i="1" dirty="0">
                                <a:latin typeface="Cambria Math" panose="02040503050406030204" charset="0"/>
                                <a:ea typeface="宋体" panose="02010600030101010101" pitchFamily="2" charset="-122"/>
                                <a:cs typeface="Cambria Math" panose="02040503050406030204" charset="0"/>
                              </a:rPr>
                              <m:t>𝐷𝑃</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𝑝𝑟𝑒</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𝑖</m:t>
                            </m:r>
                            <m:r>
                              <a:rPr lang="en-US" sz="2000" i="1" dirty="0">
                                <a:latin typeface="Cambria Math" panose="02040503050406030204" charset="0"/>
                                <a:ea typeface="宋体" panose="02010600030101010101" pitchFamily="2" charset="-122"/>
                                <a:cs typeface="Cambria Math" panose="02040503050406030204" charset="0"/>
                              </a:rPr>
                              <m:t>))+ </m:t>
                            </m:r>
                            <m:sSub>
                              <m:sSubPr>
                                <m:ctrlPr>
                                  <a:rPr lang="en-US" sz="2000" i="1" dirty="0">
                                    <a:latin typeface="Cambria Math" panose="02040503050406030204" pitchFamily="18" charset="0"/>
                                    <a:ea typeface="宋体" panose="02010600030101010101" pitchFamily="2" charset="-122"/>
                                    <a:cs typeface="Cambria Math" panose="02040503050406030204" charset="0"/>
                                  </a:rPr>
                                </m:ctrlPr>
                              </m:sSubPr>
                              <m:e>
                                <m:r>
                                  <a:rPr lang="en-US" sz="2000" i="1" dirty="0">
                                    <a:latin typeface="Cambria Math" panose="02040503050406030204" charset="0"/>
                                    <a:ea typeface="宋体" panose="02010600030101010101" pitchFamily="2" charset="-122"/>
                                    <a:cs typeface="Cambria Math" panose="02040503050406030204" charset="0"/>
                                  </a:rPr>
                                  <m:t>𝑊</m:t>
                                </m:r>
                              </m:e>
                              <m:sub>
                                <m:r>
                                  <a:rPr lang="en-US" sz="2000" i="1" dirty="0">
                                    <a:latin typeface="Cambria Math" panose="02040503050406030204" charset="0"/>
                                    <a:ea typeface="宋体" panose="02010600030101010101" pitchFamily="2" charset="-122"/>
                                    <a:cs typeface="Cambria Math" panose="02040503050406030204" charset="0"/>
                                  </a:rPr>
                                  <m:t>𝑖</m:t>
                                </m:r>
                              </m:sub>
                            </m:sSub>
                          </m:e>
                          <m:e>
                            <m:r>
                              <a:rPr lang="en-US" sz="2000" i="1" dirty="0">
                                <a:latin typeface="Cambria Math" panose="02040503050406030204" charset="0"/>
                                <a:ea typeface="宋体" panose="02010600030101010101" pitchFamily="2" charset="-122"/>
                                <a:cs typeface="Cambria Math" panose="02040503050406030204" charset="0"/>
                              </a:rPr>
                              <m:t>𝑅𝐸𝐶𝑈𝑅𝑆𝐼𝑉𝐸</m:t>
                            </m:r>
                            <m:r>
                              <a:rPr lang="en-US" sz="2000" i="1" dirty="0">
                                <a:latin typeface="Cambria Math" panose="02040503050406030204" charset="0"/>
                                <a:ea typeface="宋体" panose="02010600030101010101" pitchFamily="2" charset="-122"/>
                                <a:cs typeface="Cambria Math" panose="02040503050406030204" charset="0"/>
                              </a:rPr>
                              <m:t>_</m:t>
                            </m:r>
                            <m:r>
                              <a:rPr lang="en-US" sz="2000" i="1" dirty="0">
                                <a:latin typeface="Cambria Math" panose="02040503050406030204" charset="0"/>
                                <a:ea typeface="宋体" panose="02010600030101010101" pitchFamily="2" charset="-122"/>
                                <a:cs typeface="Cambria Math" panose="02040503050406030204" charset="0"/>
                              </a:rPr>
                              <m:t>𝐷𝑃</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𝑖</m:t>
                            </m:r>
                            <m:r>
                              <a:rPr lang="en-US" sz="2000" i="1" dirty="0">
                                <a:latin typeface="Cambria Math" panose="02040503050406030204" charset="0"/>
                                <a:ea typeface="宋体" panose="02010600030101010101" pitchFamily="2" charset="-122"/>
                                <a:cs typeface="Cambria Math" panose="02040503050406030204" charset="0"/>
                              </a:rPr>
                              <m:t>−1)</m:t>
                            </m:r>
                          </m:e>
                        </m:eqArr>
                      </m:e>
                    </m:d>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indent="0" fontAlgn="auto">
                  <a:lnSpc>
                    <a:spcPct val="12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9: </a:t>
                </a:r>
                <a:r>
                  <a:rPr lang="en-US" sz="2000" b="1" dirty="0">
                    <a:latin typeface="Times New Roman" panose="02020603050405020304" pitchFamily="18" charset="0"/>
                    <a:ea typeface="宋体" panose="02010600030101010101" pitchFamily="2" charset="-122"/>
                    <a:cs typeface="Times New Roman" panose="02020603050405020304" pitchFamily="18" charset="0"/>
                  </a:rPr>
                  <a:t>return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m</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65455" indent="-465455" fontAlgn="auto">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The orginal problem can be solved by calling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RECURSIVE_DP(</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n</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marL="465455" indent="-465455" fontAlgn="auto">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It takes </a:t>
                </a:r>
                <a:r>
                  <a:rPr lang="en-US" sz="2000" i="1" dirty="0">
                    <a:latin typeface="Times New Roman" panose="02020603050405020304" pitchFamily="18" charset="0"/>
                    <a:ea typeface="宋体" panose="02010600030101010101" pitchFamily="2" charset="-122"/>
                    <a:cs typeface="Times New Roman" panose="02020603050405020304" pitchFamily="18" charset="0"/>
                  </a:rPr>
                  <a:t>O</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log</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time to sort all the activities and also determine </a:t>
                </a:r>
                <a:r>
                  <a:rPr lang="en-US" sz="2000" i="1" dirty="0">
                    <a:latin typeface="Times New Roman" panose="02020603050405020304" pitchFamily="18" charset="0"/>
                    <a:ea typeface="宋体" panose="02010600030101010101" pitchFamily="2" charset="-122"/>
                    <a:cs typeface="Times New Roman" panose="02020603050405020304" pitchFamily="18" charset="0"/>
                  </a:rPr>
                  <a:t>pre</a:t>
                </a:r>
                <a:r>
                  <a:rPr lang="en-US" sz="2000" dirty="0">
                    <a:latin typeface="Times New Roman" panose="02020603050405020304" pitchFamily="18" charset="0"/>
                    <a:ea typeface="宋体" panose="02010600030101010101" pitchFamily="2" charset="-122"/>
                    <a:cs typeface="Times New Roman" panose="02020603050405020304" pitchFamily="18" charset="0"/>
                  </a:rPr>
                  <a:t>(.), and the dynamic programming needs </a:t>
                </a:r>
                <a:r>
                  <a:rPr lang="en-US" sz="2000" i="1" dirty="0">
                    <a:latin typeface="Times New Roman" panose="02020603050405020304" pitchFamily="18" charset="0"/>
                    <a:ea typeface="宋体" panose="02010600030101010101" pitchFamily="2" charset="-122"/>
                    <a:cs typeface="Times New Roman" panose="02020603050405020304" pitchFamily="18" charset="0"/>
                  </a:rPr>
                  <a:t>O</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time. Thus, the total running time is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n</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log</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n</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35934" y="990600"/>
                <a:ext cx="8708066" cy="5914440"/>
              </a:xfrm>
              <a:prstGeom prst="rect">
                <a:avLst/>
              </a:prstGeom>
              <a:blipFill>
                <a:blip r:embed="rId3"/>
                <a:stretch>
                  <a:fillRect l="-770" t="-103" b="-825"/>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 name="矩形 1">
            <a:extLst>
              <a:ext uri="{FF2B5EF4-FFF2-40B4-BE49-F238E27FC236}">
                <a16:creationId xmlns:a16="http://schemas.microsoft.com/office/drawing/2014/main" id="{A621FEDC-6BB9-2B13-404C-6B9BE9470918}"/>
              </a:ext>
            </a:extLst>
          </p:cNvPr>
          <p:cNvSpPr/>
          <p:nvPr/>
        </p:nvSpPr>
        <p:spPr>
          <a:xfrm>
            <a:off x="435934" y="1437167"/>
            <a:ext cx="8001000" cy="4114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8360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Multistage decision process</a:t>
            </a:r>
          </a:p>
        </p:txBody>
      </p:sp>
      <p:sp>
        <p:nvSpPr>
          <p:cNvPr id="4" name="TextBox 3"/>
          <p:cNvSpPr txBox="1"/>
          <p:nvPr/>
        </p:nvSpPr>
        <p:spPr>
          <a:xfrm>
            <a:off x="370205" y="3200400"/>
            <a:ext cx="8316595" cy="2068323"/>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Here, we use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baseline="-25000" dirty="0">
                <a:latin typeface="Times New Roman" panose="02020603050405020304" pitchFamily="18" charset="0"/>
                <a:ea typeface="宋体" panose="02010600030101010101" pitchFamily="2" charset="-122"/>
                <a:cs typeface="Times New Roman" panose="02020603050405020304" pitchFamily="18" charset="0"/>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to represent a solution, where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800" i="1" baseline="-1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 1 means “selection of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1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i="1" baseline="-1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0 means “</a:t>
            </a:r>
            <a:r>
              <a:rPr lang="en-US" sz="2000" dirty="0">
                <a:latin typeface="Times New Roman" panose="02020603050405020304" pitchFamily="18" charset="0"/>
                <a:ea typeface="宋体" panose="02010600030101010101" pitchFamily="2" charset="-122"/>
                <a:cs typeface="Times New Roman" panose="02020603050405020304" pitchFamily="18" charset="0"/>
              </a:rPr>
              <a:t>abandoning it”. </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At the first decision step, we have to enumerate both options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 0 and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 1 as we have no idea which one leads to the optimal choice.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2" name="直接箭头连接符 1"/>
          <p:cNvCxnSpPr/>
          <p:nvPr/>
        </p:nvCxnSpPr>
        <p:spPr>
          <a:xfrm flipV="1">
            <a:off x="990600" y="1295400"/>
            <a:ext cx="2590800" cy="103695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581400" y="1299210"/>
            <a:ext cx="2438400" cy="986790"/>
          </a:xfrm>
          <a:prstGeom prst="straightConnector1">
            <a:avLst/>
          </a:prstGeom>
          <a:ln cap="flat">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0000" y="990600"/>
            <a:ext cx="3536950" cy="368300"/>
          </a:xfrm>
          <a:prstGeom prst="rect">
            <a:avLst/>
          </a:prstGeom>
          <a:noFill/>
        </p:spPr>
        <p:txBody>
          <a:bodyPr wrap="square" rtlCol="0">
            <a:spAutoFit/>
          </a:bodyPr>
          <a:lstStyle/>
          <a:p>
            <a:r>
              <a:rPr lang="en-US" altLang="zh-CN" i="1"/>
              <a:t>P</a:t>
            </a:r>
            <a:r>
              <a:rPr lang="en-US" altLang="zh-CN" baseline="-25000"/>
              <a:t>0</a:t>
            </a:r>
            <a:r>
              <a:rPr lang="en-US" altLang="zh-CN"/>
              <a:t>:  </a:t>
            </a:r>
            <a:r>
              <a:rPr lang="en-US" altLang="zh-CN" i="1"/>
              <a:t>X</a:t>
            </a:r>
            <a:r>
              <a:rPr lang="en-US" altLang="zh-CN"/>
              <a:t> = [?,?,?,?,?,?,?,?,?]</a:t>
            </a:r>
          </a:p>
        </p:txBody>
      </p:sp>
      <p:sp>
        <p:nvSpPr>
          <p:cNvPr id="9" name="文本框 8"/>
          <p:cNvSpPr txBox="1"/>
          <p:nvPr/>
        </p:nvSpPr>
        <p:spPr>
          <a:xfrm>
            <a:off x="1035050" y="1475105"/>
            <a:ext cx="1174750" cy="368300"/>
          </a:xfrm>
          <a:prstGeom prst="rect">
            <a:avLst/>
          </a:prstGeom>
          <a:noFill/>
        </p:spPr>
        <p:txBody>
          <a:bodyPr wrap="square" rtlCol="0">
            <a:spAutoFit/>
          </a:bodyPr>
          <a:lstStyle/>
          <a:p>
            <a:r>
              <a:rPr lang="en-US" altLang="zh-CN" i="1" dirty="0"/>
              <a:t>x</a:t>
            </a:r>
            <a:r>
              <a:rPr lang="en-US" altLang="zh-CN" sz="2400" baseline="-25000" dirty="0"/>
              <a:t>9</a:t>
            </a:r>
            <a:r>
              <a:rPr lang="en-US" altLang="zh-CN" dirty="0"/>
              <a:t> = 1</a:t>
            </a:r>
          </a:p>
        </p:txBody>
      </p:sp>
      <p:sp>
        <p:nvSpPr>
          <p:cNvPr id="10" name="文本框 9"/>
          <p:cNvSpPr txBox="1"/>
          <p:nvPr/>
        </p:nvSpPr>
        <p:spPr>
          <a:xfrm>
            <a:off x="5334000" y="1475105"/>
            <a:ext cx="1158875" cy="368300"/>
          </a:xfrm>
          <a:prstGeom prst="rect">
            <a:avLst/>
          </a:prstGeom>
          <a:noFill/>
        </p:spPr>
        <p:txBody>
          <a:bodyPr wrap="square" rtlCol="0">
            <a:spAutoFit/>
          </a:bodyPr>
          <a:lstStyle/>
          <a:p>
            <a:r>
              <a:rPr lang="en-US" altLang="zh-CN" i="1" dirty="0"/>
              <a:t>x</a:t>
            </a:r>
            <a:r>
              <a:rPr lang="en-US" altLang="zh-CN" sz="2400" baseline="-25000" dirty="0"/>
              <a:t>9</a:t>
            </a:r>
            <a:r>
              <a:rPr lang="en-US" altLang="zh-CN" dirty="0"/>
              <a:t> = 0</a:t>
            </a:r>
          </a:p>
        </p:txBody>
      </p:sp>
      <p:sp>
        <p:nvSpPr>
          <p:cNvPr id="11" name="文本框 10"/>
          <p:cNvSpPr txBox="1"/>
          <p:nvPr/>
        </p:nvSpPr>
        <p:spPr>
          <a:xfrm>
            <a:off x="1393825" y="2252345"/>
            <a:ext cx="2545080" cy="368300"/>
          </a:xfrm>
          <a:prstGeom prst="rect">
            <a:avLst/>
          </a:prstGeom>
          <a:noFill/>
        </p:spPr>
        <p:txBody>
          <a:bodyPr wrap="square" rtlCol="0">
            <a:spAutoFit/>
          </a:bodyPr>
          <a:lstStyle/>
          <a:p>
            <a:r>
              <a:rPr lang="en-US" altLang="zh-CN" i="1" dirty="0">
                <a:sym typeface="+mn-ea"/>
              </a:rPr>
              <a:t>P</a:t>
            </a:r>
            <a:r>
              <a:rPr lang="en-US" altLang="zh-CN" sz="2400" baseline="-25000" dirty="0">
                <a:sym typeface="+mn-ea"/>
              </a:rPr>
              <a:t>1</a:t>
            </a:r>
            <a:r>
              <a:rPr lang="en-US" altLang="zh-CN" dirty="0">
                <a:sym typeface="+mn-ea"/>
              </a:rPr>
              <a:t>: </a:t>
            </a:r>
            <a:r>
              <a:rPr lang="en-US" altLang="zh-CN" i="1" dirty="0">
                <a:sym typeface="+mn-ea"/>
              </a:rPr>
              <a:t> X</a:t>
            </a:r>
            <a:r>
              <a:rPr lang="en-US" altLang="zh-CN" dirty="0">
                <a:sym typeface="+mn-ea"/>
              </a:rPr>
              <a:t> = [?,?,?,?,?,?,?,?,1]</a:t>
            </a:r>
            <a:endParaRPr lang="zh-CN" altLang="en-US" dirty="0"/>
          </a:p>
        </p:txBody>
      </p:sp>
      <p:sp>
        <p:nvSpPr>
          <p:cNvPr id="12" name="文本框 11"/>
          <p:cNvSpPr txBox="1"/>
          <p:nvPr/>
        </p:nvSpPr>
        <p:spPr>
          <a:xfrm>
            <a:off x="6325235" y="2172335"/>
            <a:ext cx="2742565" cy="645160"/>
          </a:xfrm>
          <a:prstGeom prst="rect">
            <a:avLst/>
          </a:prstGeom>
          <a:noFill/>
        </p:spPr>
        <p:txBody>
          <a:bodyPr wrap="square" rtlCol="0">
            <a:spAutoFit/>
          </a:bodyPr>
          <a:lstStyle/>
          <a:p>
            <a:r>
              <a:rPr lang="en-US" altLang="zh-CN" i="1" dirty="0">
                <a:sym typeface="+mn-ea"/>
              </a:rPr>
              <a:t>P</a:t>
            </a:r>
            <a:r>
              <a:rPr lang="en-US" altLang="zh-CN" sz="2400" baseline="-25000" dirty="0">
                <a:sym typeface="+mn-ea"/>
              </a:rPr>
              <a:t>2</a:t>
            </a:r>
            <a:r>
              <a:rPr lang="en-US" altLang="zh-CN" dirty="0">
                <a:sym typeface="+mn-ea"/>
              </a:rPr>
              <a:t>:  </a:t>
            </a:r>
            <a:r>
              <a:rPr lang="en-US" altLang="zh-CN" i="1" dirty="0">
                <a:sym typeface="+mn-ea"/>
              </a:rPr>
              <a:t>X</a:t>
            </a:r>
            <a:r>
              <a:rPr lang="en-US" altLang="zh-CN" dirty="0">
                <a:sym typeface="+mn-ea"/>
              </a:rPr>
              <a:t> = [?,?,?,?,?,?,?,?,0]</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540115"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 more cumbersome dynamic programming algorithm</a:t>
            </a:r>
          </a:p>
        </p:txBody>
      </p:sp>
      <p:sp>
        <p:nvSpPr>
          <p:cNvPr id="4" name="TextBox 3"/>
          <p:cNvSpPr txBox="1"/>
          <p:nvPr/>
        </p:nvSpPr>
        <p:spPr>
          <a:xfrm>
            <a:off x="369916" y="1295400"/>
            <a:ext cx="8316884" cy="2622321"/>
          </a:xfrm>
          <a:prstGeom prst="rect">
            <a:avLst/>
          </a:prstGeom>
          <a:noFill/>
        </p:spPr>
        <p:txBody>
          <a:bodyPr wrap="square" rtlCol="0">
            <a:spAutoFit/>
          </a:bodyPr>
          <a:lstStyle/>
          <a:p>
            <a:pPr marL="465455" indent="-465455" fontAlgn="auto">
              <a:lnSpc>
                <a:spcPct val="11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Suppose we are to find the optimal solution. Consider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first decision</a:t>
            </a:r>
            <a:r>
              <a:rPr lang="en-US" sz="2000" dirty="0">
                <a:latin typeface="Times New Roman" panose="02020603050405020304" pitchFamily="18" charset="0"/>
                <a:ea typeface="宋体" panose="02010600030101010101" pitchFamily="2" charset="-122"/>
                <a:cs typeface="Times New Roman" panose="02020603050405020304" pitchFamily="18" charset="0"/>
              </a:rPr>
              <a:t> in this process, i.e., whether a specific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is selected. There are at most </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such choices:</a:t>
            </a:r>
          </a:p>
          <a:p>
            <a:pPr marL="922655" lvl="1" indent="-465455" fontAlgn="auto">
              <a:lnSpc>
                <a:spcPct val="11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Select an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the selection leads to a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smaller subproblem</a:t>
            </a:r>
            <a:r>
              <a:rPr lang="en-US" sz="2000" dirty="0">
                <a:latin typeface="Times New Roman" panose="02020603050405020304" pitchFamily="18" charset="0"/>
                <a:ea typeface="宋体" panose="02010600030101010101" pitchFamily="2" charset="-122"/>
                <a:cs typeface="Times New Roman" panose="02020603050405020304" pitchFamily="18" charset="0"/>
              </a:rPr>
              <a:t>, namely, selecting from the activity set with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and also those activities conflicting with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 </a:t>
            </a:r>
            <a:r>
              <a:rPr lang="en-US" sz="2000" dirty="0">
                <a:latin typeface="Times New Roman" panose="02020603050405020304" pitchFamily="18" charset="0"/>
                <a:ea typeface="宋体" panose="02010600030101010101" pitchFamily="2" charset="-122"/>
                <a:cs typeface="Times New Roman" panose="02020603050405020304" pitchFamily="18" charset="0"/>
              </a:rPr>
              <a:t>being removed.    </a:t>
            </a:r>
          </a:p>
          <a:p>
            <a:pPr marL="465455" indent="-465455">
              <a:lnSpc>
                <a:spcPct val="150000"/>
              </a:lnSpc>
              <a:buFont typeface="Symbol" panose="05050102010706020507"/>
              <a:buChar char="·"/>
            </a:pPr>
            <a:endParaRPr lang="en-US" sz="20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6" name="图片 5"/>
          <p:cNvPicPr>
            <a:picLocks noChangeAspect="1"/>
          </p:cNvPicPr>
          <p:nvPr/>
        </p:nvPicPr>
        <p:blipFill>
          <a:blip r:embed="rId3"/>
          <a:stretch>
            <a:fillRect/>
          </a:stretch>
        </p:blipFill>
        <p:spPr>
          <a:xfrm>
            <a:off x="1215381" y="3882464"/>
            <a:ext cx="6849761" cy="2657639"/>
          </a:xfrm>
          <a:prstGeom prst="rect">
            <a:avLst/>
          </a:prstGeom>
        </p:spPr>
      </p:pic>
      <p:sp>
        <p:nvSpPr>
          <p:cNvPr id="2" name="文本框 1">
            <a:extLst>
              <a:ext uri="{FF2B5EF4-FFF2-40B4-BE49-F238E27FC236}">
                <a16:creationId xmlns:a16="http://schemas.microsoft.com/office/drawing/2014/main" id="{25F081E9-723F-245D-BCA2-9A4494C51244}"/>
              </a:ext>
            </a:extLst>
          </p:cNvPr>
          <p:cNvSpPr txBox="1"/>
          <p:nvPr/>
        </p:nvSpPr>
        <p:spPr>
          <a:xfrm>
            <a:off x="6324600" y="3200400"/>
            <a:ext cx="2819400" cy="1200329"/>
          </a:xfrm>
          <a:prstGeom prst="rect">
            <a:avLst/>
          </a:prstGeom>
          <a:solidFill>
            <a:srgbClr val="FFC000">
              <a:alpha val="35000"/>
            </a:srgbClr>
          </a:solidFill>
          <a:ln>
            <a:solidFill>
              <a:srgbClr val="FFC000"/>
            </a:solidFill>
          </a:ln>
        </p:spPr>
        <p:txBody>
          <a:bodyPr wrap="square" rtlCol="0">
            <a:spAutoFit/>
          </a:bodyPr>
          <a:lstStyle/>
          <a:p>
            <a:r>
              <a:rPr lang="zh-CN" altLang="en-US" dirty="0"/>
              <a:t>比如，若选中</a:t>
            </a:r>
            <a:r>
              <a:rPr lang="en-US" altLang="zh-CN" dirty="0"/>
              <a:t>A</a:t>
            </a:r>
            <a:r>
              <a:rPr lang="en-US" altLang="zh-CN" sz="2600" baseline="-25000" dirty="0"/>
              <a:t>5</a:t>
            </a:r>
            <a:r>
              <a:rPr lang="zh-CN" altLang="en-US" dirty="0"/>
              <a:t>的话，剩余活动构成的子问题为：</a:t>
            </a:r>
            <a:endParaRPr lang="en-US" altLang="zh-CN" dirty="0"/>
          </a:p>
          <a:p>
            <a:r>
              <a:rPr lang="en-US" altLang="zh-CN" dirty="0"/>
              <a:t>{A</a:t>
            </a:r>
            <a:r>
              <a:rPr lang="en-US" altLang="zh-CN" sz="2600" baseline="-25000" dirty="0"/>
              <a:t>1</a:t>
            </a:r>
            <a:r>
              <a:rPr lang="en-US" altLang="zh-CN" dirty="0"/>
              <a:t>,A</a:t>
            </a:r>
            <a:r>
              <a:rPr lang="en-US" altLang="zh-CN" sz="2600" baseline="-25000" dirty="0"/>
              <a:t>2</a:t>
            </a:r>
            <a:r>
              <a:rPr lang="en-US" altLang="zh-CN" dirty="0"/>
              <a:t>,A</a:t>
            </a:r>
            <a:r>
              <a:rPr lang="en-US" altLang="zh-CN" sz="2600" baseline="-25000" dirty="0"/>
              <a:t>3</a:t>
            </a:r>
            <a:r>
              <a:rPr lang="en-US" altLang="zh-CN" dirty="0"/>
              <a:t>, A</a:t>
            </a:r>
            <a:r>
              <a:rPr lang="en-US" altLang="zh-CN" sz="2600" baseline="-25000" dirty="0"/>
              <a:t>4</a:t>
            </a:r>
            <a:r>
              <a:rPr lang="en-US" altLang="zh-CN" dirty="0"/>
              <a:t>,A</a:t>
            </a:r>
            <a:r>
              <a:rPr lang="en-US" altLang="zh-CN" sz="2600" baseline="-25000" dirty="0"/>
              <a:t>8</a:t>
            </a:r>
            <a:r>
              <a:rPr lang="en-US" altLang="zh-CN" dirty="0"/>
              <a:t>,A</a:t>
            </a:r>
            <a:r>
              <a:rPr lang="en-US" altLang="zh-CN" sz="2600" baseline="-25000" dirty="0"/>
              <a:t>9</a:t>
            </a:r>
            <a:r>
              <a:rPr lang="en-US" altLang="zh-CN" dirty="0"/>
              <a:t>}</a:t>
            </a:r>
          </a:p>
          <a:p>
            <a:r>
              <a:rPr lang="zh-CN" altLang="en-US" dirty="0"/>
              <a:t>（特点：剩余元素不连续）</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3654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Optimal sub-structure property</a:t>
            </a:r>
          </a:p>
        </p:txBody>
      </p:sp>
      <mc:AlternateContent xmlns:mc="http://schemas.openxmlformats.org/markup-compatibility/2006" xmlns:a14="http://schemas.microsoft.com/office/drawing/2010/main">
        <mc:Choice Requires="a14">
          <p:sp>
            <p:nvSpPr>
              <p:cNvPr id="4" name="TextBox 3"/>
              <p:cNvSpPr txBox="1"/>
              <p:nvPr/>
            </p:nvSpPr>
            <p:spPr>
              <a:xfrm>
                <a:off x="369916" y="1295400"/>
                <a:ext cx="8621684" cy="4013278"/>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Summarizing these cases, we can design a general form of the subproblems as: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Selecting a collection of activities from a subset </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14:m>
                  <m:oMath xmlns:m="http://schemas.openxmlformats.org/officeDocument/2006/math">
                    <m:r>
                      <a:rPr lang="en-US" sz="2400" i="1" dirty="0">
                        <a:solidFill>
                          <a:srgbClr val="FF0000"/>
                        </a:solidFill>
                        <a:latin typeface="Cambria Math" panose="02040503050406030204" charset="0"/>
                        <a:ea typeface="宋体" panose="02010600030101010101" pitchFamily="2" charset="-122"/>
                        <a:cs typeface="Cambria Math" panose="02040503050406030204" charset="0"/>
                      </a:rPr>
                      <m:t> ⊆ {</m:t>
                    </m:r>
                    <m:r>
                      <a:rPr lang="en-US" sz="2400" i="1"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𝐴</m:t>
                    </m:r>
                    <m:r>
                      <a:rPr lang="en-US" sz="2400" i="1" baseline="-25000"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1</m:t>
                    </m:r>
                    <m:r>
                      <a:rPr lang="en-US" sz="2400" i="1"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m:t>
                    </m:r>
                    <m:r>
                      <a:rPr lang="en-US" sz="2400" i="1"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𝐴</m:t>
                    </m:r>
                    <m:r>
                      <a:rPr lang="en-US" sz="2400" i="1" baseline="-25000"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2</m:t>
                    </m:r>
                    <m:r>
                      <a:rPr lang="en-US" sz="2400" i="1" dirty="0">
                        <a:solidFill>
                          <a:srgbClr val="FF0000"/>
                        </a:solidFill>
                        <a:latin typeface="Cambria Math" panose="02040503050406030204" charset="0"/>
                        <a:ea typeface="宋体" panose="02010600030101010101" pitchFamily="2" charset="-122"/>
                        <a:cs typeface="Times New Roman" panose="02020603050405020304" pitchFamily="18" charset="0"/>
                        <a:sym typeface="+mn-ea"/>
                      </a:rPr>
                      <m:t>,...</m:t>
                    </m:r>
                    <m:sSub>
                      <m:sSubPr>
                        <m:ctrlPr>
                          <a:rPr lang="en-US" sz="2400" i="1" dirty="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sym typeface="+mn-ea"/>
                          </a:rPr>
                        </m:ctrlPr>
                      </m:sSubPr>
                      <m:e>
                        <m:r>
                          <a:rPr lang="en-US" sz="2400" b="0" i="1" dirty="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sym typeface="+mn-ea"/>
                          </a:rPr>
                          <m:t>𝐴</m:t>
                        </m:r>
                      </m:e>
                      <m:sub>
                        <m:r>
                          <a:rPr lang="en-US" sz="2400" b="0" i="1" dirty="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sym typeface="+mn-ea"/>
                          </a:rPr>
                          <m:t>𝑛</m:t>
                        </m:r>
                      </m:sub>
                    </m:sSub>
                    <m:r>
                      <a:rPr lang="en-US" sz="2400" i="1" dirty="0">
                        <a:solidFill>
                          <a:srgbClr val="FF0000"/>
                        </a:solidFill>
                        <a:latin typeface="Cambria Math" panose="02040503050406030204" charset="0"/>
                        <a:ea typeface="宋体" panose="02010600030101010101" pitchFamily="2" charset="-122"/>
                        <a:cs typeface="Cambria Math" panose="02040503050406030204" charset="0"/>
                      </a:rPr>
                      <m:t>}</m:t>
                    </m:r>
                  </m:oMath>
                </a14:m>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to maximize the total benefit.</a:t>
                </a:r>
                <a:r>
                  <a:rPr lang="en-US" sz="2000" dirty="0">
                    <a:latin typeface="Times New Roman" panose="02020603050405020304" pitchFamily="18" charset="0"/>
                    <a:ea typeface="宋体" panose="02010600030101010101" pitchFamily="2" charset="-122"/>
                    <a:cs typeface="Times New Roman" panose="02020603050405020304" pitchFamily="18" charset="0"/>
                  </a:rPr>
                  <a:t> Let’s denote the optimal solution’s value as </a:t>
                </a:r>
                <a:r>
                  <a:rPr lang="en-US" sz="2000" i="1" dirty="0">
                    <a:latin typeface="Times New Roman" panose="02020603050405020304" pitchFamily="18" charset="0"/>
                    <a:ea typeface="宋体" panose="02010600030101010101" pitchFamily="2" charset="-122"/>
                    <a:cs typeface="Times New Roman" panose="02020603050405020304" pitchFamily="18" charset="0"/>
                  </a:rPr>
                  <a:t>OPT</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Optimal substructure property: (“cut-and-paste” argument)</a:t>
                </a:r>
              </a:p>
              <a:p>
                <a:pPr indent="0">
                  <a:lnSpc>
                    <a:spcPct val="150000"/>
                  </a:lnSpc>
                  <a:buFont typeface="Symbol" panose="05050102010706020507"/>
                  <a:buNone/>
                </a:pPr>
                <a14:m>
                  <m:oMathPara xmlns:m="http://schemas.openxmlformats.org/officeDocument/2006/math">
                    <m:oMathParaPr>
                      <m:jc m:val="centerGroup"/>
                    </m:oMathParaPr>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𝑂𝑃𝑇</m:t>
                      </m:r>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𝑆</m:t>
                      </m:r>
                      <m:r>
                        <a:rPr lang="en-US" sz="2000" i="1" dirty="0">
                          <a:latin typeface="Cambria Math" panose="02040503050406030204" charset="0"/>
                          <a:ea typeface="宋体" panose="02010600030101010101" pitchFamily="2" charset="-122"/>
                          <a:cs typeface="Cambria Math" panose="02040503050406030204" charset="0"/>
                        </a:rPr>
                        <m:t>) = </m:t>
                      </m:r>
                      <m:func>
                        <m:funcPr>
                          <m:ctrlPr>
                            <a:rPr lang="en-US" sz="2000" i="1" dirty="0">
                              <a:latin typeface="Cambria Math" panose="02040503050406030204" pitchFamily="18" charset="0"/>
                              <a:ea typeface="宋体" panose="02010600030101010101" pitchFamily="2" charset="-122"/>
                              <a:cs typeface="Cambria Math" panose="02040503050406030204" charset="0"/>
                            </a:rPr>
                          </m:ctrlPr>
                        </m:funcPr>
                        <m:fName>
                          <m:limLow>
                            <m:limLowPr>
                              <m:ctrlPr>
                                <a:rPr lang="en-US" sz="2000" i="1" dirty="0">
                                  <a:latin typeface="Cambria Math" panose="02040503050406030204" pitchFamily="18" charset="0"/>
                                  <a:ea typeface="宋体" panose="02010600030101010101" pitchFamily="2" charset="-122"/>
                                  <a:cs typeface="Cambria Math" panose="02040503050406030204" charset="0"/>
                                </a:rPr>
                              </m:ctrlPr>
                            </m:limLowPr>
                            <m:e>
                              <m:r>
                                <m:rPr>
                                  <m:sty m:val="p"/>
                                </m:rPr>
                                <a:rPr lang="en-US" sz="2000" dirty="0">
                                  <a:latin typeface="Cambria Math" panose="02040503050406030204" charset="0"/>
                                  <a:ea typeface="宋体" panose="02010600030101010101" pitchFamily="2" charset="-122"/>
                                  <a:cs typeface="Cambria Math" panose="02040503050406030204" charset="0"/>
                                </a:rPr>
                                <m:t>max</m:t>
                              </m:r>
                            </m:e>
                            <m:lim>
                              <m:sSub>
                                <m:sSubPr>
                                  <m:ctrlPr>
                                    <a:rPr lang="en-US" sz="2000" i="1" dirty="0">
                                      <a:latin typeface="Cambria Math" panose="02040503050406030204" pitchFamily="18" charset="0"/>
                                      <a:ea typeface="宋体" panose="02010600030101010101" pitchFamily="2" charset="-122"/>
                                      <a:cs typeface="Cambria Math" panose="02040503050406030204" charset="0"/>
                                    </a:rPr>
                                  </m:ctrlPr>
                                </m:sSubPr>
                                <m:e>
                                  <m:r>
                                    <a:rPr lang="en-US" sz="2000" i="1" dirty="0">
                                      <a:latin typeface="Cambria Math" panose="02040503050406030204" charset="0"/>
                                      <a:ea typeface="宋体" panose="02010600030101010101" pitchFamily="2" charset="-122"/>
                                      <a:cs typeface="Cambria Math" panose="02040503050406030204" charset="0"/>
                                    </a:rPr>
                                    <m:t>𝐴</m:t>
                                  </m:r>
                                </m:e>
                                <m:sub>
                                  <m:r>
                                    <a:rPr lang="en-US" sz="2000" i="1" dirty="0">
                                      <a:latin typeface="Cambria Math" panose="02040503050406030204" charset="0"/>
                                      <a:ea typeface="宋体" panose="02010600030101010101" pitchFamily="2" charset="-122"/>
                                      <a:cs typeface="Cambria Math" panose="02040503050406030204" charset="0"/>
                                    </a:rPr>
                                    <m:t>𝑖</m:t>
                                  </m:r>
                                </m:sub>
                              </m:sSub>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𝑆</m:t>
                              </m:r>
                            </m:lim>
                          </m:limLow>
                        </m:fName>
                        <m:e>
                          <m:r>
                            <a:rPr lang="en-US" sz="2000" i="1" dirty="0">
                              <a:latin typeface="Cambria Math" panose="02040503050406030204" charset="0"/>
                              <a:ea typeface="宋体" panose="02010600030101010101" pitchFamily="2" charset="-122"/>
                              <a:cs typeface="Cambria Math" panose="02040503050406030204" charset="0"/>
                            </a:rPr>
                            <m:t>{</m:t>
                          </m:r>
                          <m:r>
                            <a:rPr lang="en-US" sz="2000" i="1" dirty="0">
                              <a:latin typeface="Cambria Math" panose="02040503050406030204" charset="0"/>
                              <a:ea typeface="宋体" panose="02010600030101010101" pitchFamily="2" charset="-122"/>
                              <a:cs typeface="Cambria Math" panose="02040503050406030204" charset="0"/>
                            </a:rPr>
                            <m:t>𝑂𝑃𝑇</m:t>
                          </m:r>
                          <m:r>
                            <a:rPr lang="en-US" sz="2000" i="1" dirty="0">
                              <a:latin typeface="Cambria Math" panose="02040503050406030204" charset="0"/>
                              <a:ea typeface="宋体" panose="02010600030101010101" pitchFamily="2" charset="-122"/>
                              <a:cs typeface="Cambria Math" panose="02040503050406030204" charset="0"/>
                            </a:rPr>
                            <m:t>(</m:t>
                          </m:r>
                          <m:sSubSup>
                            <m:sSubSupPr>
                              <m:ctrlPr>
                                <a:rPr lang="en-US" sz="2000" i="1" dirty="0" smtClean="0">
                                  <a:latin typeface="Cambria Math" panose="02040503050406030204" pitchFamily="18" charset="0"/>
                                  <a:ea typeface="宋体" panose="02010600030101010101" pitchFamily="2" charset="-122"/>
                                </a:rPr>
                              </m:ctrlPr>
                            </m:sSubSupPr>
                            <m:e>
                              <m:r>
                                <a:rPr lang="en-US" sz="2000" b="0" i="1" dirty="0" smtClean="0">
                                  <a:latin typeface="Cambria Math" panose="02040503050406030204" pitchFamily="18" charset="0"/>
                                  <a:ea typeface="宋体" panose="02010600030101010101" pitchFamily="2" charset="-122"/>
                                </a:rPr>
                                <m:t>𝑆</m:t>
                              </m:r>
                            </m:e>
                            <m:sub>
                              <m:r>
                                <a:rPr lang="en-US" sz="2000" b="0" i="1" dirty="0" smtClean="0">
                                  <a:latin typeface="Cambria Math" panose="02040503050406030204" pitchFamily="18" charset="0"/>
                                  <a:ea typeface="宋体" panose="02010600030101010101" pitchFamily="2" charset="-122"/>
                                </a:rPr>
                                <m:t>𝑖</m:t>
                              </m:r>
                            </m:sub>
                            <m:sup>
                              <m:r>
                                <a:rPr lang="en-US" sz="2000" b="0" i="1" dirty="0" smtClean="0">
                                  <a:latin typeface="Cambria Math" panose="02040503050406030204" pitchFamily="18" charset="0"/>
                                  <a:ea typeface="宋体" panose="02010600030101010101" pitchFamily="2" charset="-122"/>
                                  <a:sym typeface="Symbol" panose="05050102010706020507" pitchFamily="18" charset="2"/>
                                </a:rPr>
                                <m:t>′</m:t>
                              </m:r>
                            </m:sup>
                          </m:sSubSup>
                          <m:r>
                            <a:rPr lang="en-US" sz="2000" i="1" dirty="0">
                              <a:latin typeface="Cambria Math" panose="02040503050406030204" charset="0"/>
                              <a:ea typeface="宋体" panose="02010600030101010101" pitchFamily="2" charset="-122"/>
                              <a:cs typeface="Cambria Math" panose="02040503050406030204" charset="0"/>
                            </a:rPr>
                            <m:t>) + </m:t>
                          </m:r>
                          <m:sSub>
                            <m:sSubPr>
                              <m:ctrlPr>
                                <a:rPr lang="en-US" sz="2000" i="1" dirty="0">
                                  <a:latin typeface="Cambria Math" panose="02040503050406030204" pitchFamily="18" charset="0"/>
                                  <a:ea typeface="宋体" panose="02010600030101010101" pitchFamily="2" charset="-122"/>
                                  <a:cs typeface="Cambria Math" panose="02040503050406030204" charset="0"/>
                                </a:rPr>
                              </m:ctrlPr>
                            </m:sSubPr>
                            <m:e>
                              <m:r>
                                <a:rPr lang="en-US" sz="2000" i="1" dirty="0">
                                  <a:latin typeface="Cambria Math" panose="02040503050406030204" charset="0"/>
                                  <a:ea typeface="宋体" panose="02010600030101010101" pitchFamily="2" charset="-122"/>
                                  <a:cs typeface="Cambria Math" panose="02040503050406030204" charset="0"/>
                                </a:rPr>
                                <m:t>𝑊</m:t>
                              </m:r>
                            </m:e>
                            <m:sub>
                              <m:r>
                                <a:rPr lang="en-US" sz="2000" i="1" dirty="0">
                                  <a:latin typeface="Cambria Math" panose="02040503050406030204" charset="0"/>
                                  <a:ea typeface="宋体" panose="02010600030101010101" pitchFamily="2" charset="-122"/>
                                  <a:cs typeface="Cambria Math" panose="02040503050406030204" charset="0"/>
                                </a:rPr>
                                <m:t>𝑖</m:t>
                              </m:r>
                            </m:sub>
                          </m:sSub>
                          <m:r>
                            <a:rPr lang="en-US" sz="2000" i="1" dirty="0">
                              <a:latin typeface="Cambria Math" panose="02040503050406030204" charset="0"/>
                              <a:ea typeface="宋体" panose="02010600030101010101" pitchFamily="2" charset="-122"/>
                              <a:cs typeface="Cambria Math" panose="02040503050406030204" charset="0"/>
                            </a:rPr>
                            <m:t>}</m:t>
                          </m:r>
                        </m:e>
                      </m:func>
                    </m:oMath>
                  </m:oMathPara>
                </a14:m>
                <a:endParaRPr lang="en-US" sz="2000" i="1" dirty="0">
                  <a:latin typeface="Cambria Math" panose="02040503050406030204" charset="0"/>
                  <a:ea typeface="宋体" panose="02010600030101010101" pitchFamily="2" charset="-122"/>
                  <a:cs typeface="Cambria Math" panose="02040503050406030204" charset="0"/>
                </a:endParaRPr>
              </a:p>
              <a:p>
                <a:pPr indent="0">
                  <a:lnSpc>
                    <a:spcPct val="15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        Here, </a:t>
                </a:r>
                <a14:m>
                  <m:oMath xmlns:m="http://schemas.openxmlformats.org/officeDocument/2006/math">
                    <m:sSubSup>
                      <m:sSubSupPr>
                        <m:ctrlPr>
                          <a:rPr lang="en-US" sz="2000" i="1" dirty="0" smtClean="0">
                            <a:latin typeface="Cambria Math" panose="02040503050406030204" pitchFamily="18" charset="0"/>
                            <a:ea typeface="宋体" panose="02010600030101010101" pitchFamily="2" charset="-122"/>
                          </a:rPr>
                        </m:ctrlPr>
                      </m:sSubSupPr>
                      <m:e>
                        <m:r>
                          <a:rPr lang="en-US" sz="2000" b="0" i="1" dirty="0" smtClean="0">
                            <a:latin typeface="Cambria Math" panose="02040503050406030204" pitchFamily="18" charset="0"/>
                            <a:ea typeface="宋体" panose="02010600030101010101" pitchFamily="2" charset="-122"/>
                          </a:rPr>
                          <m:t>𝑆</m:t>
                        </m:r>
                      </m:e>
                      <m:sub>
                        <m:r>
                          <a:rPr lang="en-US" sz="2000" b="0" i="1" dirty="0" smtClean="0">
                            <a:latin typeface="Cambria Math" panose="02040503050406030204" pitchFamily="18" charset="0"/>
                            <a:ea typeface="宋体" panose="02010600030101010101" pitchFamily="2" charset="-122"/>
                          </a:rPr>
                          <m:t>𝑖</m:t>
                        </m:r>
                      </m:sub>
                      <m:sup>
                        <m:r>
                          <a:rPr lang="en-US" sz="2000" b="0" i="1" dirty="0" smtClean="0">
                            <a:latin typeface="Cambria Math" panose="02040503050406030204" pitchFamily="18" charset="0"/>
                            <a:ea typeface="宋体" panose="02010600030101010101" pitchFamily="2" charset="-122"/>
                            <a:sym typeface="Symbol" panose="05050102010706020507" pitchFamily="18" charset="2"/>
                          </a:rPr>
                          <m:t>′</m:t>
                        </m:r>
                      </m:sup>
                    </m:sSubSup>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represents the remaining subset when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and the activities conflicting with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dirty="0">
                    <a:latin typeface="Times New Roman" panose="02020603050405020304" pitchFamily="18" charset="0"/>
                    <a:ea typeface="宋体" panose="02010600030101010101" pitchFamily="2" charset="-122"/>
                    <a:cs typeface="Times New Roman" panose="02020603050405020304" pitchFamily="18" charset="0"/>
                  </a:rPr>
                  <a:t>are removed from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endParaRPr lang="en-US" sz="2000" i="1" baseline="-25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9916" y="1295400"/>
                <a:ext cx="8621684" cy="4013278"/>
              </a:xfrm>
              <a:prstGeom prst="rect">
                <a:avLst/>
              </a:prstGeom>
              <a:blipFill>
                <a:blip r:embed="rId3"/>
                <a:stretch>
                  <a:fillRect l="-778" r="-2122" b="-3495"/>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49A15B-770F-9E55-ECFC-D5ED818FBBAD}"/>
                  </a:ext>
                </a:extLst>
              </p:cNvPr>
              <p:cNvSpPr txBox="1"/>
              <p:nvPr/>
            </p:nvSpPr>
            <p:spPr>
              <a:xfrm>
                <a:off x="3557143" y="6172200"/>
                <a:ext cx="4572000" cy="3695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ea typeface="宋体" panose="02010600030101010101" pitchFamily="2" charset="-122"/>
                        </a:rPr>
                        <m:t>   </m:t>
                      </m:r>
                      <m:sSubSup>
                        <m:sSubSupPr>
                          <m:ctrlPr>
                            <a:rPr lang="en-US" sz="1800" i="1" dirty="0" smtClean="0">
                              <a:latin typeface="Cambria Math" panose="02040503050406030204" pitchFamily="18" charset="0"/>
                              <a:ea typeface="宋体" panose="02010600030101010101" pitchFamily="2" charset="-122"/>
                            </a:rPr>
                          </m:ctrlPr>
                        </m:sSubSupPr>
                        <m:e>
                          <m:r>
                            <a:rPr lang="en-US" altLang="zh-CN" b="0" i="1" dirty="0" smtClean="0">
                              <a:latin typeface="Cambria Math" panose="02040503050406030204" pitchFamily="18" charset="0"/>
                              <a:ea typeface="宋体" panose="02010600030101010101" pitchFamily="2" charset="-122"/>
                            </a:rPr>
                            <m:t> </m:t>
                          </m:r>
                          <m:r>
                            <a:rPr lang="en-US" sz="1800" b="0" i="1" dirty="0" smtClean="0">
                              <a:latin typeface="Cambria Math" panose="02040503050406030204" pitchFamily="18" charset="0"/>
                              <a:ea typeface="宋体" panose="02010600030101010101" pitchFamily="2" charset="-122"/>
                            </a:rPr>
                            <m:t>𝑆</m:t>
                          </m:r>
                        </m:e>
                        <m:sub>
                          <m:r>
                            <a:rPr lang="en-US" sz="1800" b="0" i="1" dirty="0" smtClean="0">
                              <a:latin typeface="Cambria Math" panose="02040503050406030204" pitchFamily="18" charset="0"/>
                              <a:ea typeface="宋体" panose="02010600030101010101" pitchFamily="2" charset="-122"/>
                            </a:rPr>
                            <m:t>𝑖</m:t>
                          </m:r>
                        </m:sub>
                        <m:sup>
                          <m:r>
                            <a:rPr lang="en-US" sz="1800" b="0" i="1" dirty="0" smtClean="0">
                              <a:latin typeface="Cambria Math" panose="02040503050406030204" pitchFamily="18" charset="0"/>
                              <a:ea typeface="宋体" panose="02010600030101010101" pitchFamily="2" charset="-122"/>
                              <a:sym typeface="Symbol" panose="05050102010706020507" pitchFamily="18" charset="2"/>
                            </a:rPr>
                            <m:t>′</m:t>
                          </m:r>
                        </m:sup>
                      </m:sSubSup>
                    </m:oMath>
                  </m:oMathPara>
                </a14:m>
                <a:endParaRPr lang="en-US" dirty="0"/>
              </a:p>
            </p:txBody>
          </p:sp>
        </mc:Choice>
        <mc:Fallback xmlns="">
          <p:sp>
            <p:nvSpPr>
              <p:cNvPr id="6" name="文本框 5">
                <a:extLst>
                  <a:ext uri="{FF2B5EF4-FFF2-40B4-BE49-F238E27FC236}">
                    <a16:creationId xmlns:a16="http://schemas.microsoft.com/office/drawing/2014/main" id="{A649A15B-770F-9E55-ECFC-D5ED818FBBAD}"/>
                  </a:ext>
                </a:extLst>
              </p:cNvPr>
              <p:cNvSpPr txBox="1">
                <a:spLocks noRot="1" noChangeAspect="1" noMove="1" noResize="1" noEditPoints="1" noAdjustHandles="1" noChangeArrowheads="1" noChangeShapeType="1" noTextEdit="1"/>
              </p:cNvSpPr>
              <p:nvPr/>
            </p:nvSpPr>
            <p:spPr>
              <a:xfrm>
                <a:off x="3557143" y="6172200"/>
                <a:ext cx="4572000" cy="369588"/>
              </a:xfrm>
              <a:prstGeom prst="rect">
                <a:avLst/>
              </a:prstGeom>
              <a:blipFill>
                <a:blip r:embed="rId4"/>
                <a:stretch>
                  <a:fillRect b="-3333"/>
                </a:stretch>
              </a:blipFill>
            </p:spPr>
            <p:txBody>
              <a:bodyPr/>
              <a:lstStyle/>
              <a:p>
                <a:r>
                  <a:rPr lang="en-US">
                    <a:noFill/>
                  </a:rPr>
                  <a:t> </a:t>
                </a:r>
              </a:p>
            </p:txBody>
          </p:sp>
        </mc:Fallback>
      </mc:AlternateContent>
      <p:sp>
        <p:nvSpPr>
          <p:cNvPr id="8" name="文本框 7">
            <a:extLst>
              <a:ext uri="{FF2B5EF4-FFF2-40B4-BE49-F238E27FC236}">
                <a16:creationId xmlns:a16="http://schemas.microsoft.com/office/drawing/2014/main" id="{02D97FD2-7842-DD60-9772-1875DF5DC901}"/>
              </a:ext>
            </a:extLst>
          </p:cNvPr>
          <p:cNvSpPr txBox="1"/>
          <p:nvPr/>
        </p:nvSpPr>
        <p:spPr>
          <a:xfrm>
            <a:off x="5995543" y="6172456"/>
            <a:ext cx="2723823" cy="369332"/>
          </a:xfrm>
          <a:prstGeom prst="rect">
            <a:avLst/>
          </a:prstGeom>
          <a:noFill/>
        </p:spPr>
        <p:txBody>
          <a:bodyPr wrap="none" rtlCol="0">
            <a:spAutoFit/>
          </a:bodyPr>
          <a:lstStyle/>
          <a:p>
            <a:r>
              <a:rPr lang="zh-CN" altLang="en-US" dirty="0"/>
              <a:t>无法用闭合表达式来表征</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2772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Dynamic programming algorithm</a:t>
            </a:r>
          </a:p>
        </p:txBody>
      </p:sp>
      <mc:AlternateContent xmlns:mc="http://schemas.openxmlformats.org/markup-compatibility/2006" xmlns:a14="http://schemas.microsoft.com/office/drawing/2010/main">
        <mc:Choice Requires="a14">
          <p:sp>
            <p:nvSpPr>
              <p:cNvPr id="4" name="TextBox 3"/>
              <p:cNvSpPr txBox="1"/>
              <p:nvPr/>
            </p:nvSpPr>
            <p:spPr>
              <a:xfrm>
                <a:off x="370205" y="990600"/>
                <a:ext cx="8773795" cy="5611793"/>
              </a:xfrm>
              <a:prstGeom prst="rect">
                <a:avLst/>
              </a:prstGeom>
              <a:noFill/>
            </p:spPr>
            <p:txBody>
              <a:bodyPr wrap="square" rtlCol="0">
                <a:spAutoFit/>
              </a:bodyPr>
              <a:lstStyle/>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RECURSIVE_DP(</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1: </a:t>
                </a:r>
                <a:r>
                  <a:rPr lang="en-US" sz="2000" b="1" dirty="0">
                    <a:latin typeface="Times New Roman" panose="02020603050405020304" pitchFamily="18" charset="0"/>
                    <a:ea typeface="宋体" panose="02010600030101010101" pitchFamily="2" charset="-122"/>
                    <a:cs typeface="Times New Roman" panose="02020603050405020304" pitchFamily="18" charset="0"/>
                  </a:rPr>
                  <a:t>if</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dirty="0">
                    <a:latin typeface="Times New Roman" panose="02020603050405020304" pitchFamily="18" charset="0"/>
                    <a:ea typeface="宋体" panose="02010600030101010101" pitchFamily="2" charset="-122"/>
                    <a:cs typeface="Times New Roman" panose="02020603050405020304" pitchFamily="18" charset="0"/>
                  </a:rPr>
                  <a:t> is empty </a:t>
                </a:r>
                <a:r>
                  <a:rPr lang="en-US" sz="2000" b="1" dirty="0">
                    <a:latin typeface="Times New Roman" panose="02020603050405020304" pitchFamily="18" charset="0"/>
                    <a:ea typeface="宋体" panose="02010600030101010101" pitchFamily="2" charset="-122"/>
                    <a:cs typeface="Times New Roman" panose="02020603050405020304" pitchFamily="18" charset="0"/>
                  </a:rPr>
                  <a:t>then</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2:     </a:t>
                </a:r>
                <a:r>
                  <a:rPr lang="en-US" sz="2000" b="1" dirty="0">
                    <a:latin typeface="Times New Roman" panose="02020603050405020304" pitchFamily="18" charset="0"/>
                    <a:ea typeface="宋体" panose="02010600030101010101" pitchFamily="2" charset="-122"/>
                    <a:cs typeface="Times New Roman" panose="02020603050405020304" pitchFamily="18" charset="0"/>
                  </a:rPr>
                  <a:t>return </a:t>
                </a:r>
                <a:r>
                  <a:rPr lang="en-US" sz="2000" dirty="0">
                    <a:latin typeface="Times New Roman" panose="02020603050405020304" pitchFamily="18" charset="0"/>
                    <a:ea typeface="宋体" panose="02010600030101010101" pitchFamily="2" charset="-122"/>
                    <a:cs typeface="Times New Roman" panose="02020603050405020304" pitchFamily="18" charset="0"/>
                  </a:rPr>
                  <a:t>0;</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3: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if</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4  </a:t>
                </a:r>
                <a:r>
                  <a:rPr lang="en-US" sz="2000" i="1" dirty="0">
                    <a:latin typeface="Times New Roman" panose="02020603050405020304" pitchFamily="18" charset="0"/>
                    <a:ea typeface="宋体" panose="02010600030101010101" pitchFamily="2" charset="-122"/>
                    <a:cs typeface="Times New Roman" panose="02020603050405020304" pitchFamily="18" charset="0"/>
                  </a:rPr>
                  <a:t>m</a:t>
                </a:r>
                <a:r>
                  <a:rPr lang="en-US" sz="2000" dirty="0">
                    <a:latin typeface="Times New Roman" panose="02020603050405020304" pitchFamily="18" charset="0"/>
                    <a:ea typeface="宋体" panose="02010600030101010101" pitchFamily="2" charset="-122"/>
                    <a:cs typeface="Times New Roman" panose="02020603050405020304" pitchFamily="18" charset="0"/>
                  </a:rPr>
                  <a:t> = 0;</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5: </a:t>
                </a:r>
                <a:r>
                  <a:rPr lang="en-US" sz="2000" b="1" dirty="0">
                    <a:latin typeface="Times New Roman" panose="02020603050405020304" pitchFamily="18" charset="0"/>
                    <a:ea typeface="宋体" panose="02010600030101010101" pitchFamily="2" charset="-122"/>
                    <a:cs typeface="Times New Roman" panose="02020603050405020304" pitchFamily="18" charset="0"/>
                  </a:rPr>
                  <a:t>for</a:t>
                </a:r>
                <a:r>
                  <a:rPr lang="en-US" sz="2000" dirty="0">
                    <a:latin typeface="Times New Roman" panose="02020603050405020304" pitchFamily="18" charset="0"/>
                    <a:ea typeface="宋体" panose="02010600030101010101" pitchFamily="2" charset="-122"/>
                    <a:cs typeface="Times New Roman" panose="02020603050405020304" pitchFamily="18" charset="0"/>
                  </a:rPr>
                  <a:t> each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b="1" dirty="0">
                    <a:latin typeface="Times New Roman" panose="02020603050405020304" pitchFamily="18" charset="0"/>
                    <a:ea typeface="宋体" panose="02010600030101010101" pitchFamily="2" charset="-122"/>
                    <a:cs typeface="Times New Roman" panose="02020603050405020304" pitchFamily="18" charset="0"/>
                  </a:rPr>
                  <a:t>do</a:t>
                </a:r>
              </a:p>
              <a:p>
                <a:pPr marL="723900" indent="-723900">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6</a:t>
                </a:r>
                <a:r>
                  <a:rPr lang="en-US" sz="19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Denote </a:t>
                </a:r>
                <a14:m>
                  <m:oMath xmlns:m="http://schemas.openxmlformats.org/officeDocument/2006/math">
                    <m:sSubSup>
                      <m:sSubSupPr>
                        <m:ctrlPr>
                          <a:rPr lang="en-US" sz="2000" i="1" dirty="0" smtClean="0">
                            <a:latin typeface="Cambria Math" panose="02040503050406030204" pitchFamily="18" charset="0"/>
                            <a:ea typeface="宋体" panose="02010600030101010101" pitchFamily="2" charset="-122"/>
                          </a:rPr>
                        </m:ctrlPr>
                      </m:sSubSupPr>
                      <m:e>
                        <m:r>
                          <a:rPr lang="en-US" sz="2000" b="0" i="1" dirty="0" smtClean="0">
                            <a:latin typeface="Cambria Math" panose="02040503050406030204" pitchFamily="18" charset="0"/>
                            <a:ea typeface="宋体" panose="02010600030101010101" pitchFamily="2" charset="-122"/>
                          </a:rPr>
                          <m:t>𝑆</m:t>
                        </m:r>
                      </m:e>
                      <m:sub>
                        <m:r>
                          <a:rPr lang="en-US" sz="2000" b="0" i="1" dirty="0" smtClean="0">
                            <a:latin typeface="Cambria Math" panose="02040503050406030204" pitchFamily="18" charset="0"/>
                            <a:ea typeface="宋体" panose="02010600030101010101" pitchFamily="2" charset="-122"/>
                          </a:rPr>
                          <m:t>𝑖</m:t>
                        </m:r>
                      </m:sub>
                      <m:sup>
                        <m:r>
                          <a:rPr lang="en-US" sz="2000" b="0" i="1" dirty="0" smtClean="0">
                            <a:latin typeface="Cambria Math" panose="02040503050406030204" pitchFamily="18" charset="0"/>
                            <a:ea typeface="宋体" panose="02010600030101010101" pitchFamily="2" charset="-122"/>
                            <a:sym typeface="Symbol" panose="05050102010706020507" pitchFamily="18" charset="2"/>
                          </a:rPr>
                          <m:t>′</m:t>
                        </m:r>
                      </m:sup>
                    </m:sSubSup>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as the subset of </a:t>
                </a:r>
                <a:r>
                  <a:rPr lang="en-US" altLang="zh-CN" sz="1900" i="1"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 which does not contain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and also those activities conflicting with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7:        </a:t>
                </a:r>
                <a:r>
                  <a:rPr lang="en-US" sz="2000" b="1" dirty="0">
                    <a:latin typeface="Times New Roman" panose="02020603050405020304" pitchFamily="18" charset="0"/>
                    <a:ea typeface="宋体" panose="02010600030101010101" pitchFamily="2" charset="-122"/>
                    <a:cs typeface="Times New Roman" panose="02020603050405020304" pitchFamily="18" charset="0"/>
                  </a:rPr>
                  <a:t>if</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m</a:t>
                </a:r>
                <a:r>
                  <a:rPr lang="en-US" sz="2000" dirty="0">
                    <a:latin typeface="Times New Roman" panose="02020603050405020304" pitchFamily="18" charset="0"/>
                    <a:ea typeface="宋体" panose="02010600030101010101" pitchFamily="2" charset="-122"/>
                    <a:cs typeface="Times New Roman" panose="02020603050405020304" pitchFamily="18" charset="0"/>
                  </a:rPr>
                  <a:t> &lt; RECURSIVE_DP(</a:t>
                </a:r>
                <a14:m>
                  <m:oMath xmlns:m="http://schemas.openxmlformats.org/officeDocument/2006/math">
                    <m:sSubSup>
                      <m:sSubSupPr>
                        <m:ctrlPr>
                          <a:rPr lang="en-US" sz="2000" i="1" dirty="0" smtClean="0">
                            <a:latin typeface="Cambria Math" panose="02040503050406030204" pitchFamily="18" charset="0"/>
                            <a:ea typeface="宋体" panose="02010600030101010101" pitchFamily="2" charset="-122"/>
                          </a:rPr>
                        </m:ctrlPr>
                      </m:sSubSupPr>
                      <m:e>
                        <m:r>
                          <a:rPr lang="en-US" sz="2000" b="0" i="1" dirty="0" smtClean="0">
                            <a:latin typeface="Cambria Math" panose="02040503050406030204" pitchFamily="18" charset="0"/>
                            <a:ea typeface="宋体" panose="02010600030101010101" pitchFamily="2" charset="-122"/>
                          </a:rPr>
                          <m:t>𝑆</m:t>
                        </m:r>
                      </m:e>
                      <m:sub>
                        <m:r>
                          <a:rPr lang="en-US" sz="2000" b="0" i="1" dirty="0" smtClean="0">
                            <a:latin typeface="Cambria Math" panose="02040503050406030204" pitchFamily="18" charset="0"/>
                            <a:ea typeface="宋体" panose="02010600030101010101" pitchFamily="2" charset="-122"/>
                          </a:rPr>
                          <m:t>𝑖</m:t>
                        </m:r>
                      </m:sub>
                      <m:sup>
                        <m:r>
                          <a:rPr lang="en-US" sz="2000" b="0" i="1" dirty="0" smtClean="0">
                            <a:latin typeface="Cambria Math" panose="02040503050406030204" pitchFamily="18" charset="0"/>
                            <a:ea typeface="宋体" panose="02010600030101010101" pitchFamily="2" charset="-122"/>
                            <a:sym typeface="Symbol" panose="05050102010706020507" pitchFamily="18" charset="2"/>
                          </a:rPr>
                          <m:t>′</m:t>
                        </m:r>
                      </m:sup>
                    </m:sSubSup>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W</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then</a:t>
                </a:r>
                <a:endParaRPr lang="en-US" sz="2000" i="1" baseline="-25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8:            </a:t>
                </a:r>
                <a:r>
                  <a:rPr lang="en-US" sz="2000" i="1" dirty="0">
                    <a:latin typeface="Times New Roman" panose="02020603050405020304" pitchFamily="18" charset="0"/>
                    <a:ea typeface="宋体" panose="02010600030101010101" pitchFamily="2" charset="-122"/>
                    <a:cs typeface="Times New Roman" panose="02020603050405020304" pitchFamily="18" charset="0"/>
                  </a:rPr>
                  <a:t>m</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RECURSIVE_DP(</a:t>
                </a:r>
                <a14:m>
                  <m:oMath xmlns:m="http://schemas.openxmlformats.org/officeDocument/2006/math">
                    <m:sSubSup>
                      <m:sSubSupPr>
                        <m:ctrlPr>
                          <a:rPr lang="en-US" sz="2000" i="1" dirty="0" smtClean="0">
                            <a:latin typeface="Cambria Math" panose="02040503050406030204" pitchFamily="18" charset="0"/>
                            <a:ea typeface="宋体" panose="02010600030101010101" pitchFamily="2" charset="-122"/>
                          </a:rPr>
                        </m:ctrlPr>
                      </m:sSubSupPr>
                      <m:e>
                        <m:r>
                          <a:rPr lang="en-US" sz="2000" b="0" i="1" dirty="0" smtClean="0">
                            <a:latin typeface="Cambria Math" panose="02040503050406030204" pitchFamily="18" charset="0"/>
                            <a:ea typeface="宋体" panose="02010600030101010101" pitchFamily="2" charset="-122"/>
                          </a:rPr>
                          <m:t>𝑆</m:t>
                        </m:r>
                      </m:e>
                      <m:sub>
                        <m:r>
                          <a:rPr lang="en-US" sz="2000" b="0" i="1" dirty="0" smtClean="0">
                            <a:latin typeface="Cambria Math" panose="02040503050406030204" pitchFamily="18" charset="0"/>
                            <a:ea typeface="宋体" panose="02010600030101010101" pitchFamily="2" charset="-122"/>
                          </a:rPr>
                          <m:t>𝑖</m:t>
                        </m:r>
                      </m:sub>
                      <m:sup>
                        <m:r>
                          <a:rPr lang="en-US" sz="2000" b="0" i="1" dirty="0" smtClean="0">
                            <a:latin typeface="Cambria Math" panose="02040503050406030204" pitchFamily="18" charset="0"/>
                            <a:ea typeface="宋体" panose="02010600030101010101" pitchFamily="2" charset="-122"/>
                            <a:sym typeface="Symbol" panose="05050102010706020507" pitchFamily="18" charset="2"/>
                          </a:rPr>
                          <m:t>′</m:t>
                        </m:r>
                      </m:sup>
                    </m:sSubSup>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9: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if</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10: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for</a:t>
                </a:r>
              </a:p>
              <a:p>
                <a:pPr indent="0" fontAlgn="auto">
                  <a:lnSpc>
                    <a:spcPct val="11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11: </a:t>
                </a:r>
                <a:r>
                  <a:rPr lang="en-US" sz="2000" b="1" dirty="0">
                    <a:latin typeface="Times New Roman" panose="02020603050405020304" pitchFamily="18" charset="0"/>
                    <a:ea typeface="宋体" panose="02010600030101010101" pitchFamily="2" charset="-122"/>
                    <a:cs typeface="Times New Roman" panose="02020603050405020304" pitchFamily="18" charset="0"/>
                  </a:rPr>
                  <a:t>return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m</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65455" indent="-465455" fontAlgn="auto">
                  <a:lnSpc>
                    <a:spcPct val="12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The orginal problem can be solved by calling </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RECURSIVE_DP({</a:t>
                </a:r>
                <a14:m>
                  <m:oMath xmlns:m="http://schemas.openxmlformats.org/officeDocument/2006/math">
                    <m:r>
                      <a:rPr lang="en-US" altLang="zh-CN" sz="2000" i="1" dirty="0" smtClean="0">
                        <a:solidFill>
                          <a:schemeClr val="tx1"/>
                        </a:solidFill>
                        <a:latin typeface="Cambria Math" panose="02040503050406030204" charset="0"/>
                        <a:ea typeface="宋体" panose="02010600030101010101" pitchFamily="2" charset="-122"/>
                        <a:cs typeface="Times New Roman" panose="02020603050405020304" pitchFamily="18" charset="0"/>
                        <a:sym typeface="+mn-ea"/>
                      </a:rPr>
                      <m:t>𝐴</m:t>
                    </m:r>
                    <m:r>
                      <a:rPr lang="en-US" altLang="zh-CN" sz="2000" i="1" baseline="-25000"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1</m:t>
                    </m:r>
                    <m:r>
                      <a:rPr lang="en-US" altLang="zh-CN" sz="2000" i="1"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m:t>
                    </m:r>
                    <m:r>
                      <a:rPr lang="en-US" altLang="zh-CN" sz="2000" i="1"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𝐴</m:t>
                    </m:r>
                    <m:r>
                      <a:rPr lang="en-US" altLang="zh-CN" sz="2000" i="1" baseline="-25000"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2</m:t>
                    </m:r>
                    <m:r>
                      <a:rPr lang="en-US" altLang="zh-CN" sz="2000" i="1"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m:t>
                    </m:r>
                    <m:r>
                      <a:rPr lang="en-US" altLang="zh-CN" sz="2000" i="1" dirty="0">
                        <a:solidFill>
                          <a:schemeClr val="tx1"/>
                        </a:solidFill>
                        <a:latin typeface="Cambria Math" panose="02040503050406030204" charset="0"/>
                        <a:ea typeface="宋体" panose="02010600030101010101" pitchFamily="2" charset="-122"/>
                        <a:cs typeface="Times New Roman" panose="02020603050405020304" pitchFamily="18" charset="0"/>
                        <a:sym typeface="+mn-ea"/>
                      </a:rPr>
                      <m:t>𝐴𝑛</m:t>
                    </m:r>
                  </m:oMath>
                </a14:m>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465455" indent="-465455" fontAlgn="auto">
                  <a:lnSpc>
                    <a:spcPct val="12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The total running time is O(2</a:t>
                </a:r>
                <a:r>
                  <a:rPr lang="en-US" sz="2400" i="1" baseline="30000" dirty="0">
                    <a:latin typeface="Times New Roman" panose="02020603050405020304" pitchFamily="18" charset="0"/>
                    <a:ea typeface="宋体" panose="02010600030101010101" pitchFamily="2" charset="-122"/>
                    <a:cs typeface="Times New Roman" panose="02020603050405020304" pitchFamily="18" charset="0"/>
                    <a:sym typeface="+mn-ea"/>
                  </a:rPr>
                  <a:t>n</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as the number of subproblems is exponential.</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70205" y="990600"/>
                <a:ext cx="8773795" cy="5611793"/>
              </a:xfrm>
              <a:prstGeom prst="rect">
                <a:avLst/>
              </a:prstGeom>
              <a:blipFill>
                <a:blip r:embed="rId3"/>
                <a:stretch>
                  <a:fillRect l="-764" t="-543" b="-978"/>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27405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Multistage decision process</a:t>
            </a:r>
          </a:p>
        </p:txBody>
      </p:sp>
      <mc:AlternateContent xmlns:mc="http://schemas.openxmlformats.org/markup-compatibility/2006" xmlns:a14="http://schemas.microsoft.com/office/drawing/2010/main">
        <mc:Choice Requires="a14">
          <p:sp>
            <p:nvSpPr>
              <p:cNvPr id="4" name="TextBox 3"/>
              <p:cNvSpPr txBox="1"/>
              <p:nvPr/>
            </p:nvSpPr>
            <p:spPr>
              <a:xfrm>
                <a:off x="370205" y="3200400"/>
                <a:ext cx="8468995" cy="1883657"/>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Here we represnt a solution as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where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smtClean="0">
                        <a:latin typeface="Cambria Math" panose="02040503050406030204" charset="0"/>
                        <a:ea typeface="Cambria Math" panose="02040503050406030204" charset="0"/>
                        <a:cs typeface="Times New Roman" panose="02020603050405020304" pitchFamily="18"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i="1" dirty="0" smtClean="0">
                        <a:latin typeface="Cambria Math" panose="02040503050406030204" charset="0"/>
                        <a:cs typeface="Times New Roman" panose="02020603050405020304" pitchFamily="18" charset="0"/>
                        <a:sym typeface="+mn-ea"/>
                      </a:rPr>
                      <m:t>𝐴</m:t>
                    </m:r>
                    <m:r>
                      <a:rPr lang="en-US" altLang="zh-CN" sz="2000" i="1" baseline="-25000" dirty="0">
                        <a:latin typeface="Cambria Math" panose="02040503050406030204" charset="0"/>
                        <a:cs typeface="Times New Roman" panose="02020603050405020304" pitchFamily="18" charset="0"/>
                        <a:sym typeface="+mn-ea"/>
                      </a:rPr>
                      <m:t>1</m:t>
                    </m:r>
                    <m:r>
                      <a:rPr lang="en-US" altLang="zh-CN" sz="2000" i="1" dirty="0">
                        <a:latin typeface="Cambria Math" panose="02040503050406030204" charset="0"/>
                        <a:cs typeface="Times New Roman" panose="02020603050405020304" pitchFamily="18" charset="0"/>
                        <a:sym typeface="+mn-ea"/>
                      </a:rPr>
                      <m:t>,</m:t>
                    </m:r>
                    <m:r>
                      <a:rPr lang="en-US" altLang="zh-CN" sz="2000" i="1" dirty="0">
                        <a:latin typeface="Cambria Math" panose="02040503050406030204" charset="0"/>
                        <a:cs typeface="Times New Roman" panose="02020603050405020304" pitchFamily="18" charset="0"/>
                        <a:sym typeface="+mn-ea"/>
                      </a:rPr>
                      <m:t>𝐴</m:t>
                    </m:r>
                    <m:r>
                      <a:rPr lang="en-US" altLang="zh-CN" sz="2000" i="1" baseline="-25000" dirty="0">
                        <a:latin typeface="Cambria Math" panose="02040503050406030204" charset="0"/>
                        <a:cs typeface="Times New Roman" panose="02020603050405020304" pitchFamily="18" charset="0"/>
                        <a:sym typeface="+mn-ea"/>
                      </a:rPr>
                      <m:t>2</m:t>
                    </m:r>
                    <m:r>
                      <a:rPr lang="en-US" altLang="zh-CN" sz="2000" i="1" dirty="0">
                        <a:latin typeface="Cambria Math" panose="02040503050406030204" charset="0"/>
                        <a:cs typeface="Times New Roman" panose="02020603050405020304" pitchFamily="18" charset="0"/>
                        <a:sym typeface="+mn-ea"/>
                      </a:rPr>
                      <m:t>,...</m:t>
                    </m:r>
                    <m:r>
                      <a:rPr lang="en-US" altLang="zh-CN" sz="2000" i="1" dirty="0">
                        <a:latin typeface="Cambria Math" panose="02040503050406030204" charset="0"/>
                        <a:cs typeface="Times New Roman" panose="02020603050405020304" pitchFamily="18" charset="0"/>
                        <a:sym typeface="+mn-ea"/>
                      </a:rPr>
                      <m:t>𝐴𝑛</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denotes the activity being selected at the </a:t>
                </a:r>
                <a:r>
                  <a:rPr lang="en-US" sz="2000" i="1" dirty="0" err="1">
                    <a:latin typeface="Times New Roman" panose="02020603050405020304" pitchFamily="18" charset="0"/>
                    <a:ea typeface="宋体" panose="02010600030101010101" pitchFamily="2" charset="-122"/>
                    <a:cs typeface="Times New Roman" panose="02020603050405020304" pitchFamily="18" charset="0"/>
                  </a:rPr>
                  <a:t>i</a:t>
                </a:r>
                <a:r>
                  <a:rPr lang="en-US" sz="2000" dirty="0" err="1">
                    <a:latin typeface="Times New Roman" panose="02020603050405020304" pitchFamily="18" charset="0"/>
                    <a:ea typeface="宋体" panose="02010600030101010101" pitchFamily="2" charset="-122"/>
                    <a:cs typeface="Times New Roman" panose="02020603050405020304" pitchFamily="18" charset="0"/>
                  </a:rPr>
                  <a:t>-th</a:t>
                </a:r>
                <a:r>
                  <a:rPr lang="en-US" sz="2000" dirty="0">
                    <a:latin typeface="Times New Roman" panose="02020603050405020304" pitchFamily="18" charset="0"/>
                    <a:ea typeface="宋体" panose="02010600030101010101" pitchFamily="2" charset="-122"/>
                    <a:cs typeface="Times New Roman" panose="02020603050405020304" pitchFamily="18" charset="0"/>
                  </a:rPr>
                  <a:t> decision step.</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At the first decision step, we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have to enumerate all the 9 options</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 x</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since we have no idea which one is the optimal choice.</a:t>
                </a:r>
              </a:p>
            </p:txBody>
          </p:sp>
        </mc:Choice>
        <mc:Fallback xmlns="">
          <p:sp>
            <p:nvSpPr>
              <p:cNvPr id="4" name="TextBox 3"/>
              <p:cNvSpPr txBox="1">
                <a:spLocks noRot="1" noChangeAspect="1" noMove="1" noResize="1" noEditPoints="1" noAdjustHandles="1" noChangeArrowheads="1" noChangeShapeType="1" noTextEdit="1"/>
              </p:cNvSpPr>
              <p:nvPr/>
            </p:nvSpPr>
            <p:spPr>
              <a:xfrm>
                <a:off x="370205" y="3200400"/>
                <a:ext cx="8468995" cy="1883657"/>
              </a:xfrm>
              <a:prstGeom prst="rect">
                <a:avLst/>
              </a:prstGeom>
              <a:blipFill>
                <a:blip r:embed="rId3"/>
                <a:stretch>
                  <a:fillRect l="-792" b="-6472"/>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2" name="直接箭头连接符 1"/>
          <p:cNvCxnSpPr/>
          <p:nvPr/>
        </p:nvCxnSpPr>
        <p:spPr>
          <a:xfrm flipV="1">
            <a:off x="990600" y="1295400"/>
            <a:ext cx="2590800" cy="103695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581400" y="1299210"/>
            <a:ext cx="2438400" cy="986790"/>
          </a:xfrm>
          <a:prstGeom prst="straightConnector1">
            <a:avLst/>
          </a:prstGeom>
          <a:ln cap="flat">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0000" y="990600"/>
            <a:ext cx="3536950" cy="368300"/>
          </a:xfrm>
          <a:prstGeom prst="rect">
            <a:avLst/>
          </a:prstGeom>
          <a:noFill/>
        </p:spPr>
        <p:txBody>
          <a:bodyPr wrap="square" rtlCol="0">
            <a:spAutoFit/>
          </a:bodyPr>
          <a:lstStyle/>
          <a:p>
            <a:r>
              <a:rPr lang="en-US" altLang="zh-CN" i="1" dirty="0"/>
              <a:t>X</a:t>
            </a:r>
            <a:r>
              <a:rPr lang="en-US" altLang="zh-CN" dirty="0"/>
              <a:t> = [?,?,…,?]</a:t>
            </a:r>
          </a:p>
        </p:txBody>
      </p:sp>
      <p:sp>
        <p:nvSpPr>
          <p:cNvPr id="11" name="文本框 10"/>
          <p:cNvSpPr txBox="1"/>
          <p:nvPr/>
        </p:nvSpPr>
        <p:spPr>
          <a:xfrm>
            <a:off x="960783" y="2449194"/>
            <a:ext cx="1706217" cy="370205"/>
          </a:xfrm>
          <a:prstGeom prst="rect">
            <a:avLst/>
          </a:prstGeom>
          <a:noFill/>
        </p:spPr>
        <p:txBody>
          <a:bodyPr wrap="square" rtlCol="0">
            <a:spAutoFit/>
          </a:bodyPr>
          <a:lstStyle/>
          <a:p>
            <a:r>
              <a:rPr lang="en-US" altLang="zh-CN" i="1" dirty="0">
                <a:sym typeface="+mn-ea"/>
              </a:rPr>
              <a:t> X</a:t>
            </a:r>
            <a:r>
              <a:rPr lang="en-US" altLang="zh-CN" dirty="0">
                <a:sym typeface="+mn-ea"/>
              </a:rPr>
              <a:t> = [A</a:t>
            </a:r>
            <a:r>
              <a:rPr lang="en-US" altLang="zh-CN" sz="2400" baseline="-25000" dirty="0">
                <a:sym typeface="+mn-ea"/>
              </a:rPr>
              <a:t>1</a:t>
            </a:r>
            <a:r>
              <a:rPr lang="en-US" altLang="zh-CN" dirty="0">
                <a:sym typeface="+mn-ea"/>
              </a:rPr>
              <a:t>,?,…,?]</a:t>
            </a:r>
            <a:endParaRPr lang="zh-CN" altLang="en-US" dirty="0"/>
          </a:p>
        </p:txBody>
      </p:sp>
      <p:sp>
        <p:nvSpPr>
          <p:cNvPr id="12" name="文本框 11"/>
          <p:cNvSpPr txBox="1"/>
          <p:nvPr/>
        </p:nvSpPr>
        <p:spPr>
          <a:xfrm>
            <a:off x="5901553" y="2454592"/>
            <a:ext cx="2742565" cy="645160"/>
          </a:xfrm>
          <a:prstGeom prst="rect">
            <a:avLst/>
          </a:prstGeom>
          <a:noFill/>
        </p:spPr>
        <p:txBody>
          <a:bodyPr wrap="square" rtlCol="0">
            <a:spAutoFit/>
          </a:bodyPr>
          <a:lstStyle/>
          <a:p>
            <a:r>
              <a:rPr lang="en-US" altLang="zh-CN" i="1" dirty="0">
                <a:sym typeface="+mn-ea"/>
              </a:rPr>
              <a:t>X</a:t>
            </a:r>
            <a:r>
              <a:rPr lang="en-US" altLang="zh-CN" dirty="0">
                <a:sym typeface="+mn-ea"/>
              </a:rPr>
              <a:t> = [A</a:t>
            </a:r>
            <a:r>
              <a:rPr lang="en-US" altLang="zh-CN" sz="2400" baseline="-25000" dirty="0">
                <a:sym typeface="+mn-ea"/>
              </a:rPr>
              <a:t>9</a:t>
            </a:r>
            <a:r>
              <a:rPr lang="en-US" altLang="zh-CN" dirty="0">
                <a:sym typeface="+mn-ea"/>
              </a:rPr>
              <a:t>,?,…,?]</a:t>
            </a:r>
            <a:endParaRPr lang="en-US" altLang="zh-CN" dirty="0"/>
          </a:p>
          <a:p>
            <a:endParaRPr lang="zh-CN" altLang="en-US" dirty="0"/>
          </a:p>
        </p:txBody>
      </p:sp>
      <p:cxnSp>
        <p:nvCxnSpPr>
          <p:cNvPr id="14" name="直接箭头连接符 13"/>
          <p:cNvCxnSpPr/>
          <p:nvPr/>
        </p:nvCxnSpPr>
        <p:spPr>
          <a:xfrm flipH="1">
            <a:off x="3200400" y="1318895"/>
            <a:ext cx="381000" cy="97345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91610" y="2449194"/>
            <a:ext cx="1447800" cy="369332"/>
          </a:xfrm>
          <a:prstGeom prst="rect">
            <a:avLst/>
          </a:prstGeom>
          <a:noFill/>
        </p:spPr>
        <p:txBody>
          <a:bodyPr wrap="square" rtlCol="0">
            <a:spAutoFit/>
          </a:bodyPr>
          <a:lstStyle/>
          <a:p>
            <a:r>
              <a:rPr lang="en-US" altLang="zh-CN" i="1" dirty="0">
                <a:sym typeface="+mn-ea"/>
              </a:rPr>
              <a:t>X</a:t>
            </a:r>
            <a:r>
              <a:rPr lang="en-US" altLang="zh-CN" dirty="0">
                <a:sym typeface="+mn-ea"/>
              </a:rPr>
              <a:t> = [A</a:t>
            </a:r>
            <a:r>
              <a:rPr lang="en-US" altLang="zh-CN" sz="2400" baseline="-25000" dirty="0">
                <a:sym typeface="+mn-ea"/>
              </a:rPr>
              <a:t>2</a:t>
            </a:r>
            <a:r>
              <a:rPr lang="en-US" altLang="zh-CN" dirty="0">
                <a:sym typeface="+mn-ea"/>
              </a:rPr>
              <a:t>,?,…,?]</a:t>
            </a:r>
            <a:endParaRPr lang="zh-CN" altLang="en-US" dirty="0"/>
          </a:p>
        </p:txBody>
      </p:sp>
      <p:sp>
        <p:nvSpPr>
          <p:cNvPr id="18" name="文本框 17"/>
          <p:cNvSpPr txBox="1"/>
          <p:nvPr/>
        </p:nvSpPr>
        <p:spPr>
          <a:xfrm>
            <a:off x="3896139" y="1802482"/>
            <a:ext cx="838200" cy="369332"/>
          </a:xfrm>
          <a:prstGeom prst="rect">
            <a:avLst/>
          </a:prstGeom>
          <a:noFill/>
        </p:spPr>
        <p:txBody>
          <a:bodyPr wrap="square" rtlCol="0">
            <a:spAutoFit/>
          </a:bodyPr>
          <a:lstStyle/>
          <a:p>
            <a:r>
              <a:rPr lang="en-US" altLang="zh-CN" dirty="0"/>
              <a:t>……</a:t>
            </a:r>
            <a:endParaRPr lang="zh-CN" altLang="en-US" dirty="0"/>
          </a:p>
        </p:txBody>
      </p:sp>
      <p:sp>
        <p:nvSpPr>
          <p:cNvPr id="19" name="文本框 18"/>
          <p:cNvSpPr txBox="1"/>
          <p:nvPr/>
        </p:nvSpPr>
        <p:spPr>
          <a:xfrm>
            <a:off x="5932833" y="1358900"/>
            <a:ext cx="2068167" cy="400110"/>
          </a:xfrm>
          <a:prstGeom prst="rect">
            <a:avLst/>
          </a:prstGeom>
          <a:noFill/>
        </p:spPr>
        <p:txBody>
          <a:bodyPr wrap="square" rtlCol="0">
            <a:spAutoFit/>
          </a:bodyPr>
          <a:lstStyle/>
          <a:p>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dirty="0"/>
              <a:t>1 = </a:t>
            </a:r>
            <a:r>
              <a:rPr lang="en-US" altLang="zh-CN" i="1" dirty="0"/>
              <a:t>A</a:t>
            </a:r>
            <a:r>
              <a:rPr lang="en-US" altLang="zh-CN" sz="2400" baseline="-25000" dirty="0"/>
              <a:t>1</a:t>
            </a:r>
            <a:r>
              <a:rPr lang="en-US" altLang="zh-CN" dirty="0"/>
              <a:t>/</a:t>
            </a:r>
            <a:r>
              <a:rPr lang="en-US" altLang="zh-CN" i="1" dirty="0"/>
              <a:t>A</a:t>
            </a:r>
            <a:r>
              <a:rPr lang="en-US" altLang="zh-CN" sz="2400" baseline="-25000" dirty="0"/>
              <a:t>2</a:t>
            </a:r>
            <a:r>
              <a:rPr lang="en-US" altLang="zh-CN" dirty="0"/>
              <a:t>/…/</a:t>
            </a:r>
            <a:r>
              <a:rPr lang="en-US" altLang="zh-CN" i="1" dirty="0"/>
              <a:t>A</a:t>
            </a:r>
            <a:r>
              <a:rPr lang="en-US" altLang="zh-CN" sz="2400" baseline="-25000" dirty="0"/>
              <a:t>9</a:t>
            </a:r>
            <a:endParaRPr lang="zh-CN" altLang="en-US" baseline="-2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538210" cy="521970"/>
          </a:xfrm>
          <a:prstGeom prst="rect">
            <a:avLst/>
          </a:prstGeom>
          <a:noFill/>
        </p:spPr>
        <p:txBody>
          <a:bodyPr wrap="square" rtlCol="0">
            <a:spAutoFit/>
          </a:bodyPr>
          <a:lstStyle/>
          <a:p>
            <a:pPr marL="0"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贪心法</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70205" y="1066800"/>
            <a:ext cx="8440420" cy="5054525"/>
          </a:xfrm>
          <a:prstGeom prst="rect">
            <a:avLst/>
          </a:prstGeom>
          <a:noFill/>
        </p:spPr>
        <p:txBody>
          <a:bodyPr wrap="square" rtlCol="0">
            <a:spAutoFit/>
          </a:bodyPr>
          <a:lstStyle/>
          <a:p>
            <a:pPr marL="465455" indent="-465455" fontAlgn="auto">
              <a:lnSpc>
                <a:spcPct val="125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贪心法可以用于解决</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优化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问题，如果满足以下条件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922655" lvl="1" indent="-465455" fontAlgn="auto">
              <a:lnSpc>
                <a:spcPct val="125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原问题可以分成更小的子问题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922655" lvl="1" indent="-465455" fontAlgn="auto">
              <a:lnSpc>
                <a:spcPct val="125000"/>
              </a:lnSpc>
              <a:buFont typeface="Symbol" panose="05050102010706020507"/>
              <a:buChar cha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最优子结构特性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即，原问题的最优解可以通过合并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子问题的最优解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而得到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922655" lvl="1" indent="-465455" fontAlgn="auto">
              <a:lnSpc>
                <a:spcPct val="125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我们可以设计一种贪心法则，用于在每一个阶段，来确定搜索那个子集或哪些子集。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65455" indent="-465455" fontAlgn="auto">
              <a:lnSpc>
                <a:spcPct val="125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特别需要指出的是，贪心法常常用于解决那些求解过程可以描述为多级决策过程的优化问题，比如，其解拥有下述形式：</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a:t>
            </a:r>
          </a:p>
          <a:p>
            <a:pPr marL="465455" indent="-465455" fontAlgn="auto">
              <a:lnSpc>
                <a:spcPct val="125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针对这类问题，我们可以构造一棵决策树来</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枚举出所有可能的选项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，贪心法则可以让我们寻找一条从根节点（空解，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null solution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）到叶节点（全解，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complete solution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）的路径。在其中决策过程中的每一步，贪心法都可以用来决定要搜索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选择哪一个儿子节点。</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711" y="3048000"/>
            <a:ext cx="8316884" cy="461665"/>
          </a:xfrm>
          <a:prstGeom prst="rect">
            <a:avLst/>
          </a:prstGeom>
          <a:noFill/>
        </p:spPr>
        <p:txBody>
          <a:bodyPr wrap="square" rtlCol="0">
            <a:spAutoFit/>
          </a:bodyPr>
          <a:lstStyle/>
          <a:p>
            <a:pPr marL="0" lvl="1" algn="ct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区间调度问题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version 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360410" cy="521970"/>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特例</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723755" y="4742814"/>
            <a:ext cx="8316884" cy="498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 typeface="Symbol" panose="05050102010706020507"/>
              <a:buNone/>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special case of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INTERVALSCHEDULING problem with </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all weights </a:t>
            </a:r>
            <a:r>
              <a:rPr lang="en-US" altLang="zh-CN" sz="2000" i="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sz="2400" i="1" baseline="-25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1</a:t>
            </a: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 name="直接箭头连接符 1"/>
          <p:cNvCxnSpPr/>
          <p:nvPr/>
        </p:nvCxnSpPr>
        <p:spPr>
          <a:xfrm>
            <a:off x="1219200" y="1905000"/>
            <a:ext cx="54102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29000" y="1467485"/>
            <a:ext cx="133096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6</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a:t>
            </a:r>
          </a:p>
        </p:txBody>
      </p:sp>
      <p:sp>
        <p:nvSpPr>
          <p:cNvPr id="8" name="文本框 7"/>
          <p:cNvSpPr txBox="1"/>
          <p:nvPr/>
        </p:nvSpPr>
        <p:spPr>
          <a:xfrm>
            <a:off x="6172200" y="1466215"/>
            <a:ext cx="819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a:t>
            </a: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6</a:t>
            </a:r>
          </a:p>
        </p:txBody>
      </p:sp>
      <p:cxnSp>
        <p:nvCxnSpPr>
          <p:cNvPr id="9" name="直接箭头连接符 8"/>
          <p:cNvCxnSpPr/>
          <p:nvPr/>
        </p:nvCxnSpPr>
        <p:spPr>
          <a:xfrm>
            <a:off x="1194435" y="2660650"/>
            <a:ext cx="1320165" cy="635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19200" y="2209800"/>
            <a:ext cx="87884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rPr>
              <a:t>1</a:t>
            </a:r>
            <a:r>
              <a:rPr kumimoji="0" lang="en-US" altLang="zh-CN"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rPr>
              <a:t> = 1</a:t>
            </a:r>
          </a:p>
        </p:txBody>
      </p:sp>
      <p:sp>
        <p:nvSpPr>
          <p:cNvPr id="11" name="文本框 10"/>
          <p:cNvSpPr txBox="1"/>
          <p:nvPr/>
        </p:nvSpPr>
        <p:spPr>
          <a:xfrm>
            <a:off x="2362200" y="2222500"/>
            <a:ext cx="71818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a:t>
            </a: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a:t>
            </a:r>
          </a:p>
        </p:txBody>
      </p:sp>
      <p:cxnSp>
        <p:nvCxnSpPr>
          <p:cNvPr id="12" name="直接箭头连接符 11"/>
          <p:cNvCxnSpPr/>
          <p:nvPr/>
        </p:nvCxnSpPr>
        <p:spPr>
          <a:xfrm>
            <a:off x="2846705" y="2667000"/>
            <a:ext cx="19812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386455" y="2209800"/>
            <a:ext cx="87884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3</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a:t>
            </a:r>
          </a:p>
        </p:txBody>
      </p:sp>
      <p:sp>
        <p:nvSpPr>
          <p:cNvPr id="14" name="文本框 13"/>
          <p:cNvSpPr txBox="1"/>
          <p:nvPr/>
        </p:nvSpPr>
        <p:spPr>
          <a:xfrm>
            <a:off x="4495800" y="2228850"/>
            <a:ext cx="52959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a:t>
            </a: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a:t>
            </a:r>
          </a:p>
        </p:txBody>
      </p:sp>
      <p:cxnSp>
        <p:nvCxnSpPr>
          <p:cNvPr id="16" name="直接箭头连接符 15"/>
          <p:cNvCxnSpPr/>
          <p:nvPr/>
        </p:nvCxnSpPr>
        <p:spPr>
          <a:xfrm>
            <a:off x="5181600" y="26670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410200" y="2222500"/>
            <a:ext cx="914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5 </a:t>
            </a:r>
            <a:r>
              <a:rPr kumimoji="0" lang="en-US" altLang="zh-CN"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1</a:t>
            </a:r>
          </a:p>
        </p:txBody>
      </p:sp>
      <p:sp>
        <p:nvSpPr>
          <p:cNvPr id="18" name="文本框 17"/>
          <p:cNvSpPr txBox="1"/>
          <p:nvPr/>
        </p:nvSpPr>
        <p:spPr>
          <a:xfrm>
            <a:off x="6096000" y="2222500"/>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a:t>
            </a: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5</a:t>
            </a:r>
          </a:p>
        </p:txBody>
      </p:sp>
      <p:cxnSp>
        <p:nvCxnSpPr>
          <p:cNvPr id="19" name="直接箭头连接符 18"/>
          <p:cNvCxnSpPr/>
          <p:nvPr/>
        </p:nvCxnSpPr>
        <p:spPr>
          <a:xfrm>
            <a:off x="7010400" y="26670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991350" y="2212975"/>
            <a:ext cx="158242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9</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p>
        </p:txBody>
      </p:sp>
      <p:cxnSp>
        <p:nvCxnSpPr>
          <p:cNvPr id="21" name="直接箭头连接符 20"/>
          <p:cNvCxnSpPr/>
          <p:nvPr/>
        </p:nvCxnSpPr>
        <p:spPr>
          <a:xfrm flipV="1">
            <a:off x="1295400" y="3371850"/>
            <a:ext cx="1697355" cy="444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653790" y="3372485"/>
            <a:ext cx="13716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486400" y="3368040"/>
            <a:ext cx="1323975"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536815" y="3367405"/>
            <a:ext cx="491490"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513205" y="2949575"/>
            <a:ext cx="17157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2</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p>
        </p:txBody>
      </p:sp>
      <p:sp>
        <p:nvSpPr>
          <p:cNvPr id="26" name="文本框 25"/>
          <p:cNvSpPr txBox="1"/>
          <p:nvPr/>
        </p:nvSpPr>
        <p:spPr>
          <a:xfrm>
            <a:off x="3537585" y="2952115"/>
            <a:ext cx="166941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4</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p>
        </p:txBody>
      </p:sp>
      <p:sp>
        <p:nvSpPr>
          <p:cNvPr id="27" name="文本框 26"/>
          <p:cNvSpPr txBox="1"/>
          <p:nvPr/>
        </p:nvSpPr>
        <p:spPr>
          <a:xfrm>
            <a:off x="5716270" y="2949575"/>
            <a:ext cx="143129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7</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 1</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p>
        </p:txBody>
      </p:sp>
      <p:sp>
        <p:nvSpPr>
          <p:cNvPr id="28" name="文本框 27"/>
          <p:cNvSpPr txBox="1"/>
          <p:nvPr/>
        </p:nvSpPr>
        <p:spPr>
          <a:xfrm>
            <a:off x="7239000" y="2959735"/>
            <a:ext cx="12077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8 </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1</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p>
        </p:txBody>
      </p:sp>
      <p:cxnSp>
        <p:nvCxnSpPr>
          <p:cNvPr id="29" name="直接箭头连接符 28"/>
          <p:cNvCxnSpPr/>
          <p:nvPr/>
        </p:nvCxnSpPr>
        <p:spPr>
          <a:xfrm>
            <a:off x="1143000" y="39624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229600" y="3586480"/>
            <a:ext cx="74866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106410" cy="521970"/>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区间调度问题</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version 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3"/>
          <p:cNvSpPr txBox="1"/>
          <p:nvPr/>
        </p:nvSpPr>
        <p:spPr>
          <a:xfrm>
            <a:off x="369916" y="2057400"/>
            <a:ext cx="8316884" cy="23453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 typeface="Symbol" panose="05050102010706020507"/>
              <a:buNone/>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INPUT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 typeface="Symbol" panose="05050102010706020507"/>
              <a:buNone/>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activities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sz="2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sz="2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sz="28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that wish to use a resource. Each activity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sz="28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uses the resource during interval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sz="28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sz="20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en-US" sz="28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50000"/>
              </a:lnSpc>
              <a:spcBef>
                <a:spcPts val="0"/>
              </a:spcBef>
              <a:spcAft>
                <a:spcPts val="0"/>
              </a:spcAft>
              <a:buClrTx/>
              <a:buSzTx/>
              <a:buFont typeface="Symbol" panose="05050102010706020507"/>
              <a:buNone/>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OUTPUT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 typeface="Symbol" panose="05050102010706020507"/>
              <a:buNone/>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 select as </a:t>
            </a: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many</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compatible activities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as possible.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711" y="3048000"/>
            <a:ext cx="8316884" cy="461665"/>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Greedy-selection rule applicable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063865"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Another property: greedy-selection I</a:t>
            </a:r>
          </a:p>
        </p:txBody>
      </p:sp>
      <p:sp>
        <p:nvSpPr>
          <p:cNvPr id="4" name="TextBox 3"/>
          <p:cNvSpPr txBox="1"/>
          <p:nvPr/>
        </p:nvSpPr>
        <p:spPr>
          <a:xfrm>
            <a:off x="369916" y="1143000"/>
            <a:ext cx="8316884" cy="2399665"/>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Since this is just a special case, the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optimal substructure property</a:t>
            </a:r>
            <a:r>
              <a:rPr lang="en-US" sz="2000" dirty="0">
                <a:latin typeface="Times New Roman" panose="02020603050405020304" pitchFamily="18" charset="0"/>
                <a:ea typeface="宋体" panose="02010600030101010101" pitchFamily="2" charset="-122"/>
                <a:cs typeface="Times New Roman" panose="02020603050405020304" pitchFamily="18" charset="0"/>
              </a:rPr>
              <a:t> still holds.</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Besides the optimal substructure property, the special weight property leads to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greedy-selection</a:t>
            </a:r>
            <a:r>
              <a:rPr lang="en-US" sz="2000" dirty="0">
                <a:latin typeface="Times New Roman" panose="02020603050405020304" pitchFamily="18" charset="0"/>
                <a:ea typeface="宋体" panose="02010600030101010101" pitchFamily="2" charset="-122"/>
                <a:cs typeface="Times New Roman" panose="02020603050405020304" pitchFamily="18" charset="0"/>
              </a:rPr>
              <a:t>” property, i.e. to select as many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activitie</a:t>
            </a:r>
            <a:r>
              <a:rPr lang="en-US" sz="2000" dirty="0">
                <a:latin typeface="Times New Roman" panose="02020603050405020304" pitchFamily="18" charset="0"/>
                <a:ea typeface="宋体" panose="02010600030101010101" pitchFamily="2" charset="-122"/>
                <a:cs typeface="Times New Roman" panose="02020603050405020304" pitchFamily="18" charset="0"/>
              </a:rPr>
              <a:t>s as possible, we first select the activity with the </a:t>
            </a:r>
            <a:r>
              <a:rPr lang="en-US" sz="2000" i="1" dirty="0">
                <a:latin typeface="Times New Roman" panose="02020603050405020304" pitchFamily="18" charset="0"/>
                <a:ea typeface="宋体" panose="02010600030101010101" pitchFamily="2" charset="-122"/>
                <a:cs typeface="Times New Roman" panose="02020603050405020304" pitchFamily="18" charset="0"/>
              </a:rPr>
              <a:t>earliest</a:t>
            </a:r>
            <a:r>
              <a:rPr lang="en-US" sz="2000" dirty="0">
                <a:latin typeface="Times New Roman" panose="02020603050405020304" pitchFamily="18" charset="0"/>
                <a:ea typeface="宋体" panose="02010600030101010101" pitchFamily="2" charset="-122"/>
                <a:cs typeface="Times New Roman" panose="02020603050405020304" pitchFamily="18" charset="0"/>
              </a:rPr>
              <a:t> ending time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 name="TextBox 3"/>
          <p:cNvSpPr txBox="1"/>
          <p:nvPr/>
        </p:nvSpPr>
        <p:spPr>
          <a:xfrm>
            <a:off x="304800" y="3741420"/>
            <a:ext cx="8486775" cy="1421992"/>
          </a:xfrm>
          <a:prstGeom prst="rect">
            <a:avLst/>
          </a:prstGeom>
          <a:noFill/>
        </p:spPr>
        <p:txBody>
          <a:bodyPr wrap="square" rtlCol="0">
            <a:spAutoFit/>
          </a:bodyPr>
          <a:lstStyle/>
          <a:p>
            <a:pPr indent="0">
              <a:lnSpc>
                <a:spcPct val="150000"/>
              </a:lnSpc>
              <a:buFont typeface="Symbol" panose="05050102010706020507"/>
              <a:buNone/>
            </a:pPr>
            <a:r>
              <a:rPr lang="en-US" sz="2000" b="1" dirty="0">
                <a:latin typeface="Times New Roman" panose="02020603050405020304" pitchFamily="18" charset="0"/>
                <a:ea typeface="宋体" panose="02010600030101010101" pitchFamily="2" charset="-122"/>
                <a:cs typeface="Times New Roman" panose="02020603050405020304" pitchFamily="18" charset="0"/>
              </a:rPr>
              <a:t>Theorem</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a:lnSpc>
                <a:spcPct val="150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   Suppose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is the activity with the </a:t>
            </a:r>
            <a:r>
              <a:rPr lang="en-US" sz="20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earliest ending time</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sz="20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belongs to an optimal solution.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287385"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Another property: greedy-selection II</a:t>
            </a:r>
          </a:p>
        </p:txBody>
      </p:sp>
      <mc:AlternateContent xmlns:mc="http://schemas.openxmlformats.org/markup-compatibility/2006" xmlns:a14="http://schemas.microsoft.com/office/drawing/2010/main">
        <mc:Choice Requires="a14">
          <p:sp>
            <p:nvSpPr>
              <p:cNvPr id="4" name="TextBox 3"/>
              <p:cNvSpPr txBox="1"/>
              <p:nvPr/>
            </p:nvSpPr>
            <p:spPr>
              <a:xfrm>
                <a:off x="380711" y="1524000"/>
                <a:ext cx="8316884" cy="2014855"/>
              </a:xfrm>
              <a:prstGeom prst="rect">
                <a:avLst/>
              </a:prstGeom>
              <a:noFill/>
            </p:spPr>
            <p:txBody>
              <a:bodyPr wrap="square" rtlCol="0">
                <a:spAutoFit/>
              </a:bodyPr>
              <a:lstStyle/>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(exchange argument)</a:t>
                </a:r>
              </a:p>
              <a:p>
                <a:pPr marL="465455" indent="-465455" fontAlgn="auto">
                  <a:lnSpc>
                    <a:spcPct val="12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Suppose we have an optimal solution </a:t>
                </a:r>
                <a:r>
                  <a:rPr lang="en-US" sz="2000" i="1" dirty="0">
                    <a:latin typeface="Times New Roman" panose="02020603050405020304" pitchFamily="18" charset="0"/>
                    <a:ea typeface="宋体" panose="02010600030101010101" pitchFamily="2" charset="-122"/>
                    <a:cs typeface="Times New Roman" panose="02020603050405020304" pitchFamily="18" charset="0"/>
                  </a:rPr>
                  <a:t>O</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rPr>
                  <a:t>iT</a:t>
                </a:r>
                <a:r>
                  <a:rPr lang="en-US" sz="2000" dirty="0">
                    <a:latin typeface="Times New Roman" panose="02020603050405020304" pitchFamily="18" charset="0"/>
                    <a:ea typeface="宋体" panose="02010600030101010101" pitchFamily="2" charset="-122"/>
                    <a:cs typeface="Times New Roman" panose="02020603050405020304" pitchFamily="18" charset="0"/>
                  </a:rPr>
                  <a:t>} but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p>
              <a:p>
                <a:pPr marL="465455" indent="-465455" fontAlgn="auto">
                  <a:lnSpc>
                    <a:spcPct val="125000"/>
                  </a:lnSpc>
                  <a:buFont typeface="Symbol" panose="05050102010706020507"/>
                  <a:buChar char="·"/>
                </a:pP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is compatible with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iT</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since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ends earlier than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8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465455" indent="-465455" fontAlgn="auto">
                  <a:lnSpc>
                    <a:spcPct val="125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Let’s construct a new subset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sym typeface="+mn-ea"/>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It is clear that</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 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is also an optimal solution since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0711" y="1524000"/>
                <a:ext cx="8316884" cy="2014855"/>
              </a:xfrm>
              <a:prstGeom prst="rect">
                <a:avLst/>
              </a:prstGeom>
              <a:blipFill>
                <a:blip r:embed="rId3"/>
                <a:stretch>
                  <a:fillRect l="-806" b="-2719"/>
                </a:stretch>
              </a:blipFill>
            </p:spPr>
            <p:txBody>
              <a:bodyPr/>
              <a:lstStyle/>
              <a:p>
                <a:r>
                  <a:rPr 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6" name="文本框 5"/>
          <p:cNvSpPr txBox="1"/>
          <p:nvPr/>
        </p:nvSpPr>
        <p:spPr>
          <a:xfrm>
            <a:off x="370205" y="1134110"/>
            <a:ext cx="8316595" cy="398780"/>
          </a:xfrm>
          <a:prstGeom prst="rect">
            <a:avLst/>
          </a:prstGeom>
          <a:gradFill>
            <a:gsLst>
              <a:gs pos="0">
                <a:srgbClr val="012D86"/>
              </a:gs>
              <a:gs pos="100000">
                <a:srgbClr val="0E2557"/>
              </a:gs>
            </a:gsLst>
            <a:lin ang="5400000" scaled="0"/>
          </a:gradFill>
        </p:spPr>
        <p:txBody>
          <a:bodyPr wrap="square" rtlCol="0">
            <a:spAutoFit/>
          </a:bodyPr>
          <a:lstStyle/>
          <a:p>
            <a:r>
              <a:rPr lang="en-US" altLang="zh-CN" sz="2000">
                <a:solidFill>
                  <a:schemeClr val="bg1"/>
                </a:solidFill>
                <a:latin typeface="Times New Roman" panose="02020603050405020304" pitchFamily="18" charset="0"/>
                <a:cs typeface="Times New Roman" panose="02020603050405020304" pitchFamily="18" charset="0"/>
              </a:rPr>
              <a:t>Proof.</a:t>
            </a:r>
          </a:p>
        </p:txBody>
      </p:sp>
      <p:pic>
        <p:nvPicPr>
          <p:cNvPr id="9" name="图片 8"/>
          <p:cNvPicPr>
            <a:picLocks noChangeAspect="1"/>
          </p:cNvPicPr>
          <p:nvPr/>
        </p:nvPicPr>
        <p:blipFill>
          <a:blip r:embed="rId4"/>
          <a:stretch>
            <a:fillRect/>
          </a:stretch>
        </p:blipFill>
        <p:spPr>
          <a:xfrm>
            <a:off x="2264409" y="3538855"/>
            <a:ext cx="4710165" cy="32429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3407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Simplifying the DP algorithm into a greedy algorithm</a:t>
            </a:r>
          </a:p>
        </p:txBody>
      </p:sp>
      <mc:AlternateContent xmlns:mc="http://schemas.openxmlformats.org/markup-compatibility/2006" xmlns:a14="http://schemas.microsoft.com/office/drawing/2010/main">
        <mc:Choice Requires="a14">
          <p:sp>
            <p:nvSpPr>
              <p:cNvPr id="4" name="TextBox 3"/>
              <p:cNvSpPr txBox="1"/>
              <p:nvPr/>
            </p:nvSpPr>
            <p:spPr>
              <a:xfrm>
                <a:off x="370205" y="990600"/>
                <a:ext cx="8545195" cy="5057603"/>
              </a:xfrm>
              <a:prstGeom prst="rect">
                <a:avLst/>
              </a:prstGeom>
              <a:noFill/>
            </p:spPr>
            <p:txBody>
              <a:bodyPr wrap="square" rtlCol="0">
                <a:spAutoFit/>
              </a:bodyPr>
              <a:lstStyle/>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INTERVAL_SCHEDULING_GREEDY(</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indent="0" fontAlgn="auto">
                  <a:lnSpc>
                    <a:spcPct val="125000"/>
                  </a:lnSpc>
                  <a:buFont typeface="Symbol" panose="05050102010706020507"/>
                  <a:buNone/>
                </a:pPr>
                <a:r>
                  <a:rPr lang="en-US" sz="2000" b="1" dirty="0">
                    <a:latin typeface="Times New Roman" panose="02020603050405020304" pitchFamily="18" charset="0"/>
                    <a:ea typeface="宋体" panose="02010600030101010101" pitchFamily="2" charset="-122"/>
                    <a:cs typeface="Times New Roman" panose="02020603050405020304" pitchFamily="18" charset="0"/>
                  </a:rPr>
                  <a:t>Require:</a:t>
                </a:r>
                <a:r>
                  <a:rPr lang="en-US" sz="2000" dirty="0">
                    <a:latin typeface="Times New Roman" panose="02020603050405020304" pitchFamily="18" charset="0"/>
                    <a:ea typeface="宋体" panose="02010600030101010101" pitchFamily="2" charset="-122"/>
                    <a:cs typeface="Times New Roman" panose="02020603050405020304" pitchFamily="18" charset="0"/>
                  </a:rPr>
                  <a:t> All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have been sorted in the increasing order of </a:t>
                </a:r>
                <a:r>
                  <a:rPr lang="en-US" sz="2000" i="1" dirty="0">
                    <a:latin typeface="Times New Roman" panose="02020603050405020304" pitchFamily="18" charset="0"/>
                    <a:ea typeface="宋体" panose="02010600030101010101" pitchFamily="2" charset="-122"/>
                    <a:cs typeface="Times New Roman" panose="02020603050405020304" pitchFamily="18" charset="0"/>
                  </a:rPr>
                  <a:t>F</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i</a:t>
                </a:r>
                <a:endParaRPr lang="en-US" sz="2000" baseline="-25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1: </a:t>
                </a:r>
                <a:r>
                  <a:rPr lang="en-US" sz="2000" i="1" dirty="0">
                    <a:latin typeface="Times New Roman" panose="02020603050405020304" pitchFamily="18" charset="0"/>
                    <a:ea typeface="宋体" panose="02010600030101010101" pitchFamily="2" charset="-122"/>
                    <a:cs typeface="Times New Roman" panose="02020603050405020304" pitchFamily="18" charset="0"/>
                  </a:rPr>
                  <a:t>previous_finish_time</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2: </a:t>
                </a:r>
                <a:r>
                  <a:rPr lang="en-US" sz="2000" b="1" dirty="0">
                    <a:latin typeface="Times New Roman" panose="02020603050405020304" pitchFamily="18" charset="0"/>
                    <a:ea typeface="宋体" panose="02010600030101010101" pitchFamily="2" charset="-122"/>
                    <a:cs typeface="Times New Roman" panose="02020603050405020304" pitchFamily="18" charset="0"/>
                  </a:rPr>
                  <a:t>for</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 1 to</a:t>
                </a:r>
                <a:r>
                  <a:rPr lang="en-US" sz="2000" i="1" dirty="0">
                    <a:latin typeface="Times New Roman" panose="02020603050405020304" pitchFamily="18" charset="0"/>
                    <a:ea typeface="宋体" panose="02010600030101010101" pitchFamily="2" charset="-122"/>
                    <a:cs typeface="Times New Roman" panose="02020603050405020304" pitchFamily="18" charset="0"/>
                  </a:rPr>
                  <a:t> 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b="1" dirty="0">
                    <a:latin typeface="Times New Roman" panose="02020603050405020304" pitchFamily="18" charset="0"/>
                    <a:ea typeface="宋体" panose="02010600030101010101" pitchFamily="2" charset="-122"/>
                    <a:cs typeface="Times New Roman" panose="02020603050405020304" pitchFamily="18" charset="0"/>
                  </a:rPr>
                  <a:t>do</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3:     </a:t>
                </a:r>
                <a:r>
                  <a:rPr lang="en-US" sz="2000" b="1" dirty="0">
                    <a:latin typeface="Times New Roman" panose="02020603050405020304" pitchFamily="18" charset="0"/>
                    <a:ea typeface="宋体" panose="02010600030101010101" pitchFamily="2" charset="-122"/>
                    <a:cs typeface="Times New Roman" panose="02020603050405020304" pitchFamily="18" charset="0"/>
                  </a:rPr>
                  <a:t>if   </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dirty="0">
                        <a:latin typeface="Cambria Math" panose="02040503050406030204" charset="0"/>
                        <a:ea typeface="宋体" panose="02010600030101010101" pitchFamily="2" charset="-122"/>
                        <a:cs typeface="Cambria Math" panose="02040503050406030204"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err="1">
                    <a:latin typeface="Times New Roman" panose="02020603050405020304" pitchFamily="18" charset="0"/>
                    <a:ea typeface="宋体" panose="02010600030101010101" pitchFamily="2" charset="-122"/>
                    <a:cs typeface="Times New Roman" panose="02020603050405020304" pitchFamily="18" charset="0"/>
                    <a:sym typeface="+mn-ea"/>
                  </a:rPr>
                  <a:t>previous_finish_time</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b="1" dirty="0">
                    <a:latin typeface="Times New Roman" panose="02020603050405020304" pitchFamily="18" charset="0"/>
                    <a:ea typeface="宋体" panose="02010600030101010101" pitchFamily="2" charset="-122"/>
                    <a:cs typeface="Times New Roman" panose="02020603050405020304" pitchFamily="18" charset="0"/>
                    <a:sym typeface="+mn-ea"/>
                  </a:rPr>
                  <a:t>then</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4:         Select activity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5: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previous_finish_time</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F</a:t>
                </a:r>
                <a:r>
                  <a:rPr lang="en-US" sz="2000" i="1"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6: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if</a:t>
                </a: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7: </a:t>
                </a:r>
                <a:r>
                  <a:rPr lang="en-US" sz="2000" b="1" dirty="0">
                    <a:latin typeface="Times New Roman" panose="02020603050405020304" pitchFamily="18" charset="0"/>
                    <a:ea typeface="宋体" panose="02010600030101010101" pitchFamily="2" charset="-122"/>
                    <a:cs typeface="Times New Roman" panose="02020603050405020304" pitchFamily="18" charset="0"/>
                  </a:rPr>
                  <a:t>end for</a:t>
                </a:r>
              </a:p>
              <a:p>
                <a:pPr indent="0" fontAlgn="auto">
                  <a:lnSpc>
                    <a:spcPct val="125000"/>
                  </a:lnSpc>
                  <a:buFont typeface="Symbol" panose="05050102010706020507"/>
                  <a:buNone/>
                </a:pP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5000"/>
                  </a:lnSpc>
                  <a:buFont typeface="Symbol" panose="05050102010706020507"/>
                  <a:buNone/>
                </a:pP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25000"/>
                  </a:lnSpc>
                  <a:buFont typeface="Symbol" panose="05050102010706020507"/>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Time complexity: </a:t>
                </a:r>
                <a:r>
                  <a:rPr lang="en-US" sz="2000" i="1" dirty="0">
                    <a:latin typeface="Times New Roman" panose="02020603050405020304" pitchFamily="18" charset="0"/>
                    <a:ea typeface="宋体" panose="02010600030101010101" pitchFamily="2" charset="-122"/>
                    <a:cs typeface="Times New Roman" panose="02020603050405020304" pitchFamily="18" charset="0"/>
                  </a:rPr>
                  <a:t>O</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log</a:t>
                </a:r>
                <a:r>
                  <a:rPr lang="en-US" sz="2000" i="1" dirty="0">
                    <a:latin typeface="Times New Roman" panose="02020603050405020304" pitchFamily="18" charset="0"/>
                    <a:ea typeface="宋体" panose="02010600030101010101" pitchFamily="2" charset="-122"/>
                    <a:cs typeface="Times New Roman" panose="02020603050405020304" pitchFamily="18" charset="0"/>
                  </a:rPr>
                  <a:t>n</a:t>
                </a:r>
                <a:r>
                  <a:rPr lang="en-US" sz="2000" dirty="0">
                    <a:latin typeface="Times New Roman" panose="02020603050405020304" pitchFamily="18" charset="0"/>
                    <a:ea typeface="宋体" panose="02010600030101010101" pitchFamily="2" charset="-122"/>
                    <a:cs typeface="Times New Roman" panose="02020603050405020304" pitchFamily="18" charset="0"/>
                  </a:rPr>
                  <a:t>) (sorting activities in the increasing order of finish time).</a:t>
                </a:r>
              </a:p>
            </p:txBody>
          </p:sp>
        </mc:Choice>
        <mc:Fallback xmlns="">
          <p:sp>
            <p:nvSpPr>
              <p:cNvPr id="4" name="TextBox 3"/>
              <p:cNvSpPr txBox="1">
                <a:spLocks noRot="1" noChangeAspect="1" noMove="1" noResize="1" noEditPoints="1" noAdjustHandles="1" noChangeArrowheads="1" noChangeShapeType="1" noTextEdit="1"/>
              </p:cNvSpPr>
              <p:nvPr/>
            </p:nvSpPr>
            <p:spPr>
              <a:xfrm>
                <a:off x="370205" y="990600"/>
                <a:ext cx="8545195" cy="5057603"/>
              </a:xfrm>
              <a:prstGeom prst="rect">
                <a:avLst/>
              </a:prstGeom>
              <a:blipFill>
                <a:blip r:embed="rId3"/>
                <a:stretch>
                  <a:fillRect l="-785" b="-1206"/>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3407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 example: Step 1</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6" name="直接箭头连接符 45"/>
          <p:cNvCxnSpPr/>
          <p:nvPr/>
        </p:nvCxnSpPr>
        <p:spPr>
          <a:xfrm>
            <a:off x="990600" y="2438400"/>
            <a:ext cx="54102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29000" y="1981200"/>
            <a:ext cx="819150" cy="368300"/>
          </a:xfrm>
          <a:prstGeom prst="rect">
            <a:avLst/>
          </a:prstGeom>
          <a:noFill/>
        </p:spPr>
        <p:txBody>
          <a:bodyPr wrap="square" rtlCol="0">
            <a:spAutoFit/>
          </a:bodyPr>
          <a:lstStyle/>
          <a:p>
            <a:r>
              <a:rPr lang="en-US" altLang="zh-CN"/>
              <a:t>A</a:t>
            </a:r>
            <a:r>
              <a:rPr lang="en-US" altLang="zh-CN" sz="1400"/>
              <a:t>6</a:t>
            </a:r>
          </a:p>
        </p:txBody>
      </p:sp>
      <p:cxnSp>
        <p:nvCxnSpPr>
          <p:cNvPr id="48" name="直接箭头连接符 47"/>
          <p:cNvCxnSpPr/>
          <p:nvPr/>
        </p:nvCxnSpPr>
        <p:spPr>
          <a:xfrm>
            <a:off x="965835" y="3194050"/>
            <a:ext cx="1320165" cy="635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295400" y="2743200"/>
            <a:ext cx="718185" cy="368300"/>
          </a:xfrm>
          <a:prstGeom prst="rect">
            <a:avLst/>
          </a:prstGeom>
          <a:noFill/>
        </p:spPr>
        <p:txBody>
          <a:bodyPr wrap="square" rtlCol="0">
            <a:spAutoFit/>
          </a:bodyPr>
          <a:lstStyle/>
          <a:p>
            <a:r>
              <a:rPr lang="en-US" altLang="zh-CN"/>
              <a:t>A</a:t>
            </a:r>
            <a:r>
              <a:rPr lang="en-US" altLang="zh-CN" sz="1400"/>
              <a:t>1</a:t>
            </a:r>
          </a:p>
        </p:txBody>
      </p:sp>
      <p:cxnSp>
        <p:nvCxnSpPr>
          <p:cNvPr id="50" name="直接箭头连接符 49"/>
          <p:cNvCxnSpPr/>
          <p:nvPr/>
        </p:nvCxnSpPr>
        <p:spPr>
          <a:xfrm>
            <a:off x="2618105" y="3200400"/>
            <a:ext cx="19812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430905" y="2778125"/>
            <a:ext cx="529590" cy="368300"/>
          </a:xfrm>
          <a:prstGeom prst="rect">
            <a:avLst/>
          </a:prstGeom>
          <a:noFill/>
        </p:spPr>
        <p:txBody>
          <a:bodyPr wrap="square" rtlCol="0">
            <a:spAutoFit/>
          </a:bodyPr>
          <a:lstStyle/>
          <a:p>
            <a:r>
              <a:rPr lang="en-US" altLang="zh-CN"/>
              <a:t>A</a:t>
            </a:r>
            <a:r>
              <a:rPr lang="en-US" altLang="zh-CN" sz="1400"/>
              <a:t>3</a:t>
            </a:r>
          </a:p>
        </p:txBody>
      </p:sp>
      <p:cxnSp>
        <p:nvCxnSpPr>
          <p:cNvPr id="52" name="直接箭头连接符 51"/>
          <p:cNvCxnSpPr/>
          <p:nvPr/>
        </p:nvCxnSpPr>
        <p:spPr>
          <a:xfrm>
            <a:off x="4953000" y="32004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305425" y="2755900"/>
            <a:ext cx="438150" cy="368300"/>
          </a:xfrm>
          <a:prstGeom prst="rect">
            <a:avLst/>
          </a:prstGeom>
          <a:noFill/>
        </p:spPr>
        <p:txBody>
          <a:bodyPr wrap="square" rtlCol="0">
            <a:spAutoFit/>
          </a:bodyPr>
          <a:lstStyle/>
          <a:p>
            <a:r>
              <a:rPr lang="en-US" altLang="zh-CN"/>
              <a:t>A</a:t>
            </a:r>
            <a:r>
              <a:rPr lang="en-US" altLang="zh-CN" sz="1400"/>
              <a:t>5</a:t>
            </a:r>
          </a:p>
        </p:txBody>
      </p:sp>
      <p:cxnSp>
        <p:nvCxnSpPr>
          <p:cNvPr id="54" name="直接箭头连接符 53"/>
          <p:cNvCxnSpPr/>
          <p:nvPr/>
        </p:nvCxnSpPr>
        <p:spPr>
          <a:xfrm>
            <a:off x="6781800" y="32004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1066800" y="3905250"/>
            <a:ext cx="1697355" cy="4445"/>
          </a:xfrm>
          <a:prstGeom prst="straightConnector1">
            <a:avLst/>
          </a:prstGeom>
          <a:ln cmpd="sng">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425190" y="3905885"/>
            <a:ext cx="13716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257800" y="3901440"/>
            <a:ext cx="1323975"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308215" y="3900805"/>
            <a:ext cx="491490"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818890" y="3429000"/>
            <a:ext cx="1669415" cy="368300"/>
          </a:xfrm>
          <a:prstGeom prst="rect">
            <a:avLst/>
          </a:prstGeom>
          <a:noFill/>
        </p:spPr>
        <p:txBody>
          <a:bodyPr wrap="square" rtlCol="0">
            <a:spAutoFit/>
          </a:bodyPr>
          <a:lstStyle/>
          <a:p>
            <a:r>
              <a:rPr lang="en-US" altLang="zh-CN"/>
              <a:t> A</a:t>
            </a:r>
            <a:r>
              <a:rPr lang="en-US" altLang="zh-CN" sz="1400"/>
              <a:t>4</a:t>
            </a:r>
          </a:p>
        </p:txBody>
      </p:sp>
      <p:sp>
        <p:nvSpPr>
          <p:cNvPr id="60" name="文本框 59"/>
          <p:cNvSpPr txBox="1"/>
          <p:nvPr/>
        </p:nvSpPr>
        <p:spPr>
          <a:xfrm>
            <a:off x="5562600" y="3441700"/>
            <a:ext cx="1431290" cy="368300"/>
          </a:xfrm>
          <a:prstGeom prst="rect">
            <a:avLst/>
          </a:prstGeom>
          <a:noFill/>
        </p:spPr>
        <p:txBody>
          <a:bodyPr wrap="square" rtlCol="0">
            <a:spAutoFit/>
          </a:bodyPr>
          <a:lstStyle/>
          <a:p>
            <a:r>
              <a:rPr lang="en-US" altLang="zh-CN"/>
              <a:t>A</a:t>
            </a:r>
            <a:r>
              <a:rPr lang="en-US" altLang="zh-CN" sz="1400"/>
              <a:t>7</a:t>
            </a:r>
          </a:p>
        </p:txBody>
      </p:sp>
      <p:sp>
        <p:nvSpPr>
          <p:cNvPr id="61" name="文本框 60"/>
          <p:cNvSpPr txBox="1"/>
          <p:nvPr/>
        </p:nvSpPr>
        <p:spPr>
          <a:xfrm>
            <a:off x="7308215" y="3416300"/>
            <a:ext cx="1207770" cy="368300"/>
          </a:xfrm>
          <a:prstGeom prst="rect">
            <a:avLst/>
          </a:prstGeom>
          <a:noFill/>
        </p:spPr>
        <p:txBody>
          <a:bodyPr wrap="square" rtlCol="0">
            <a:spAutoFit/>
          </a:bodyPr>
          <a:lstStyle/>
          <a:p>
            <a:r>
              <a:rPr lang="en-US" altLang="zh-CN"/>
              <a:t>A</a:t>
            </a:r>
            <a:r>
              <a:rPr lang="en-US" altLang="zh-CN" sz="1400"/>
              <a:t>8</a:t>
            </a:r>
          </a:p>
        </p:txBody>
      </p:sp>
      <p:cxnSp>
        <p:nvCxnSpPr>
          <p:cNvPr id="62" name="直接箭头连接符 61"/>
          <p:cNvCxnSpPr/>
          <p:nvPr/>
        </p:nvCxnSpPr>
        <p:spPr>
          <a:xfrm>
            <a:off x="914400" y="44958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001000" y="4119880"/>
            <a:ext cx="748665" cy="368300"/>
          </a:xfrm>
          <a:prstGeom prst="rect">
            <a:avLst/>
          </a:prstGeom>
          <a:noFill/>
        </p:spPr>
        <p:txBody>
          <a:bodyPr wrap="square" rtlCol="0">
            <a:spAutoFit/>
          </a:bodyPr>
          <a:lstStyle/>
          <a:p>
            <a:r>
              <a:rPr lang="en-US" altLang="zh-CN"/>
              <a:t>Time</a:t>
            </a:r>
          </a:p>
        </p:txBody>
      </p:sp>
      <p:sp>
        <p:nvSpPr>
          <p:cNvPr id="64" name="文本框 63"/>
          <p:cNvSpPr txBox="1"/>
          <p:nvPr/>
        </p:nvSpPr>
        <p:spPr>
          <a:xfrm>
            <a:off x="7158990" y="2755900"/>
            <a:ext cx="765810" cy="368300"/>
          </a:xfrm>
          <a:prstGeom prst="rect">
            <a:avLst/>
          </a:prstGeom>
          <a:noFill/>
        </p:spPr>
        <p:txBody>
          <a:bodyPr wrap="square" rtlCol="0">
            <a:spAutoFit/>
          </a:bodyPr>
          <a:lstStyle/>
          <a:p>
            <a:r>
              <a:rPr lang="en-US" altLang="zh-CN"/>
              <a:t>A</a:t>
            </a:r>
            <a:r>
              <a:rPr lang="en-US" altLang="zh-CN" sz="1400"/>
              <a:t>9</a:t>
            </a:r>
          </a:p>
        </p:txBody>
      </p:sp>
      <p:sp>
        <p:nvSpPr>
          <p:cNvPr id="65" name="文本框 64"/>
          <p:cNvSpPr txBox="1"/>
          <p:nvPr/>
        </p:nvSpPr>
        <p:spPr>
          <a:xfrm>
            <a:off x="1563370" y="3446780"/>
            <a:ext cx="704215" cy="368300"/>
          </a:xfrm>
          <a:prstGeom prst="rect">
            <a:avLst/>
          </a:prstGeom>
          <a:noFill/>
        </p:spPr>
        <p:txBody>
          <a:bodyPr wrap="square" rtlCol="0">
            <a:spAutoFit/>
          </a:bodyPr>
          <a:lstStyle/>
          <a:p>
            <a:r>
              <a:rPr lang="en-US" altLang="zh-CN"/>
              <a:t>A</a:t>
            </a:r>
            <a:r>
              <a:rPr lang="en-US" altLang="zh-CN" sz="1400"/>
              <a:t>2</a:t>
            </a:r>
          </a:p>
        </p:txBody>
      </p:sp>
      <p:sp>
        <p:nvSpPr>
          <p:cNvPr id="2" name="矩形 1"/>
          <p:cNvSpPr/>
          <p:nvPr/>
        </p:nvSpPr>
        <p:spPr>
          <a:xfrm>
            <a:off x="2514600" y="2667000"/>
            <a:ext cx="5486400" cy="1600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3407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 example: Step 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6" name="直接箭头连接符 45"/>
          <p:cNvCxnSpPr/>
          <p:nvPr/>
        </p:nvCxnSpPr>
        <p:spPr>
          <a:xfrm>
            <a:off x="990600" y="2438400"/>
            <a:ext cx="54102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29000" y="1981200"/>
            <a:ext cx="819150" cy="368300"/>
          </a:xfrm>
          <a:prstGeom prst="rect">
            <a:avLst/>
          </a:prstGeom>
          <a:noFill/>
        </p:spPr>
        <p:txBody>
          <a:bodyPr wrap="square" rtlCol="0">
            <a:spAutoFit/>
          </a:bodyPr>
          <a:lstStyle/>
          <a:p>
            <a:r>
              <a:rPr lang="en-US" altLang="zh-CN"/>
              <a:t>A</a:t>
            </a:r>
            <a:r>
              <a:rPr lang="en-US" altLang="zh-CN" sz="1400"/>
              <a:t>6</a:t>
            </a:r>
          </a:p>
        </p:txBody>
      </p:sp>
      <p:cxnSp>
        <p:nvCxnSpPr>
          <p:cNvPr id="48" name="直接箭头连接符 47"/>
          <p:cNvCxnSpPr/>
          <p:nvPr/>
        </p:nvCxnSpPr>
        <p:spPr>
          <a:xfrm>
            <a:off x="965835" y="3194050"/>
            <a:ext cx="1320165" cy="635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295400" y="2743200"/>
            <a:ext cx="718185" cy="368300"/>
          </a:xfrm>
          <a:prstGeom prst="rect">
            <a:avLst/>
          </a:prstGeom>
          <a:noFill/>
        </p:spPr>
        <p:txBody>
          <a:bodyPr wrap="square" rtlCol="0">
            <a:spAutoFit/>
          </a:bodyPr>
          <a:lstStyle/>
          <a:p>
            <a:r>
              <a:rPr lang="en-US" altLang="zh-CN"/>
              <a:t>A</a:t>
            </a:r>
            <a:r>
              <a:rPr lang="en-US" altLang="zh-CN" sz="1400"/>
              <a:t>1</a:t>
            </a:r>
          </a:p>
        </p:txBody>
      </p:sp>
      <p:cxnSp>
        <p:nvCxnSpPr>
          <p:cNvPr id="50" name="直接箭头连接符 49"/>
          <p:cNvCxnSpPr/>
          <p:nvPr/>
        </p:nvCxnSpPr>
        <p:spPr>
          <a:xfrm>
            <a:off x="2618105" y="3200400"/>
            <a:ext cx="1981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430905" y="2778125"/>
            <a:ext cx="529590" cy="368300"/>
          </a:xfrm>
          <a:prstGeom prst="rect">
            <a:avLst/>
          </a:prstGeom>
          <a:noFill/>
        </p:spPr>
        <p:txBody>
          <a:bodyPr wrap="square" rtlCol="0">
            <a:spAutoFit/>
          </a:bodyPr>
          <a:lstStyle/>
          <a:p>
            <a:r>
              <a:rPr lang="en-US" altLang="zh-CN"/>
              <a:t>A</a:t>
            </a:r>
            <a:r>
              <a:rPr lang="en-US" altLang="zh-CN" sz="1400"/>
              <a:t>3</a:t>
            </a:r>
          </a:p>
        </p:txBody>
      </p:sp>
      <p:cxnSp>
        <p:nvCxnSpPr>
          <p:cNvPr id="52" name="直接箭头连接符 51"/>
          <p:cNvCxnSpPr/>
          <p:nvPr/>
        </p:nvCxnSpPr>
        <p:spPr>
          <a:xfrm>
            <a:off x="4953000" y="32004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305425" y="2755900"/>
            <a:ext cx="438150" cy="368300"/>
          </a:xfrm>
          <a:prstGeom prst="rect">
            <a:avLst/>
          </a:prstGeom>
          <a:noFill/>
        </p:spPr>
        <p:txBody>
          <a:bodyPr wrap="square" rtlCol="0">
            <a:spAutoFit/>
          </a:bodyPr>
          <a:lstStyle/>
          <a:p>
            <a:r>
              <a:rPr lang="en-US" altLang="zh-CN"/>
              <a:t>A</a:t>
            </a:r>
            <a:r>
              <a:rPr lang="en-US" altLang="zh-CN" sz="1400"/>
              <a:t>5</a:t>
            </a:r>
          </a:p>
        </p:txBody>
      </p:sp>
      <p:cxnSp>
        <p:nvCxnSpPr>
          <p:cNvPr id="54" name="直接箭头连接符 53"/>
          <p:cNvCxnSpPr/>
          <p:nvPr/>
        </p:nvCxnSpPr>
        <p:spPr>
          <a:xfrm>
            <a:off x="6781800" y="32004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1066800" y="3905250"/>
            <a:ext cx="1697355" cy="4445"/>
          </a:xfrm>
          <a:prstGeom prst="straightConnector1">
            <a:avLst/>
          </a:prstGeom>
          <a:ln cmpd="sng">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425190" y="3905885"/>
            <a:ext cx="13716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257800" y="3901440"/>
            <a:ext cx="1323975"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308215" y="3900805"/>
            <a:ext cx="491490"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818890" y="3429000"/>
            <a:ext cx="1669415" cy="368300"/>
          </a:xfrm>
          <a:prstGeom prst="rect">
            <a:avLst/>
          </a:prstGeom>
          <a:noFill/>
        </p:spPr>
        <p:txBody>
          <a:bodyPr wrap="square" rtlCol="0">
            <a:spAutoFit/>
          </a:bodyPr>
          <a:lstStyle/>
          <a:p>
            <a:r>
              <a:rPr lang="en-US" altLang="zh-CN"/>
              <a:t> A</a:t>
            </a:r>
            <a:r>
              <a:rPr lang="en-US" altLang="zh-CN" sz="1400"/>
              <a:t>4</a:t>
            </a:r>
          </a:p>
        </p:txBody>
      </p:sp>
      <p:sp>
        <p:nvSpPr>
          <p:cNvPr id="60" name="文本框 59"/>
          <p:cNvSpPr txBox="1"/>
          <p:nvPr/>
        </p:nvSpPr>
        <p:spPr>
          <a:xfrm>
            <a:off x="5562600" y="3441700"/>
            <a:ext cx="1431290" cy="368300"/>
          </a:xfrm>
          <a:prstGeom prst="rect">
            <a:avLst/>
          </a:prstGeom>
          <a:noFill/>
        </p:spPr>
        <p:txBody>
          <a:bodyPr wrap="square" rtlCol="0">
            <a:spAutoFit/>
          </a:bodyPr>
          <a:lstStyle/>
          <a:p>
            <a:r>
              <a:rPr lang="en-US" altLang="zh-CN"/>
              <a:t>A</a:t>
            </a:r>
            <a:r>
              <a:rPr lang="en-US" altLang="zh-CN" sz="1400"/>
              <a:t>7</a:t>
            </a:r>
          </a:p>
        </p:txBody>
      </p:sp>
      <p:sp>
        <p:nvSpPr>
          <p:cNvPr id="61" name="文本框 60"/>
          <p:cNvSpPr txBox="1"/>
          <p:nvPr/>
        </p:nvSpPr>
        <p:spPr>
          <a:xfrm>
            <a:off x="7308215" y="3416300"/>
            <a:ext cx="1207770" cy="368300"/>
          </a:xfrm>
          <a:prstGeom prst="rect">
            <a:avLst/>
          </a:prstGeom>
          <a:noFill/>
        </p:spPr>
        <p:txBody>
          <a:bodyPr wrap="square" rtlCol="0">
            <a:spAutoFit/>
          </a:bodyPr>
          <a:lstStyle/>
          <a:p>
            <a:r>
              <a:rPr lang="en-US" altLang="zh-CN"/>
              <a:t>A</a:t>
            </a:r>
            <a:r>
              <a:rPr lang="en-US" altLang="zh-CN" sz="1400"/>
              <a:t>8</a:t>
            </a:r>
          </a:p>
        </p:txBody>
      </p:sp>
      <p:cxnSp>
        <p:nvCxnSpPr>
          <p:cNvPr id="62" name="直接箭头连接符 61"/>
          <p:cNvCxnSpPr/>
          <p:nvPr/>
        </p:nvCxnSpPr>
        <p:spPr>
          <a:xfrm>
            <a:off x="914400" y="44958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001000" y="4119880"/>
            <a:ext cx="748665" cy="368300"/>
          </a:xfrm>
          <a:prstGeom prst="rect">
            <a:avLst/>
          </a:prstGeom>
          <a:noFill/>
        </p:spPr>
        <p:txBody>
          <a:bodyPr wrap="square" rtlCol="0">
            <a:spAutoFit/>
          </a:bodyPr>
          <a:lstStyle/>
          <a:p>
            <a:r>
              <a:rPr lang="en-US" altLang="zh-CN"/>
              <a:t>Time</a:t>
            </a:r>
          </a:p>
        </p:txBody>
      </p:sp>
      <p:sp>
        <p:nvSpPr>
          <p:cNvPr id="64" name="文本框 63"/>
          <p:cNvSpPr txBox="1"/>
          <p:nvPr/>
        </p:nvSpPr>
        <p:spPr>
          <a:xfrm>
            <a:off x="7158990" y="2755900"/>
            <a:ext cx="765810" cy="368300"/>
          </a:xfrm>
          <a:prstGeom prst="rect">
            <a:avLst/>
          </a:prstGeom>
          <a:noFill/>
        </p:spPr>
        <p:txBody>
          <a:bodyPr wrap="square" rtlCol="0">
            <a:spAutoFit/>
          </a:bodyPr>
          <a:lstStyle/>
          <a:p>
            <a:r>
              <a:rPr lang="en-US" altLang="zh-CN"/>
              <a:t>A</a:t>
            </a:r>
            <a:r>
              <a:rPr lang="en-US" altLang="zh-CN" sz="1400"/>
              <a:t>9</a:t>
            </a:r>
          </a:p>
        </p:txBody>
      </p:sp>
      <p:sp>
        <p:nvSpPr>
          <p:cNvPr id="65" name="文本框 64"/>
          <p:cNvSpPr txBox="1"/>
          <p:nvPr/>
        </p:nvSpPr>
        <p:spPr>
          <a:xfrm>
            <a:off x="1563370" y="3446780"/>
            <a:ext cx="704215" cy="368300"/>
          </a:xfrm>
          <a:prstGeom prst="rect">
            <a:avLst/>
          </a:prstGeom>
          <a:noFill/>
        </p:spPr>
        <p:txBody>
          <a:bodyPr wrap="square" rtlCol="0">
            <a:spAutoFit/>
          </a:bodyPr>
          <a:lstStyle/>
          <a:p>
            <a:r>
              <a:rPr lang="en-US" altLang="zh-CN"/>
              <a:t>A</a:t>
            </a:r>
            <a:r>
              <a:rPr lang="en-US" altLang="zh-CN" sz="1400"/>
              <a:t>2</a:t>
            </a:r>
          </a:p>
        </p:txBody>
      </p:sp>
      <p:sp>
        <p:nvSpPr>
          <p:cNvPr id="2" name="矩形 1"/>
          <p:cNvSpPr/>
          <p:nvPr/>
        </p:nvSpPr>
        <p:spPr>
          <a:xfrm>
            <a:off x="4712335" y="2667000"/>
            <a:ext cx="3288665" cy="1600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3407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 example: Step 3</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6" name="直接箭头连接符 45"/>
          <p:cNvCxnSpPr/>
          <p:nvPr/>
        </p:nvCxnSpPr>
        <p:spPr>
          <a:xfrm>
            <a:off x="990600" y="2438400"/>
            <a:ext cx="54102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29000" y="1981200"/>
            <a:ext cx="819150" cy="368300"/>
          </a:xfrm>
          <a:prstGeom prst="rect">
            <a:avLst/>
          </a:prstGeom>
          <a:noFill/>
        </p:spPr>
        <p:txBody>
          <a:bodyPr wrap="square" rtlCol="0">
            <a:spAutoFit/>
          </a:bodyPr>
          <a:lstStyle/>
          <a:p>
            <a:r>
              <a:rPr lang="en-US" altLang="zh-CN"/>
              <a:t>A</a:t>
            </a:r>
            <a:r>
              <a:rPr lang="en-US" altLang="zh-CN" sz="1400"/>
              <a:t>6</a:t>
            </a:r>
          </a:p>
        </p:txBody>
      </p:sp>
      <p:cxnSp>
        <p:nvCxnSpPr>
          <p:cNvPr id="48" name="直接箭头连接符 47"/>
          <p:cNvCxnSpPr/>
          <p:nvPr/>
        </p:nvCxnSpPr>
        <p:spPr>
          <a:xfrm>
            <a:off x="965835" y="3194050"/>
            <a:ext cx="1320165" cy="635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295400" y="2743200"/>
            <a:ext cx="718185" cy="368300"/>
          </a:xfrm>
          <a:prstGeom prst="rect">
            <a:avLst/>
          </a:prstGeom>
          <a:noFill/>
        </p:spPr>
        <p:txBody>
          <a:bodyPr wrap="square" rtlCol="0">
            <a:spAutoFit/>
          </a:bodyPr>
          <a:lstStyle/>
          <a:p>
            <a:r>
              <a:rPr lang="en-US" altLang="zh-CN"/>
              <a:t>A</a:t>
            </a:r>
            <a:r>
              <a:rPr lang="en-US" altLang="zh-CN" sz="1400"/>
              <a:t>1</a:t>
            </a:r>
          </a:p>
        </p:txBody>
      </p:sp>
      <p:cxnSp>
        <p:nvCxnSpPr>
          <p:cNvPr id="50" name="直接箭头连接符 49"/>
          <p:cNvCxnSpPr/>
          <p:nvPr/>
        </p:nvCxnSpPr>
        <p:spPr>
          <a:xfrm>
            <a:off x="2618105" y="3200400"/>
            <a:ext cx="1981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430905" y="2778125"/>
            <a:ext cx="529590" cy="368300"/>
          </a:xfrm>
          <a:prstGeom prst="rect">
            <a:avLst/>
          </a:prstGeom>
          <a:noFill/>
        </p:spPr>
        <p:txBody>
          <a:bodyPr wrap="square" rtlCol="0">
            <a:spAutoFit/>
          </a:bodyPr>
          <a:lstStyle/>
          <a:p>
            <a:r>
              <a:rPr lang="en-US" altLang="zh-CN"/>
              <a:t>A</a:t>
            </a:r>
            <a:r>
              <a:rPr lang="en-US" altLang="zh-CN" sz="1400"/>
              <a:t>3</a:t>
            </a:r>
          </a:p>
        </p:txBody>
      </p:sp>
      <p:cxnSp>
        <p:nvCxnSpPr>
          <p:cNvPr id="52" name="直接箭头连接符 51"/>
          <p:cNvCxnSpPr/>
          <p:nvPr/>
        </p:nvCxnSpPr>
        <p:spPr>
          <a:xfrm>
            <a:off x="4953000" y="3200400"/>
            <a:ext cx="11430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305425" y="2755900"/>
            <a:ext cx="438150" cy="368300"/>
          </a:xfrm>
          <a:prstGeom prst="rect">
            <a:avLst/>
          </a:prstGeom>
          <a:noFill/>
        </p:spPr>
        <p:txBody>
          <a:bodyPr wrap="square" rtlCol="0">
            <a:spAutoFit/>
          </a:bodyPr>
          <a:lstStyle/>
          <a:p>
            <a:r>
              <a:rPr lang="en-US" altLang="zh-CN"/>
              <a:t>A</a:t>
            </a:r>
            <a:r>
              <a:rPr lang="en-US" altLang="zh-CN" sz="1400"/>
              <a:t>5</a:t>
            </a:r>
          </a:p>
        </p:txBody>
      </p:sp>
      <p:cxnSp>
        <p:nvCxnSpPr>
          <p:cNvPr id="54" name="直接箭头连接符 53"/>
          <p:cNvCxnSpPr/>
          <p:nvPr/>
        </p:nvCxnSpPr>
        <p:spPr>
          <a:xfrm>
            <a:off x="6781800" y="32004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1066800" y="3905250"/>
            <a:ext cx="1697355" cy="4445"/>
          </a:xfrm>
          <a:prstGeom prst="straightConnector1">
            <a:avLst/>
          </a:prstGeom>
          <a:ln cmpd="sng">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425190" y="3905885"/>
            <a:ext cx="13716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257800" y="3901440"/>
            <a:ext cx="1323975" cy="508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308215" y="3900805"/>
            <a:ext cx="491490"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818890" y="3429000"/>
            <a:ext cx="1669415" cy="368300"/>
          </a:xfrm>
          <a:prstGeom prst="rect">
            <a:avLst/>
          </a:prstGeom>
          <a:noFill/>
        </p:spPr>
        <p:txBody>
          <a:bodyPr wrap="square" rtlCol="0">
            <a:spAutoFit/>
          </a:bodyPr>
          <a:lstStyle/>
          <a:p>
            <a:r>
              <a:rPr lang="en-US" altLang="zh-CN"/>
              <a:t> A</a:t>
            </a:r>
            <a:r>
              <a:rPr lang="en-US" altLang="zh-CN" sz="1400"/>
              <a:t>4</a:t>
            </a:r>
          </a:p>
        </p:txBody>
      </p:sp>
      <p:sp>
        <p:nvSpPr>
          <p:cNvPr id="60" name="文本框 59"/>
          <p:cNvSpPr txBox="1"/>
          <p:nvPr/>
        </p:nvSpPr>
        <p:spPr>
          <a:xfrm>
            <a:off x="5562600" y="3441700"/>
            <a:ext cx="1431290" cy="368300"/>
          </a:xfrm>
          <a:prstGeom prst="rect">
            <a:avLst/>
          </a:prstGeom>
          <a:noFill/>
        </p:spPr>
        <p:txBody>
          <a:bodyPr wrap="square" rtlCol="0">
            <a:spAutoFit/>
          </a:bodyPr>
          <a:lstStyle/>
          <a:p>
            <a:r>
              <a:rPr lang="en-US" altLang="zh-CN"/>
              <a:t>A</a:t>
            </a:r>
            <a:r>
              <a:rPr lang="en-US" altLang="zh-CN" sz="1400"/>
              <a:t>7</a:t>
            </a:r>
          </a:p>
        </p:txBody>
      </p:sp>
      <p:sp>
        <p:nvSpPr>
          <p:cNvPr id="61" name="文本框 60"/>
          <p:cNvSpPr txBox="1"/>
          <p:nvPr/>
        </p:nvSpPr>
        <p:spPr>
          <a:xfrm>
            <a:off x="7308215" y="3416300"/>
            <a:ext cx="1207770" cy="368300"/>
          </a:xfrm>
          <a:prstGeom prst="rect">
            <a:avLst/>
          </a:prstGeom>
          <a:noFill/>
        </p:spPr>
        <p:txBody>
          <a:bodyPr wrap="square" rtlCol="0">
            <a:spAutoFit/>
          </a:bodyPr>
          <a:lstStyle/>
          <a:p>
            <a:r>
              <a:rPr lang="en-US" altLang="zh-CN"/>
              <a:t>A</a:t>
            </a:r>
            <a:r>
              <a:rPr lang="en-US" altLang="zh-CN" sz="1400"/>
              <a:t>8</a:t>
            </a:r>
          </a:p>
        </p:txBody>
      </p:sp>
      <p:cxnSp>
        <p:nvCxnSpPr>
          <p:cNvPr id="62" name="直接箭头连接符 61"/>
          <p:cNvCxnSpPr/>
          <p:nvPr/>
        </p:nvCxnSpPr>
        <p:spPr>
          <a:xfrm>
            <a:off x="914400" y="44958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001000" y="4119880"/>
            <a:ext cx="748665" cy="368300"/>
          </a:xfrm>
          <a:prstGeom prst="rect">
            <a:avLst/>
          </a:prstGeom>
          <a:noFill/>
        </p:spPr>
        <p:txBody>
          <a:bodyPr wrap="square" rtlCol="0">
            <a:spAutoFit/>
          </a:bodyPr>
          <a:lstStyle/>
          <a:p>
            <a:r>
              <a:rPr lang="en-US" altLang="zh-CN"/>
              <a:t>Time</a:t>
            </a:r>
          </a:p>
        </p:txBody>
      </p:sp>
      <p:sp>
        <p:nvSpPr>
          <p:cNvPr id="64" name="文本框 63"/>
          <p:cNvSpPr txBox="1"/>
          <p:nvPr/>
        </p:nvSpPr>
        <p:spPr>
          <a:xfrm>
            <a:off x="7158990" y="2755900"/>
            <a:ext cx="765810" cy="368300"/>
          </a:xfrm>
          <a:prstGeom prst="rect">
            <a:avLst/>
          </a:prstGeom>
          <a:noFill/>
        </p:spPr>
        <p:txBody>
          <a:bodyPr wrap="square" rtlCol="0">
            <a:spAutoFit/>
          </a:bodyPr>
          <a:lstStyle/>
          <a:p>
            <a:r>
              <a:rPr lang="en-US" altLang="zh-CN"/>
              <a:t>A</a:t>
            </a:r>
            <a:r>
              <a:rPr lang="en-US" altLang="zh-CN" sz="1400"/>
              <a:t>9</a:t>
            </a:r>
          </a:p>
        </p:txBody>
      </p:sp>
      <p:sp>
        <p:nvSpPr>
          <p:cNvPr id="65" name="文本框 64"/>
          <p:cNvSpPr txBox="1"/>
          <p:nvPr/>
        </p:nvSpPr>
        <p:spPr>
          <a:xfrm>
            <a:off x="1563370" y="3446780"/>
            <a:ext cx="704215" cy="368300"/>
          </a:xfrm>
          <a:prstGeom prst="rect">
            <a:avLst/>
          </a:prstGeom>
          <a:noFill/>
        </p:spPr>
        <p:txBody>
          <a:bodyPr wrap="square" rtlCol="0">
            <a:spAutoFit/>
          </a:bodyPr>
          <a:lstStyle/>
          <a:p>
            <a:r>
              <a:rPr lang="en-US" altLang="zh-CN"/>
              <a:t>A</a:t>
            </a:r>
            <a:r>
              <a:rPr lang="en-US" altLang="zh-CN" sz="1400"/>
              <a:t>2</a:t>
            </a:r>
          </a:p>
        </p:txBody>
      </p:sp>
      <p:sp>
        <p:nvSpPr>
          <p:cNvPr id="2" name="矩形 1"/>
          <p:cNvSpPr/>
          <p:nvPr/>
        </p:nvSpPr>
        <p:spPr>
          <a:xfrm>
            <a:off x="6356350" y="2667000"/>
            <a:ext cx="1644650" cy="1600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558" y="1534470"/>
            <a:ext cx="8316884" cy="3903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SimSun" pitchFamily="2" charset="-122"/>
                <a:ea typeface="SimSun" pitchFamily="2" charset="-122"/>
              </a:rPr>
              <a:t>最优邮局设置问题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区间调度问题（或称活动安排问题）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霍夫曼编码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Times New Roman" pitchFamily="18" charset="0"/>
                <a:ea typeface="SimSun" pitchFamily="2" charset="-122"/>
                <a:cs typeface="Times New Roman" pitchFamily="18" charset="0"/>
              </a:rPr>
              <a:t>最优加油计划</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最短路径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最小生成树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Symbol" panose="05050102010706020507"/>
              <a:buNone/>
            </a:pP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1" name="组合 10">
            <a:extLst>
              <a:ext uri="{FF2B5EF4-FFF2-40B4-BE49-F238E27FC236}">
                <a16:creationId xmlns:a16="http://schemas.microsoft.com/office/drawing/2014/main" id="{4B6927BF-767B-F767-2487-F134FC1E013A}"/>
              </a:ext>
            </a:extLst>
          </p:cNvPr>
          <p:cNvGrpSpPr/>
          <p:nvPr/>
        </p:nvGrpSpPr>
        <p:grpSpPr>
          <a:xfrm>
            <a:off x="2489623" y="4013482"/>
            <a:ext cx="1795933" cy="685800"/>
            <a:chOff x="2438400" y="4648200"/>
            <a:chExt cx="1795933" cy="685800"/>
          </a:xfrm>
        </p:grpSpPr>
        <p:sp>
          <p:nvSpPr>
            <p:cNvPr id="2" name="右大括号 1">
              <a:extLst>
                <a:ext uri="{FF2B5EF4-FFF2-40B4-BE49-F238E27FC236}">
                  <a16:creationId xmlns:a16="http://schemas.microsoft.com/office/drawing/2014/main" id="{14715D69-AB52-B672-81A4-A5ED526698D8}"/>
                </a:ext>
              </a:extLst>
            </p:cNvPr>
            <p:cNvSpPr/>
            <p:nvPr/>
          </p:nvSpPr>
          <p:spPr>
            <a:xfrm>
              <a:off x="2438400" y="46482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文本框 2">
              <a:extLst>
                <a:ext uri="{FF2B5EF4-FFF2-40B4-BE49-F238E27FC236}">
                  <a16:creationId xmlns:a16="http://schemas.microsoft.com/office/drawing/2014/main" id="{F8B2F1B1-90B6-D6A7-6719-530B962DF245}"/>
                </a:ext>
              </a:extLst>
            </p:cNvPr>
            <p:cNvSpPr txBox="1"/>
            <p:nvPr/>
          </p:nvSpPr>
          <p:spPr>
            <a:xfrm>
              <a:off x="2664673" y="4806434"/>
              <a:ext cx="1569660" cy="369332"/>
            </a:xfrm>
            <a:prstGeom prst="rect">
              <a:avLst/>
            </a:prstGeom>
            <a:noFill/>
          </p:spPr>
          <p:txBody>
            <a:bodyPr wrap="none" rtlCol="0">
              <a:spAutoFit/>
            </a:bodyPr>
            <a:lstStyle/>
            <a:p>
              <a:r>
                <a:rPr lang="zh-CN" altLang="en-US" dirty="0"/>
                <a:t>后续章节介绍</a:t>
              </a:r>
              <a:endParaRPr lang="en-US" dirty="0"/>
            </a:p>
          </p:txBody>
        </p:sp>
      </p:grpSp>
      <p:sp>
        <p:nvSpPr>
          <p:cNvPr id="6" name="右大括号 5">
            <a:extLst>
              <a:ext uri="{FF2B5EF4-FFF2-40B4-BE49-F238E27FC236}">
                <a16:creationId xmlns:a16="http://schemas.microsoft.com/office/drawing/2014/main" id="{3E7B6A19-3FD1-5BBF-674A-A4BC9D726244}"/>
              </a:ext>
            </a:extLst>
          </p:cNvPr>
          <p:cNvSpPr/>
          <p:nvPr/>
        </p:nvSpPr>
        <p:spPr>
          <a:xfrm>
            <a:off x="5678936" y="1625106"/>
            <a:ext cx="457200" cy="3048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1DFD1E35-F156-8470-6CB8-68EF95441F57}"/>
              </a:ext>
            </a:extLst>
          </p:cNvPr>
          <p:cNvSpPr txBox="1"/>
          <p:nvPr/>
        </p:nvSpPr>
        <p:spPr>
          <a:xfrm>
            <a:off x="6173058" y="2695958"/>
            <a:ext cx="2954655" cy="923330"/>
          </a:xfrm>
          <a:prstGeom prst="rect">
            <a:avLst/>
          </a:prstGeom>
          <a:noFill/>
        </p:spPr>
        <p:txBody>
          <a:bodyPr wrap="none" rtlCol="0">
            <a:spAutoFit/>
          </a:bodyPr>
          <a:lstStyle/>
          <a:p>
            <a:r>
              <a:rPr lang="zh-CN" altLang="en-US" dirty="0"/>
              <a:t>贪心法通常不保证最优解，</a:t>
            </a:r>
            <a:endParaRPr lang="en-US" altLang="zh-CN" dirty="0"/>
          </a:p>
          <a:p>
            <a:r>
              <a:rPr lang="zh-CN" altLang="en-US" dirty="0"/>
              <a:t>但我们这里给出的例子，</a:t>
            </a:r>
            <a:endParaRPr lang="en-US" altLang="zh-CN" dirty="0"/>
          </a:p>
          <a:p>
            <a:r>
              <a:rPr lang="zh-CN" altLang="en-US" dirty="0"/>
              <a:t>得到的都是最优解</a:t>
            </a:r>
            <a:endParaRPr lang="en-US" dirty="0"/>
          </a:p>
        </p:txBody>
      </p:sp>
      <p:sp>
        <p:nvSpPr>
          <p:cNvPr id="10" name="文本框 9">
            <a:extLst>
              <a:ext uri="{FF2B5EF4-FFF2-40B4-BE49-F238E27FC236}">
                <a16:creationId xmlns:a16="http://schemas.microsoft.com/office/drawing/2014/main" id="{ECF24095-E09E-669D-6BA3-4F93A0E73594}"/>
              </a:ext>
            </a:extLst>
          </p:cNvPr>
          <p:cNvSpPr txBox="1"/>
          <p:nvPr/>
        </p:nvSpPr>
        <p:spPr>
          <a:xfrm>
            <a:off x="332139" y="516029"/>
            <a:ext cx="5575397" cy="637675"/>
          </a:xfrm>
          <a:prstGeom prst="rect">
            <a:avLst/>
          </a:prstGeom>
          <a:noFill/>
        </p:spPr>
        <p:txBody>
          <a:bodyPr wrap="square">
            <a:spAutoFit/>
          </a:bodyPr>
          <a:lstStyle/>
          <a:p>
            <a:pPr indent="0">
              <a:lnSpc>
                <a:spcPct val="150000"/>
              </a:lnSpc>
              <a:buFont typeface="Symbol" panose="05050102010706020507"/>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本课程中将讲到的贪心法例子</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3407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An example: Step 4</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6" name="直接箭头连接符 45"/>
          <p:cNvCxnSpPr/>
          <p:nvPr/>
        </p:nvCxnSpPr>
        <p:spPr>
          <a:xfrm>
            <a:off x="990600" y="2438400"/>
            <a:ext cx="54102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29000" y="1981200"/>
            <a:ext cx="819150" cy="368300"/>
          </a:xfrm>
          <a:prstGeom prst="rect">
            <a:avLst/>
          </a:prstGeom>
          <a:noFill/>
        </p:spPr>
        <p:txBody>
          <a:bodyPr wrap="square" rtlCol="0">
            <a:spAutoFit/>
          </a:bodyPr>
          <a:lstStyle/>
          <a:p>
            <a:r>
              <a:rPr lang="en-US" altLang="zh-CN"/>
              <a:t>A</a:t>
            </a:r>
            <a:r>
              <a:rPr lang="en-US" altLang="zh-CN" sz="1400"/>
              <a:t>6</a:t>
            </a:r>
          </a:p>
        </p:txBody>
      </p:sp>
      <p:cxnSp>
        <p:nvCxnSpPr>
          <p:cNvPr id="48" name="直接箭头连接符 47"/>
          <p:cNvCxnSpPr/>
          <p:nvPr/>
        </p:nvCxnSpPr>
        <p:spPr>
          <a:xfrm>
            <a:off x="965835" y="3194050"/>
            <a:ext cx="1320165" cy="635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295400" y="2743200"/>
            <a:ext cx="718185" cy="368300"/>
          </a:xfrm>
          <a:prstGeom prst="rect">
            <a:avLst/>
          </a:prstGeom>
          <a:noFill/>
        </p:spPr>
        <p:txBody>
          <a:bodyPr wrap="square" rtlCol="0">
            <a:spAutoFit/>
          </a:bodyPr>
          <a:lstStyle/>
          <a:p>
            <a:r>
              <a:rPr lang="en-US" altLang="zh-CN"/>
              <a:t>A</a:t>
            </a:r>
            <a:r>
              <a:rPr lang="en-US" altLang="zh-CN" sz="1400"/>
              <a:t>1</a:t>
            </a:r>
          </a:p>
        </p:txBody>
      </p:sp>
      <p:cxnSp>
        <p:nvCxnSpPr>
          <p:cNvPr id="50" name="直接箭头连接符 49"/>
          <p:cNvCxnSpPr/>
          <p:nvPr/>
        </p:nvCxnSpPr>
        <p:spPr>
          <a:xfrm>
            <a:off x="2618105" y="3200400"/>
            <a:ext cx="1981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430905" y="2778125"/>
            <a:ext cx="529590" cy="368300"/>
          </a:xfrm>
          <a:prstGeom prst="rect">
            <a:avLst/>
          </a:prstGeom>
          <a:noFill/>
        </p:spPr>
        <p:txBody>
          <a:bodyPr wrap="square" rtlCol="0">
            <a:spAutoFit/>
          </a:bodyPr>
          <a:lstStyle/>
          <a:p>
            <a:r>
              <a:rPr lang="en-US" altLang="zh-CN"/>
              <a:t>A</a:t>
            </a:r>
            <a:r>
              <a:rPr lang="en-US" altLang="zh-CN" sz="1400"/>
              <a:t>3</a:t>
            </a:r>
          </a:p>
        </p:txBody>
      </p:sp>
      <p:cxnSp>
        <p:nvCxnSpPr>
          <p:cNvPr id="52" name="直接箭头连接符 51"/>
          <p:cNvCxnSpPr/>
          <p:nvPr/>
        </p:nvCxnSpPr>
        <p:spPr>
          <a:xfrm>
            <a:off x="4953000" y="3200400"/>
            <a:ext cx="11430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305425" y="2755900"/>
            <a:ext cx="438150" cy="368300"/>
          </a:xfrm>
          <a:prstGeom prst="rect">
            <a:avLst/>
          </a:prstGeom>
          <a:noFill/>
        </p:spPr>
        <p:txBody>
          <a:bodyPr wrap="square" rtlCol="0">
            <a:spAutoFit/>
          </a:bodyPr>
          <a:lstStyle/>
          <a:p>
            <a:r>
              <a:rPr lang="en-US" altLang="zh-CN"/>
              <a:t>A</a:t>
            </a:r>
            <a:r>
              <a:rPr lang="en-US" altLang="zh-CN" sz="1400"/>
              <a:t>5</a:t>
            </a:r>
          </a:p>
        </p:txBody>
      </p:sp>
      <p:cxnSp>
        <p:nvCxnSpPr>
          <p:cNvPr id="54" name="直接箭头连接符 53"/>
          <p:cNvCxnSpPr/>
          <p:nvPr/>
        </p:nvCxnSpPr>
        <p:spPr>
          <a:xfrm>
            <a:off x="6781800" y="3200400"/>
            <a:ext cx="11430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1066800" y="3905250"/>
            <a:ext cx="1697355" cy="4445"/>
          </a:xfrm>
          <a:prstGeom prst="straightConnector1">
            <a:avLst/>
          </a:prstGeom>
          <a:ln cmpd="sng">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425190" y="3905885"/>
            <a:ext cx="1371600" cy="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257800" y="3901440"/>
            <a:ext cx="1323975" cy="5080"/>
          </a:xfrm>
          <a:prstGeom prst="straightConnector1">
            <a:avLst/>
          </a:prstGeom>
          <a:ln>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308215" y="3900805"/>
            <a:ext cx="491490" cy="508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818890" y="3429000"/>
            <a:ext cx="1669415" cy="368300"/>
          </a:xfrm>
          <a:prstGeom prst="rect">
            <a:avLst/>
          </a:prstGeom>
          <a:noFill/>
        </p:spPr>
        <p:txBody>
          <a:bodyPr wrap="square" rtlCol="0">
            <a:spAutoFit/>
          </a:bodyPr>
          <a:lstStyle/>
          <a:p>
            <a:r>
              <a:rPr lang="en-US" altLang="zh-CN"/>
              <a:t> A</a:t>
            </a:r>
            <a:r>
              <a:rPr lang="en-US" altLang="zh-CN" sz="1400"/>
              <a:t>4</a:t>
            </a:r>
          </a:p>
        </p:txBody>
      </p:sp>
      <p:sp>
        <p:nvSpPr>
          <p:cNvPr id="60" name="文本框 59"/>
          <p:cNvSpPr txBox="1"/>
          <p:nvPr/>
        </p:nvSpPr>
        <p:spPr>
          <a:xfrm>
            <a:off x="5562600" y="3441700"/>
            <a:ext cx="1431290" cy="368300"/>
          </a:xfrm>
          <a:prstGeom prst="rect">
            <a:avLst/>
          </a:prstGeom>
          <a:noFill/>
        </p:spPr>
        <p:txBody>
          <a:bodyPr wrap="square" rtlCol="0">
            <a:spAutoFit/>
          </a:bodyPr>
          <a:lstStyle/>
          <a:p>
            <a:r>
              <a:rPr lang="en-US" altLang="zh-CN"/>
              <a:t>A</a:t>
            </a:r>
            <a:r>
              <a:rPr lang="en-US" altLang="zh-CN" sz="1400"/>
              <a:t>7</a:t>
            </a:r>
          </a:p>
        </p:txBody>
      </p:sp>
      <p:sp>
        <p:nvSpPr>
          <p:cNvPr id="61" name="文本框 60"/>
          <p:cNvSpPr txBox="1"/>
          <p:nvPr/>
        </p:nvSpPr>
        <p:spPr>
          <a:xfrm>
            <a:off x="7308215" y="3416300"/>
            <a:ext cx="1207770" cy="368300"/>
          </a:xfrm>
          <a:prstGeom prst="rect">
            <a:avLst/>
          </a:prstGeom>
          <a:noFill/>
        </p:spPr>
        <p:txBody>
          <a:bodyPr wrap="square" rtlCol="0">
            <a:spAutoFit/>
          </a:bodyPr>
          <a:lstStyle/>
          <a:p>
            <a:r>
              <a:rPr lang="en-US" altLang="zh-CN"/>
              <a:t>A</a:t>
            </a:r>
            <a:r>
              <a:rPr lang="en-US" altLang="zh-CN" sz="1400"/>
              <a:t>8</a:t>
            </a:r>
          </a:p>
        </p:txBody>
      </p:sp>
      <p:cxnSp>
        <p:nvCxnSpPr>
          <p:cNvPr id="62" name="直接箭头连接符 61"/>
          <p:cNvCxnSpPr/>
          <p:nvPr/>
        </p:nvCxnSpPr>
        <p:spPr>
          <a:xfrm>
            <a:off x="914400" y="44958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001000" y="4119880"/>
            <a:ext cx="748665" cy="368300"/>
          </a:xfrm>
          <a:prstGeom prst="rect">
            <a:avLst/>
          </a:prstGeom>
          <a:noFill/>
        </p:spPr>
        <p:txBody>
          <a:bodyPr wrap="square" rtlCol="0">
            <a:spAutoFit/>
          </a:bodyPr>
          <a:lstStyle/>
          <a:p>
            <a:r>
              <a:rPr lang="en-US" altLang="zh-CN"/>
              <a:t>Time</a:t>
            </a:r>
          </a:p>
        </p:txBody>
      </p:sp>
      <p:sp>
        <p:nvSpPr>
          <p:cNvPr id="64" name="文本框 63"/>
          <p:cNvSpPr txBox="1"/>
          <p:nvPr/>
        </p:nvSpPr>
        <p:spPr>
          <a:xfrm>
            <a:off x="7158990" y="2755900"/>
            <a:ext cx="765810" cy="368300"/>
          </a:xfrm>
          <a:prstGeom prst="rect">
            <a:avLst/>
          </a:prstGeom>
          <a:noFill/>
        </p:spPr>
        <p:txBody>
          <a:bodyPr wrap="square" rtlCol="0">
            <a:spAutoFit/>
          </a:bodyPr>
          <a:lstStyle/>
          <a:p>
            <a:r>
              <a:rPr lang="en-US" altLang="zh-CN"/>
              <a:t>A</a:t>
            </a:r>
            <a:r>
              <a:rPr lang="en-US" altLang="zh-CN" sz="1400"/>
              <a:t>9</a:t>
            </a:r>
          </a:p>
        </p:txBody>
      </p:sp>
      <p:sp>
        <p:nvSpPr>
          <p:cNvPr id="65" name="文本框 64"/>
          <p:cNvSpPr txBox="1"/>
          <p:nvPr/>
        </p:nvSpPr>
        <p:spPr>
          <a:xfrm>
            <a:off x="1563370" y="3446780"/>
            <a:ext cx="704215" cy="368300"/>
          </a:xfrm>
          <a:prstGeom prst="rect">
            <a:avLst/>
          </a:prstGeom>
          <a:noFill/>
        </p:spPr>
        <p:txBody>
          <a:bodyPr wrap="square" rtlCol="0">
            <a:spAutoFit/>
          </a:bodyPr>
          <a:lstStyle/>
          <a:p>
            <a:r>
              <a:rPr lang="en-US" altLang="zh-CN"/>
              <a:t>A</a:t>
            </a:r>
            <a:r>
              <a:rPr lang="en-US" altLang="zh-CN" sz="1400"/>
              <a:t>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55091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Greedy-selection rule in the multistage decision process</a:t>
            </a:r>
          </a:p>
        </p:txBody>
      </p:sp>
      <mc:AlternateContent xmlns:mc="http://schemas.openxmlformats.org/markup-compatibility/2006" xmlns:a14="http://schemas.microsoft.com/office/drawing/2010/main">
        <mc:Choice Requires="a14">
          <p:sp>
            <p:nvSpPr>
              <p:cNvPr id="4" name="TextBox 3"/>
              <p:cNvSpPr txBox="1"/>
              <p:nvPr/>
            </p:nvSpPr>
            <p:spPr>
              <a:xfrm>
                <a:off x="370205" y="3030220"/>
                <a:ext cx="8550910" cy="3348224"/>
              </a:xfrm>
              <a:prstGeom prst="rect">
                <a:avLst/>
              </a:prstGeom>
              <a:noFill/>
            </p:spPr>
            <p:txBody>
              <a:bodyPr wrap="square" rtlCol="0">
                <a:spAutoFit/>
              </a:bodyPr>
              <a:lstStyle/>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Here we represent a solution as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 where </a:t>
                </a:r>
                <a:r>
                  <a:rPr lang="en-US" sz="2000" i="1" dirty="0">
                    <a:latin typeface="Times New Roman" panose="02020603050405020304" pitchFamily="18" charset="0"/>
                    <a:ea typeface="宋体" panose="02010600030101010101" pitchFamily="2" charset="-122"/>
                    <a:cs typeface="Times New Roman" panose="02020603050405020304" pitchFamily="18" charset="0"/>
                  </a:rPr>
                  <a:t>x</a:t>
                </a:r>
                <a:r>
                  <a:rPr lang="en-US"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smtClean="0">
                        <a:latin typeface="Cambria Math" panose="02040503050406030204" charset="0"/>
                        <a:ea typeface="Cambria Math" panose="02040503050406030204" charset="0"/>
                        <a:cs typeface="Times New Roman" panose="02020603050405020304" pitchFamily="18" charset="0"/>
                      </a:rPr>
                      <m:t>∈</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i="1" dirty="0">
                        <a:latin typeface="Cambria Math" panose="02040503050406030204" charset="0"/>
                        <a:cs typeface="Times New Roman" panose="02020603050405020304" pitchFamily="18" charset="0"/>
                        <a:sym typeface="+mn-ea"/>
                      </a:rPr>
                      <m:t>𝐴</m:t>
                    </m:r>
                    <m:r>
                      <a:rPr lang="en-US" altLang="zh-CN" sz="2400" i="1" baseline="-25000" dirty="0">
                        <a:latin typeface="Cambria Math" panose="02040503050406030204" charset="0"/>
                        <a:cs typeface="Times New Roman" panose="02020603050405020304" pitchFamily="18" charset="0"/>
                        <a:sym typeface="+mn-ea"/>
                      </a:rPr>
                      <m:t>1</m:t>
                    </m:r>
                    <m:r>
                      <a:rPr lang="en-US" altLang="zh-CN" sz="2400" i="1" dirty="0">
                        <a:latin typeface="Cambria Math" panose="02040503050406030204" charset="0"/>
                        <a:cs typeface="Times New Roman" panose="02020603050405020304" pitchFamily="18" charset="0"/>
                        <a:sym typeface="+mn-ea"/>
                      </a:rPr>
                      <m:t>,</m:t>
                    </m:r>
                    <m:r>
                      <a:rPr lang="en-US" altLang="zh-CN" sz="2400" i="1" dirty="0">
                        <a:latin typeface="Cambria Math" panose="02040503050406030204" charset="0"/>
                        <a:cs typeface="Times New Roman" panose="02020603050405020304" pitchFamily="18" charset="0"/>
                        <a:sym typeface="+mn-ea"/>
                      </a:rPr>
                      <m:t>𝐴</m:t>
                    </m:r>
                    <m:r>
                      <a:rPr lang="en-US" altLang="zh-CN" sz="2400" i="1" baseline="-25000" dirty="0">
                        <a:latin typeface="Cambria Math" panose="02040503050406030204" charset="0"/>
                        <a:cs typeface="Times New Roman" panose="02020603050405020304" pitchFamily="18" charset="0"/>
                        <a:sym typeface="+mn-ea"/>
                      </a:rPr>
                      <m:t>2</m:t>
                    </m:r>
                    <m:r>
                      <a:rPr lang="en-US" altLang="zh-CN" sz="2400" i="1" dirty="0">
                        <a:latin typeface="Cambria Math" panose="02040503050406030204" charset="0"/>
                        <a:cs typeface="Times New Roman" panose="02020603050405020304" pitchFamily="18" charset="0"/>
                        <a:sym typeface="+mn-ea"/>
                      </a:rPr>
                      <m:t>,...</m:t>
                    </m:r>
                    <m:r>
                      <a:rPr lang="en-US" altLang="zh-CN" sz="2400" i="1" dirty="0">
                        <a:latin typeface="Cambria Math" panose="02040503050406030204" charset="0"/>
                        <a:cs typeface="Times New Roman" panose="02020603050405020304" pitchFamily="18" charset="0"/>
                        <a:sym typeface="+mn-ea"/>
                      </a:rPr>
                      <m:t>𝐴𝑛</m:t>
                    </m:r>
                  </m:oMath>
                </a14:m>
                <a:r>
                  <a:rPr lang="en-US" sz="2000" dirty="0">
                    <a:latin typeface="Times New Roman" panose="02020603050405020304" pitchFamily="18" charset="0"/>
                    <a:ea typeface="宋体" panose="02010600030101010101" pitchFamily="2" charset="-122"/>
                    <a:cs typeface="Times New Roman" panose="02020603050405020304" pitchFamily="18" charset="0"/>
                  </a:rPr>
                  <a:t>} denotes the activity selected at the </a:t>
                </a:r>
                <a:r>
                  <a:rPr lang="en-US" sz="2000" i="1" dirty="0" err="1">
                    <a:latin typeface="Times New Roman" panose="02020603050405020304" pitchFamily="18" charset="0"/>
                    <a:ea typeface="宋体" panose="02010600030101010101" pitchFamily="2" charset="-122"/>
                    <a:cs typeface="Times New Roman" panose="02020603050405020304" pitchFamily="18" charset="0"/>
                  </a:rPr>
                  <a:t>i</a:t>
                </a:r>
                <a:r>
                  <a:rPr lang="en-US" sz="2000" dirty="0" err="1">
                    <a:latin typeface="Times New Roman" panose="02020603050405020304" pitchFamily="18" charset="0"/>
                    <a:ea typeface="宋体" panose="02010600030101010101" pitchFamily="2" charset="-122"/>
                    <a:cs typeface="Times New Roman" panose="02020603050405020304" pitchFamily="18" charset="0"/>
                  </a:rPr>
                  <a:t>-th</a:t>
                </a:r>
                <a:r>
                  <a:rPr lang="en-US" sz="2000" dirty="0">
                    <a:latin typeface="Times New Roman" panose="02020603050405020304" pitchFamily="18" charset="0"/>
                    <a:ea typeface="宋体" panose="02010600030101010101" pitchFamily="2" charset="-122"/>
                    <a:cs typeface="Times New Roman" panose="02020603050405020304" pitchFamily="18" charset="0"/>
                  </a:rPr>
                  <a:t> decision step.</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At the first decision step, there are a total of 9 options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 x</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9</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65455" indent="-465455">
                  <a:lnSpc>
                    <a:spcPct val="150000"/>
                  </a:lnSpc>
                  <a:buFont typeface="Symbol" panose="05050102010706020507"/>
                  <a:buChar char="·"/>
                </a:pPr>
                <a:r>
                  <a:rPr lang="en-US" sz="2000" dirty="0">
                    <a:latin typeface="Times New Roman" panose="02020603050405020304" pitchFamily="18" charset="0"/>
                    <a:ea typeface="宋体" panose="02010600030101010101" pitchFamily="2" charset="-122"/>
                    <a:cs typeface="Times New Roman" panose="02020603050405020304" pitchFamily="18" charset="0"/>
                  </a:rPr>
                  <a:t>The dynamic programming technique has to enumerate 9 options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0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 x</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9</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9</a:t>
                </a:r>
                <a:r>
                  <a:rPr 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000" dirty="0">
                    <a:latin typeface="Times New Roman" panose="02020603050405020304" pitchFamily="18" charset="0"/>
                    <a:ea typeface="宋体" panose="02010600030101010101" pitchFamily="2" charset="-122"/>
                    <a:cs typeface="Times New Roman" panose="02020603050405020304" pitchFamily="18" charset="0"/>
                  </a:rPr>
                  <a:t>as it is unknown which one is optimal. In contrast, the greedy algorithm selects </a:t>
                </a:r>
                <a:r>
                  <a:rPr lang="en-US" sz="2000" i="1" dirty="0">
                    <a:latin typeface="Times New Roman" panose="02020603050405020304" pitchFamily="18" charset="0"/>
                    <a:ea typeface="宋体" panose="02010600030101010101" pitchFamily="2" charset="-122"/>
                    <a:cs typeface="Times New Roman" panose="02020603050405020304" pitchFamily="18" charset="0"/>
                  </a:rPr>
                  <a:t>A</a:t>
                </a:r>
                <a:r>
                  <a:rPr lang="en-US"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 directly according to the greedy-selection rule. </a:t>
                </a:r>
              </a:p>
            </p:txBody>
          </p:sp>
        </mc:Choice>
        <mc:Fallback xmlns="">
          <p:sp>
            <p:nvSpPr>
              <p:cNvPr id="4" name="TextBox 3"/>
              <p:cNvSpPr txBox="1">
                <a:spLocks noRot="1" noChangeAspect="1" noMove="1" noResize="1" noEditPoints="1" noAdjustHandles="1" noChangeArrowheads="1" noChangeShapeType="1" noTextEdit="1"/>
              </p:cNvSpPr>
              <p:nvPr/>
            </p:nvSpPr>
            <p:spPr>
              <a:xfrm>
                <a:off x="370205" y="3030220"/>
                <a:ext cx="8550910" cy="3348224"/>
              </a:xfrm>
              <a:prstGeom prst="rect">
                <a:avLst/>
              </a:prstGeom>
              <a:blipFill>
                <a:blip r:embed="rId3"/>
                <a:stretch>
                  <a:fillRect l="-785" r="-1070" b="-3279"/>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2" name="直接箭头连接符 1"/>
          <p:cNvCxnSpPr/>
          <p:nvPr/>
        </p:nvCxnSpPr>
        <p:spPr>
          <a:xfrm flipV="1">
            <a:off x="990600" y="1295400"/>
            <a:ext cx="2590800" cy="1036955"/>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581400" y="1299210"/>
            <a:ext cx="2438400" cy="986790"/>
          </a:xfrm>
          <a:prstGeom prst="straightConnector1">
            <a:avLst/>
          </a:prstGeom>
          <a:ln cap="flat">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0000" y="990600"/>
            <a:ext cx="3536950" cy="368300"/>
          </a:xfrm>
          <a:prstGeom prst="rect">
            <a:avLst/>
          </a:prstGeom>
          <a:noFill/>
        </p:spPr>
        <p:txBody>
          <a:bodyPr wrap="square" rtlCol="0">
            <a:spAutoFit/>
          </a:bodyPr>
          <a:lstStyle/>
          <a:p>
            <a:r>
              <a:rPr lang="en-US" altLang="zh-CN" i="1" dirty="0"/>
              <a:t>X</a:t>
            </a:r>
            <a:r>
              <a:rPr lang="en-US" altLang="zh-CN" dirty="0"/>
              <a:t> = [?,?,…,?]</a:t>
            </a:r>
          </a:p>
        </p:txBody>
      </p:sp>
      <p:sp>
        <p:nvSpPr>
          <p:cNvPr id="11" name="文本框 10"/>
          <p:cNvSpPr txBox="1"/>
          <p:nvPr/>
        </p:nvSpPr>
        <p:spPr>
          <a:xfrm>
            <a:off x="960783" y="2449194"/>
            <a:ext cx="1706217" cy="370205"/>
          </a:xfrm>
          <a:prstGeom prst="rect">
            <a:avLst/>
          </a:prstGeom>
          <a:noFill/>
        </p:spPr>
        <p:txBody>
          <a:bodyPr wrap="square" rtlCol="0">
            <a:spAutoFit/>
          </a:bodyPr>
          <a:lstStyle/>
          <a:p>
            <a:r>
              <a:rPr lang="en-US" altLang="zh-CN" i="1" dirty="0">
                <a:sym typeface="+mn-ea"/>
              </a:rPr>
              <a:t> X</a:t>
            </a:r>
            <a:r>
              <a:rPr lang="en-US" altLang="zh-CN" dirty="0">
                <a:sym typeface="+mn-ea"/>
              </a:rPr>
              <a:t> = [A</a:t>
            </a:r>
            <a:r>
              <a:rPr lang="en-US" altLang="zh-CN" sz="2400" baseline="-25000" dirty="0">
                <a:sym typeface="+mn-ea"/>
              </a:rPr>
              <a:t>1</a:t>
            </a:r>
            <a:r>
              <a:rPr lang="en-US" altLang="zh-CN" dirty="0">
                <a:sym typeface="+mn-ea"/>
              </a:rPr>
              <a:t>,?,…,?]</a:t>
            </a:r>
            <a:endParaRPr lang="zh-CN" altLang="en-US" dirty="0"/>
          </a:p>
        </p:txBody>
      </p:sp>
      <p:sp>
        <p:nvSpPr>
          <p:cNvPr id="12" name="文本框 11"/>
          <p:cNvSpPr txBox="1"/>
          <p:nvPr/>
        </p:nvSpPr>
        <p:spPr>
          <a:xfrm>
            <a:off x="5901553" y="2454592"/>
            <a:ext cx="2742565" cy="645160"/>
          </a:xfrm>
          <a:prstGeom prst="rect">
            <a:avLst/>
          </a:prstGeom>
          <a:noFill/>
        </p:spPr>
        <p:txBody>
          <a:bodyPr wrap="square" rtlCol="0">
            <a:spAutoFit/>
          </a:bodyPr>
          <a:lstStyle/>
          <a:p>
            <a:r>
              <a:rPr lang="en-US" altLang="zh-CN" i="1" dirty="0">
                <a:sym typeface="+mn-ea"/>
              </a:rPr>
              <a:t>X</a:t>
            </a:r>
            <a:r>
              <a:rPr lang="en-US" altLang="zh-CN" dirty="0">
                <a:sym typeface="+mn-ea"/>
              </a:rPr>
              <a:t> = [A</a:t>
            </a:r>
            <a:r>
              <a:rPr lang="en-US" altLang="zh-CN" sz="2400" baseline="-25000" dirty="0">
                <a:sym typeface="+mn-ea"/>
              </a:rPr>
              <a:t>9</a:t>
            </a:r>
            <a:r>
              <a:rPr lang="en-US" altLang="zh-CN" dirty="0">
                <a:sym typeface="+mn-ea"/>
              </a:rPr>
              <a:t>,?,…,?]</a:t>
            </a:r>
            <a:endParaRPr lang="en-US" altLang="zh-CN" dirty="0"/>
          </a:p>
          <a:p>
            <a:endParaRPr lang="zh-CN" altLang="en-US" dirty="0"/>
          </a:p>
        </p:txBody>
      </p:sp>
      <p:cxnSp>
        <p:nvCxnSpPr>
          <p:cNvPr id="14" name="直接箭头连接符 13"/>
          <p:cNvCxnSpPr/>
          <p:nvPr/>
        </p:nvCxnSpPr>
        <p:spPr>
          <a:xfrm flipH="1">
            <a:off x="3200400" y="1318895"/>
            <a:ext cx="381000" cy="97345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91610" y="2449194"/>
            <a:ext cx="1447800" cy="369332"/>
          </a:xfrm>
          <a:prstGeom prst="rect">
            <a:avLst/>
          </a:prstGeom>
          <a:noFill/>
        </p:spPr>
        <p:txBody>
          <a:bodyPr wrap="square" rtlCol="0">
            <a:spAutoFit/>
          </a:bodyPr>
          <a:lstStyle/>
          <a:p>
            <a:r>
              <a:rPr lang="en-US" altLang="zh-CN" i="1" dirty="0">
                <a:sym typeface="+mn-ea"/>
              </a:rPr>
              <a:t>X</a:t>
            </a:r>
            <a:r>
              <a:rPr lang="en-US" altLang="zh-CN" dirty="0">
                <a:sym typeface="+mn-ea"/>
              </a:rPr>
              <a:t> = [A</a:t>
            </a:r>
            <a:r>
              <a:rPr lang="en-US" altLang="zh-CN" sz="2400" baseline="-25000" dirty="0">
                <a:sym typeface="+mn-ea"/>
              </a:rPr>
              <a:t>2</a:t>
            </a:r>
            <a:r>
              <a:rPr lang="en-US" altLang="zh-CN" dirty="0">
                <a:sym typeface="+mn-ea"/>
              </a:rPr>
              <a:t>,?,…,?]</a:t>
            </a:r>
            <a:endParaRPr lang="zh-CN" altLang="en-US" dirty="0"/>
          </a:p>
        </p:txBody>
      </p:sp>
      <p:sp>
        <p:nvSpPr>
          <p:cNvPr id="18" name="文本框 17"/>
          <p:cNvSpPr txBox="1"/>
          <p:nvPr/>
        </p:nvSpPr>
        <p:spPr>
          <a:xfrm>
            <a:off x="3896139" y="1802482"/>
            <a:ext cx="838200" cy="369332"/>
          </a:xfrm>
          <a:prstGeom prst="rect">
            <a:avLst/>
          </a:prstGeom>
          <a:noFill/>
        </p:spPr>
        <p:txBody>
          <a:bodyPr wrap="square" rtlCol="0">
            <a:spAutoFit/>
          </a:bodyPr>
          <a:lstStyle/>
          <a:p>
            <a:r>
              <a:rPr lang="en-US" altLang="zh-CN" dirty="0"/>
              <a:t>……</a:t>
            </a:r>
            <a:endParaRPr lang="zh-CN" altLang="en-US" dirty="0"/>
          </a:p>
        </p:txBody>
      </p:sp>
      <p:sp>
        <p:nvSpPr>
          <p:cNvPr id="19" name="文本框 18"/>
          <p:cNvSpPr txBox="1"/>
          <p:nvPr/>
        </p:nvSpPr>
        <p:spPr>
          <a:xfrm>
            <a:off x="5932833" y="1358900"/>
            <a:ext cx="2068167" cy="400110"/>
          </a:xfrm>
          <a:prstGeom prst="rect">
            <a:avLst/>
          </a:prstGeom>
          <a:noFill/>
        </p:spPr>
        <p:txBody>
          <a:bodyPr wrap="square" rtlCol="0">
            <a:spAutoFit/>
          </a:bodyPr>
          <a:lstStyle/>
          <a:p>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dirty="0"/>
              <a:t>1 = </a:t>
            </a:r>
            <a:r>
              <a:rPr lang="en-US" altLang="zh-CN" i="1" dirty="0"/>
              <a:t>A</a:t>
            </a:r>
            <a:r>
              <a:rPr lang="en-US" altLang="zh-CN" sz="2400" baseline="-25000" dirty="0"/>
              <a:t>1</a:t>
            </a:r>
            <a:r>
              <a:rPr lang="en-US" altLang="zh-CN" dirty="0"/>
              <a:t>/</a:t>
            </a:r>
            <a:r>
              <a:rPr lang="en-US" altLang="zh-CN" i="1" dirty="0"/>
              <a:t>A</a:t>
            </a:r>
            <a:r>
              <a:rPr lang="en-US" altLang="zh-CN" sz="2400" baseline="-25000" dirty="0"/>
              <a:t>2</a:t>
            </a:r>
            <a:r>
              <a:rPr lang="en-US" altLang="zh-CN" dirty="0"/>
              <a:t>/…/</a:t>
            </a:r>
            <a:r>
              <a:rPr lang="en-US" altLang="zh-CN" i="1" dirty="0"/>
              <a:t>A</a:t>
            </a:r>
            <a:r>
              <a:rPr lang="en-US" altLang="zh-CN" sz="2400" baseline="-25000" dirty="0"/>
              <a:t>9</a:t>
            </a:r>
            <a:endParaRPr lang="zh-CN" altLang="en-US" baseline="-25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DP versus Greedy</a:t>
            </a:r>
          </a:p>
        </p:txBody>
      </p:sp>
      <p:sp>
        <p:nvSpPr>
          <p:cNvPr id="4" name="TextBox 3"/>
          <p:cNvSpPr txBox="1"/>
          <p:nvPr/>
        </p:nvSpPr>
        <p:spPr>
          <a:xfrm>
            <a:off x="369916" y="1143000"/>
            <a:ext cx="8316884" cy="3727239"/>
          </a:xfrm>
          <a:prstGeom prst="rect">
            <a:avLst/>
          </a:prstGeom>
          <a:noFill/>
        </p:spPr>
        <p:txBody>
          <a:bodyPr wrap="square" rtlCol="0">
            <a:spAutoFit/>
          </a:bodyPr>
          <a:lstStyle/>
          <a:p>
            <a:pPr lvl="1" indent="0">
              <a:lnSpc>
                <a:spcPct val="150000"/>
              </a:lnSpc>
              <a:buFont typeface="+mj-ea"/>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Similarities:</a:t>
            </a:r>
          </a:p>
          <a:p>
            <a:pPr marL="922655" lvl="1" indent="-465455">
              <a:lnSpc>
                <a:spcPct val="150000"/>
              </a:lnSpc>
              <a:buFont typeface="+mj-ea"/>
              <a:buAutoNum type="circleNumDbPlain"/>
            </a:pPr>
            <a:r>
              <a:rPr lang="en-US" sz="2000" dirty="0">
                <a:latin typeface="Times New Roman" panose="02020603050405020304" pitchFamily="18" charset="0"/>
                <a:ea typeface="宋体" panose="02010600030101010101" pitchFamily="2" charset="-122"/>
                <a:cs typeface="Times New Roman" panose="02020603050405020304" pitchFamily="18" charset="0"/>
              </a:rPr>
              <a:t>Both dynamic programming and greedy techniques are typically applied to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optimization </a:t>
            </a:r>
            <a:r>
              <a:rPr lang="en-US" sz="2000" dirty="0">
                <a:latin typeface="Times New Roman" panose="02020603050405020304" pitchFamily="18" charset="0"/>
                <a:ea typeface="宋体" panose="02010600030101010101" pitchFamily="2" charset="-122"/>
                <a:cs typeface="Times New Roman" panose="02020603050405020304" pitchFamily="18" charset="0"/>
              </a:rPr>
              <a:t>problems.</a:t>
            </a:r>
          </a:p>
          <a:p>
            <a:pPr marL="922655" lvl="1" indent="-465455">
              <a:lnSpc>
                <a:spcPct val="150000"/>
              </a:lnSpc>
              <a:buFont typeface="+mj-ea"/>
              <a:buAutoNum type="circleNumDbPlain"/>
            </a:pP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Optimal substructure</a:t>
            </a:r>
            <a:r>
              <a:rPr lang="en-US" sz="2000" dirty="0">
                <a:latin typeface="Times New Roman" panose="02020603050405020304" pitchFamily="18" charset="0"/>
                <a:ea typeface="宋体" panose="02010600030101010101" pitchFamily="2" charset="-122"/>
                <a:cs typeface="Times New Roman" panose="02020603050405020304" pitchFamily="18" charset="0"/>
              </a:rPr>
              <a:t>: Both dynamic programming and greedy techniques exploit the optimal substructure property.</a:t>
            </a:r>
          </a:p>
          <a:p>
            <a:pPr marL="922655" lvl="1" indent="-465455">
              <a:lnSpc>
                <a:spcPct val="150000"/>
              </a:lnSpc>
              <a:buFont typeface="+mj-ea"/>
              <a:buAutoNum type="circleNumDbPlain"/>
            </a:pPr>
            <a:r>
              <a:rPr 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Beneath every greedy algorithm, there is almost always a more cumbersome dynamic programming solution </a:t>
            </a:r>
          </a:p>
          <a:p>
            <a:pPr lvl="1">
              <a:lnSpc>
                <a:spcPct val="150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来自</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算法导论</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DP versus Greedy (cont’d)</a:t>
            </a:r>
          </a:p>
        </p:txBody>
      </p:sp>
      <p:sp>
        <p:nvSpPr>
          <p:cNvPr id="4" name="TextBox 3"/>
          <p:cNvSpPr txBox="1"/>
          <p:nvPr/>
        </p:nvSpPr>
        <p:spPr>
          <a:xfrm>
            <a:off x="152400" y="1143000"/>
            <a:ext cx="8888095" cy="5057603"/>
          </a:xfrm>
          <a:prstGeom prst="rect">
            <a:avLst/>
          </a:prstGeom>
          <a:noFill/>
        </p:spPr>
        <p:txBody>
          <a:bodyPr wrap="square" rtlCol="0">
            <a:spAutoFit/>
          </a:bodyPr>
          <a:lstStyle/>
          <a:p>
            <a:pPr lvl="1" indent="0" fontAlgn="auto">
              <a:lnSpc>
                <a:spcPct val="125000"/>
              </a:lnSpc>
              <a:buFont typeface="+mj-ea"/>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Differences:</a:t>
            </a:r>
          </a:p>
          <a:p>
            <a:pPr marL="922655" lvl="1" indent="-465455" fontAlgn="auto">
              <a:lnSpc>
                <a:spcPct val="125000"/>
              </a:lnSpc>
              <a:buFont typeface="+mj-ea"/>
              <a:buAutoNum type="circleNumDbPlain"/>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dynamic programming method typically </a:t>
            </a:r>
            <a:r>
              <a:rPr lang="en-US" sz="20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enumerate</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 all possible choices at  a decision</a:t>
            </a: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step, and which choice is final cannot be determined before all the subproblems are resolved.</a:t>
            </a:r>
          </a:p>
          <a:p>
            <a:pPr marL="922655" lvl="1" indent="-465455" fontAlgn="auto">
              <a:lnSpc>
                <a:spcPct val="125000"/>
              </a:lnSpc>
              <a:buFont typeface="+mj-ea"/>
              <a:buAutoNum type="circleNumDbPlain"/>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contrast, greedy algorithm does not need to enumerate all possible options - it simply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make</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 locally optimal (greedy) decision</a:t>
            </a: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without considering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results of subproblems. </a:t>
            </a:r>
          </a:p>
          <a:p>
            <a:pPr lvl="1" indent="0" fontAlgn="auto">
              <a:lnSpc>
                <a:spcPct val="125000"/>
              </a:lnSpc>
              <a:buFont typeface="+mj-ea"/>
              <a:buNone/>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Note:</a:t>
            </a:r>
          </a:p>
          <a:p>
            <a:pPr marL="922655" lvl="1" indent="-465455" fontAlgn="auto">
              <a:lnSpc>
                <a:spcPct val="125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Here,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local</a:t>
            </a: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means that we have already acquired part of an optimal solution, and the obtained partial knowledge is sufficient to help us make a wise decision in the next step. </a:t>
            </a:r>
          </a:p>
          <a:p>
            <a:pPr marL="922655" lvl="1" indent="-465455" fontAlgn="auto">
              <a:lnSpc>
                <a:spcPct val="125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Rigorous proof is often unavailable, extensive experimental/simulation results are typically needed to validate the efficiency of a greedy technique.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How to design greedy method?</a:t>
            </a:r>
          </a:p>
        </p:txBody>
      </p:sp>
      <p:sp>
        <p:nvSpPr>
          <p:cNvPr id="4" name="TextBox 3"/>
          <p:cNvSpPr txBox="1"/>
          <p:nvPr/>
        </p:nvSpPr>
        <p:spPr>
          <a:xfrm>
            <a:off x="370205" y="1366520"/>
            <a:ext cx="8564245" cy="1938020"/>
          </a:xfrm>
          <a:prstGeom prst="rect">
            <a:avLst/>
          </a:prstGeom>
          <a:noFill/>
        </p:spPr>
        <p:txBody>
          <a:bodyPr wrap="square" rtlCol="0">
            <a:spAutoFit/>
          </a:bodyPr>
          <a:lstStyle/>
          <a:p>
            <a:pPr lvl="1" indent="0" fontAlgn="auto">
              <a:lnSpc>
                <a:spcPct val="150000"/>
              </a:lnSpc>
              <a:buFont typeface="+mj-ea"/>
              <a:buNone/>
            </a:pPr>
            <a:r>
              <a:rPr lang="en-US" sz="2000" dirty="0">
                <a:latin typeface="Times New Roman" panose="02020603050405020304" pitchFamily="18" charset="0"/>
                <a:ea typeface="宋体" panose="02010600030101010101" pitchFamily="2" charset="-122"/>
                <a:cs typeface="Times New Roman" panose="02020603050405020304" pitchFamily="18" charset="0"/>
              </a:rPr>
              <a:t>Two strategies:</a:t>
            </a:r>
          </a:p>
          <a:p>
            <a:pPr marL="922655" lvl="1" indent="-465455" fontAlgn="auto">
              <a:lnSpc>
                <a:spcPct val="150000"/>
              </a:lnSpc>
              <a:buFont typeface="+mj-ea"/>
              <a:buAutoNum type="circleNumDbPlain"/>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Simplifying a dynamic programming method through greedy-selection;</a:t>
            </a:r>
          </a:p>
          <a:p>
            <a:pPr marL="922655" lvl="1" indent="-465455" fontAlgn="auto">
              <a:lnSpc>
                <a:spcPct val="150000"/>
              </a:lnSpc>
              <a:buFont typeface="+mj-ea"/>
              <a:buAutoNum type="circleNumDbPlain"/>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Trial-and-error: Describing the solution-generating process as making a sequence of choices, and trying different greedy-selection rules.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711" y="3048000"/>
            <a:ext cx="8316884" cy="460375"/>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Try other greedy rules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Inefficient trial 1: </a:t>
            </a:r>
            <a:r>
              <a:rPr lang="en-US" sz="2800" i="1" dirty="0">
                <a:latin typeface="Times New Roman" panose="02020603050405020304" pitchFamily="18" charset="0"/>
                <a:ea typeface="宋体" panose="02010600030101010101" pitchFamily="2" charset="-122"/>
                <a:cs typeface="Times New Roman" panose="02020603050405020304" pitchFamily="18" charset="0"/>
              </a:rPr>
              <a:t>earlist start </a:t>
            </a:r>
            <a:r>
              <a:rPr lang="en-US" sz="2800" dirty="0">
                <a:latin typeface="Times New Roman" panose="02020603050405020304" pitchFamily="18" charset="0"/>
                <a:ea typeface="宋体" panose="02010600030101010101" pitchFamily="2" charset="-122"/>
                <a:cs typeface="Times New Roman" panose="02020603050405020304" pitchFamily="18" charset="0"/>
              </a:rPr>
              <a:t>rule</a:t>
            </a:r>
          </a:p>
        </p:txBody>
      </p:sp>
      <p:sp>
        <p:nvSpPr>
          <p:cNvPr id="4" name="TextBox 3"/>
          <p:cNvSpPr txBox="1"/>
          <p:nvPr/>
        </p:nvSpPr>
        <p:spPr>
          <a:xfrm>
            <a:off x="369916" y="1143000"/>
            <a:ext cx="8316884" cy="3322955"/>
          </a:xfrm>
          <a:prstGeom prst="rect">
            <a:avLst/>
          </a:prstGeom>
          <a:noFill/>
        </p:spPr>
        <p:txBody>
          <a:bodyPr wrap="square" rtlCol="0">
            <a:spAutoFit/>
          </a:bodyPr>
          <a:lstStyle/>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Intuition: the earlier start time, the better.</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Incorrect. A negative example</a:t>
            </a: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Greedy solution: blue one. Solution value: 1.</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Optimal solution: red ones. Solution value: 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16" name="直接箭头连接符 15"/>
          <p:cNvCxnSpPr/>
          <p:nvPr/>
        </p:nvCxnSpPr>
        <p:spPr>
          <a:xfrm>
            <a:off x="3200400" y="2514600"/>
            <a:ext cx="12954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a:off x="4724400" y="2514600"/>
            <a:ext cx="11430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971800" y="2971800"/>
            <a:ext cx="22860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819400" y="3200400"/>
            <a:ext cx="3505200"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Inefficient trial 2: trying </a:t>
            </a:r>
            <a:r>
              <a:rPr lang="en-US" sz="2800" i="1" dirty="0">
                <a:latin typeface="Times New Roman" panose="02020603050405020304" pitchFamily="18" charset="0"/>
                <a:ea typeface="宋体" panose="02010600030101010101" pitchFamily="2" charset="-122"/>
                <a:cs typeface="Times New Roman" panose="02020603050405020304" pitchFamily="18" charset="0"/>
              </a:rPr>
              <a:t>minimal duration </a:t>
            </a:r>
            <a:r>
              <a:rPr lang="en-US" sz="2800" dirty="0">
                <a:latin typeface="Times New Roman" panose="02020603050405020304" pitchFamily="18" charset="0"/>
                <a:ea typeface="宋体" panose="02010600030101010101" pitchFamily="2" charset="-122"/>
                <a:cs typeface="Times New Roman" panose="02020603050405020304" pitchFamily="18" charset="0"/>
              </a:rPr>
              <a:t>rule</a:t>
            </a:r>
          </a:p>
        </p:txBody>
      </p:sp>
      <p:sp>
        <p:nvSpPr>
          <p:cNvPr id="4" name="TextBox 3"/>
          <p:cNvSpPr txBox="1"/>
          <p:nvPr/>
        </p:nvSpPr>
        <p:spPr>
          <a:xfrm>
            <a:off x="369916" y="1143000"/>
            <a:ext cx="8316884" cy="3322955"/>
          </a:xfrm>
          <a:prstGeom prst="rect">
            <a:avLst/>
          </a:prstGeom>
          <a:noFill/>
        </p:spPr>
        <p:txBody>
          <a:bodyPr wrap="square" rtlCol="0">
            <a:spAutoFit/>
          </a:bodyPr>
          <a:lstStyle/>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Intuition: the shorter duration, the better.</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Incorrect. A negative example</a:t>
            </a: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Greedy solution: blue one. Solution value: 1.</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Optimal solution: red ones. Solution value: 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16" name="直接箭头连接符 15"/>
          <p:cNvCxnSpPr/>
          <p:nvPr/>
        </p:nvCxnSpPr>
        <p:spPr>
          <a:xfrm>
            <a:off x="3200400" y="2514600"/>
            <a:ext cx="12954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a:off x="4724400" y="2514600"/>
            <a:ext cx="11430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267200" y="2895600"/>
            <a:ext cx="838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124200" y="3200400"/>
            <a:ext cx="3200400"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670290" cy="521970"/>
          </a:xfrm>
          <a:prstGeom prst="rect">
            <a:avLst/>
          </a:prstGeom>
          <a:noFill/>
        </p:spPr>
        <p:txBody>
          <a:bodyPr wrap="square" rtlCol="0">
            <a:spAutoFit/>
          </a:bodyPr>
          <a:lstStyle/>
          <a:p>
            <a:pPr marL="0" lvl="1"/>
            <a:r>
              <a:rPr lang="en-US" sz="2800" dirty="0">
                <a:latin typeface="Times New Roman" panose="02020603050405020304" pitchFamily="18" charset="0"/>
                <a:ea typeface="宋体" panose="02010600030101010101" pitchFamily="2" charset="-122"/>
                <a:cs typeface="Times New Roman" panose="02020603050405020304" pitchFamily="18" charset="0"/>
              </a:rPr>
              <a:t>Inefficient trial 3: trying </a:t>
            </a:r>
            <a:r>
              <a:rPr lang="en-US" sz="2800" i="1" dirty="0">
                <a:latin typeface="Times New Roman" panose="02020603050405020304" pitchFamily="18" charset="0"/>
                <a:ea typeface="宋体" panose="02010600030101010101" pitchFamily="2" charset="-122"/>
                <a:cs typeface="Times New Roman" panose="02020603050405020304" pitchFamily="18" charset="0"/>
              </a:rPr>
              <a:t>minimal conflicts </a:t>
            </a:r>
            <a:r>
              <a:rPr lang="en-US" sz="2800" dirty="0">
                <a:latin typeface="Times New Roman" panose="02020603050405020304" pitchFamily="18" charset="0"/>
                <a:ea typeface="宋体" panose="02010600030101010101" pitchFamily="2" charset="-122"/>
                <a:cs typeface="Times New Roman" panose="02020603050405020304" pitchFamily="18" charset="0"/>
              </a:rPr>
              <a:t>rule</a:t>
            </a:r>
          </a:p>
        </p:txBody>
      </p:sp>
      <p:sp>
        <p:nvSpPr>
          <p:cNvPr id="4" name="TextBox 3"/>
          <p:cNvSpPr txBox="1"/>
          <p:nvPr/>
        </p:nvSpPr>
        <p:spPr>
          <a:xfrm>
            <a:off x="369916" y="1143000"/>
            <a:ext cx="8316884" cy="4246245"/>
          </a:xfrm>
          <a:prstGeom prst="rect">
            <a:avLst/>
          </a:prstGeom>
          <a:noFill/>
        </p:spPr>
        <p:txBody>
          <a:bodyPr wrap="square" rtlCol="0">
            <a:spAutoFit/>
          </a:bodyPr>
          <a:lstStyle/>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Intuition: the less conflict activities, the better.</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Incorrect. A negative example</a:t>
            </a: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endPar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Greedy solution: blue ones. Solution value: 3.</a:t>
            </a:r>
          </a:p>
          <a:p>
            <a:pPr marL="922655" lvl="1" indent="-465455">
              <a:lnSpc>
                <a:spcPct val="150000"/>
              </a:lnSpc>
              <a:buFont typeface="Wingdings" panose="05000000000000000000" charset="0"/>
              <a:buChar char="l"/>
            </a:pPr>
            <a:r>
              <a:rPr 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Optimal solution: red ones. Solution value: 4.</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16" name="直接箭头连接符 15"/>
          <p:cNvCxnSpPr/>
          <p:nvPr/>
        </p:nvCxnSpPr>
        <p:spPr>
          <a:xfrm>
            <a:off x="1524000" y="2514600"/>
            <a:ext cx="12954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a:off x="3200400" y="2514600"/>
            <a:ext cx="8382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362200" y="2895600"/>
            <a:ext cx="1219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371600" y="4038600"/>
            <a:ext cx="6134100" cy="381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343400" y="2514600"/>
            <a:ext cx="11430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791200" y="2514600"/>
            <a:ext cx="1447800" cy="0"/>
          </a:xfrm>
          <a:prstGeom prst="straightConnector1">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962400" y="2895600"/>
            <a:ext cx="914400" cy="3175"/>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410200" y="2899410"/>
            <a:ext cx="1219200" cy="0"/>
          </a:xfrm>
          <a:prstGeom prst="straightConnector1">
            <a:avLst/>
          </a:prstGeom>
          <a:ln>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286000" y="32766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257800" y="328422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209800" y="3657600"/>
            <a:ext cx="11430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257800" y="3657600"/>
            <a:ext cx="1371600" cy="1143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7-39</a:t>
            </a:r>
          </a:p>
        </p:txBody>
      </p:sp>
      <p:sp>
        <p:nvSpPr>
          <p:cNvPr id="3" name="TextBox 2"/>
          <p:cNvSpPr txBox="1"/>
          <p:nvPr/>
        </p:nvSpPr>
        <p:spPr>
          <a:xfrm>
            <a:off x="1219200" y="685800"/>
            <a:ext cx="6629400" cy="523220"/>
          </a:xfrm>
          <a:prstGeom prst="rect">
            <a:avLst/>
          </a:prstGeom>
          <a:noFill/>
        </p:spPr>
        <p:txBody>
          <a:bodyPr wrap="square" rtlCol="0">
            <a:spAutoFit/>
          </a:bodyPr>
          <a:lstStyle/>
          <a:p>
            <a:pPr marL="0" lvl="1"/>
            <a:r>
              <a:rPr lang="en-US" altLang="zh-CN" sz="2800" b="1" dirty="0">
                <a:latin typeface="Times New Roman" pitchFamily="18" charset="0"/>
                <a:cs typeface="Times New Roman" pitchFamily="18" charset="0"/>
              </a:rPr>
              <a:t>7.3 </a:t>
            </a:r>
            <a:r>
              <a:rPr lang="zh-CN" altLang="en-US" sz="2800" b="1" dirty="0"/>
              <a:t>霍夫曼编码</a:t>
            </a:r>
            <a:r>
              <a:rPr lang="en-US" altLang="zh-CN" sz="2800" b="1" dirty="0"/>
              <a:t>【1952】</a:t>
            </a:r>
            <a:endParaRPr lang="en-US" sz="2800" dirty="0"/>
          </a:p>
        </p:txBody>
      </p:sp>
      <p:sp>
        <p:nvSpPr>
          <p:cNvPr id="4" name="TextBox 3"/>
          <p:cNvSpPr txBox="1"/>
          <p:nvPr/>
        </p:nvSpPr>
        <p:spPr>
          <a:xfrm>
            <a:off x="1407886" y="1310305"/>
            <a:ext cx="6629400" cy="707886"/>
          </a:xfrm>
          <a:prstGeom prst="rect">
            <a:avLst/>
          </a:prstGeom>
          <a:noFill/>
        </p:spPr>
        <p:txBody>
          <a:bodyPr wrap="square" rtlCol="0">
            <a:spAutoFit/>
          </a:bodyPr>
          <a:lstStyle/>
          <a:p>
            <a:r>
              <a:rPr lang="zh-CN" altLang="en-US" sz="2000" dirty="0">
                <a:latin typeface="SimSun" pitchFamily="2" charset="-122"/>
                <a:ea typeface="SimSun" pitchFamily="2" charset="-122"/>
              </a:rPr>
              <a:t>霍夫曼</a:t>
            </a:r>
            <a:r>
              <a:rPr lang="en-US" sz="2000" dirty="0" err="1">
                <a:latin typeface="SimSun" pitchFamily="2" charset="-122"/>
                <a:ea typeface="SimSun" pitchFamily="2" charset="-122"/>
              </a:rPr>
              <a:t>编码是一种</a:t>
            </a:r>
            <a:r>
              <a:rPr lang="zh-CN" altLang="en-US" sz="2000" dirty="0">
                <a:latin typeface="SimSun" pitchFamily="2" charset="-122"/>
                <a:ea typeface="SimSun" pitchFamily="2" charset="-122"/>
              </a:rPr>
              <a:t>最优</a:t>
            </a:r>
            <a:r>
              <a:rPr lang="en-US" sz="2000" dirty="0" err="1">
                <a:latin typeface="SimSun" pitchFamily="2" charset="-122"/>
                <a:ea typeface="SimSun" pitchFamily="2" charset="-122"/>
              </a:rPr>
              <a:t>前缀码的编码方法</a:t>
            </a:r>
            <a:r>
              <a:rPr lang="zh-CN" altLang="en-US" sz="2000" dirty="0">
                <a:latin typeface="SimSun" pitchFamily="2" charset="-122"/>
                <a:ea typeface="SimSun" pitchFamily="2" charset="-122"/>
              </a:rPr>
              <a:t>，可以有效</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压缩数据</a:t>
            </a:r>
            <a:r>
              <a:rPr lang="zh-CN" altLang="en-US" sz="2000" dirty="0">
                <a:latin typeface="SimSun" pitchFamily="2" charset="-122"/>
                <a:ea typeface="SimSun" pitchFamily="2" charset="-122"/>
              </a:rPr>
              <a:t>，通常可以节省</a:t>
            </a:r>
            <a:r>
              <a:rPr lang="en-US" altLang="zh-CN" sz="2000" dirty="0">
                <a:latin typeface="SimSun" pitchFamily="2" charset="-122"/>
                <a:ea typeface="SimSun" pitchFamily="2" charset="-122"/>
              </a:rPr>
              <a:t>20~90%</a:t>
            </a:r>
            <a:r>
              <a:rPr lang="zh-CN" altLang="en-US" sz="2000" dirty="0">
                <a:latin typeface="SimSun" pitchFamily="2" charset="-122"/>
                <a:ea typeface="SimSun" pitchFamily="2" charset="-122"/>
              </a:rPr>
              <a:t>的空间，属于</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无损压缩编码</a:t>
            </a:r>
            <a:r>
              <a:rPr lang="en-US" sz="2000" dirty="0">
                <a:latin typeface="SimSun" pitchFamily="2" charset="-122"/>
                <a:ea typeface="SimSun" pitchFamily="2" charset="-122"/>
              </a:rPr>
              <a:t>。</a:t>
            </a:r>
          </a:p>
        </p:txBody>
      </p:sp>
      <p:sp>
        <p:nvSpPr>
          <p:cNvPr id="5" name="TextBox 4"/>
          <p:cNvSpPr txBox="1"/>
          <p:nvPr/>
        </p:nvSpPr>
        <p:spPr>
          <a:xfrm>
            <a:off x="1414812" y="2107641"/>
            <a:ext cx="7500588" cy="4228530"/>
          </a:xfrm>
          <a:prstGeom prst="rect">
            <a:avLst/>
          </a:prstGeom>
          <a:noFill/>
        </p:spPr>
        <p:txBody>
          <a:bodyPr wrap="square" rtlCol="0">
            <a:spAutoFit/>
          </a:bodyPr>
          <a:lstStyle/>
          <a:p>
            <a:pPr>
              <a:lnSpc>
                <a:spcPct val="150000"/>
              </a:lnSpc>
            </a:pPr>
            <a:r>
              <a:rPr lang="en-US" sz="2400" b="1" dirty="0" err="1">
                <a:latin typeface="SimSun" pitchFamily="2" charset="-122"/>
                <a:ea typeface="SimSun" pitchFamily="2" charset="-122"/>
              </a:rPr>
              <a:t>前缀码介绍</a:t>
            </a:r>
            <a:endParaRPr lang="en-US" sz="2400" b="1" dirty="0">
              <a:latin typeface="SimSun" pitchFamily="2" charset="-122"/>
              <a:ea typeface="SimSun" pitchFamily="2" charset="-122"/>
            </a:endParaRPr>
          </a:p>
          <a:p>
            <a:pPr marL="465138" indent="-465138">
              <a:lnSpc>
                <a:spcPct val="150000"/>
              </a:lnSpc>
              <a:buFont typeface="Symbol" panose="05050102010706020507" pitchFamily="18" charset="2"/>
              <a:buChar char="·"/>
            </a:pPr>
            <a:r>
              <a:rPr lang="en-US" sz="2000" dirty="0" err="1">
                <a:latin typeface="SimSun" pitchFamily="2" charset="-122"/>
                <a:ea typeface="SimSun" pitchFamily="2" charset="-122"/>
              </a:rPr>
              <a:t>用</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较短的码字</a:t>
            </a:r>
            <a:r>
              <a:rPr lang="zh-CN" altLang="en-US" sz="2000" dirty="0">
                <a:latin typeface="SimSun" pitchFamily="2" charset="-122"/>
                <a:ea typeface="SimSun" pitchFamily="2" charset="-122"/>
              </a:rPr>
              <a:t>表示</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使用频率高的符号</a:t>
            </a:r>
            <a:r>
              <a:rPr lang="en-US" sz="2000" dirty="0" err="1">
                <a:latin typeface="SimSun" pitchFamily="2" charset="-122"/>
                <a:ea typeface="SimSun" pitchFamily="2" charset="-122"/>
              </a:rPr>
              <a:t>，用</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较长的码字</a:t>
            </a:r>
            <a:r>
              <a:rPr lang="zh-CN" altLang="en-US" sz="2000" dirty="0">
                <a:latin typeface="SimSun" pitchFamily="2" charset="-122"/>
                <a:ea typeface="SimSun" pitchFamily="2" charset="-122"/>
              </a:rPr>
              <a:t>表示</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不</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经常使用</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的符号</a:t>
            </a:r>
            <a:r>
              <a:rPr lang="en-US" sz="2000" dirty="0" err="1">
                <a:latin typeface="SimSun" pitchFamily="2" charset="-122"/>
                <a:ea typeface="SimSun" pitchFamily="2" charset="-122"/>
              </a:rPr>
              <a:t>，会使整个文件编码所需</a:t>
            </a:r>
            <a:r>
              <a:rPr lang="zh-CN" altLang="en-US" sz="2000" dirty="0">
                <a:latin typeface="SimSun" pitchFamily="2" charset="-122"/>
                <a:ea typeface="SimSun" pitchFamily="2" charset="-122"/>
              </a:rPr>
              <a:t>的总</a:t>
            </a:r>
            <a:r>
              <a:rPr lang="en-US" sz="2000" dirty="0" err="1">
                <a:latin typeface="SimSun" pitchFamily="2" charset="-122"/>
                <a:ea typeface="SimSun" pitchFamily="2" charset="-122"/>
              </a:rPr>
              <a:t>比特数比等长</a:t>
            </a:r>
            <a:r>
              <a:rPr lang="zh-CN" altLang="en-US" sz="2000" dirty="0">
                <a:latin typeface="SimSun" pitchFamily="2" charset="-122"/>
                <a:ea typeface="SimSun" pitchFamily="2" charset="-122"/>
              </a:rPr>
              <a:t>编</a:t>
            </a:r>
            <a:r>
              <a:rPr lang="en-US" sz="2000" dirty="0" err="1">
                <a:latin typeface="SimSun" pitchFamily="2" charset="-122"/>
                <a:ea typeface="SimSun" pitchFamily="2" charset="-122"/>
              </a:rPr>
              <a:t>码少</a:t>
            </a:r>
            <a:r>
              <a:rPr lang="en-US" sz="2000" dirty="0">
                <a:latin typeface="SimSun" pitchFamily="2" charset="-122"/>
                <a:ea typeface="SimSun" pitchFamily="2" charset="-122"/>
              </a:rPr>
              <a:t>。</a:t>
            </a:r>
          </a:p>
          <a:p>
            <a:pPr marL="465138" indent="-465138">
              <a:lnSpc>
                <a:spcPct val="150000"/>
              </a:lnSpc>
              <a:buFont typeface="Symbol" panose="05050102010706020507" pitchFamily="18" charset="2"/>
              <a:buChar char="·"/>
            </a:pPr>
            <a:r>
              <a:rPr lang="en-US" sz="2000" dirty="0" err="1">
                <a:latin typeface="SimSun" pitchFamily="2" charset="-122"/>
                <a:ea typeface="SimSun" pitchFamily="2" charset="-122"/>
              </a:rPr>
              <a:t>因为码长不等，</a:t>
            </a:r>
            <a:r>
              <a:rPr lang="en-US" sz="2000" dirty="0" err="1">
                <a:latin typeface="Times New Roman" pitchFamily="18" charset="0"/>
                <a:ea typeface="SimSun" pitchFamily="2" charset="-122"/>
                <a:cs typeface="Times New Roman" pitchFamily="18" charset="0"/>
              </a:rPr>
              <a:t>为使接收方能正确解码，必须</a:t>
            </a:r>
            <a:r>
              <a:rPr lang="zh-CN" altLang="en-US" sz="2000" dirty="0">
                <a:latin typeface="Times New Roman" pitchFamily="18" charset="0"/>
                <a:ea typeface="SimSun" pitchFamily="2" charset="-122"/>
                <a:cs typeface="Times New Roman" pitchFamily="18" charset="0"/>
              </a:rPr>
              <a:t>使用</a:t>
            </a:r>
            <a:r>
              <a:rPr lang="en-US" sz="20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前缀码，即任</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何</a:t>
            </a:r>
            <a:r>
              <a:rPr lang="en-US" sz="20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一个码字不能是另一个码字的前缀</a:t>
            </a:r>
            <a:r>
              <a:rPr lang="en-US" sz="2000" dirty="0">
                <a:latin typeface="Times New Roman" pitchFamily="18" charset="0"/>
                <a:ea typeface="SimSun" pitchFamily="2" charset="-122"/>
                <a:cs typeface="Times New Roman" pitchFamily="18" charset="0"/>
              </a:rPr>
              <a:t>。</a:t>
            </a:r>
          </a:p>
          <a:p>
            <a:pPr marL="922338" lvl="1" indent="-465138">
              <a:lnSpc>
                <a:spcPct val="15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例如，如字母</a:t>
            </a:r>
            <a:r>
              <a:rPr lang="en-US" sz="2000" i="1" dirty="0">
                <a:latin typeface="Times New Roman" pitchFamily="18" charset="0"/>
                <a:ea typeface="SimSun" pitchFamily="2" charset="-122"/>
                <a:cs typeface="Times New Roman" pitchFamily="18" charset="0"/>
              </a:rPr>
              <a:t>A、B、C </a:t>
            </a:r>
            <a:r>
              <a:rPr lang="zh-CN" altLang="en-US" sz="2000" dirty="0">
                <a:latin typeface="Times New Roman" pitchFamily="18" charset="0"/>
                <a:ea typeface="SimSun" pitchFamily="2" charset="-122"/>
                <a:cs typeface="Times New Roman" pitchFamily="18" charset="0"/>
              </a:rPr>
              <a:t>编为 </a:t>
            </a:r>
            <a:r>
              <a:rPr lang="en-US" altLang="zh-CN" sz="2000" i="1" dirty="0">
                <a:latin typeface="Times New Roman" pitchFamily="18" charset="0"/>
                <a:ea typeface="SimSun" pitchFamily="2" charset="-122"/>
                <a:cs typeface="Times New Roman" pitchFamily="18" charset="0"/>
              </a:rPr>
              <a:t>A</a:t>
            </a:r>
            <a:r>
              <a:rPr lang="en-US" altLang="zh-CN"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01</a:t>
            </a:r>
            <a:r>
              <a:rPr lang="zh-CN" altLang="en-US" sz="2000" dirty="0">
                <a:latin typeface="Times New Roman" pitchFamily="18" charset="0"/>
                <a:ea typeface="SimSun" pitchFamily="2" charset="-122"/>
                <a:cs typeface="Times New Roman" pitchFamily="18" charset="0"/>
              </a:rPr>
              <a:t>，那么序列</a:t>
            </a:r>
            <a:r>
              <a:rPr lang="en-US" sz="2000" dirty="0">
                <a:latin typeface="Times New Roman" pitchFamily="18" charset="0"/>
                <a:ea typeface="SimSun" pitchFamily="2" charset="-122"/>
                <a:cs typeface="Times New Roman" pitchFamily="18" charset="0"/>
              </a:rPr>
              <a:t>0101 </a:t>
            </a:r>
            <a:r>
              <a:rPr lang="zh-CN" altLang="en-US" sz="2000" dirty="0">
                <a:latin typeface="Times New Roman" pitchFamily="18" charset="0"/>
                <a:ea typeface="SimSun" pitchFamily="2" charset="-122"/>
                <a:cs typeface="Times New Roman" pitchFamily="18" charset="0"/>
              </a:rPr>
              <a:t>应解码为</a:t>
            </a:r>
            <a:r>
              <a:rPr lang="en-US" sz="2000" i="1" dirty="0">
                <a:latin typeface="Times New Roman" pitchFamily="18" charset="0"/>
                <a:ea typeface="SimSun" pitchFamily="2" charset="-122"/>
                <a:cs typeface="Times New Roman" pitchFamily="18" charset="0"/>
              </a:rPr>
              <a:t>ABAB</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ABC</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CAB?</a:t>
            </a:r>
            <a:r>
              <a:rPr lang="zh-CN" altLang="en-US" sz="2000" dirty="0">
                <a:latin typeface="Times New Roman" pitchFamily="18" charset="0"/>
                <a:ea typeface="SimSun" pitchFamily="2" charset="-122"/>
                <a:cs typeface="Times New Roman" pitchFamily="18" charset="0"/>
              </a:rPr>
              <a:t> 还是</a:t>
            </a:r>
            <a:r>
              <a:rPr lang="en-US" altLang="zh-CN" sz="2000" dirty="0">
                <a:latin typeface="Times New Roman" pitchFamily="18" charset="0"/>
                <a:ea typeface="SimSun" pitchFamily="2" charset="-122"/>
                <a:cs typeface="Times New Roman" pitchFamily="18" charset="0"/>
              </a:rPr>
              <a:t>CC? </a:t>
            </a:r>
          </a:p>
          <a:p>
            <a:pPr marL="465138" indent="-465138">
              <a:lnSpc>
                <a:spcPct val="15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为了避免二义性，所以</a:t>
            </a:r>
            <a:r>
              <a:rPr lang="en-US" sz="2000" dirty="0" err="1">
                <a:latin typeface="SimSun" pitchFamily="2" charset="-122"/>
                <a:ea typeface="SimSun" pitchFamily="2" charset="-122"/>
              </a:rPr>
              <a:t>要使用前缀码</a:t>
            </a:r>
            <a:r>
              <a:rPr lang="en-US" sz="2000" dirty="0">
                <a:latin typeface="SimSun" pitchFamily="2" charset="-122"/>
                <a:ea typeface="SimSun" pitchFamily="2" charset="-122"/>
              </a:rPr>
              <a:t>。</a:t>
            </a:r>
          </a:p>
        </p:txBody>
      </p:sp>
    </p:spTree>
    <p:extLst>
      <p:ext uri="{BB962C8B-B14F-4D97-AF65-F5344CB8AC3E}">
        <p14:creationId xmlns:p14="http://schemas.microsoft.com/office/powerpoint/2010/main" val="428642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7-4</a:t>
            </a:r>
          </a:p>
        </p:txBody>
      </p:sp>
      <p:sp>
        <p:nvSpPr>
          <p:cNvPr id="5" name="TextBox 4"/>
          <p:cNvSpPr txBox="1"/>
          <p:nvPr/>
        </p:nvSpPr>
        <p:spPr>
          <a:xfrm>
            <a:off x="152400" y="584537"/>
            <a:ext cx="8991600" cy="3014928"/>
          </a:xfrm>
          <a:prstGeom prst="rect">
            <a:avLst/>
          </a:prstGeom>
          <a:noFill/>
        </p:spPr>
        <p:txBody>
          <a:bodyPr wrap="square" rtlCol="0">
            <a:spAutoFit/>
          </a:bodyPr>
          <a:lstStyle/>
          <a:p>
            <a:r>
              <a:rPr lang="en-US" sz="2800" dirty="0">
                <a:latin typeface="Times New Roman" pitchFamily="18" charset="0"/>
                <a:cs typeface="Times New Roman" pitchFamily="18" charset="0"/>
              </a:rPr>
              <a:t>7.1 </a:t>
            </a:r>
            <a:r>
              <a:rPr lang="zh-CN" altLang="en-US" sz="2800" b="1" dirty="0">
                <a:latin typeface="SimSun" pitchFamily="2" charset="-122"/>
                <a:ea typeface="SimSun" pitchFamily="2" charset="-122"/>
              </a:rPr>
              <a:t>最优邮局设置问题</a:t>
            </a:r>
            <a:endParaRPr lang="en-US" altLang="zh-CN" sz="2800" b="1" dirty="0">
              <a:latin typeface="SimSun" pitchFamily="2" charset="-122"/>
              <a:ea typeface="SimSun" pitchFamily="2" charset="-122"/>
            </a:endParaRPr>
          </a:p>
          <a:p>
            <a:endParaRPr lang="en-US" altLang="zh-CN" b="1" dirty="0">
              <a:latin typeface="SimSun" pitchFamily="2" charset="-122"/>
              <a:ea typeface="SimSun" pitchFamily="2" charset="-122"/>
            </a:endParaRPr>
          </a:p>
          <a:p>
            <a:pPr indent="465138">
              <a:lnSpc>
                <a:spcPct val="150000"/>
              </a:lnSpc>
            </a:pPr>
            <a:r>
              <a:rPr lang="en-US" sz="2000" i="1" dirty="0">
                <a:latin typeface="Times New Roman" pitchFamily="18" charset="0"/>
                <a:cs typeface="Times New Roman" pitchFamily="18" charset="0"/>
              </a:rPr>
              <a:t>n</a:t>
            </a:r>
            <a:r>
              <a:rPr lang="en-US" sz="2000" dirty="0"/>
              <a:t> </a:t>
            </a:r>
            <a:r>
              <a:rPr lang="zh-CN" altLang="en-US" sz="2000" dirty="0"/>
              <a:t>户人家与街西头的距离是</a:t>
            </a:r>
            <a:r>
              <a:rPr lang="en-US" altLang="zh-CN" sz="2000" dirty="0"/>
              <a: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[1] &lt;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[2] &lt;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[3] &lt; … &lt;</a:t>
            </a:r>
            <a:r>
              <a:rPr lang="en-US" sz="2000" i="1" dirty="0">
                <a:latin typeface="Times New Roman" panose="02020603050405020304" pitchFamily="18" charset="0"/>
                <a:cs typeface="Times New Roman" panose="02020603050405020304" pitchFamily="18" charset="0"/>
              </a:rPr>
              <a:t> H</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en-US" sz="2000" dirty="0"/>
              <a:t>。</a:t>
            </a:r>
          </a:p>
          <a:p>
            <a:pPr indent="465138">
              <a:lnSpc>
                <a:spcPct val="150000"/>
              </a:lnSpc>
            </a:pPr>
            <a:r>
              <a:rPr lang="zh-CN" altLang="en-US" sz="2000" dirty="0"/>
              <a:t>街上无邮局。现在，要建一些邮局使得任一户人家到最近一个邮局的距离不超过</a:t>
            </a:r>
            <a:r>
              <a:rPr lang="en-US" sz="2000" dirty="0"/>
              <a:t>100</a:t>
            </a:r>
            <a:r>
              <a:rPr lang="zh-CN" altLang="en-US" sz="2000" dirty="0"/>
              <a:t>米。请设计一个</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t>的算法以确定最少需要建多少邮局，并给出每个邮局到街西头的距离 </a:t>
            </a:r>
            <a:r>
              <a:rPr lang="en-US" altLang="zh-CN" sz="2000" dirty="0"/>
              <a:t>(</a:t>
            </a:r>
            <a:r>
              <a:rPr lang="en-US" altLang="zh-CN" sz="2000" dirty="0" err="1"/>
              <a:t>距离可以与住家相同</a:t>
            </a:r>
            <a:r>
              <a:rPr lang="en-US" altLang="zh-CN" sz="2000" dirty="0"/>
              <a:t>)</a:t>
            </a:r>
            <a:r>
              <a:rPr lang="zh-CN" altLang="en-US" sz="2000" dirty="0"/>
              <a:t>。</a:t>
            </a:r>
            <a:endParaRPr lang="en-US" altLang="zh-CN" sz="2000" dirty="0"/>
          </a:p>
          <a:p>
            <a:pPr marL="342900" indent="-342900">
              <a:lnSpc>
                <a:spcPct val="150000"/>
              </a:lnSpc>
              <a:buFont typeface="Arial" panose="020B0604020202020204" pitchFamily="34" charset="0"/>
              <a:buChar char="•"/>
            </a:pPr>
            <a:r>
              <a:rPr lang="zh-CN" altLang="en-US" dirty="0"/>
              <a:t>这个问题用分治法和动态规划都不好入手，因为很难将其分解成为较小规模的子问题</a:t>
            </a:r>
            <a:r>
              <a:rPr lang="en-US" altLang="zh-CN" dirty="0"/>
              <a:t>.</a:t>
            </a:r>
            <a:endParaRPr lang="en-US" sz="2800" dirty="0"/>
          </a:p>
        </p:txBody>
      </p:sp>
      <p:sp>
        <p:nvSpPr>
          <p:cNvPr id="7" name="TextBox 6"/>
          <p:cNvSpPr txBox="1"/>
          <p:nvPr/>
        </p:nvSpPr>
        <p:spPr>
          <a:xfrm>
            <a:off x="457200" y="3821630"/>
            <a:ext cx="7924800" cy="2717282"/>
          </a:xfrm>
          <a:prstGeom prst="rect">
            <a:avLst/>
          </a:prstGeom>
          <a:noFill/>
        </p:spPr>
        <p:txBody>
          <a:bodyPr wrap="square" rtlCol="0">
            <a:spAutoFit/>
          </a:bodyPr>
          <a:lstStyle/>
          <a:p>
            <a:r>
              <a:rPr lang="zh-CN" altLang="en-US" sz="2400" b="1" dirty="0"/>
              <a:t>贪心法的思路</a:t>
            </a:r>
            <a:endParaRPr lang="en-US" altLang="zh-CN" sz="2400" dirty="0"/>
          </a:p>
          <a:p>
            <a:pPr indent="465138">
              <a:lnSpc>
                <a:spcPct val="150000"/>
              </a:lnSpc>
            </a:pPr>
            <a:r>
              <a:rPr lang="zh-CN" altLang="en-US" sz="2000" dirty="0"/>
              <a:t>先确定，第一个邮局应该建在那里，即确定 </a:t>
            </a:r>
            <a:r>
              <a:rPr lang="en-US" altLang="zh-CN" sz="2000" i="1" dirty="0">
                <a:latin typeface="Times New Roman" pitchFamily="18" charset="0"/>
                <a:cs typeface="Times New Roman" pitchFamily="18" charset="0"/>
              </a:rPr>
              <a:t>P</a:t>
            </a:r>
            <a:r>
              <a:rPr lang="en-US" altLang="zh-CN" sz="2000" dirty="0">
                <a:latin typeface="Times New Roman" pitchFamily="18" charset="0"/>
                <a:cs typeface="Times New Roman" pitchFamily="18" charset="0"/>
              </a:rPr>
              <a:t>[1] </a:t>
            </a:r>
            <a:r>
              <a:rPr lang="en-US" altLang="zh-CN" sz="2000" dirty="0" err="1">
                <a:latin typeface="Times New Roman" pitchFamily="18" charset="0"/>
                <a:cs typeface="Times New Roman" pitchFamily="18" charset="0"/>
              </a:rPr>
              <a:t>的位置</a:t>
            </a:r>
            <a:r>
              <a:rPr lang="en-US" altLang="zh-CN" sz="2000" dirty="0">
                <a:latin typeface="Times New Roman" pitchFamily="18" charset="0"/>
                <a:cs typeface="Times New Roman" pitchFamily="18" charset="0"/>
              </a:rPr>
              <a:t>。</a:t>
            </a:r>
            <a:endParaRPr lang="en-US" altLang="zh-CN" sz="2000" dirty="0"/>
          </a:p>
          <a:p>
            <a:pPr indent="465138">
              <a:lnSpc>
                <a:spcPct val="150000"/>
              </a:lnSpc>
            </a:pPr>
            <a:r>
              <a:rPr lang="zh-CN" altLang="en-US" sz="2000" dirty="0"/>
              <a:t>为了使邮局数最小，应尽量使</a:t>
            </a:r>
            <a:r>
              <a:rPr lang="en-US" altLang="zh-CN" sz="2000" i="1" dirty="0">
                <a:latin typeface="Times New Roman" pitchFamily="18" charset="0"/>
                <a:cs typeface="Times New Roman" pitchFamily="18" charset="0"/>
              </a:rPr>
              <a:t>P</a:t>
            </a:r>
            <a:r>
              <a:rPr lang="en-US" altLang="zh-CN" sz="2000" dirty="0">
                <a:latin typeface="Times New Roman" pitchFamily="18" charset="0"/>
                <a:cs typeface="Times New Roman" pitchFamily="18" charset="0"/>
              </a:rPr>
              <a:t>[1]</a:t>
            </a:r>
            <a:r>
              <a:rPr lang="zh-CN" altLang="en-US" sz="2000" dirty="0"/>
              <a:t>距街西头远一些。但是，因为要使得第一户人家到它的距离不超过</a:t>
            </a:r>
            <a:r>
              <a:rPr lang="en-US" sz="2000" dirty="0"/>
              <a:t>100</a:t>
            </a:r>
            <a:r>
              <a:rPr lang="zh-CN" altLang="en-US" sz="2000" dirty="0"/>
              <a:t>米，因此，</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 </a:t>
            </a:r>
            <a:r>
              <a:rPr lang="en-US" altLang="zh-CN" sz="2000" dirty="0">
                <a:latin typeface="Times New Roman" pitchFamily="18" charset="0"/>
                <a:cs typeface="Times New Roman" pitchFamily="18" charset="0"/>
                <a:sym typeface="Symbol"/>
              </a:rPr>
              <a:t></a:t>
            </a:r>
            <a:r>
              <a:rPr lang="en-US" altLang="zh-CN"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[1] + 100</a:t>
            </a:r>
            <a:r>
              <a:rPr lang="zh-CN" altLang="en-US" sz="2000" dirty="0">
                <a:latin typeface="Times New Roman" pitchFamily="18" charset="0"/>
                <a:cs typeface="Times New Roman" pitchFamily="18" charset="0"/>
              </a:rPr>
              <a:t>。</a:t>
            </a:r>
            <a:r>
              <a:rPr lang="zh-CN" altLang="en-US" sz="2000" dirty="0"/>
              <a:t>那么</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[1] + 100</a:t>
            </a:r>
            <a:r>
              <a:rPr lang="zh-CN" altLang="en-US" sz="2000" dirty="0"/>
              <a:t>是不是正确的决定呢？</a:t>
            </a:r>
            <a:endParaRPr lang="en-US" altLang="zh-CN" sz="2000" dirty="0"/>
          </a:p>
          <a:p>
            <a:pPr indent="465138">
              <a:lnSpc>
                <a:spcPct val="150000"/>
              </a:lnSpc>
            </a:pPr>
            <a:r>
              <a:rPr lang="zh-CN" altLang="en-US" sz="2000" dirty="0"/>
              <a:t>需要</a:t>
            </a:r>
            <a:r>
              <a:rPr lang="en-US" sz="2000" dirty="0" err="1"/>
              <a:t>证明</a:t>
            </a:r>
            <a:r>
              <a:rPr lang="en-US" sz="2000" dirty="0"/>
              <a:t>。</a:t>
            </a:r>
          </a:p>
        </p:txBody>
      </p:sp>
    </p:spTree>
    <p:extLst>
      <p:ext uri="{BB962C8B-B14F-4D97-AF65-F5344CB8AC3E}">
        <p14:creationId xmlns:p14="http://schemas.microsoft.com/office/powerpoint/2010/main" val="116044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7-40</a:t>
            </a:r>
          </a:p>
        </p:txBody>
      </p:sp>
      <p:sp>
        <p:nvSpPr>
          <p:cNvPr id="4" name="TextBox 3"/>
          <p:cNvSpPr txBox="1"/>
          <p:nvPr/>
        </p:nvSpPr>
        <p:spPr>
          <a:xfrm>
            <a:off x="1066800" y="685800"/>
            <a:ext cx="7620000" cy="1479251"/>
          </a:xfrm>
          <a:prstGeom prst="rect">
            <a:avLst/>
          </a:prstGeom>
          <a:noFill/>
        </p:spPr>
        <p:txBody>
          <a:bodyPr wrap="square" rtlCol="0">
            <a:spAutoFit/>
          </a:bodyPr>
          <a:lstStyle/>
          <a:p>
            <a:pPr>
              <a:lnSpc>
                <a:spcPct val="150000"/>
              </a:lnSpc>
            </a:pPr>
            <a:r>
              <a:rPr lang="en-US" sz="2400" b="1" dirty="0" err="1">
                <a:latin typeface="SimSun" pitchFamily="2" charset="-122"/>
                <a:ea typeface="SimSun" pitchFamily="2" charset="-122"/>
                <a:cs typeface="Times New Roman" pitchFamily="18" charset="0"/>
              </a:rPr>
              <a:t>前缀码与</a:t>
            </a:r>
            <a:r>
              <a:rPr lang="zh-CN" altLang="en-US" sz="2400" b="1" dirty="0">
                <a:latin typeface="SimSun" pitchFamily="2" charset="-122"/>
                <a:ea typeface="SimSun" pitchFamily="2" charset="-122"/>
                <a:cs typeface="Times New Roman" pitchFamily="18" charset="0"/>
              </a:rPr>
              <a:t>满（</a:t>
            </a:r>
            <a:r>
              <a:rPr lang="en-US" altLang="zh-CN" sz="2400" b="1" dirty="0">
                <a:latin typeface="SimSun" pitchFamily="2" charset="-122"/>
                <a:ea typeface="SimSun" pitchFamily="2" charset="-122"/>
                <a:cs typeface="Times New Roman" pitchFamily="18" charset="0"/>
              </a:rPr>
              <a:t>full</a:t>
            </a:r>
            <a:r>
              <a:rPr lang="zh-CN" altLang="en-US" sz="2400" b="1" dirty="0">
                <a:latin typeface="SimSun" pitchFamily="2" charset="-122"/>
                <a:ea typeface="SimSun" pitchFamily="2" charset="-122"/>
                <a:cs typeface="Times New Roman" pitchFamily="18" charset="0"/>
              </a:rPr>
              <a:t>）</a:t>
            </a:r>
            <a:r>
              <a:rPr lang="en-US" sz="2400" b="1" dirty="0" err="1">
                <a:latin typeface="SimSun" pitchFamily="2" charset="-122"/>
                <a:ea typeface="SimSun" pitchFamily="2" charset="-122"/>
                <a:cs typeface="Times New Roman" pitchFamily="18" charset="0"/>
              </a:rPr>
              <a:t>二叉树的关系</a:t>
            </a:r>
            <a:endParaRPr lang="en-US" sz="2400" b="1" dirty="0">
              <a:latin typeface="SimSun" pitchFamily="2" charset="-122"/>
              <a:ea typeface="SimSun" pitchFamily="2" charset="-122"/>
              <a:cs typeface="Times New Roman" pitchFamily="18" charset="0"/>
            </a:endParaRPr>
          </a:p>
          <a:p>
            <a:pPr indent="465138">
              <a:lnSpc>
                <a:spcPct val="150000"/>
              </a:lnSpc>
            </a:pPr>
            <a:r>
              <a:rPr lang="zh-CN" altLang="en-US" sz="2000" dirty="0"/>
              <a:t>一个有</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 </a:t>
            </a:r>
            <a:r>
              <a:rPr lang="zh-CN" altLang="en-US" sz="2000" dirty="0"/>
              <a:t>个树叶的满二叉树对应一个包含 </a:t>
            </a:r>
            <a:r>
              <a:rPr lang="en-US" altLang="zh-CN" sz="2000" i="1" dirty="0">
                <a:latin typeface="Times New Roman" pitchFamily="18" charset="0"/>
                <a:cs typeface="Times New Roman" pitchFamily="18" charset="0"/>
              </a:rPr>
              <a:t>n </a:t>
            </a:r>
            <a:r>
              <a:rPr lang="en-US" altLang="zh-CN" sz="2000" dirty="0" err="1"/>
              <a:t>个字符的前缀码</a:t>
            </a:r>
            <a:r>
              <a:rPr lang="en-US" altLang="zh-CN" sz="2000" dirty="0"/>
              <a:t>。</a:t>
            </a:r>
          </a:p>
          <a:p>
            <a:pPr>
              <a:lnSpc>
                <a:spcPct val="150000"/>
              </a:lnSpc>
            </a:pPr>
            <a:r>
              <a:rPr lang="en-US" b="1" dirty="0"/>
              <a:t>例</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10504633"/>
              </p:ext>
            </p:extLst>
          </p:nvPr>
        </p:nvGraphicFramePr>
        <p:xfrm>
          <a:off x="1758156" y="1752600"/>
          <a:ext cx="6143482" cy="3124200"/>
        </p:xfrm>
        <a:graphic>
          <a:graphicData uri="http://schemas.openxmlformats.org/presentationml/2006/ole">
            <mc:AlternateContent xmlns:mc="http://schemas.openxmlformats.org/markup-compatibility/2006">
              <mc:Choice xmlns:v="urn:schemas-microsoft-com:vml" Requires="v">
                <p:oleObj name="Picture" r:id="rId2" imgW="4114800" imgH="2000160" progId="Word.Picture.8">
                  <p:embed/>
                </p:oleObj>
              </mc:Choice>
              <mc:Fallback>
                <p:oleObj name="Picture" r:id="rId2" imgW="4114800" imgH="2000160" progId="Word.Picture.8">
                  <p:embed/>
                  <p:pic>
                    <p:nvPicPr>
                      <p:cNvPr id="6" name="Object 5"/>
                      <p:cNvPicPr>
                        <a:picLocks noChangeAspect="1" noChangeArrowheads="1"/>
                      </p:cNvPicPr>
                      <p:nvPr/>
                    </p:nvPicPr>
                    <p:blipFill>
                      <a:blip r:embed="rId3"/>
                      <a:srcRect/>
                      <a:stretch>
                        <a:fillRect/>
                      </a:stretch>
                    </p:blipFill>
                    <p:spPr bwMode="auto">
                      <a:xfrm>
                        <a:off x="1758156" y="1752600"/>
                        <a:ext cx="6143482" cy="3124200"/>
                      </a:xfrm>
                      <a:prstGeom prst="rect">
                        <a:avLst/>
                      </a:prstGeom>
                      <a:noFill/>
                    </p:spPr>
                  </p:pic>
                </p:oleObj>
              </mc:Fallback>
            </mc:AlternateContent>
          </a:graphicData>
        </a:graphic>
      </p:graphicFrame>
      <p:sp>
        <p:nvSpPr>
          <p:cNvPr id="7" name="TextBox 6"/>
          <p:cNvSpPr txBox="1"/>
          <p:nvPr/>
        </p:nvSpPr>
        <p:spPr>
          <a:xfrm>
            <a:off x="914400" y="4769986"/>
            <a:ext cx="7848600" cy="1164358"/>
          </a:xfrm>
          <a:prstGeom prst="rect">
            <a:avLst/>
          </a:prstGeom>
          <a:noFill/>
        </p:spPr>
        <p:txBody>
          <a:bodyPr wrap="square" rtlCol="0">
            <a:spAutoFit/>
          </a:bodyPr>
          <a:lstStyle/>
          <a:p>
            <a:pPr>
              <a:lnSpc>
                <a:spcPct val="120000"/>
              </a:lnSpc>
            </a:pPr>
            <a:r>
              <a:rPr lang="en-US" sz="2000" dirty="0">
                <a:latin typeface="SimSun" pitchFamily="2" charset="-122"/>
                <a:ea typeface="SimSun" pitchFamily="2" charset="-122"/>
              </a:rPr>
              <a:t>这是一个为7个字符设计的前缀码。它是前缀码，因为每个码</a:t>
            </a:r>
            <a:r>
              <a:rPr lang="zh-CN" altLang="en-US" sz="2000" dirty="0">
                <a:latin typeface="SimSun" pitchFamily="2" charset="-122"/>
                <a:ea typeface="SimSun" pitchFamily="2" charset="-122"/>
              </a:rPr>
              <a:t>字都</a:t>
            </a:r>
            <a:r>
              <a:rPr lang="en-US" sz="2000" dirty="0" err="1">
                <a:latin typeface="SimSun" pitchFamily="2" charset="-122"/>
                <a:ea typeface="SimSun" pitchFamily="2" charset="-122"/>
              </a:rPr>
              <a:t>对应一条从根到叶子的路径，而</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任何一条这样</a:t>
            </a:r>
            <a:r>
              <a:rPr lang="en-US" sz="2000" b="1" dirty="0" err="1">
                <a:solidFill>
                  <a:srgbClr val="0000FF"/>
                </a:solidFill>
                <a:effectLst>
                  <a:outerShdw blurRad="38100" dist="38100" dir="2700000" algn="tl">
                    <a:srgbClr val="C0C0C0"/>
                  </a:outerShdw>
                </a:effectLst>
                <a:latin typeface="华文细黑" pitchFamily="2" charset="-122"/>
                <a:ea typeface="华文细黑" pitchFamily="2" charset="-122"/>
              </a:rPr>
              <a:t>的路径</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都不会是</a:t>
            </a:r>
            <a:r>
              <a:rPr lang="en-US" sz="2000" b="1" dirty="0" err="1">
                <a:solidFill>
                  <a:srgbClr val="0000FF"/>
                </a:solidFill>
                <a:effectLst>
                  <a:outerShdw blurRad="38100" dist="38100" dir="2700000" algn="tl">
                    <a:srgbClr val="C0C0C0"/>
                  </a:outerShdw>
                </a:effectLst>
                <a:latin typeface="华文细黑" pitchFamily="2" charset="-122"/>
                <a:ea typeface="华文细黑" pitchFamily="2" charset="-122"/>
              </a:rPr>
              <a:t>另一条路径</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的一部分，因此所得的编码必为前缀码，</a:t>
            </a:r>
            <a:r>
              <a:rPr lang="en-US" sz="2000" b="1" dirty="0" err="1">
                <a:solidFill>
                  <a:srgbClr val="0000FF"/>
                </a:solidFill>
                <a:effectLst>
                  <a:outerShdw blurRad="38100" dist="38100" dir="2700000" algn="tl">
                    <a:srgbClr val="C0C0C0"/>
                  </a:outerShdw>
                </a:effectLst>
                <a:latin typeface="华文细黑" pitchFamily="2" charset="-122"/>
                <a:ea typeface="华文细黑" pitchFamily="2" charset="-122"/>
              </a:rPr>
              <a:t>这样的树称为前缀码树</a:t>
            </a:r>
            <a:r>
              <a:rPr lang="en-US" sz="2000" dirty="0">
                <a:latin typeface="SimSun" pitchFamily="2" charset="-122"/>
                <a:ea typeface="SimSun" pitchFamily="2" charset="-122"/>
              </a:rPr>
              <a:t>。</a:t>
            </a:r>
          </a:p>
        </p:txBody>
      </p:sp>
      <p:sp>
        <p:nvSpPr>
          <p:cNvPr id="8" name="文本框 7">
            <a:extLst>
              <a:ext uri="{FF2B5EF4-FFF2-40B4-BE49-F238E27FC236}">
                <a16:creationId xmlns:a16="http://schemas.microsoft.com/office/drawing/2014/main" id="{CAD1D873-304D-4912-88BD-2F1C1336B22D}"/>
              </a:ext>
            </a:extLst>
          </p:cNvPr>
          <p:cNvSpPr txBox="1"/>
          <p:nvPr/>
        </p:nvSpPr>
        <p:spPr>
          <a:xfrm>
            <a:off x="190500" y="5981640"/>
            <a:ext cx="8953500" cy="400110"/>
          </a:xfrm>
          <a:prstGeom prst="rect">
            <a:avLst/>
          </a:prstGeom>
          <a:solidFill>
            <a:srgbClr val="FFC000"/>
          </a:solidFill>
          <a:ln w="19050">
            <a:solidFill>
              <a:schemeClr val="tx1"/>
            </a:solidFill>
          </a:ln>
        </p:spPr>
        <p:txBody>
          <a:bodyPr wrap="square">
            <a:spAutoFit/>
          </a:bodyPr>
          <a:lstStyle/>
          <a:p>
            <a:r>
              <a:rPr lang="zh-CN" altLang="en-US" sz="2000" dirty="0">
                <a:latin typeface="Times New Roman" pitchFamily="18" charset="0"/>
                <a:ea typeface="SimSun" pitchFamily="2" charset="-122"/>
                <a:cs typeface="Times New Roman" pitchFamily="18" charset="0"/>
              </a:rPr>
              <a:t>满二叉树：树中每个节点都有</a:t>
            </a:r>
            <a:r>
              <a:rPr lang="en-US" altLang="zh-CN"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个或</a:t>
            </a:r>
            <a:r>
              <a:rPr lang="en-US" altLang="zh-CN"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个子节点（每个内节点都有两个子节点）</a:t>
            </a:r>
            <a:r>
              <a:rPr lang="en-US" altLang="zh-CN" sz="2000" dirty="0">
                <a:latin typeface="Times New Roman" pitchFamily="18" charset="0"/>
                <a:ea typeface="SimSun" pitchFamily="2" charset="-122"/>
                <a:cs typeface="Times New Roman" pitchFamily="18" charset="0"/>
              </a:rPr>
              <a:t>.</a:t>
            </a:r>
            <a:endParaRPr lang="en-US" sz="2000" dirty="0"/>
          </a:p>
        </p:txBody>
      </p:sp>
    </p:spTree>
    <p:extLst>
      <p:ext uri="{BB962C8B-B14F-4D97-AF65-F5344CB8AC3E}">
        <p14:creationId xmlns:p14="http://schemas.microsoft.com/office/powerpoint/2010/main" val="3958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7-41</a:t>
            </a:r>
          </a:p>
        </p:txBody>
      </p:sp>
      <p:sp>
        <p:nvSpPr>
          <p:cNvPr id="4" name="TextBox 3"/>
          <p:cNvSpPr txBox="1"/>
          <p:nvPr/>
        </p:nvSpPr>
        <p:spPr>
          <a:xfrm>
            <a:off x="762001" y="512480"/>
            <a:ext cx="8077199" cy="4375237"/>
          </a:xfrm>
          <a:prstGeom prst="rect">
            <a:avLst/>
          </a:prstGeom>
          <a:noFill/>
        </p:spPr>
        <p:txBody>
          <a:bodyPr wrap="square" rtlCol="0">
            <a:spAutoFit/>
          </a:bodyPr>
          <a:lstStyle/>
          <a:p>
            <a:pPr>
              <a:lnSpc>
                <a:spcPct val="150000"/>
              </a:lnSpc>
            </a:pPr>
            <a:r>
              <a:rPr lang="en-US" sz="2400" b="1" dirty="0" err="1">
                <a:latin typeface="SimSun" pitchFamily="2" charset="-122"/>
                <a:ea typeface="SimSun" pitchFamily="2" charset="-122"/>
              </a:rPr>
              <a:t>前缀码树的性能评价</a:t>
            </a:r>
            <a:endParaRPr lang="en-US" sz="2400" b="1" dirty="0">
              <a:latin typeface="SimSun" pitchFamily="2" charset="-122"/>
              <a:ea typeface="SimSun" pitchFamily="2" charset="-122"/>
            </a:endParaRPr>
          </a:p>
          <a:p>
            <a:pPr indent="465138">
              <a:lnSpc>
                <a:spcPct val="150000"/>
              </a:lnSpc>
            </a:pPr>
            <a:r>
              <a:rPr lang="zh-CN" altLang="en-US" sz="2000" dirty="0">
                <a:latin typeface="Times New Roman" pitchFamily="18" charset="0"/>
                <a:ea typeface="SimSun" pitchFamily="2" charset="-122"/>
                <a:cs typeface="Times New Roman" pitchFamily="18" charset="0"/>
              </a:rPr>
              <a:t>假设 </a:t>
            </a:r>
            <a:r>
              <a:rPr lang="en-US" sz="2000" i="1" dirty="0">
                <a:latin typeface="Times New Roman" pitchFamily="18" charset="0"/>
                <a:ea typeface="SimSun" pitchFamily="2" charset="-122"/>
                <a:cs typeface="Times New Roman" pitchFamily="18" charset="0"/>
              </a:rPr>
              <a:t>T </a:t>
            </a:r>
            <a:r>
              <a:rPr lang="zh-CN" altLang="en-US" sz="2000" dirty="0">
                <a:latin typeface="Times New Roman" pitchFamily="18" charset="0"/>
                <a:ea typeface="SimSun" pitchFamily="2" charset="-122"/>
                <a:cs typeface="Times New Roman" pitchFamily="18" charset="0"/>
              </a:rPr>
              <a:t>是字符集 </a:t>
            </a:r>
            <a:r>
              <a:rPr lang="en-US" sz="2000" i="1" dirty="0">
                <a:latin typeface="Times New Roman" pitchFamily="18" charset="0"/>
                <a:ea typeface="SimSun" pitchFamily="2" charset="-122"/>
                <a:cs typeface="Times New Roman" pitchFamily="18" charset="0"/>
              </a:rPr>
              <a:t>S </a:t>
            </a:r>
            <a:r>
              <a:rPr lang="zh-CN" altLang="en-US" sz="2000" dirty="0">
                <a:latin typeface="Times New Roman" pitchFamily="18" charset="0"/>
                <a:ea typeface="SimSun" pitchFamily="2" charset="-122"/>
                <a:cs typeface="Times New Roman" pitchFamily="18" charset="0"/>
              </a:rPr>
              <a:t>所定义的前缀码树，那么该</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前缀码树的代价</a:t>
            </a:r>
            <a:r>
              <a:rPr lang="zh-CN" altLang="en-US" sz="2000" dirty="0">
                <a:latin typeface="Times New Roman" pitchFamily="18" charset="0"/>
                <a:ea typeface="SimSun" pitchFamily="2" charset="-122"/>
                <a:cs typeface="Times New Roman" pitchFamily="18" charset="0"/>
              </a:rPr>
              <a:t>可以用下面公式来评价：</a:t>
            </a:r>
            <a:endParaRPr lang="en-US" dirty="0">
              <a:latin typeface="Times New Roman" pitchFamily="18" charset="0"/>
              <a:ea typeface="SimSun" pitchFamily="2" charset="-122"/>
              <a:cs typeface="Times New Roman" pitchFamily="18" charset="0"/>
            </a:endParaRPr>
          </a:p>
          <a:p>
            <a:pPr>
              <a:lnSpc>
                <a:spcPct val="200000"/>
              </a:lnSpc>
            </a:pPr>
            <a:r>
              <a:rPr lang="en-US"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(7.1)</a:t>
            </a:r>
          </a:p>
          <a:p>
            <a:pPr>
              <a:lnSpc>
                <a:spcPct val="150000"/>
              </a:lnSpc>
            </a:pPr>
            <a:endParaRPr lang="en-US"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是字符</a:t>
            </a:r>
            <a:r>
              <a:rPr lang="en-US" sz="2000" i="1" dirty="0" err="1">
                <a:latin typeface="Times New Roman" pitchFamily="18" charset="0"/>
                <a:ea typeface="SimSun" pitchFamily="2" charset="-122"/>
                <a:cs typeface="Times New Roman" pitchFamily="18" charset="0"/>
              </a:rPr>
              <a:t>c</a:t>
            </a:r>
            <a:r>
              <a:rPr lang="en-US" sz="2000" dirty="0" err="1">
                <a:latin typeface="Times New Roman" pitchFamily="18" charset="0"/>
                <a:ea typeface="SimSun" pitchFamily="2" charset="-122"/>
                <a:cs typeface="Times New Roman" pitchFamily="18" charset="0"/>
              </a:rPr>
              <a:t>出现的频率</a:t>
            </a:r>
            <a:r>
              <a:rPr lang="en-US" sz="2000" dirty="0">
                <a:latin typeface="Times New Roman" pitchFamily="18" charset="0"/>
                <a:ea typeface="SimSun" pitchFamily="2" charset="-122"/>
                <a:cs typeface="Times New Roman" pitchFamily="18" charset="0"/>
              </a:rPr>
              <a:t>，</a:t>
            </a:r>
          </a:p>
          <a:p>
            <a:pPr marL="465138" indent="-465138">
              <a:lnSpc>
                <a:spcPct val="150000"/>
              </a:lnSpc>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是</a:t>
            </a:r>
            <a:r>
              <a:rPr lang="en-US" sz="2000" i="1" dirty="0" err="1">
                <a:latin typeface="Times New Roman" pitchFamily="18" charset="0"/>
                <a:ea typeface="SimSun" pitchFamily="2" charset="-122"/>
                <a:cs typeface="Times New Roman" pitchFamily="18" charset="0"/>
              </a:rPr>
              <a:t>c</a:t>
            </a:r>
            <a:r>
              <a:rPr lang="en-US" sz="2000" dirty="0" err="1">
                <a:latin typeface="Times New Roman" pitchFamily="18" charset="0"/>
                <a:ea typeface="SimSun" pitchFamily="2" charset="-122"/>
                <a:cs typeface="Times New Roman" pitchFamily="18" charset="0"/>
              </a:rPr>
              <a:t>的码字的长度，也就是对应于</a:t>
            </a:r>
            <a:r>
              <a:rPr lang="en-US" sz="2000" i="1" dirty="0" err="1">
                <a:latin typeface="Times New Roman" pitchFamily="18" charset="0"/>
                <a:ea typeface="SimSun" pitchFamily="2" charset="-122"/>
                <a:cs typeface="Times New Roman" pitchFamily="18" charset="0"/>
              </a:rPr>
              <a:t>c</a:t>
            </a:r>
            <a:r>
              <a:rPr lang="en-US" sz="2000" dirty="0" err="1">
                <a:latin typeface="Times New Roman" pitchFamily="18" charset="0"/>
                <a:ea typeface="SimSun" pitchFamily="2" charset="-122"/>
                <a:cs typeface="Times New Roman" pitchFamily="18" charset="0"/>
              </a:rPr>
              <a:t>的</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前缀码树</a:t>
            </a:r>
            <a:r>
              <a:rPr lang="en-US" altLang="zh-CN"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路径长度</a:t>
            </a:r>
            <a:r>
              <a:rPr lang="en-US" sz="2000" dirty="0">
                <a:latin typeface="Times New Roman" pitchFamily="18" charset="0"/>
                <a:ea typeface="SimSun" pitchFamily="2" charset="-122"/>
                <a:cs typeface="Times New Roman" pitchFamily="18" charset="0"/>
              </a:rPr>
              <a:t>。</a:t>
            </a:r>
          </a:p>
          <a:p>
            <a:pPr marL="465138" indent="-465138">
              <a:lnSpc>
                <a:spcPct val="150000"/>
              </a:lnSpc>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实际上是把整个文件编码需要的总比特数</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越小越好，最小最好</a:t>
            </a:r>
            <a:r>
              <a:rPr lang="en-US" sz="2000" dirty="0">
                <a:latin typeface="Times New Roman" pitchFamily="18" charset="0"/>
                <a:ea typeface="SimSun" pitchFamily="2" charset="-122"/>
                <a:cs typeface="Times New Roman" pitchFamily="18" charset="0"/>
              </a:rPr>
              <a:t>。</a:t>
            </a:r>
            <a:endParaRPr lang="en-US" sz="2000" b="1" dirty="0">
              <a:latin typeface="SimSun" pitchFamily="2" charset="-122"/>
              <a:ea typeface="SimSun" pitchFamily="2" charset="-122"/>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3442306"/>
              </p:ext>
            </p:extLst>
          </p:nvPr>
        </p:nvGraphicFramePr>
        <p:xfrm>
          <a:off x="2514600" y="2133600"/>
          <a:ext cx="1676400" cy="678094"/>
        </p:xfrm>
        <a:graphic>
          <a:graphicData uri="http://schemas.openxmlformats.org/presentationml/2006/ole">
            <mc:AlternateContent xmlns:mc="http://schemas.openxmlformats.org/markup-compatibility/2006">
              <mc:Choice xmlns:v="urn:schemas-microsoft-com:vml" Requires="v">
                <p:oleObj name="Equation" r:id="rId2" imgW="1130040" imgH="457200" progId="Equation.3">
                  <p:embed/>
                </p:oleObj>
              </mc:Choice>
              <mc:Fallback>
                <p:oleObj name="Equation" r:id="rId2" imgW="1130040" imgH="457200" progId="Equation.3">
                  <p:embed/>
                  <p:pic>
                    <p:nvPicPr>
                      <p:cNvPr id="8" name="Object 7"/>
                      <p:cNvPicPr>
                        <a:picLocks noChangeAspect="1" noChangeArrowheads="1"/>
                      </p:cNvPicPr>
                      <p:nvPr/>
                    </p:nvPicPr>
                    <p:blipFill>
                      <a:blip r:embed="rId3"/>
                      <a:srcRect/>
                      <a:stretch>
                        <a:fillRect/>
                      </a:stretch>
                    </p:blipFill>
                    <p:spPr bwMode="auto">
                      <a:xfrm>
                        <a:off x="2514600" y="2133600"/>
                        <a:ext cx="1676400" cy="678094"/>
                      </a:xfrm>
                      <a:prstGeom prst="rect">
                        <a:avLst/>
                      </a:prstGeom>
                      <a:noFill/>
                    </p:spPr>
                  </p:pic>
                </p:oleObj>
              </mc:Fallback>
            </mc:AlternateContent>
          </a:graphicData>
        </a:graphic>
      </p:graphicFrame>
      <p:sp>
        <p:nvSpPr>
          <p:cNvPr id="9" name="TextBox 8"/>
          <p:cNvSpPr txBox="1"/>
          <p:nvPr/>
        </p:nvSpPr>
        <p:spPr>
          <a:xfrm>
            <a:off x="762001" y="4903079"/>
            <a:ext cx="8382000" cy="1497526"/>
          </a:xfrm>
          <a:prstGeom prst="rect">
            <a:avLst/>
          </a:prstGeom>
          <a:noFill/>
        </p:spPr>
        <p:txBody>
          <a:bodyPr wrap="square" rtlCol="0">
            <a:spAutoFit/>
          </a:bodyPr>
          <a:lstStyle/>
          <a:p>
            <a:pPr>
              <a:lnSpc>
                <a:spcPct val="150000"/>
              </a:lnSpc>
            </a:pPr>
            <a:r>
              <a:rPr lang="en-US" sz="2400" b="1" dirty="0" err="1">
                <a:latin typeface="SimSun" pitchFamily="2" charset="-122"/>
                <a:ea typeface="SimSun" pitchFamily="2" charset="-122"/>
              </a:rPr>
              <a:t>两点</a:t>
            </a:r>
            <a:r>
              <a:rPr lang="zh-CN" altLang="en-US" sz="2400" b="1" dirty="0">
                <a:latin typeface="SimSun" pitchFamily="2" charset="-122"/>
                <a:ea typeface="SimSun" pitchFamily="2" charset="-122"/>
              </a:rPr>
              <a:t>看法</a:t>
            </a:r>
            <a:endParaRPr lang="en-US" sz="2400" b="1" dirty="0">
              <a:latin typeface="SimSun" pitchFamily="2" charset="-122"/>
              <a:ea typeface="SimSun" pitchFamily="2" charset="-122"/>
            </a:endParaRPr>
          </a:p>
          <a:p>
            <a:pPr marL="465138" indent="-465138">
              <a:lnSpc>
                <a:spcPct val="150000"/>
              </a:lnSpc>
              <a:buFont typeface="Symbol" pitchFamily="18" charset="2"/>
              <a:buChar char="·"/>
            </a:pPr>
            <a:r>
              <a:rPr lang="zh-CN" altLang="en-US" sz="2000" dirty="0">
                <a:latin typeface="SimSun" pitchFamily="2" charset="-122"/>
                <a:ea typeface="SimSun" pitchFamily="2" charset="-122"/>
                <a:sym typeface="Symbol"/>
              </a:rPr>
              <a:t>树中</a:t>
            </a:r>
            <a:r>
              <a:rPr lang="en-US" sz="2000" dirty="0">
                <a:latin typeface="SimSun" pitchFamily="2" charset="-122"/>
                <a:ea typeface="SimSun" pitchFamily="2" charset="-122"/>
                <a:sym typeface="Symbol"/>
              </a:rPr>
              <a:t>一点向下的两条边取0和1可任意，为一致，规定0在左，1在右。</a:t>
            </a:r>
          </a:p>
          <a:p>
            <a:pPr marL="465138" indent="-465138">
              <a:lnSpc>
                <a:spcPct val="150000"/>
              </a:lnSpc>
              <a:buFont typeface="Symbol" pitchFamily="18" charset="2"/>
              <a:buChar char="·"/>
            </a:pPr>
            <a:r>
              <a:rPr lang="en-US" sz="2000" dirty="0">
                <a:latin typeface="SimSun" pitchFamily="2" charset="-122"/>
                <a:ea typeface="SimSun" pitchFamily="2" charset="-122"/>
                <a:sym typeface="Symbol"/>
              </a:rPr>
              <a:t>非</a:t>
            </a:r>
            <a:r>
              <a:rPr lang="zh-CN" altLang="en-US" sz="2000" dirty="0">
                <a:latin typeface="SimSun" pitchFamily="2" charset="-122"/>
                <a:ea typeface="SimSun" pitchFamily="2" charset="-122"/>
                <a:sym typeface="Symbol"/>
              </a:rPr>
              <a:t>满</a:t>
            </a:r>
            <a:r>
              <a:rPr lang="en-US" sz="2000" dirty="0" err="1">
                <a:latin typeface="SimSun" pitchFamily="2" charset="-122"/>
                <a:ea typeface="SimSun" pitchFamily="2" charset="-122"/>
                <a:sym typeface="Symbol"/>
              </a:rPr>
              <a:t>二叉树，也可构造前缀码，显然性能不好</a:t>
            </a:r>
            <a:r>
              <a:rPr lang="zh-CN" altLang="en-US" sz="2000" dirty="0">
                <a:latin typeface="SimSun" pitchFamily="2" charset="-122"/>
                <a:ea typeface="SimSun" pitchFamily="2" charset="-122"/>
                <a:sym typeface="Symbol"/>
              </a:rPr>
              <a:t>，</a:t>
            </a:r>
            <a:r>
              <a:rPr lang="en-US" sz="2000" dirty="0" err="1">
                <a:latin typeface="SimSun" pitchFamily="2" charset="-122"/>
                <a:ea typeface="SimSun" pitchFamily="2" charset="-122"/>
                <a:sym typeface="Symbol"/>
              </a:rPr>
              <a:t>不予考虑</a:t>
            </a:r>
            <a:r>
              <a:rPr lang="en-US" sz="2000" dirty="0">
                <a:latin typeface="SimSun" pitchFamily="2" charset="-122"/>
                <a:ea typeface="SimSun" pitchFamily="2" charset="-122"/>
                <a:sym typeface="Symbol"/>
              </a:rPr>
              <a:t>。</a:t>
            </a:r>
          </a:p>
        </p:txBody>
      </p:sp>
    </p:spTree>
    <p:extLst>
      <p:ext uri="{BB962C8B-B14F-4D97-AF65-F5344CB8AC3E}">
        <p14:creationId xmlns:p14="http://schemas.microsoft.com/office/powerpoint/2010/main" val="1393370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53200"/>
            <a:ext cx="2895600" cy="365125"/>
          </a:xfrm>
        </p:spPr>
        <p:txBody>
          <a:bodyPr/>
          <a:lstStyle/>
          <a:p>
            <a:r>
              <a:rPr lang="en-US" dirty="0"/>
              <a:t>7-42</a:t>
            </a:r>
          </a:p>
        </p:txBody>
      </p:sp>
      <p:sp>
        <p:nvSpPr>
          <p:cNvPr id="4" name="TextBox 3"/>
          <p:cNvSpPr txBox="1"/>
          <p:nvPr/>
        </p:nvSpPr>
        <p:spPr>
          <a:xfrm>
            <a:off x="1219200" y="32506"/>
            <a:ext cx="6934200" cy="1892826"/>
          </a:xfrm>
          <a:prstGeom prst="rect">
            <a:avLst/>
          </a:prstGeom>
          <a:noFill/>
        </p:spPr>
        <p:txBody>
          <a:bodyPr wrap="square" rtlCol="0">
            <a:spAutoFit/>
          </a:bodyPr>
          <a:lstStyle/>
          <a:p>
            <a:pPr>
              <a:lnSpc>
                <a:spcPct val="150000"/>
              </a:lnSpc>
            </a:pPr>
            <a:r>
              <a:rPr lang="en-US" sz="2400" b="1" dirty="0" err="1">
                <a:latin typeface="Times New Roman" pitchFamily="18" charset="0"/>
                <a:ea typeface="SimSun" pitchFamily="2" charset="-122"/>
                <a:cs typeface="Times New Roman" pitchFamily="18" charset="0"/>
              </a:rPr>
              <a:t>给定</a:t>
            </a:r>
            <a:r>
              <a:rPr lang="en-US" sz="2400" b="1" i="1" dirty="0" err="1">
                <a:latin typeface="Times New Roman" pitchFamily="18" charset="0"/>
                <a:ea typeface="SimSun" pitchFamily="2" charset="-122"/>
                <a:cs typeface="Times New Roman" pitchFamily="18" charset="0"/>
              </a:rPr>
              <a:t>n</a:t>
            </a:r>
            <a:r>
              <a:rPr lang="en-US" sz="2400" b="1" dirty="0" err="1">
                <a:latin typeface="Times New Roman" pitchFamily="18" charset="0"/>
                <a:ea typeface="SimSun" pitchFamily="2" charset="-122"/>
                <a:cs typeface="Times New Roman" pitchFamily="18" charset="0"/>
              </a:rPr>
              <a:t>个字符的前缀码，可找出对应的前缀码树</a:t>
            </a:r>
            <a:r>
              <a:rPr lang="en-US" sz="2400" b="1" dirty="0">
                <a:latin typeface="Times New Roman" pitchFamily="18" charset="0"/>
                <a:ea typeface="SimSun" pitchFamily="2" charset="-122"/>
                <a:cs typeface="Times New Roman" pitchFamily="18" charset="0"/>
              </a:rPr>
              <a:t>。</a:t>
            </a:r>
          </a:p>
          <a:p>
            <a:pPr marL="0" lvl="1">
              <a:lnSpc>
                <a:spcPct val="150000"/>
              </a:lnSpc>
            </a:pPr>
            <a:r>
              <a:rPr lang="en-US" b="1" dirty="0">
                <a:latin typeface="Times New Roman" pitchFamily="18" charset="0"/>
                <a:ea typeface="SimSun" pitchFamily="2" charset="-122"/>
                <a:cs typeface="Times New Roman" pitchFamily="18" charset="0"/>
              </a:rPr>
              <a:t>例	</a:t>
            </a:r>
            <a:r>
              <a:rPr lang="zh-CN" altLang="en-US" dirty="0"/>
              <a:t>假设我们有如下</a:t>
            </a:r>
            <a:r>
              <a:rPr lang="en-US" dirty="0"/>
              <a:t>6</a:t>
            </a:r>
            <a:r>
              <a:rPr lang="zh-CN" altLang="en-US" dirty="0"/>
              <a:t>个字符的前缀码：</a:t>
            </a:r>
            <a:endParaRPr lang="en-US" altLang="zh-CN" dirty="0"/>
          </a:p>
          <a:p>
            <a:pPr marL="0" lvl="1">
              <a:lnSpc>
                <a:spcPct val="150000"/>
              </a:lnSpc>
            </a:pP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 = 01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 = 001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 = 000</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 110</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 10</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 111</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0" lvl="1">
              <a:lnSpc>
                <a:spcPct val="150000"/>
              </a:lnSpc>
            </a:pP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试找出对应的满二叉树。</a:t>
            </a:r>
            <a:endParaRPr lang="en-US" sz="2800" dirty="0">
              <a:latin typeface="Times New Roman" pitchFamily="18" charset="0"/>
              <a:ea typeface="SimSun" pitchFamily="2" charset="-122"/>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040799132"/>
              </p:ext>
            </p:extLst>
          </p:nvPr>
        </p:nvGraphicFramePr>
        <p:xfrm>
          <a:off x="-609600" y="2057400"/>
          <a:ext cx="10058400" cy="4495798"/>
        </p:xfrm>
        <a:graphic>
          <a:graphicData uri="http://schemas.openxmlformats.org/presentationml/2006/ole">
            <mc:AlternateContent xmlns:mc="http://schemas.openxmlformats.org/markup-compatibility/2006">
              <mc:Choice xmlns:v="urn:schemas-microsoft-com:vml" Requires="v">
                <p:oleObj name="Picture" r:id="rId2" imgW="5039728" imgH="2056894" progId="Word.Picture.8">
                  <p:embed/>
                </p:oleObj>
              </mc:Choice>
              <mc:Fallback>
                <p:oleObj name="Picture" r:id="rId2" imgW="5039728" imgH="2056894" progId="Word.Picture.8">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10058400" cy="4495798"/>
                      </a:xfrm>
                      <a:prstGeom prst="rect">
                        <a:avLst/>
                      </a:prstGeom>
                      <a:noFill/>
                    </p:spPr>
                  </p:pic>
                </p:oleObj>
              </mc:Fallback>
            </mc:AlternateContent>
          </a:graphicData>
        </a:graphic>
      </p:graphicFrame>
    </p:spTree>
    <p:extLst>
      <p:ext uri="{BB962C8B-B14F-4D97-AF65-F5344CB8AC3E}">
        <p14:creationId xmlns:p14="http://schemas.microsoft.com/office/powerpoint/2010/main" val="3994457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51511" y="6570741"/>
            <a:ext cx="2895600" cy="365125"/>
          </a:xfrm>
        </p:spPr>
        <p:txBody>
          <a:bodyPr/>
          <a:lstStyle/>
          <a:p>
            <a:r>
              <a:rPr lang="en-US" dirty="0"/>
              <a:t>7-14</a:t>
            </a:r>
          </a:p>
        </p:txBody>
      </p:sp>
      <p:sp>
        <p:nvSpPr>
          <p:cNvPr id="3" name="TextBox 2"/>
          <p:cNvSpPr txBox="1"/>
          <p:nvPr/>
        </p:nvSpPr>
        <p:spPr>
          <a:xfrm>
            <a:off x="533400" y="569498"/>
            <a:ext cx="8458200" cy="1712969"/>
          </a:xfrm>
          <a:prstGeom prst="rect">
            <a:avLst/>
          </a:prstGeom>
          <a:noFill/>
        </p:spPr>
        <p:txBody>
          <a:bodyPr wrap="square" rtlCol="0">
            <a:spAutoFit/>
          </a:bodyPr>
          <a:lstStyle/>
          <a:p>
            <a:r>
              <a:rPr lang="zh-CN" altLang="en-US" sz="2400" b="1" dirty="0">
                <a:latin typeface="SimSun" pitchFamily="2" charset="-122"/>
                <a:ea typeface="SimSun" pitchFamily="2" charset="-122"/>
              </a:rPr>
              <a:t>霍夫曼</a:t>
            </a:r>
            <a:r>
              <a:rPr lang="en-US" sz="2400" b="1" dirty="0" err="1">
                <a:latin typeface="SimSun" pitchFamily="2" charset="-122"/>
                <a:ea typeface="SimSun" pitchFamily="2" charset="-122"/>
              </a:rPr>
              <a:t>编码</a:t>
            </a:r>
            <a:r>
              <a:rPr lang="en-US" sz="2400" b="1" dirty="0">
                <a:latin typeface="SimSun" pitchFamily="2" charset="-122"/>
                <a:ea typeface="SimSun" pitchFamily="2" charset="-122"/>
              </a:rPr>
              <a:t> (</a:t>
            </a:r>
            <a:r>
              <a:rPr lang="zh-CN" altLang="en-US" sz="2400" b="1" dirty="0">
                <a:latin typeface="SimSun" pitchFamily="2" charset="-122"/>
                <a:ea typeface="SimSun" pitchFamily="2" charset="-122"/>
              </a:rPr>
              <a:t>最优</a:t>
            </a:r>
            <a:r>
              <a:rPr lang="en-US" sz="2400" b="1" dirty="0" err="1">
                <a:latin typeface="SimSun" pitchFamily="2" charset="-122"/>
                <a:ea typeface="SimSun" pitchFamily="2" charset="-122"/>
              </a:rPr>
              <a:t>前缀码</a:t>
            </a:r>
            <a:r>
              <a:rPr lang="en-US" sz="2400" b="1" dirty="0">
                <a:latin typeface="SimSun" pitchFamily="2" charset="-122"/>
                <a:ea typeface="SimSun" pitchFamily="2" charset="-122"/>
              </a:rPr>
              <a:t>) </a:t>
            </a:r>
            <a:r>
              <a:rPr lang="en-US" sz="2400" b="1" dirty="0" err="1">
                <a:latin typeface="SimSun" pitchFamily="2" charset="-122"/>
                <a:ea typeface="SimSun" pitchFamily="2" charset="-122"/>
              </a:rPr>
              <a:t>步骤</a:t>
            </a:r>
            <a:endParaRPr lang="en-US" sz="2400" b="1" dirty="0">
              <a:latin typeface="SimSun" pitchFamily="2" charset="-122"/>
              <a:ea typeface="SimSun" pitchFamily="2" charset="-122"/>
            </a:endParaRPr>
          </a:p>
          <a:p>
            <a:endParaRPr lang="en-US" b="1" dirty="0">
              <a:latin typeface="SimSun" pitchFamily="2" charset="-122"/>
              <a:ea typeface="SimSun" pitchFamily="2" charset="-122"/>
            </a:endParaRPr>
          </a:p>
          <a:p>
            <a:pPr indent="465138"/>
            <a:r>
              <a:rPr lang="en-US" sz="2000" dirty="0" err="1">
                <a:latin typeface="微软雅黑 Light" panose="020B0502040204020203" pitchFamily="34" charset="-122"/>
                <a:ea typeface="微软雅黑 Light" panose="020B0502040204020203" pitchFamily="34" charset="-122"/>
              </a:rPr>
              <a:t>贪心法</a:t>
            </a:r>
            <a:r>
              <a:rPr lang="en-US" sz="2000" dirty="0">
                <a:latin typeface="微软雅黑 Light" panose="020B0502040204020203" pitchFamily="34" charset="-122"/>
                <a:ea typeface="微软雅黑 Light" panose="020B0502040204020203" pitchFamily="34" charset="-122"/>
              </a:rPr>
              <a:t>: </a:t>
            </a:r>
            <a:r>
              <a:rPr lang="en-US" sz="2000" dirty="0" err="1">
                <a:latin typeface="微软雅黑 Light" panose="020B0502040204020203" pitchFamily="34" charset="-122"/>
                <a:ea typeface="微软雅黑 Light" panose="020B0502040204020203" pitchFamily="34" charset="-122"/>
              </a:rPr>
              <a:t>从叶子</a:t>
            </a:r>
            <a:r>
              <a:rPr lang="zh-CN" altLang="en-US" sz="2000" dirty="0">
                <a:latin typeface="微软雅黑 Light" panose="020B0502040204020203" pitchFamily="34" charset="-122"/>
                <a:ea typeface="微软雅黑 Light" panose="020B0502040204020203" pitchFamily="34" charset="-122"/>
              </a:rPr>
              <a:t>（单个字符）</a:t>
            </a:r>
            <a:r>
              <a:rPr lang="en-US" sz="2000" dirty="0" err="1">
                <a:latin typeface="微软雅黑 Light" panose="020B0502040204020203" pitchFamily="34" charset="-122"/>
                <a:ea typeface="微软雅黑 Light" panose="020B0502040204020203" pitchFamily="34" charset="-122"/>
              </a:rPr>
              <a:t>开始，每次选两个子树并把它们</a:t>
            </a:r>
            <a:r>
              <a:rPr lang="zh-CN" altLang="en-US" sz="2000" dirty="0">
                <a:latin typeface="微软雅黑 Light" panose="020B0502040204020203" pitchFamily="34" charset="-122"/>
                <a:ea typeface="微软雅黑 Light" panose="020B0502040204020203" pitchFamily="34" charset="-122"/>
              </a:rPr>
              <a:t>合</a:t>
            </a:r>
            <a:r>
              <a:rPr lang="en-US" sz="2000" dirty="0" err="1">
                <a:latin typeface="微软雅黑 Light" panose="020B0502040204020203" pitchFamily="34" charset="-122"/>
                <a:ea typeface="微软雅黑 Light" panose="020B0502040204020203" pitchFamily="34" charset="-122"/>
              </a:rPr>
              <a:t>并为大一点</a:t>
            </a:r>
            <a:r>
              <a:rPr lang="zh-CN" altLang="en-US" sz="2000" dirty="0">
                <a:latin typeface="微软雅黑 Light" panose="020B0502040204020203" pitchFamily="34" charset="-122"/>
                <a:ea typeface="微软雅黑 Light" panose="020B0502040204020203" pitchFamily="34" charset="-122"/>
              </a:rPr>
              <a:t>的</a:t>
            </a:r>
            <a:r>
              <a:rPr lang="en-US" sz="2000" dirty="0" err="1">
                <a:latin typeface="微软雅黑 Light" panose="020B0502040204020203" pitchFamily="34" charset="-122"/>
                <a:ea typeface="微软雅黑 Light" panose="020B0502040204020203" pitchFamily="34" charset="-122"/>
              </a:rPr>
              <a:t>子树</a:t>
            </a:r>
            <a:r>
              <a:rPr lang="zh-CN" altLang="en-US" sz="2000" dirty="0">
                <a:latin typeface="微软雅黑 Light" panose="020B0502040204020203" pitchFamily="34" charset="-122"/>
                <a:ea typeface="微软雅黑 Light" panose="020B0502040204020203" pitchFamily="34" charset="-122"/>
              </a:rPr>
              <a:t>，一直迭代下去，直到合并为一棵树</a:t>
            </a:r>
            <a:r>
              <a:rPr lang="en-US"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那么</a:t>
            </a:r>
            <a:r>
              <a:rPr lang="en-US" sz="2000" dirty="0" err="1">
                <a:latin typeface="微软雅黑 Light" panose="020B0502040204020203" pitchFamily="34" charset="-122"/>
                <a:ea typeface="微软雅黑 Light" panose="020B0502040204020203" pitchFamily="34" charset="-122"/>
              </a:rPr>
              <a:t>如何选子树</a:t>
            </a:r>
            <a:r>
              <a:rPr lang="zh-CN" altLang="en-US" sz="2000" dirty="0">
                <a:latin typeface="微软雅黑 Light" panose="020B0502040204020203" pitchFamily="34" charset="-122"/>
                <a:ea typeface="微软雅黑 Light" panose="020B0502040204020203" pitchFamily="34" charset="-122"/>
              </a:rPr>
              <a:t>呢</a:t>
            </a:r>
            <a:r>
              <a:rPr lang="en-US" sz="2000" dirty="0">
                <a:latin typeface="微软雅黑 Light" panose="020B0502040204020203" pitchFamily="34" charset="-122"/>
                <a:ea typeface="微软雅黑 Light" panose="020B0502040204020203" pitchFamily="34" charset="-122"/>
              </a:rPr>
              <a:t>？</a:t>
            </a:r>
            <a:r>
              <a:rPr lang="en-US" sz="2000" dirty="0" err="1">
                <a:latin typeface="微软雅黑 Light" panose="020B0502040204020203" pitchFamily="34" charset="-122"/>
                <a:ea typeface="微软雅黑 Light" panose="020B0502040204020203" pitchFamily="34" charset="-122"/>
              </a:rPr>
              <a:t>下面</a:t>
            </a:r>
            <a:r>
              <a:rPr lang="zh-CN" altLang="en-US" sz="2000" dirty="0">
                <a:latin typeface="微软雅黑 Light" panose="020B0502040204020203" pitchFamily="34" charset="-122"/>
                <a:ea typeface="微软雅黑 Light" panose="020B0502040204020203" pitchFamily="34" charset="-122"/>
              </a:rPr>
              <a:t>的</a:t>
            </a:r>
            <a:r>
              <a:rPr lang="en-US" sz="2000" dirty="0" err="1">
                <a:latin typeface="微软雅黑 Light" panose="020B0502040204020203" pitchFamily="34" charset="-122"/>
                <a:ea typeface="微软雅黑 Light" panose="020B0502040204020203" pitchFamily="34" charset="-122"/>
              </a:rPr>
              <a:t>引理解决</a:t>
            </a:r>
            <a:r>
              <a:rPr lang="zh-CN" altLang="en-US" sz="2000" dirty="0">
                <a:latin typeface="微软雅黑 Light" panose="020B0502040204020203" pitchFamily="34" charset="-122"/>
                <a:ea typeface="微软雅黑 Light" panose="020B0502040204020203" pitchFamily="34" charset="-122"/>
              </a:rPr>
              <a:t>了</a:t>
            </a:r>
            <a:r>
              <a:rPr lang="en-US" sz="2000" dirty="0" err="1">
                <a:latin typeface="微软雅黑 Light" panose="020B0502040204020203" pitchFamily="34" charset="-122"/>
                <a:ea typeface="微软雅黑 Light" panose="020B0502040204020203" pitchFamily="34" charset="-122"/>
              </a:rPr>
              <a:t>第一步的</a:t>
            </a:r>
            <a:r>
              <a:rPr lang="en-US"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贪心</a:t>
            </a:r>
            <a:r>
              <a:rPr lang="en-US" altLang="zh-CN" sz="2000" dirty="0">
                <a:latin typeface="微软雅黑 Light" panose="020B0502040204020203" pitchFamily="34" charset="-122"/>
                <a:ea typeface="微软雅黑 Light" panose="020B0502040204020203" pitchFamily="34" charset="-122"/>
              </a:rPr>
              <a:t>)</a:t>
            </a:r>
            <a:r>
              <a:rPr lang="en-US" sz="2000" dirty="0" err="1">
                <a:latin typeface="微软雅黑 Light" panose="020B0502040204020203" pitchFamily="34" charset="-122"/>
                <a:ea typeface="微软雅黑 Light" panose="020B0502040204020203" pitchFamily="34" charset="-122"/>
              </a:rPr>
              <a:t>选择问题</a:t>
            </a:r>
            <a:r>
              <a:rPr lang="en-US" sz="2000" dirty="0">
                <a:latin typeface="微软雅黑 Light" panose="020B0502040204020203" pitchFamily="34" charset="-122"/>
                <a:ea typeface="微软雅黑 Light" panose="020B0502040204020203" pitchFamily="34" charset="-122"/>
              </a:rPr>
              <a:t>。</a:t>
            </a:r>
          </a:p>
        </p:txBody>
      </p:sp>
      <p:sp>
        <p:nvSpPr>
          <p:cNvPr id="4" name="TextBox 3"/>
          <p:cNvSpPr txBox="1"/>
          <p:nvPr/>
        </p:nvSpPr>
        <p:spPr>
          <a:xfrm>
            <a:off x="457200" y="2241531"/>
            <a:ext cx="8610600" cy="2111797"/>
          </a:xfrm>
          <a:prstGeom prst="rect">
            <a:avLst/>
          </a:prstGeom>
          <a:noFill/>
        </p:spPr>
        <p:txBody>
          <a:bodyPr wrap="square" rtlCol="0">
            <a:spAutoFit/>
          </a:bodyPr>
          <a:lstStyle/>
          <a:p>
            <a:pPr marL="177800" indent="-177800"/>
            <a:r>
              <a:rPr lang="zh-CN" altLang="en-US" sz="2000" b="1" dirty="0">
                <a:latin typeface="Times New Roman" pitchFamily="18" charset="0"/>
                <a:ea typeface="SimSun" pitchFamily="2" charset="-122"/>
                <a:cs typeface="Times New Roman" pitchFamily="18" charset="0"/>
              </a:rPr>
              <a:t>引理 </a:t>
            </a:r>
            <a:r>
              <a:rPr lang="en-US" sz="2000" b="1" dirty="0">
                <a:latin typeface="Times New Roman" pitchFamily="18" charset="0"/>
                <a:ea typeface="SimSun" pitchFamily="2" charset="-122"/>
                <a:cs typeface="Times New Roman" pitchFamily="18" charset="0"/>
              </a:rPr>
              <a:t>7.2</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假设</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是所有字符中出现频率最小的二个字符，那么存在一棵最优前缀码树使得这两个字符对应的叶结点在最底层，并拥有共同的父结点。</a:t>
            </a:r>
            <a:endParaRPr lang="en-US" sz="2000" dirty="0">
              <a:latin typeface="Times New Roman" pitchFamily="18" charset="0"/>
              <a:ea typeface="SimSun" pitchFamily="2" charset="-122"/>
              <a:cs typeface="Times New Roman" pitchFamily="18" charset="0"/>
            </a:endParaRPr>
          </a:p>
          <a:p>
            <a:pPr algn="just">
              <a:lnSpc>
                <a:spcPct val="110000"/>
              </a:lnSpc>
              <a:spcBef>
                <a:spcPts val="600"/>
              </a:spcBef>
            </a:pPr>
            <a:r>
              <a:rPr lang="zh-CN" altLang="en-US" sz="2000" b="1" dirty="0">
                <a:latin typeface="Times New Roman" pitchFamily="18" charset="0"/>
                <a:ea typeface="SimSun" pitchFamily="2" charset="-122"/>
                <a:cs typeface="Times New Roman" pitchFamily="18" charset="0"/>
              </a:rPr>
              <a:t>证明</a:t>
            </a:r>
            <a:r>
              <a:rPr lang="zh-CN" altLang="en-US" sz="2000" dirty="0">
                <a:latin typeface="Times New Roman" pitchFamily="18" charset="0"/>
                <a:ea typeface="SimSun" pitchFamily="2" charset="-122"/>
                <a:cs typeface="Times New Roman" pitchFamily="18" charset="0"/>
              </a:rPr>
              <a:t>：设</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是一棵最优前缀码树，高度为</a:t>
            </a:r>
            <a:r>
              <a:rPr lang="en-US" sz="2000" i="1" dirty="0">
                <a:latin typeface="Times New Roman" pitchFamily="18" charset="0"/>
                <a:ea typeface="SimSun" pitchFamily="2" charset="-122"/>
                <a:cs typeface="Times New Roman" pitchFamily="18" charset="0"/>
              </a:rPr>
              <a:t>h</a:t>
            </a:r>
            <a:r>
              <a:rPr lang="zh-CN" altLang="en-US" sz="2000" dirty="0">
                <a:latin typeface="Times New Roman" pitchFamily="18" charset="0"/>
                <a:ea typeface="SimSun" pitchFamily="2" charset="-122"/>
                <a:cs typeface="Times New Roman" pitchFamily="18" charset="0"/>
              </a:rPr>
              <a:t>，而</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对应的叶结点在</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层，</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rPr>
              <a:t>h</a:t>
            </a:r>
            <a:r>
              <a:rPr lang="zh-CN" altLang="en-US" sz="2000" dirty="0">
                <a:latin typeface="Times New Roman" pitchFamily="18" charset="0"/>
                <a:ea typeface="SimSun" pitchFamily="2" charset="-122"/>
                <a:cs typeface="Times New Roman" pitchFamily="18" charset="0"/>
              </a:rPr>
              <a:t>。如下图所示，因为</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是满二叉树，必定有字符</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x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b</a:t>
            </a:r>
            <a:r>
              <a:rPr lang="zh-CN" altLang="en-US" sz="2000" dirty="0">
                <a:latin typeface="Times New Roman" pitchFamily="18" charset="0"/>
                <a:ea typeface="SimSun" pitchFamily="2" charset="-122"/>
                <a:cs typeface="Times New Roman" pitchFamily="18" charset="0"/>
              </a:rPr>
              <a:t>，对应于一个最底层的叶子。我们有</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h</a:t>
            </a:r>
            <a:r>
              <a:rPr lang="zh-CN" altLang="en-US" sz="2000" dirty="0">
                <a:latin typeface="Times New Roman" pitchFamily="18" charset="0"/>
                <a:ea typeface="SimSun" pitchFamily="2" charset="-122"/>
                <a:cs typeface="Times New Roman" pitchFamily="18" charset="0"/>
              </a:rPr>
              <a:t>。如果我们把</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在</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中互换一下，会得到一个新的前缀码树，</a:t>
            </a:r>
            <a:r>
              <a:rPr lang="en-US" sz="2000" i="1" dirty="0">
                <a:latin typeface="Times" panose="02020603050405020304" pitchFamily="18" charset="0"/>
                <a:ea typeface="SimSun" pitchFamily="2" charset="-122"/>
                <a:cs typeface="Times New Roman" pitchFamily="18" charset="0"/>
              </a:rPr>
              <a:t>T </a:t>
            </a:r>
            <a:r>
              <a:rPr lang="en-US" sz="2000" dirty="0">
                <a:latin typeface="Times" panose="02020603050405020304"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。根据</a:t>
            </a:r>
            <a:r>
              <a:rPr lang="en-US" sz="2000" dirty="0">
                <a:latin typeface="Times New Roman" pitchFamily="18" charset="0"/>
                <a:ea typeface="SimSun" pitchFamily="2" charset="-122"/>
                <a:cs typeface="Times New Roman" pitchFamily="18" charset="0"/>
              </a:rPr>
              <a:t>(7.1)</a:t>
            </a:r>
            <a:r>
              <a:rPr lang="zh-CN" altLang="en-US" sz="2000" dirty="0">
                <a:latin typeface="Times New Roman" pitchFamily="18" charset="0"/>
                <a:ea typeface="SimSun" pitchFamily="2" charset="-122"/>
                <a:cs typeface="Times New Roman" pitchFamily="18" charset="0"/>
              </a:rPr>
              <a:t>式，有：</a:t>
            </a:r>
            <a:endParaRPr lang="en-US" sz="2000" dirty="0">
              <a:latin typeface="Times New Roman" pitchFamily="18" charset="0"/>
              <a:ea typeface="SimSun" pitchFamily="2" charset="-122"/>
              <a:cs typeface="Times New Roman" pitchFamily="18" charset="0"/>
            </a:endParaRPr>
          </a:p>
        </p:txBody>
      </p:sp>
      <p:sp>
        <p:nvSpPr>
          <p:cNvPr id="6" name="文本框 5">
            <a:extLst>
              <a:ext uri="{FF2B5EF4-FFF2-40B4-BE49-F238E27FC236}">
                <a16:creationId xmlns:a16="http://schemas.microsoft.com/office/drawing/2014/main" id="{CC70AEAC-7A28-48D0-A697-CF5E94C92803}"/>
              </a:ext>
            </a:extLst>
          </p:cNvPr>
          <p:cNvSpPr txBox="1"/>
          <p:nvPr/>
        </p:nvSpPr>
        <p:spPr>
          <a:xfrm>
            <a:off x="0" y="0"/>
            <a:ext cx="2325916" cy="461665"/>
          </a:xfrm>
          <a:prstGeom prst="rect">
            <a:avLst/>
          </a:prstGeom>
          <a:solidFill>
            <a:srgbClr val="FFC000"/>
          </a:solidFill>
        </p:spPr>
        <p:txBody>
          <a:bodyPr wrap="square">
            <a:spAutoFit/>
          </a:bodyPr>
          <a:lstStyle/>
          <a:p>
            <a:pPr algn="ctr"/>
            <a:r>
              <a:rPr lang="en-US" sz="2400" b="0" i="0" dirty="0">
                <a:effectLst/>
                <a:latin typeface="Arial" panose="020B0604020202020204" pitchFamily="34" charset="0"/>
              </a:rPr>
              <a:t>Huffman</a:t>
            </a:r>
            <a:r>
              <a:rPr lang="en-US" sz="2400" b="0" i="0" dirty="0">
                <a:solidFill>
                  <a:srgbClr val="333333"/>
                </a:solidFill>
                <a:effectLst/>
                <a:latin typeface="Arial" panose="020B0604020202020204" pitchFamily="34" charset="0"/>
              </a:rPr>
              <a:t> coding</a:t>
            </a:r>
            <a:endParaRPr lang="en-US" sz="2400" dirty="0"/>
          </a:p>
        </p:txBody>
      </p:sp>
      <p:graphicFrame>
        <p:nvGraphicFramePr>
          <p:cNvPr id="7" name="Object 3">
            <a:extLst>
              <a:ext uri="{FF2B5EF4-FFF2-40B4-BE49-F238E27FC236}">
                <a16:creationId xmlns:a16="http://schemas.microsoft.com/office/drawing/2014/main" id="{AC00D089-EBC2-4C7C-9133-37F7C3967F73}"/>
              </a:ext>
            </a:extLst>
          </p:cNvPr>
          <p:cNvGraphicFramePr>
            <a:graphicFrameLocks noChangeAspect="1"/>
          </p:cNvGraphicFramePr>
          <p:nvPr>
            <p:extLst>
              <p:ext uri="{D42A27DB-BD31-4B8C-83A1-F6EECF244321}">
                <p14:modId xmlns:p14="http://schemas.microsoft.com/office/powerpoint/2010/main" val="2060510888"/>
              </p:ext>
            </p:extLst>
          </p:nvPr>
        </p:nvGraphicFramePr>
        <p:xfrm>
          <a:off x="1686802" y="4297362"/>
          <a:ext cx="6847598" cy="2514600"/>
        </p:xfrm>
        <a:graphic>
          <a:graphicData uri="http://schemas.openxmlformats.org/presentationml/2006/ole">
            <mc:AlternateContent xmlns:mc="http://schemas.openxmlformats.org/markup-compatibility/2006">
              <mc:Choice xmlns:v="urn:schemas-microsoft-com:vml" Requires="v">
                <p:oleObj name="Picture" r:id="rId2" imgW="5543640" imgH="2171880" progId="Word.Picture.8">
                  <p:embed/>
                </p:oleObj>
              </mc:Choice>
              <mc:Fallback>
                <p:oleObj name="Picture" r:id="rId2" imgW="5543640" imgH="2171880" progId="Word.Picture.8">
                  <p:embed/>
                  <p:pic>
                    <p:nvPicPr>
                      <p:cNvPr id="7" name="Object 3">
                        <a:extLst>
                          <a:ext uri="{FF2B5EF4-FFF2-40B4-BE49-F238E27FC236}">
                            <a16:creationId xmlns:a16="http://schemas.microsoft.com/office/drawing/2014/main" id="{AC00D089-EBC2-4C7C-9133-37F7C3967F73}"/>
                          </a:ext>
                        </a:extLst>
                      </p:cNvPr>
                      <p:cNvPicPr>
                        <a:picLocks noChangeAspect="1" noChangeArrowheads="1"/>
                      </p:cNvPicPr>
                      <p:nvPr/>
                    </p:nvPicPr>
                    <p:blipFill>
                      <a:blip r:embed="rId3"/>
                      <a:srcRect/>
                      <a:stretch>
                        <a:fillRect/>
                      </a:stretch>
                    </p:blipFill>
                    <p:spPr bwMode="auto">
                      <a:xfrm>
                        <a:off x="1686802" y="4297362"/>
                        <a:ext cx="6847598" cy="2514600"/>
                      </a:xfrm>
                      <a:prstGeom prst="rect">
                        <a:avLst/>
                      </a:prstGeom>
                      <a:noFill/>
                    </p:spPr>
                  </p:pic>
                </p:oleObj>
              </mc:Fallback>
            </mc:AlternateContent>
          </a:graphicData>
        </a:graphic>
      </p:graphicFrame>
    </p:spTree>
    <p:extLst>
      <p:ext uri="{BB962C8B-B14F-4D97-AF65-F5344CB8AC3E}">
        <p14:creationId xmlns:p14="http://schemas.microsoft.com/office/powerpoint/2010/main" val="2868183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7-44</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38574464"/>
              </p:ext>
            </p:extLst>
          </p:nvPr>
        </p:nvGraphicFramePr>
        <p:xfrm>
          <a:off x="178335" y="0"/>
          <a:ext cx="9233886" cy="3390901"/>
        </p:xfrm>
        <a:graphic>
          <a:graphicData uri="http://schemas.openxmlformats.org/presentationml/2006/ole">
            <mc:AlternateContent xmlns:mc="http://schemas.openxmlformats.org/markup-compatibility/2006">
              <mc:Choice xmlns:v="urn:schemas-microsoft-com:vml" Requires="v">
                <p:oleObj name="Picture" r:id="rId3" imgW="5543640" imgH="2171880" progId="Word.Picture.8">
                  <p:embed/>
                </p:oleObj>
              </mc:Choice>
              <mc:Fallback>
                <p:oleObj name="Picture" r:id="rId3" imgW="5543640" imgH="2171880" progId="Word.Picture.8">
                  <p:embed/>
                  <p:pic>
                    <p:nvPicPr>
                      <p:cNvPr id="4" name="Object 3"/>
                      <p:cNvPicPr>
                        <a:picLocks noChangeAspect="1" noChangeArrowheads="1"/>
                      </p:cNvPicPr>
                      <p:nvPr/>
                    </p:nvPicPr>
                    <p:blipFill>
                      <a:blip r:embed="rId4"/>
                      <a:srcRect/>
                      <a:stretch>
                        <a:fillRect/>
                      </a:stretch>
                    </p:blipFill>
                    <p:spPr bwMode="auto">
                      <a:xfrm>
                        <a:off x="178335" y="0"/>
                        <a:ext cx="9233886" cy="339090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304800" y="3381762"/>
                <a:ext cx="8684418" cy="3075073"/>
              </a:xfrm>
              <a:prstGeom prst="rect">
                <a:avLst/>
              </a:prstGeom>
              <a:noFill/>
            </p:spPr>
            <p:txBody>
              <a:bodyPr wrap="square" rtlCol="0">
                <a:spAutoFit/>
              </a:bodyPr>
              <a:lstStyle/>
              <a:p>
                <a:pPr>
                  <a:lnSpc>
                    <a:spcPct val="150000"/>
                  </a:lnSpc>
                </a:pP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T </a:t>
                </a:r>
                <a:r>
                  <a:rPr lang="en-US" sz="2200" dirty="0">
                    <a:latin typeface="Times New Roman" pitchFamily="18" charset="0"/>
                    <a:ea typeface="SimSun" pitchFamily="2" charset="-122"/>
                    <a:cs typeface="Times New Roman" pitchFamily="18" charset="0"/>
                    <a:sym typeface="Symbol" panose="05050102010706020507" pitchFamily="18" charset="2"/>
                  </a:rPr>
                  <a:t></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k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a</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h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k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h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a</a:t>
                </a:r>
                <a:r>
                  <a:rPr lang="en-US" sz="2200" dirty="0">
                    <a:latin typeface="Times New Roman" pitchFamily="18" charset="0"/>
                    <a:ea typeface="SimSun" pitchFamily="2" charset="-122"/>
                    <a:cs typeface="Times New Roman" pitchFamily="18" charset="0"/>
                  </a:rPr>
                  <a:t>))           </a:t>
                </a:r>
              </a:p>
              <a:p>
                <a:pPr>
                  <a:lnSpc>
                    <a:spcPct val="150000"/>
                  </a:lnSpc>
                </a:pPr>
                <a:r>
                  <a:rPr lang="en-US" sz="2200" dirty="0">
                    <a:latin typeface="Times New Roman" pitchFamily="18" charset="0"/>
                    <a:ea typeface="SimSun" pitchFamily="2" charset="-122"/>
                    <a:cs typeface="Times New Roman" pitchFamily="18" charset="0"/>
                  </a:rPr>
                  <a:t>           </a:t>
                </a:r>
                <a14:m>
                  <m:oMath xmlns:m="http://schemas.openxmlformats.org/officeDocument/2006/math">
                    <m:r>
                      <a:rPr lang="en-US" sz="2200" i="1" dirty="0" smtClean="0">
                        <a:latin typeface="Cambria Math" panose="02040503050406030204" pitchFamily="18" charset="0"/>
                        <a:ea typeface="SimSun" pitchFamily="2" charset="-122"/>
                        <a:cs typeface="Times New Roman" pitchFamily="18" charset="0"/>
                      </a:rPr>
                      <m:t>=</m:t>
                    </m:r>
                  </m:oMath>
                </a14:m>
                <a:r>
                  <a:rPr lang="en-US"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h</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k</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a</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a:p>
                <a:pPr indent="465138">
                  <a:lnSpc>
                    <a:spcPct val="150000"/>
                  </a:lnSpc>
                </a:pPr>
                <a:r>
                  <a:rPr lang="zh-CN" altLang="en-US" sz="2200" dirty="0">
                    <a:latin typeface="Times New Roman" pitchFamily="18" charset="0"/>
                    <a:ea typeface="SimSun" pitchFamily="2" charset="-122"/>
                    <a:cs typeface="Times New Roman" pitchFamily="18" charset="0"/>
                  </a:rPr>
                  <a:t>因为</a:t>
                </a:r>
                <a:r>
                  <a:rPr lang="en-US" altLang="zh-CN" sz="2200" i="1" dirty="0">
                    <a:latin typeface="Times New Roman" pitchFamily="18" charset="0"/>
                    <a:ea typeface="SimSun" pitchFamily="2" charset="-122"/>
                    <a:cs typeface="Times New Roman" pitchFamily="18" charset="0"/>
                  </a:rPr>
                  <a:t>h</a:t>
                </a:r>
                <a:r>
                  <a:rPr lang="en-US" sz="2200" dirty="0">
                    <a:latin typeface="Times New Roman" pitchFamily="18" charset="0"/>
                    <a:ea typeface="SimSun" pitchFamily="2" charset="-122"/>
                    <a:cs typeface="Times New Roman" pitchFamily="18" charset="0"/>
                  </a:rPr>
                  <a:t> &gt; </a:t>
                </a:r>
                <a:r>
                  <a:rPr lang="en-US" sz="2200" i="1" dirty="0">
                    <a:latin typeface="Times New Roman" pitchFamily="18" charset="0"/>
                    <a:ea typeface="SimSun" pitchFamily="2" charset="-122"/>
                    <a:cs typeface="Times New Roman" pitchFamily="18" charset="0"/>
                  </a:rPr>
                  <a:t>k</a:t>
                </a:r>
                <a:r>
                  <a:rPr lang="zh-CN" alt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f</a:t>
                </a:r>
                <a:r>
                  <a:rPr lang="en-US" sz="2200" dirty="0">
                    <a:latin typeface="Times New Roman" pitchFamily="18" charset="0"/>
                    <a:ea typeface="SimSun" pitchFamily="2" charset="-122"/>
                    <a:cs typeface="Times New Roman" pitchFamily="18" charset="0"/>
                  </a:rPr>
                  <a:t>(</a:t>
                </a:r>
                <a:r>
                  <a:rPr lang="en-US" altLang="zh-CN" sz="2200" i="1" dirty="0">
                    <a:latin typeface="Times New Roman" pitchFamily="18" charset="0"/>
                    <a:ea typeface="SimSun" pitchFamily="2" charset="-122"/>
                    <a:cs typeface="Times New Roman" pitchFamily="18" charset="0"/>
                  </a:rPr>
                  <a:t>x</a:t>
                </a:r>
                <a:r>
                  <a:rPr lang="en-US" sz="2200" dirty="0">
                    <a:latin typeface="Times New Roman" pitchFamily="18" charset="0"/>
                    <a:ea typeface="SimSun" pitchFamily="2" charset="-122"/>
                    <a:cs typeface="Times New Roman" pitchFamily="18" charset="0"/>
                  </a:rPr>
                  <a:t>) </a:t>
                </a:r>
                <a:r>
                  <a:rPr lang="en-US" sz="2200" dirty="0">
                    <a:latin typeface="Times New Roman" pitchFamily="18" charset="0"/>
                    <a:ea typeface="SimSun" pitchFamily="2" charset="-122"/>
                    <a:cs typeface="Times New Roman" pitchFamily="18" charset="0"/>
                    <a:sym typeface="Symbol" panose="05050102010706020507" pitchFamily="18" charset="2"/>
                  </a:rPr>
                  <a:t></a:t>
                </a:r>
                <a:r>
                  <a:rPr lang="en-US" sz="2200" i="1" dirty="0">
                    <a:latin typeface="Times New Roman" pitchFamily="18" charset="0"/>
                    <a:ea typeface="SimSun" pitchFamily="2" charset="-122"/>
                    <a:cs typeface="Times New Roman" pitchFamily="18" charset="0"/>
                  </a:rPr>
                  <a:t> f</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a</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，我们有</a:t>
                </a: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T </a:t>
                </a:r>
                <a:r>
                  <a:rPr lang="en-US" sz="2200" dirty="0">
                    <a:latin typeface="Times New Roman" pitchFamily="18" charset="0"/>
                    <a:ea typeface="SimSun" pitchFamily="2" charset="-122"/>
                    <a:cs typeface="Times New Roman" pitchFamily="18" charset="0"/>
                    <a:sym typeface="Symbol" panose="05050102010706020507" pitchFamily="18" charset="2"/>
                  </a:rPr>
                  <a:t></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。说明</a:t>
                </a:r>
                <a:r>
                  <a:rPr lang="en-US" sz="2200" i="1" dirty="0">
                    <a:latin typeface="Times New Roman" pitchFamily="18" charset="0"/>
                    <a:ea typeface="SimSun" pitchFamily="2" charset="-122"/>
                    <a:cs typeface="Times New Roman" pitchFamily="18" charset="0"/>
                  </a:rPr>
                  <a:t>T </a:t>
                </a:r>
                <a:r>
                  <a:rPr lang="en-US" sz="2200" dirty="0">
                    <a:latin typeface="Times New Roman" pitchFamily="18" charset="0"/>
                    <a:ea typeface="SimSun" pitchFamily="2" charset="-122"/>
                    <a:cs typeface="Times New Roman" pitchFamily="18" charset="0"/>
                    <a:sym typeface="Symbol" panose="05050102010706020507" pitchFamily="18" charset="2"/>
                  </a:rPr>
                  <a:t></a:t>
                </a:r>
                <a:r>
                  <a:rPr lang="zh-CN" altLang="en-US" sz="2200" dirty="0">
                    <a:latin typeface="Times New Roman" pitchFamily="18" charset="0"/>
                    <a:ea typeface="SimSun" pitchFamily="2" charset="-122"/>
                    <a:cs typeface="Times New Roman" pitchFamily="18" charset="0"/>
                  </a:rPr>
                  <a:t>也是最优前缀码树，而且</a:t>
                </a:r>
                <a:r>
                  <a:rPr lang="en-US" sz="2200" i="1" dirty="0">
                    <a:latin typeface="Times New Roman" pitchFamily="18" charset="0"/>
                    <a:ea typeface="SimSun" pitchFamily="2" charset="-122"/>
                    <a:cs typeface="Times New Roman" pitchFamily="18" charset="0"/>
                  </a:rPr>
                  <a:t>a</a:t>
                </a:r>
                <a:r>
                  <a:rPr lang="zh-CN" altLang="en-US" sz="2200" dirty="0">
                    <a:latin typeface="Times New Roman" pitchFamily="18" charset="0"/>
                    <a:ea typeface="SimSun" pitchFamily="2" charset="-122"/>
                    <a:cs typeface="Times New Roman" pitchFamily="18" charset="0"/>
                  </a:rPr>
                  <a:t>对应的叶结点在最底层。同理可证</a:t>
                </a:r>
                <a:r>
                  <a:rPr lang="en-US" sz="2200" i="1" dirty="0">
                    <a:latin typeface="Times New Roman" pitchFamily="18" charset="0"/>
                    <a:ea typeface="SimSun" pitchFamily="2" charset="-122"/>
                    <a:cs typeface="Times New Roman" pitchFamily="18" charset="0"/>
                  </a:rPr>
                  <a:t>b</a:t>
                </a:r>
                <a:r>
                  <a:rPr lang="zh-CN" altLang="en-US" sz="2200" dirty="0">
                    <a:latin typeface="Times New Roman" pitchFamily="18" charset="0"/>
                    <a:ea typeface="SimSun" pitchFamily="2" charset="-122"/>
                    <a:cs typeface="Times New Roman" pitchFamily="18" charset="0"/>
                  </a:rPr>
                  <a:t>的叶结点也在最底层。</a:t>
                </a:r>
                <a:endParaRPr lang="en-US" altLang="zh-CN" sz="2200" dirty="0">
                  <a:latin typeface="Times New Roman" pitchFamily="18" charset="0"/>
                  <a:ea typeface="SimSun" pitchFamily="2" charset="-122"/>
                  <a:cs typeface="Times New Roman" pitchFamily="18" charset="0"/>
                </a:endParaRPr>
              </a:p>
              <a:p>
                <a:pPr indent="465138">
                  <a:lnSpc>
                    <a:spcPct val="150000"/>
                  </a:lnSpc>
                </a:pPr>
                <a:r>
                  <a:rPr lang="zh-CN" altLang="en-US" sz="2200" dirty="0">
                    <a:latin typeface="Times New Roman" pitchFamily="18" charset="0"/>
                    <a:ea typeface="SimSun" pitchFamily="2" charset="-122"/>
                    <a:cs typeface="Times New Roman" pitchFamily="18" charset="0"/>
                  </a:rPr>
                  <a:t>现在，假设与</a:t>
                </a:r>
                <a:r>
                  <a:rPr lang="en-US" sz="2200" i="1" dirty="0">
                    <a:latin typeface="Times New Roman" pitchFamily="18" charset="0"/>
                    <a:ea typeface="SimSun" pitchFamily="2" charset="-122"/>
                    <a:cs typeface="Times New Roman" pitchFamily="18" charset="0"/>
                  </a:rPr>
                  <a:t>a</a:t>
                </a:r>
                <a:r>
                  <a:rPr lang="zh-CN" altLang="en-US" sz="2200" dirty="0">
                    <a:latin typeface="Times New Roman" pitchFamily="18" charset="0"/>
                    <a:ea typeface="SimSun" pitchFamily="2" charset="-122"/>
                    <a:cs typeface="Times New Roman" pitchFamily="18" charset="0"/>
                  </a:rPr>
                  <a:t>拥有同一父结点的字符是</a:t>
                </a:r>
                <a:r>
                  <a:rPr lang="en-US" altLang="zh-CN" sz="2200" i="1" dirty="0">
                    <a:latin typeface="Times New Roman" pitchFamily="18" charset="0"/>
                    <a:ea typeface="SimSun" pitchFamily="2" charset="-122"/>
                    <a:cs typeface="Times New Roman" pitchFamily="18" charset="0"/>
                  </a:rPr>
                  <a:t>y</a:t>
                </a:r>
                <a:r>
                  <a:rPr lang="zh-CN" altLang="en-US" sz="2200" dirty="0">
                    <a:latin typeface="Times New Roman" pitchFamily="18" charset="0"/>
                    <a:ea typeface="SimSun" pitchFamily="2" charset="-122"/>
                    <a:cs typeface="Times New Roman" pitchFamily="18" charset="0"/>
                  </a:rPr>
                  <a:t>。如果</a:t>
                </a:r>
                <a:r>
                  <a:rPr lang="en-US" sz="2200" i="1" dirty="0">
                    <a:latin typeface="Times New Roman" pitchFamily="18" charset="0"/>
                    <a:ea typeface="SimSun" pitchFamily="2" charset="-122"/>
                    <a:cs typeface="Times New Roman" pitchFamily="18" charset="0"/>
                  </a:rPr>
                  <a:t>b</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y</a:t>
                </a:r>
                <a:r>
                  <a:rPr lang="zh-CN" altLang="en-US" sz="2200" dirty="0">
                    <a:latin typeface="Times New Roman" pitchFamily="18" charset="0"/>
                    <a:ea typeface="SimSun" pitchFamily="2" charset="-122"/>
                    <a:cs typeface="Times New Roman" pitchFamily="18" charset="0"/>
                  </a:rPr>
                  <a:t>，那么引理得证。否则把</a:t>
                </a:r>
                <a:r>
                  <a:rPr lang="en-US" sz="2200" i="1" dirty="0">
                    <a:latin typeface="Times New Roman" pitchFamily="18" charset="0"/>
                    <a:ea typeface="SimSun" pitchFamily="2" charset="-122"/>
                    <a:cs typeface="Times New Roman" pitchFamily="18" charset="0"/>
                  </a:rPr>
                  <a:t>b</a:t>
                </a:r>
                <a:r>
                  <a:rPr lang="zh-CN" altLang="en-US" sz="2200" dirty="0">
                    <a:latin typeface="Times New Roman" pitchFamily="18" charset="0"/>
                    <a:ea typeface="SimSun" pitchFamily="2" charset="-122"/>
                    <a:cs typeface="Times New Roman" pitchFamily="18" charset="0"/>
                  </a:rPr>
                  <a:t>和</a:t>
                </a:r>
                <a:r>
                  <a:rPr lang="en-US" sz="2200" i="1" dirty="0">
                    <a:latin typeface="Times New Roman" pitchFamily="18" charset="0"/>
                    <a:ea typeface="SimSun" pitchFamily="2" charset="-122"/>
                    <a:cs typeface="Times New Roman" pitchFamily="18" charset="0"/>
                  </a:rPr>
                  <a:t>y</a:t>
                </a:r>
                <a:r>
                  <a:rPr lang="zh-CN" altLang="en-US" sz="2200" dirty="0">
                    <a:latin typeface="Times New Roman" pitchFamily="18" charset="0"/>
                    <a:ea typeface="SimSun" pitchFamily="2" charset="-122"/>
                    <a:cs typeface="Times New Roman" pitchFamily="18" charset="0"/>
                  </a:rPr>
                  <a:t>的位置交换以使</a:t>
                </a:r>
                <a:r>
                  <a:rPr lang="en-US" sz="2200" i="1" dirty="0">
                    <a:latin typeface="Times New Roman" pitchFamily="18" charset="0"/>
                    <a:ea typeface="SimSun" pitchFamily="2" charset="-122"/>
                    <a:cs typeface="Times New Roman" pitchFamily="18" charset="0"/>
                  </a:rPr>
                  <a:t>a</a:t>
                </a:r>
                <a:r>
                  <a:rPr lang="zh-CN" altLang="en-US" sz="2200" dirty="0">
                    <a:latin typeface="Times New Roman" pitchFamily="18" charset="0"/>
                    <a:ea typeface="SimSun" pitchFamily="2" charset="-122"/>
                    <a:cs typeface="Times New Roman" pitchFamily="18" charset="0"/>
                  </a:rPr>
                  <a:t>和</a:t>
                </a:r>
                <a:r>
                  <a:rPr lang="en-US" sz="2200" i="1" dirty="0">
                    <a:latin typeface="Times New Roman" pitchFamily="18" charset="0"/>
                    <a:ea typeface="SimSun" pitchFamily="2" charset="-122"/>
                    <a:cs typeface="Times New Roman" pitchFamily="18" charset="0"/>
                  </a:rPr>
                  <a:t>b</a:t>
                </a:r>
                <a:r>
                  <a:rPr lang="zh-CN" altLang="en-US" sz="2200" dirty="0">
                    <a:latin typeface="Times New Roman" pitchFamily="18" charset="0"/>
                    <a:ea typeface="SimSun" pitchFamily="2" charset="-122"/>
                    <a:cs typeface="Times New Roman" pitchFamily="18" charset="0"/>
                  </a:rPr>
                  <a:t>共一父结点。</a:t>
                </a:r>
                <a:r>
                  <a:rPr lang="en-US" sz="2200" dirty="0">
                    <a:latin typeface="Times New Roman" pitchFamily="18" charset="0"/>
                    <a:ea typeface="SimSun" pitchFamily="2" charset="-122"/>
                    <a:cs typeface="Times New Roman" pitchFamily="18" charset="0"/>
                    <a:sym typeface="Symbol"/>
                  </a:rPr>
                  <a:t></a:t>
                </a:r>
                <a:endParaRPr lang="en-US" sz="2200" dirty="0">
                  <a:latin typeface="Times New Roman" pitchFamily="18" charset="0"/>
                  <a:ea typeface="SimSun" pitchFamily="2" charset="-122"/>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04800" y="3381762"/>
                <a:ext cx="8684418" cy="3075073"/>
              </a:xfrm>
              <a:prstGeom prst="rect">
                <a:avLst/>
              </a:prstGeom>
              <a:blipFill>
                <a:blip r:embed="rId6"/>
                <a:stretch>
                  <a:fillRect l="-912" r="-2667" b="-3175"/>
                </a:stretch>
              </a:blipFill>
            </p:spPr>
            <p:txBody>
              <a:bodyPr/>
              <a:lstStyle/>
              <a:p>
                <a:r>
                  <a:rPr lang="en-US">
                    <a:noFill/>
                  </a:rPr>
                  <a:t> </a:t>
                </a:r>
              </a:p>
            </p:txBody>
          </p:sp>
        </mc:Fallback>
      </mc:AlternateContent>
      <p:sp>
        <p:nvSpPr>
          <p:cNvPr id="6" name="箭头: 右 5">
            <a:extLst>
              <a:ext uri="{FF2B5EF4-FFF2-40B4-BE49-F238E27FC236}">
                <a16:creationId xmlns:a16="http://schemas.microsoft.com/office/drawing/2014/main" id="{55ACA026-6E29-475A-B27B-87A76D959E11}"/>
              </a:ext>
            </a:extLst>
          </p:cNvPr>
          <p:cNvSpPr/>
          <p:nvPr/>
        </p:nvSpPr>
        <p:spPr>
          <a:xfrm>
            <a:off x="4266009" y="949325"/>
            <a:ext cx="762000" cy="533400"/>
          </a:xfrm>
          <a:prstGeom prst="rightArrow">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9391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7-45</a:t>
            </a:r>
          </a:p>
        </p:txBody>
      </p:sp>
      <p:sp>
        <p:nvSpPr>
          <p:cNvPr id="3" name="TextBox 2"/>
          <p:cNvSpPr txBox="1"/>
          <p:nvPr/>
        </p:nvSpPr>
        <p:spPr>
          <a:xfrm>
            <a:off x="1066800" y="762000"/>
            <a:ext cx="7924800" cy="4710136"/>
          </a:xfrm>
          <a:prstGeom prst="rect">
            <a:avLst/>
          </a:prstGeom>
          <a:noFill/>
        </p:spPr>
        <p:txBody>
          <a:bodyPr wrap="square" rtlCol="0">
            <a:spAutoFit/>
          </a:bodyPr>
          <a:lstStyle/>
          <a:p>
            <a:pPr>
              <a:lnSpc>
                <a:spcPct val="150000"/>
              </a:lnSpc>
            </a:pPr>
            <a:r>
              <a:rPr lang="en-US" sz="2400" dirty="0" err="1">
                <a:solidFill>
                  <a:srgbClr val="0000FF"/>
                </a:solidFill>
                <a:effectLst>
                  <a:outerShdw blurRad="38100" dist="38100" dir="2700000" algn="tl">
                    <a:srgbClr val="C0C0C0"/>
                  </a:outerShdw>
                </a:effectLst>
                <a:latin typeface="华文细黑" pitchFamily="2" charset="-122"/>
                <a:ea typeface="华文细黑" pitchFamily="2" charset="-122"/>
              </a:rPr>
              <a:t>贪心法</a:t>
            </a:r>
            <a:r>
              <a:rPr lang="en-US" sz="2400" b="1" dirty="0" err="1">
                <a:latin typeface="SimSun" pitchFamily="2" charset="-122"/>
                <a:ea typeface="SimSun" pitchFamily="2" charset="-122"/>
              </a:rPr>
              <a:t>如何继续</a:t>
            </a:r>
            <a:r>
              <a:rPr lang="en-US" sz="2400" b="1" dirty="0">
                <a:latin typeface="SimSun" pitchFamily="2" charset="-122"/>
                <a:ea typeface="SimSun" pitchFamily="2" charset="-122"/>
              </a:rPr>
              <a:t>？</a:t>
            </a:r>
          </a:p>
          <a:p>
            <a:pPr indent="465138">
              <a:lnSpc>
                <a:spcPct val="150000"/>
              </a:lnSpc>
            </a:pPr>
            <a:r>
              <a:rPr lang="zh-CN" altLang="en-US" sz="2000" dirty="0">
                <a:latin typeface="Times New Roman" pitchFamily="18" charset="0"/>
                <a:ea typeface="SimSun" pitchFamily="2" charset="-122"/>
                <a:cs typeface="Times New Roman" pitchFamily="18" charset="0"/>
              </a:rPr>
              <a:t>研究一下</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与它们父结点</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的关系。由</a:t>
            </a:r>
            <a:r>
              <a:rPr lang="en-US" sz="2000" dirty="0">
                <a:latin typeface="Times New Roman" pitchFamily="18" charset="0"/>
                <a:ea typeface="SimSun" pitchFamily="2" charset="-122"/>
                <a:cs typeface="Times New Roman" pitchFamily="18" charset="0"/>
              </a:rPr>
              <a:t>(7.1)</a:t>
            </a:r>
            <a:r>
              <a:rPr lang="zh-CN" altLang="en-US" sz="2000" dirty="0">
                <a:latin typeface="Times New Roman" pitchFamily="18" charset="0"/>
                <a:ea typeface="SimSun" pitchFamily="2" charset="-122"/>
                <a:cs typeface="Times New Roman" pitchFamily="18" charset="0"/>
              </a:rPr>
              <a:t>式，我们有：</a:t>
            </a:r>
            <a:endParaRPr lang="en-US" sz="2000" dirty="0">
              <a:latin typeface="Times New Roman" pitchFamily="18" charset="0"/>
              <a:ea typeface="SimSun" pitchFamily="2" charset="-122"/>
              <a:cs typeface="Times New Roman" pitchFamily="18" charset="0"/>
            </a:endParaRPr>
          </a:p>
          <a:p>
            <a:pPr>
              <a:lnSpc>
                <a:spcPct val="200000"/>
              </a:lnSpc>
            </a:pP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 </a:t>
            </a:r>
          </a:p>
          <a:p>
            <a:pPr>
              <a:lnSpc>
                <a:spcPct val="200000"/>
              </a:lnSpc>
            </a:pPr>
            <a:r>
              <a:rPr lang="en-US" sz="2000" dirty="0">
                <a:latin typeface="Times New Roman" pitchFamily="18" charset="0"/>
                <a:ea typeface="SimSun" pitchFamily="2" charset="-122"/>
                <a:cs typeface="Times New Roman" pitchFamily="18" charset="0"/>
              </a:rPr>
              <a:t>         =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a:t>
            </a:r>
          </a:p>
          <a:p>
            <a:pPr>
              <a:lnSpc>
                <a:spcPct val="200000"/>
              </a:lnSpc>
            </a:pPr>
            <a:r>
              <a:rPr lang="en-US" sz="2000" dirty="0">
                <a:latin typeface="Times New Roman" pitchFamily="18" charset="0"/>
                <a:ea typeface="SimSun" pitchFamily="2" charset="-122"/>
                <a:cs typeface="Times New Roman" pitchFamily="18" charset="0"/>
              </a:rPr>
              <a:t>         =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因为</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p>
          <a:p>
            <a:pPr>
              <a:lnSpc>
                <a:spcPct val="200000"/>
              </a:lnSpc>
            </a:pPr>
            <a:r>
              <a:rPr lang="en-US" sz="2000" dirty="0">
                <a:latin typeface="Times New Roman" pitchFamily="18" charset="0"/>
                <a:ea typeface="SimSun" pitchFamily="2" charset="-122"/>
                <a:cs typeface="Times New Roman" pitchFamily="18" charset="0"/>
              </a:rPr>
              <a:t>         =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+ 1)	(</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是</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的父亲</a:t>
            </a:r>
            <a:r>
              <a:rPr lang="en-US" sz="2000" dirty="0">
                <a:latin typeface="Times New Roman" pitchFamily="18" charset="0"/>
                <a:ea typeface="SimSun" pitchFamily="2" charset="-122"/>
                <a:cs typeface="Times New Roman" pitchFamily="18" charset="0"/>
              </a:rPr>
              <a:t>)</a:t>
            </a:r>
          </a:p>
          <a:p>
            <a:pPr>
              <a:lnSpc>
                <a:spcPct val="200000"/>
              </a:lnSpc>
            </a:pPr>
            <a:r>
              <a:rPr lang="en-US" sz="2000" dirty="0">
                <a:latin typeface="Times New Roman" pitchFamily="18" charset="0"/>
                <a:ea typeface="SimSun" pitchFamily="2" charset="-122"/>
                <a:cs typeface="Times New Roman" pitchFamily="18" charset="0"/>
              </a:rPr>
              <a:t>          =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(7.2)</a:t>
            </a:r>
            <a:r>
              <a:rPr lang="en-US" sz="2000" dirty="0"/>
              <a:t>	</a:t>
            </a:r>
            <a:endParaRPr lang="en-US" sz="2000" dirty="0">
              <a:latin typeface="SimSun" pitchFamily="2" charset="-122"/>
              <a:ea typeface="SimSun" pitchFamily="2" charset="-122"/>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47155993"/>
              </p:ext>
            </p:extLst>
          </p:nvPr>
        </p:nvGraphicFramePr>
        <p:xfrm>
          <a:off x="1956207" y="1951088"/>
          <a:ext cx="1396593" cy="564914"/>
        </p:xfrm>
        <a:graphic>
          <a:graphicData uri="http://schemas.openxmlformats.org/presentationml/2006/ole">
            <mc:AlternateContent xmlns:mc="http://schemas.openxmlformats.org/markup-compatibility/2006">
              <mc:Choice xmlns:v="urn:schemas-microsoft-com:vml" Requires="v">
                <p:oleObj name="Equation" r:id="rId3" imgW="1130040" imgH="457200" progId="Equation.3">
                  <p:embed/>
                </p:oleObj>
              </mc:Choice>
              <mc:Fallback>
                <p:oleObj name="Equation" r:id="rId3" imgW="1130040" imgH="4572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207" y="1951088"/>
                        <a:ext cx="1396593" cy="564914"/>
                      </a:xfrm>
                      <a:prstGeom prst="rect">
                        <a:avLst/>
                      </a:prstGeom>
                      <a:noFill/>
                      <a:ln>
                        <a:noFill/>
                      </a:ln>
                    </p:spPr>
                  </p:pic>
                </p:oleObj>
              </mc:Fallback>
            </mc:AlternateContent>
          </a:graphicData>
        </a:graphic>
      </p:graphicFrame>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810160050"/>
              </p:ext>
            </p:extLst>
          </p:nvPr>
        </p:nvGraphicFramePr>
        <p:xfrm>
          <a:off x="1962897" y="2515450"/>
          <a:ext cx="1542303" cy="564914"/>
        </p:xfrm>
        <a:graphic>
          <a:graphicData uri="http://schemas.openxmlformats.org/presentationml/2006/ole">
            <mc:AlternateContent xmlns:mc="http://schemas.openxmlformats.org/markup-compatibility/2006">
              <mc:Choice xmlns:v="urn:schemas-microsoft-com:vml" Requires="v">
                <p:oleObj name="Equation" r:id="rId5" imgW="1371600" imgH="495000" progId="Equation.3">
                  <p:embed/>
                </p:oleObj>
              </mc:Choice>
              <mc:Fallback>
                <p:oleObj name="Equation" r:id="rId5" imgW="1371600" imgH="495000" progId="Equation.3">
                  <p:embed/>
                  <p:pic>
                    <p:nvPicPr>
                      <p:cNvPr id="12" name="Object 11"/>
                      <p:cNvPicPr>
                        <a:picLocks noChangeAspect="1" noChangeArrowheads="1"/>
                      </p:cNvPicPr>
                      <p:nvPr/>
                    </p:nvPicPr>
                    <p:blipFill>
                      <a:blip r:embed="rId6"/>
                      <a:srcRect/>
                      <a:stretch>
                        <a:fillRect/>
                      </a:stretch>
                    </p:blipFill>
                    <p:spPr bwMode="auto">
                      <a:xfrm>
                        <a:off x="1962897" y="2515450"/>
                        <a:ext cx="1542303" cy="564914"/>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76553421"/>
              </p:ext>
            </p:extLst>
          </p:nvPr>
        </p:nvGraphicFramePr>
        <p:xfrm>
          <a:off x="1942343" y="3115008"/>
          <a:ext cx="1486657" cy="544532"/>
        </p:xfrm>
        <a:graphic>
          <a:graphicData uri="http://schemas.openxmlformats.org/presentationml/2006/ole">
            <mc:AlternateContent xmlns:mc="http://schemas.openxmlformats.org/markup-compatibility/2006">
              <mc:Choice xmlns:v="urn:schemas-microsoft-com:vml" Requires="v">
                <p:oleObj name="Equation" r:id="rId7" imgW="1371600" imgH="495000" progId="Equation.3">
                  <p:embed/>
                </p:oleObj>
              </mc:Choice>
              <mc:Fallback>
                <p:oleObj name="Equation" r:id="rId7" imgW="1371600" imgH="495000" progId="Equation.3">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2343" y="3115008"/>
                        <a:ext cx="1486657" cy="544532"/>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643134783"/>
              </p:ext>
            </p:extLst>
          </p:nvPr>
        </p:nvGraphicFramePr>
        <p:xfrm>
          <a:off x="1981200" y="3674253"/>
          <a:ext cx="1542303" cy="564914"/>
        </p:xfrm>
        <a:graphic>
          <a:graphicData uri="http://schemas.openxmlformats.org/presentationml/2006/ole">
            <mc:AlternateContent xmlns:mc="http://schemas.openxmlformats.org/markup-compatibility/2006">
              <mc:Choice xmlns:v="urn:schemas-microsoft-com:vml" Requires="v">
                <p:oleObj name="Equation" r:id="rId9" imgW="1371600" imgH="495000" progId="Equation.3">
                  <p:embed/>
                </p:oleObj>
              </mc:Choice>
              <mc:Fallback>
                <p:oleObj name="Equation" r:id="rId9" imgW="1371600" imgH="495000" progId="Equation.3">
                  <p:embed/>
                  <p:pic>
                    <p:nvPicPr>
                      <p:cNvPr id="1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674253"/>
                        <a:ext cx="1542303" cy="564914"/>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46609128"/>
              </p:ext>
            </p:extLst>
          </p:nvPr>
        </p:nvGraphicFramePr>
        <p:xfrm>
          <a:off x="1981200" y="4342551"/>
          <a:ext cx="1542303" cy="564914"/>
        </p:xfrm>
        <a:graphic>
          <a:graphicData uri="http://schemas.openxmlformats.org/presentationml/2006/ole">
            <mc:AlternateContent xmlns:mc="http://schemas.openxmlformats.org/markup-compatibility/2006">
              <mc:Choice xmlns:v="urn:schemas-microsoft-com:vml" Requires="v">
                <p:oleObj name="Equation" r:id="rId10" imgW="1371600" imgH="495000" progId="Equation.3">
                  <p:embed/>
                </p:oleObj>
              </mc:Choice>
              <mc:Fallback>
                <p:oleObj name="Equation" r:id="rId10" imgW="1371600" imgH="495000" progId="Equation.3">
                  <p:embed/>
                  <p:pic>
                    <p:nvPicPr>
                      <p:cNvPr id="1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342551"/>
                        <a:ext cx="1542303" cy="564914"/>
                      </a:xfrm>
                      <a:prstGeom prst="rect">
                        <a:avLst/>
                      </a:prstGeom>
                      <a:noFill/>
                      <a:ln>
                        <a:noFill/>
                      </a:ln>
                    </p:spPr>
                  </p:pic>
                </p:oleObj>
              </mc:Fallback>
            </mc:AlternateContent>
          </a:graphicData>
        </a:graphic>
      </p:graphicFrame>
      <p:sp>
        <p:nvSpPr>
          <p:cNvPr id="17" name="TextBox 16"/>
          <p:cNvSpPr txBox="1"/>
          <p:nvPr/>
        </p:nvSpPr>
        <p:spPr>
          <a:xfrm>
            <a:off x="838200" y="5285804"/>
            <a:ext cx="7924800" cy="957250"/>
          </a:xfrm>
          <a:prstGeom prst="rect">
            <a:avLst/>
          </a:prstGeom>
          <a:noFill/>
        </p:spPr>
        <p:txBody>
          <a:bodyPr wrap="square" rtlCol="0">
            <a:spAutoFit/>
          </a:bodyPr>
          <a:lstStyle/>
          <a:p>
            <a:pPr indent="465138">
              <a:lnSpc>
                <a:spcPct val="150000"/>
              </a:lnSpc>
            </a:pPr>
            <a:r>
              <a:rPr lang="zh-CN" altLang="en-US" sz="2000" dirty="0"/>
              <a:t>如果把</a:t>
            </a:r>
            <a:r>
              <a:rPr lang="en-US"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和</a:t>
            </a:r>
            <a:r>
              <a:rPr lang="en-US" sz="2000" i="1" dirty="0">
                <a:latin typeface="Times New Roman" pitchFamily="18" charset="0"/>
                <a:cs typeface="Times New Roman" pitchFamily="18" charset="0"/>
              </a:rPr>
              <a:t>b</a:t>
            </a:r>
            <a:r>
              <a:rPr lang="zh-CN" altLang="en-US" sz="2000" dirty="0">
                <a:latin typeface="Times New Roman" pitchFamily="18" charset="0"/>
                <a:cs typeface="Times New Roman" pitchFamily="18" charset="0"/>
              </a:rPr>
              <a:t>从</a:t>
            </a:r>
            <a:r>
              <a:rPr lang="en-US" sz="2000" i="1"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中删去然后加上一个新字符</a:t>
            </a:r>
            <a:r>
              <a:rPr lang="en-US" sz="2000" i="1"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，即</a:t>
            </a:r>
            <a:r>
              <a:rPr lang="en-US" sz="2000" i="1" dirty="0">
                <a:latin typeface="Times New Roman" pitchFamily="18" charset="0"/>
                <a:cs typeface="Times New Roman" pitchFamily="18" charset="0"/>
              </a:rPr>
              <a:t>S</a:t>
            </a:r>
            <a:r>
              <a:rPr lang="en-US" sz="2000" dirty="0">
                <a:latin typeface="Times New Roman" pitchFamily="18" charset="0"/>
                <a:ea typeface="SimSun" pitchFamily="2" charset="-122"/>
                <a:cs typeface="Times New Roman" pitchFamily="18" charset="0"/>
                <a:sym typeface="Symbol" panose="05050102010706020507" pitchFamily="18" charset="2"/>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，并定义</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设</a:t>
            </a:r>
            <a:r>
              <a:rPr lang="en-US" altLang="zh-CN" sz="2000" i="1" dirty="0">
                <a:latin typeface="Times New Roman" pitchFamily="18" charset="0"/>
                <a:cs typeface="Times New Roman" pitchFamily="18" charset="0"/>
              </a:rPr>
              <a:t>T</a:t>
            </a:r>
            <a:r>
              <a:rPr lang="en-US" sz="2000" dirty="0">
                <a:latin typeface="Times New Roman" pitchFamily="18" charset="0"/>
                <a:ea typeface="SimSun" pitchFamily="2" charset="-122"/>
                <a:cs typeface="Times New Roman" pitchFamily="18" charset="0"/>
                <a:sym typeface="Symbol" panose="05050102010706020507" pitchFamily="18" charset="2"/>
              </a:rPr>
              <a:t> </a:t>
            </a:r>
            <a:r>
              <a:rPr lang="en-US" altLang="zh-CN" sz="2000" dirty="0">
                <a:latin typeface="Times New Roman" pitchFamily="18" charset="0"/>
                <a:cs typeface="Times New Roman" pitchFamily="18" charset="0"/>
              </a:rPr>
              <a:t>是</a:t>
            </a:r>
            <a:r>
              <a:rPr lang="en-US" sz="2000" i="1" dirty="0">
                <a:latin typeface="Times New Roman" pitchFamily="18" charset="0"/>
                <a:cs typeface="Times New Roman" pitchFamily="18" charset="0"/>
              </a:rPr>
              <a:t> S</a:t>
            </a:r>
            <a:r>
              <a:rPr lang="en-US" sz="2000" dirty="0">
                <a:latin typeface="Times New Roman" pitchFamily="18" charset="0"/>
                <a:ea typeface="SimSun" pitchFamily="2" charset="-122"/>
                <a:cs typeface="Times New Roman" pitchFamily="18" charset="0"/>
                <a:sym typeface="Symbol" panose="05050102010706020507" pitchFamily="18" charset="2"/>
              </a:rPr>
              <a:t> </a:t>
            </a:r>
            <a:r>
              <a:rPr lang="en-US" sz="2000" dirty="0">
                <a:latin typeface="Times New Roman" pitchFamily="18" charset="0"/>
                <a:cs typeface="Times New Roman" pitchFamily="18" charset="0"/>
              </a:rPr>
              <a:t>的</a:t>
            </a:r>
            <a:r>
              <a:rPr lang="zh-CN" altLang="en-US" sz="2000" dirty="0">
                <a:latin typeface="Times New Roman" pitchFamily="18" charset="0"/>
                <a:ea typeface="SimSun" pitchFamily="2" charset="-122"/>
                <a:cs typeface="Times New Roman" pitchFamily="18" charset="0"/>
              </a:rPr>
              <a:t>最优前缀码树</a:t>
            </a:r>
            <a:r>
              <a:rPr lang="zh-CN" altLang="en-US" sz="2000" dirty="0"/>
              <a:t>。由</a:t>
            </a:r>
            <a:r>
              <a:rPr lang="en-US" altLang="zh-CN" sz="2000" dirty="0">
                <a:latin typeface="Times New Roman" pitchFamily="18" charset="0"/>
                <a:cs typeface="Times New Roman" pitchFamily="18" charset="0"/>
              </a:rPr>
              <a:t>(7.2)，有：</a:t>
            </a:r>
            <a:endParaRPr lang="en-US" sz="2000" dirty="0">
              <a:latin typeface="Times New Roman" pitchFamily="18" charset="0"/>
              <a:cs typeface="Times New Roman" pitchFamily="18" charset="0"/>
            </a:endParaRPr>
          </a:p>
        </p:txBody>
      </p:sp>
      <p:sp>
        <p:nvSpPr>
          <p:cNvPr id="16" name="文本框 15">
            <a:extLst>
              <a:ext uri="{FF2B5EF4-FFF2-40B4-BE49-F238E27FC236}">
                <a16:creationId xmlns:a16="http://schemas.microsoft.com/office/drawing/2014/main" id="{4BD5A71F-5E17-4468-867B-4580EBE583BA}"/>
              </a:ext>
            </a:extLst>
          </p:cNvPr>
          <p:cNvSpPr txBox="1"/>
          <p:nvPr/>
        </p:nvSpPr>
        <p:spPr>
          <a:xfrm>
            <a:off x="5029200" y="90509"/>
            <a:ext cx="3962400" cy="400110"/>
          </a:xfrm>
          <a:prstGeom prst="rect">
            <a:avLst/>
          </a:prstGeom>
          <a:solidFill>
            <a:srgbClr val="FFC000"/>
          </a:solidFill>
        </p:spPr>
        <p:txBody>
          <a:bodyPr wrap="square">
            <a:spAutoFit/>
          </a:bodyPr>
          <a:lstStyle/>
          <a:p>
            <a:pPr algn="r"/>
            <a:r>
              <a:rPr lang="en-US" sz="2000" i="1" dirty="0">
                <a:latin typeface="Times New Roman" pitchFamily="18" charset="0"/>
                <a:ea typeface="SimSun" pitchFamily="2" charset="-122"/>
                <a:cs typeface="Times New Roman" pitchFamily="18" charset="0"/>
              </a:rPr>
              <a:t>T </a:t>
            </a:r>
            <a:r>
              <a:rPr lang="zh-CN" altLang="en-US" sz="2000" dirty="0">
                <a:latin typeface="Times New Roman" pitchFamily="18" charset="0"/>
                <a:ea typeface="SimSun" pitchFamily="2" charset="-122"/>
                <a:cs typeface="Times New Roman" pitchFamily="18" charset="0"/>
              </a:rPr>
              <a:t>是字符集 </a:t>
            </a:r>
            <a:r>
              <a:rPr lang="en-US" sz="2000" i="1" dirty="0">
                <a:latin typeface="Times New Roman" pitchFamily="18" charset="0"/>
                <a:ea typeface="SimSun" pitchFamily="2" charset="-122"/>
                <a:cs typeface="Times New Roman" pitchFamily="18" charset="0"/>
              </a:rPr>
              <a:t>S </a:t>
            </a:r>
            <a:r>
              <a:rPr lang="zh-CN" altLang="en-US" sz="2000" dirty="0">
                <a:latin typeface="Times New Roman" pitchFamily="18" charset="0"/>
                <a:ea typeface="SimSun" pitchFamily="2" charset="-122"/>
                <a:cs typeface="Times New Roman" pitchFamily="18" charset="0"/>
              </a:rPr>
              <a:t>所定义的前缀码树</a:t>
            </a:r>
            <a:endParaRPr lang="en-US" sz="2000" dirty="0"/>
          </a:p>
        </p:txBody>
      </p:sp>
    </p:spTree>
    <p:extLst>
      <p:ext uri="{BB962C8B-B14F-4D97-AF65-F5344CB8AC3E}">
        <p14:creationId xmlns:p14="http://schemas.microsoft.com/office/powerpoint/2010/main" val="521566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7-46</a:t>
            </a:r>
          </a:p>
        </p:txBody>
      </p:sp>
      <p:sp>
        <p:nvSpPr>
          <p:cNvPr id="4" name="TextBox 3"/>
          <p:cNvSpPr txBox="1"/>
          <p:nvPr/>
        </p:nvSpPr>
        <p:spPr>
          <a:xfrm>
            <a:off x="990600" y="914400"/>
            <a:ext cx="7848600" cy="1845185"/>
          </a:xfrm>
          <a:prstGeom prst="rect">
            <a:avLst/>
          </a:prstGeom>
          <a:noFill/>
        </p:spPr>
        <p:txBody>
          <a:bodyPr wrap="square" rtlCol="0">
            <a:spAutoFit/>
          </a:bodyPr>
          <a:lstStyle/>
          <a:p>
            <a:pPr>
              <a:lnSpc>
                <a:spcPct val="200000"/>
              </a:lnSpc>
            </a:pPr>
            <a:r>
              <a:rPr lang="en-US" sz="2000" i="1" dirty="0">
                <a:solidFill>
                  <a:srgbClr val="0000FF"/>
                </a:solidFill>
                <a:latin typeface="Times New Roman" pitchFamily="18" charset="0"/>
                <a:cs typeface="Times New Roman" pitchFamily="18" charset="0"/>
              </a:rPr>
              <a:t>B</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T</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a:t>
            </a:r>
          </a:p>
          <a:p>
            <a:pPr>
              <a:lnSpc>
                <a:spcPct val="200000"/>
              </a:lnSpc>
            </a:pPr>
            <a:r>
              <a:rPr lang="en-US" sz="2000" dirty="0">
                <a:latin typeface="Times New Roman" pitchFamily="18" charset="0"/>
                <a:cs typeface="Times New Roman" pitchFamily="18" charset="0"/>
              </a:rPr>
              <a:t>         =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a:t>
            </a:r>
          </a:p>
          <a:p>
            <a:pPr>
              <a:lnSpc>
                <a:spcPct val="200000"/>
              </a:lnSpc>
            </a:pPr>
            <a:r>
              <a:rPr lang="en-US" sz="2000" dirty="0">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rPr>
              <a:t>= </a:t>
            </a:r>
            <a:r>
              <a:rPr lang="en-US" sz="2000" i="1" dirty="0">
                <a:solidFill>
                  <a:srgbClr val="0000FF"/>
                </a:solidFill>
                <a:latin typeface="Times New Roman" pitchFamily="18" charset="0"/>
                <a:cs typeface="Times New Roman" pitchFamily="18" charset="0"/>
              </a:rPr>
              <a:t>B</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T’</a:t>
            </a:r>
            <a:r>
              <a:rPr lang="en-US" sz="2000" dirty="0">
                <a:solidFill>
                  <a:srgbClr val="0000FF"/>
                </a:solidFill>
                <a:latin typeface="Times New Roman" pitchFamily="18" charset="0"/>
                <a:cs typeface="Times New Roman" pitchFamily="18" charset="0"/>
              </a:rPr>
              <a:t>) + (</a:t>
            </a:r>
            <a:r>
              <a:rPr lang="en-US" sz="2000" i="1" dirty="0">
                <a:solidFill>
                  <a:srgbClr val="0000FF"/>
                </a:solidFill>
                <a:latin typeface="Times New Roman" pitchFamily="18" charset="0"/>
                <a:cs typeface="Times New Roman" pitchFamily="18" charset="0"/>
              </a:rPr>
              <a:t>f</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a</a:t>
            </a:r>
            <a:r>
              <a:rPr lang="en-US" sz="2000" dirty="0">
                <a:solidFill>
                  <a:srgbClr val="0000FF"/>
                </a:solidFill>
                <a:latin typeface="Times New Roman" pitchFamily="18" charset="0"/>
                <a:cs typeface="Times New Roman" pitchFamily="18" charset="0"/>
              </a:rPr>
              <a:t>) + </a:t>
            </a:r>
            <a:r>
              <a:rPr lang="en-US" sz="2000" i="1" dirty="0">
                <a:solidFill>
                  <a:srgbClr val="0000FF"/>
                </a:solidFill>
                <a:latin typeface="Times New Roman" pitchFamily="18" charset="0"/>
                <a:cs typeface="Times New Roman" pitchFamily="18" charset="0"/>
              </a:rPr>
              <a:t>f</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b</a:t>
            </a:r>
            <a:r>
              <a:rPr lang="en-US" sz="2000" dirty="0">
                <a:solidFill>
                  <a:srgbClr val="0000FF"/>
                </a:solidFill>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(7.3)</a:t>
            </a:r>
          </a:p>
        </p:txBody>
      </p:sp>
      <p:graphicFrame>
        <p:nvGraphicFramePr>
          <p:cNvPr id="5" name="Object 4"/>
          <p:cNvGraphicFramePr>
            <a:graphicFrameLocks noChangeAspect="1"/>
          </p:cNvGraphicFramePr>
          <p:nvPr>
            <p:extLst>
              <p:ext uri="{D42A27DB-BD31-4B8C-83A1-F6EECF244321}">
                <p14:modId xmlns:p14="http://schemas.microsoft.com/office/powerpoint/2010/main" val="3225337247"/>
              </p:ext>
            </p:extLst>
          </p:nvPr>
        </p:nvGraphicFramePr>
        <p:xfrm>
          <a:off x="1752600" y="1016697"/>
          <a:ext cx="1649455" cy="604162"/>
        </p:xfrm>
        <a:graphic>
          <a:graphicData uri="http://schemas.openxmlformats.org/presentationml/2006/ole">
            <mc:AlternateContent xmlns:mc="http://schemas.openxmlformats.org/markup-compatibility/2006">
              <mc:Choice xmlns:v="urn:schemas-microsoft-com:vml" Requires="v">
                <p:oleObj name="Equation" r:id="rId2" imgW="1371600" imgH="495300" progId="Equation.3">
                  <p:embed/>
                </p:oleObj>
              </mc:Choice>
              <mc:Fallback>
                <p:oleObj name="Equation" r:id="rId2" imgW="1371600" imgH="49530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16697"/>
                        <a:ext cx="1649455" cy="604162"/>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50355681"/>
              </p:ext>
            </p:extLst>
          </p:nvPr>
        </p:nvGraphicFramePr>
        <p:xfrm>
          <a:off x="1829802" y="1689905"/>
          <a:ext cx="1336343" cy="534537"/>
        </p:xfrm>
        <a:graphic>
          <a:graphicData uri="http://schemas.openxmlformats.org/presentationml/2006/ole">
            <mc:AlternateContent xmlns:mc="http://schemas.openxmlformats.org/markup-compatibility/2006">
              <mc:Choice xmlns:v="urn:schemas-microsoft-com:vml" Requires="v">
                <p:oleObj name="Equation" r:id="rId4" imgW="1143000" imgH="457200" progId="Equation.3">
                  <p:embed/>
                </p:oleObj>
              </mc:Choice>
              <mc:Fallback>
                <p:oleObj name="Equation" r:id="rId4" imgW="1143000" imgH="457200" progId="Equation.3">
                  <p:embed/>
                  <p:pic>
                    <p:nvPicPr>
                      <p:cNvPr id="7" name="Object 6"/>
                      <p:cNvPicPr>
                        <a:picLocks noChangeAspect="1" noChangeArrowheads="1"/>
                      </p:cNvPicPr>
                      <p:nvPr/>
                    </p:nvPicPr>
                    <p:blipFill>
                      <a:blip r:embed="rId5"/>
                      <a:srcRect/>
                      <a:stretch>
                        <a:fillRect/>
                      </a:stretch>
                    </p:blipFill>
                    <p:spPr bwMode="auto">
                      <a:xfrm>
                        <a:off x="1829802" y="1689905"/>
                        <a:ext cx="1336343" cy="534537"/>
                      </a:xfrm>
                      <a:prstGeom prst="rect">
                        <a:avLst/>
                      </a:prstGeom>
                      <a:noFill/>
                    </p:spPr>
                  </p:pic>
                </p:oleObj>
              </mc:Fallback>
            </mc:AlternateContent>
          </a:graphicData>
        </a:graphic>
      </p:graphicFrame>
      <p:sp>
        <p:nvSpPr>
          <p:cNvPr id="8" name="TextBox 7"/>
          <p:cNvSpPr txBox="1"/>
          <p:nvPr/>
        </p:nvSpPr>
        <p:spPr>
          <a:xfrm>
            <a:off x="838200" y="2859102"/>
            <a:ext cx="7467600" cy="957250"/>
          </a:xfrm>
          <a:prstGeom prst="rect">
            <a:avLst/>
          </a:prstGeom>
          <a:noFill/>
        </p:spPr>
        <p:txBody>
          <a:bodyPr wrap="square" rtlCol="0">
            <a:spAutoFit/>
          </a:bodyPr>
          <a:lstStyle/>
          <a:p>
            <a:pPr>
              <a:lnSpc>
                <a:spcPct val="150000"/>
              </a:lnSpc>
            </a:pPr>
            <a:r>
              <a:rPr lang="en-US" sz="2000" dirty="0">
                <a:latin typeface="Times New Roman" pitchFamily="18" charset="0"/>
                <a:cs typeface="Times New Roman" pitchFamily="18" charset="0"/>
              </a:rPr>
              <a:t>(7.3) </a:t>
            </a:r>
            <a:r>
              <a:rPr lang="en-US" sz="2000" dirty="0" err="1">
                <a:latin typeface="Times New Roman" pitchFamily="18" charset="0"/>
                <a:cs typeface="Times New Roman" pitchFamily="18" charset="0"/>
              </a:rPr>
              <a:t>式表明，</a:t>
            </a:r>
            <a:r>
              <a:rPr lang="en-US" sz="2000" i="1" dirty="0" err="1">
                <a:latin typeface="Times New Roman" pitchFamily="18" charset="0"/>
                <a:cs typeface="Times New Roman" pitchFamily="18" charset="0"/>
              </a:rPr>
              <a:t>T</a:t>
            </a:r>
            <a:r>
              <a:rPr lang="zh-CN" altLang="en-US" sz="2000" dirty="0">
                <a:latin typeface="Times New Roman" pitchFamily="18" charset="0"/>
                <a:cs typeface="Times New Roman" pitchFamily="18" charset="0"/>
              </a:rPr>
              <a:t>是关于集合</a:t>
            </a:r>
            <a:r>
              <a:rPr lang="en-US" sz="2000" i="1"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的一棵最优前缀码树当且仅当</a:t>
            </a:r>
            <a:r>
              <a:rPr lang="en-US" sz="2000" i="1"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是关于集合</a:t>
            </a:r>
            <a:r>
              <a:rPr lang="en-US" sz="2000" i="1"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的一棵最优前缀码树。 </a:t>
            </a:r>
            <a:endParaRPr lang="en-US" sz="2000" dirty="0">
              <a:latin typeface="Times New Roman" pitchFamily="18" charset="0"/>
              <a:cs typeface="Times New Roman" pitchFamily="18" charset="0"/>
            </a:endParaRPr>
          </a:p>
        </p:txBody>
      </p:sp>
      <p:sp>
        <p:nvSpPr>
          <p:cNvPr id="9" name="TextBox 8"/>
          <p:cNvSpPr txBox="1"/>
          <p:nvPr/>
        </p:nvSpPr>
        <p:spPr>
          <a:xfrm>
            <a:off x="304800" y="3886200"/>
            <a:ext cx="8686800" cy="2420856"/>
          </a:xfrm>
          <a:prstGeom prst="rect">
            <a:avLst/>
          </a:prstGeom>
          <a:noFill/>
        </p:spPr>
        <p:txBody>
          <a:bodyPr wrap="square" rtlCol="0">
            <a:spAutoFit/>
          </a:bodyPr>
          <a:lstStyle/>
          <a:p>
            <a:pPr>
              <a:lnSpc>
                <a:spcPct val="150000"/>
              </a:lnSpc>
            </a:pPr>
            <a:r>
              <a:rPr lang="zh-CN" altLang="en-US" sz="2400" b="1" dirty="0">
                <a:latin typeface="华文细黑" panose="02010600040101010101" pitchFamily="2" charset="-122"/>
                <a:ea typeface="华文细黑" panose="02010600040101010101" pitchFamily="2" charset="-122"/>
              </a:rPr>
              <a:t>霍夫曼</a:t>
            </a:r>
            <a:r>
              <a:rPr lang="en-US" sz="2400" b="1" dirty="0" err="1">
                <a:latin typeface="华文细黑" panose="02010600040101010101" pitchFamily="2" charset="-122"/>
                <a:ea typeface="华文细黑" panose="02010600040101010101" pitchFamily="2" charset="-122"/>
              </a:rPr>
              <a:t>算法简介</a:t>
            </a:r>
            <a:endParaRPr lang="en-US" sz="2400" b="1" dirty="0">
              <a:latin typeface="华文细黑" panose="02010600040101010101" pitchFamily="2" charset="-122"/>
              <a:ea typeface="华文细黑" panose="02010600040101010101" pitchFamily="2" charset="-122"/>
            </a:endParaRPr>
          </a:p>
          <a:p>
            <a:pPr marL="465138" indent="-465138">
              <a:lnSpc>
                <a:spcPct val="150000"/>
              </a:lnSpc>
              <a:buFont typeface="Symbol" panose="05050102010706020507" pitchFamily="18" charset="2"/>
              <a:buChar char="·"/>
            </a:pPr>
            <a:r>
              <a:rPr lang="en-US" sz="2000"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初始</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阶段</a:t>
            </a:r>
            <a:r>
              <a:rPr lang="zh-CN" altLang="en-US" sz="2000" dirty="0">
                <a:latin typeface="华文细黑" panose="02010600040101010101" pitchFamily="2" charset="-122"/>
                <a:ea typeface="华文细黑" panose="02010600040101010101" pitchFamily="2" charset="-122"/>
              </a:rPr>
              <a:t>：</a:t>
            </a:r>
            <a:r>
              <a:rPr lang="en-US" sz="2000" dirty="0" err="1">
                <a:latin typeface="华文细黑" panose="02010600040101010101" pitchFamily="2" charset="-122"/>
                <a:ea typeface="华文细黑" panose="02010600040101010101" pitchFamily="2" charset="-122"/>
              </a:rPr>
              <a:t>每个叶子</a:t>
            </a:r>
            <a:r>
              <a:rPr lang="zh-CN" altLang="en-US" sz="2000" dirty="0">
                <a:latin typeface="华文细黑" panose="02010600040101010101" pitchFamily="2" charset="-122"/>
                <a:ea typeface="华文细黑" panose="02010600040101010101" pitchFamily="2" charset="-122"/>
              </a:rPr>
              <a:t>作为</a:t>
            </a:r>
            <a:r>
              <a:rPr lang="en-US" sz="2000" dirty="0">
                <a:latin typeface="华文细黑" panose="02010600040101010101" pitchFamily="2" charset="-122"/>
                <a:ea typeface="华文细黑" panose="02010600040101010101" pitchFamily="2" charset="-122"/>
              </a:rPr>
              <a:t>一</a:t>
            </a:r>
            <a:r>
              <a:rPr lang="zh-CN" altLang="en-US" sz="2000" dirty="0">
                <a:latin typeface="华文细黑" panose="02010600040101010101" pitchFamily="2" charset="-122"/>
                <a:ea typeface="华文细黑" panose="02010600040101010101" pitchFamily="2" charset="-122"/>
              </a:rPr>
              <a:t>棵</a:t>
            </a:r>
            <a:r>
              <a:rPr lang="en-US" sz="2000" dirty="0" err="1">
                <a:latin typeface="华文细黑" panose="02010600040101010101" pitchFamily="2" charset="-122"/>
                <a:ea typeface="华文细黑" panose="02010600040101010101" pitchFamily="2" charset="-122"/>
              </a:rPr>
              <a:t>子树</a:t>
            </a:r>
            <a:r>
              <a:rPr lang="en-US"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用</a:t>
            </a:r>
            <a:r>
              <a:rPr lang="en-US" sz="2000" dirty="0" err="1">
                <a:latin typeface="华文细黑" panose="02010600040101010101" pitchFamily="2" charset="-122"/>
                <a:ea typeface="华文细黑" panose="02010600040101010101" pitchFamily="2" charset="-122"/>
              </a:rPr>
              <a:t>符号</a:t>
            </a:r>
            <a:r>
              <a:rPr lang="en-US" sz="2000" i="1" dirty="0" err="1">
                <a:latin typeface="华文细黑" panose="02010600040101010101" pitchFamily="2" charset="-122"/>
                <a:ea typeface="华文细黑" panose="02010600040101010101" pitchFamily="2" charset="-122"/>
                <a:cs typeface="Times" panose="02020603050405020304" pitchFamily="18" charset="0"/>
              </a:rPr>
              <a:t>c</a:t>
            </a:r>
            <a:r>
              <a:rPr lang="en-US" altLang="zh-CN" sz="2800" i="1" baseline="-25000" dirty="0" err="1">
                <a:latin typeface="华文细黑" panose="02010600040101010101" pitchFamily="2" charset="-122"/>
                <a:ea typeface="华文细黑" panose="02010600040101010101" pitchFamily="2" charset="-122"/>
                <a:cs typeface="Times" panose="02020603050405020304" pitchFamily="18" charset="0"/>
              </a:rPr>
              <a:t>x</a:t>
            </a:r>
            <a:r>
              <a:rPr lang="zh-CN" altLang="en-US" sz="2000" dirty="0">
                <a:latin typeface="华文细黑" panose="02010600040101010101" pitchFamily="2" charset="-122"/>
                <a:ea typeface="华文细黑" panose="02010600040101010101" pitchFamily="2" charset="-122"/>
              </a:rPr>
              <a:t>表示</a:t>
            </a:r>
            <a:r>
              <a:rPr lang="en-US" sz="2000" dirty="0">
                <a:latin typeface="华文细黑" panose="02010600040101010101" pitchFamily="2" charset="-122"/>
                <a:ea typeface="华文细黑" panose="02010600040101010101" pitchFamily="2" charset="-122"/>
              </a:rPr>
              <a:t>并</a:t>
            </a:r>
            <a:r>
              <a:rPr lang="zh-CN" altLang="en-US" sz="2000" dirty="0">
                <a:latin typeface="华文细黑" panose="02010600040101010101" pitchFamily="2" charset="-122"/>
                <a:ea typeface="华文细黑" panose="02010600040101010101" pitchFamily="2" charset="-122"/>
              </a:rPr>
              <a:t>具有</a:t>
            </a:r>
            <a:r>
              <a:rPr lang="en-US" sz="2000" dirty="0" err="1">
                <a:latin typeface="华文细黑" panose="02010600040101010101" pitchFamily="2" charset="-122"/>
                <a:ea typeface="华文细黑" panose="02010600040101010101" pitchFamily="2" charset="-122"/>
              </a:rPr>
              <a:t>权值</a:t>
            </a:r>
            <a:r>
              <a:rPr lang="en-US" sz="2000" i="1" dirty="0" err="1">
                <a:latin typeface="华文细黑" panose="02010600040101010101" pitchFamily="2" charset="-122"/>
                <a:ea typeface="华文细黑" panose="02010600040101010101" pitchFamily="2" charset="-122"/>
                <a:cs typeface="Times New Roman" pitchFamily="18" charset="0"/>
              </a:rPr>
              <a:t>f</a:t>
            </a:r>
            <a:r>
              <a:rPr lang="en-US" sz="2000" dirty="0">
                <a:latin typeface="华文细黑" panose="02010600040101010101" pitchFamily="2" charset="-122"/>
                <a:ea typeface="华文细黑" panose="02010600040101010101" pitchFamily="2" charset="-122"/>
                <a:cs typeface="Times New Roman" pitchFamily="18" charset="0"/>
              </a:rPr>
              <a:t>(</a:t>
            </a:r>
            <a:r>
              <a:rPr lang="en-US" altLang="zh-CN" sz="2000" i="1" dirty="0">
                <a:latin typeface="华文细黑" panose="02010600040101010101" pitchFamily="2" charset="-122"/>
                <a:ea typeface="华文细黑" panose="02010600040101010101" pitchFamily="2" charset="-122"/>
                <a:cs typeface="Times" panose="02020603050405020304" pitchFamily="18" charset="0"/>
              </a:rPr>
              <a:t>c</a:t>
            </a:r>
            <a:r>
              <a:rPr lang="en-US" altLang="zh-CN" sz="2800" i="1" baseline="-25000" dirty="0">
                <a:latin typeface="华文细黑" panose="02010600040101010101" pitchFamily="2" charset="-122"/>
                <a:ea typeface="华文细黑" panose="02010600040101010101" pitchFamily="2" charset="-122"/>
                <a:cs typeface="Times" panose="02020603050405020304" pitchFamily="18" charset="0"/>
              </a:rPr>
              <a:t>x</a:t>
            </a:r>
            <a:r>
              <a:rPr lang="en-US" sz="2000" dirty="0">
                <a:latin typeface="华文细黑" panose="02010600040101010101" pitchFamily="2" charset="-122"/>
                <a:ea typeface="华文细黑" panose="02010600040101010101" pitchFamily="2" charset="-122"/>
                <a:cs typeface="Times New Roman" pitchFamily="18" charset="0"/>
              </a:rPr>
              <a:t>)</a:t>
            </a:r>
            <a:r>
              <a:rPr lang="en-US" sz="2000" dirty="0">
                <a:latin typeface="华文细黑" panose="02010600040101010101" pitchFamily="2" charset="-122"/>
                <a:ea typeface="华文细黑" panose="02010600040101010101" pitchFamily="2" charset="-122"/>
              </a:rPr>
              <a:t>。</a:t>
            </a:r>
          </a:p>
          <a:p>
            <a:pPr marL="465138" indent="-465138">
              <a:lnSpc>
                <a:spcPct val="150000"/>
              </a:lnSpc>
              <a:buFont typeface="Symbol" panose="05050102010706020507" pitchFamily="18" charset="2"/>
              <a:buChar char="·"/>
            </a:pP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迭代阶段</a:t>
            </a:r>
            <a:r>
              <a:rPr lang="zh-CN" altLang="en-US" sz="2000" dirty="0">
                <a:latin typeface="华文细黑" panose="02010600040101010101" pitchFamily="2" charset="-122"/>
                <a:ea typeface="华文细黑" panose="02010600040101010101" pitchFamily="2" charset="-122"/>
              </a:rPr>
              <a:t>：</a:t>
            </a:r>
            <a:r>
              <a:rPr lang="en-US" sz="2000" dirty="0" err="1">
                <a:latin typeface="华文细黑" panose="02010600040101010101" pitchFamily="2" charset="-122"/>
                <a:ea typeface="华文细黑" panose="02010600040101010101" pitchFamily="2" charset="-122"/>
              </a:rPr>
              <a:t>每次选取权值最小的两</a:t>
            </a:r>
            <a:r>
              <a:rPr lang="zh-CN" altLang="en-US" sz="2000" dirty="0">
                <a:latin typeface="华文细黑" panose="02010600040101010101" pitchFamily="2" charset="-122"/>
                <a:ea typeface="华文细黑" panose="02010600040101010101" pitchFamily="2" charset="-122"/>
              </a:rPr>
              <a:t>棵</a:t>
            </a:r>
            <a:r>
              <a:rPr lang="en-US" sz="2000" dirty="0" err="1">
                <a:latin typeface="华文细黑" panose="02010600040101010101" pitchFamily="2" charset="-122"/>
                <a:ea typeface="华文细黑" panose="02010600040101010101" pitchFamily="2" charset="-122"/>
              </a:rPr>
              <a:t>子树，作为左子树</a:t>
            </a:r>
            <a:r>
              <a:rPr lang="zh-CN" altLang="en-US" sz="2000" dirty="0">
                <a:latin typeface="华文细黑" panose="02010600040101010101" pitchFamily="2" charset="-122"/>
                <a:ea typeface="华文细黑" panose="02010600040101010101" pitchFamily="2" charset="-122"/>
              </a:rPr>
              <a:t>和</a:t>
            </a:r>
            <a:r>
              <a:rPr lang="en-US" sz="2000" dirty="0">
                <a:latin typeface="华文细黑" panose="02010600040101010101" pitchFamily="2" charset="-122"/>
                <a:ea typeface="华文细黑" panose="02010600040101010101" pitchFamily="2" charset="-122"/>
              </a:rPr>
              <a:t>右</a:t>
            </a:r>
            <a:r>
              <a:rPr lang="zh-CN" altLang="en-US" sz="2000" dirty="0">
                <a:latin typeface="华文细黑" panose="02010600040101010101" pitchFamily="2" charset="-122"/>
                <a:ea typeface="华文细黑" panose="02010600040101010101" pitchFamily="2" charset="-122"/>
              </a:rPr>
              <a:t>子树</a:t>
            </a:r>
            <a:r>
              <a:rPr lang="en-US"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并</a:t>
            </a:r>
            <a:r>
              <a:rPr lang="en-US" sz="2000" dirty="0" err="1">
                <a:latin typeface="华文细黑" panose="02010600040101010101" pitchFamily="2" charset="-122"/>
                <a:ea typeface="华文细黑" panose="02010600040101010101" pitchFamily="2" charset="-122"/>
              </a:rPr>
              <a:t>将它们联到同一个根</a:t>
            </a:r>
            <a:r>
              <a:rPr lang="zh-CN" altLang="en-US" sz="2000" dirty="0">
                <a:latin typeface="华文细黑" panose="02010600040101010101" pitchFamily="2" charset="-122"/>
                <a:ea typeface="华文细黑" panose="02010600040101010101" pitchFamily="2" charset="-122"/>
              </a:rPr>
              <a:t>节点</a:t>
            </a:r>
            <a:r>
              <a:rPr lang="en-US" sz="2000" dirty="0" err="1">
                <a:latin typeface="华文细黑" panose="02010600040101010101" pitchFamily="2" charset="-122"/>
                <a:ea typeface="华文细黑" panose="02010600040101010101" pitchFamily="2" charset="-122"/>
              </a:rPr>
              <a:t>上。这个根是新加的点。这</a:t>
            </a:r>
            <a:r>
              <a:rPr lang="zh-CN" altLang="en-US" sz="2000" dirty="0">
                <a:latin typeface="华文细黑" panose="02010600040101010101" pitchFamily="2" charset="-122"/>
                <a:ea typeface="华文细黑" panose="02010600040101010101" pitchFamily="2" charset="-122"/>
              </a:rPr>
              <a:t>棵</a:t>
            </a:r>
            <a:r>
              <a:rPr lang="en-US" sz="2000" dirty="0" err="1">
                <a:latin typeface="华文细黑" panose="02010600040101010101" pitchFamily="2" charset="-122"/>
                <a:ea typeface="华文细黑" panose="02010600040101010101" pitchFamily="2" charset="-122"/>
              </a:rPr>
              <a:t>新子树的权值等于</a:t>
            </a:r>
            <a:r>
              <a:rPr lang="zh-CN" altLang="en-US" sz="2000" dirty="0">
                <a:latin typeface="华文细黑" panose="02010600040101010101" pitchFamily="2" charset="-122"/>
                <a:ea typeface="华文细黑" panose="02010600040101010101" pitchFamily="2" charset="-122"/>
              </a:rPr>
              <a:t>原来</a:t>
            </a:r>
            <a:r>
              <a:rPr lang="en-US" sz="2000" dirty="0">
                <a:latin typeface="华文细黑" panose="02010600040101010101" pitchFamily="2" charset="-122"/>
                <a:ea typeface="华文细黑" panose="02010600040101010101" pitchFamily="2" charset="-122"/>
              </a:rPr>
              <a:t>两</a:t>
            </a:r>
            <a:r>
              <a:rPr lang="zh-CN" altLang="en-US" sz="2000" dirty="0">
                <a:latin typeface="华文细黑" panose="02010600040101010101" pitchFamily="2" charset="-122"/>
                <a:ea typeface="华文细黑" panose="02010600040101010101" pitchFamily="2" charset="-122"/>
              </a:rPr>
              <a:t>个</a:t>
            </a:r>
            <a:r>
              <a:rPr lang="en-US" sz="2000" dirty="0" err="1">
                <a:latin typeface="华文细黑" panose="02010600040101010101" pitchFamily="2" charset="-122"/>
                <a:ea typeface="华文细黑" panose="02010600040101010101" pitchFamily="2" charset="-122"/>
              </a:rPr>
              <a:t>子树的权值之和</a:t>
            </a:r>
            <a:r>
              <a:rPr lang="en-US"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一直持续</a:t>
            </a:r>
            <a:r>
              <a:rPr lang="en-US" sz="2000" dirty="0">
                <a:latin typeface="华文细黑" panose="02010600040101010101" pitchFamily="2" charset="-122"/>
                <a:ea typeface="华文细黑" panose="02010600040101010101" pitchFamily="2" charset="-122"/>
              </a:rPr>
              <a:t>这</a:t>
            </a:r>
            <a:r>
              <a:rPr lang="zh-CN" altLang="en-US" sz="2000" dirty="0">
                <a:latin typeface="华文细黑" panose="02010600040101010101" pitchFamily="2" charset="-122"/>
                <a:ea typeface="华文细黑" panose="02010600040101010101" pitchFamily="2" charset="-122"/>
              </a:rPr>
              <a:t>一进程，直到</a:t>
            </a:r>
            <a:r>
              <a:rPr lang="en-US" sz="2000" dirty="0">
                <a:latin typeface="华文细黑" panose="02010600040101010101" pitchFamily="2" charset="-122"/>
                <a:ea typeface="华文细黑" panose="02010600040101010101" pitchFamily="2" charset="-122"/>
              </a:rPr>
              <a:t>只</a:t>
            </a:r>
            <a:r>
              <a:rPr lang="zh-CN" altLang="en-US" sz="2000" dirty="0">
                <a:latin typeface="华文细黑" panose="02010600040101010101" pitchFamily="2" charset="-122"/>
                <a:ea typeface="华文细黑" panose="02010600040101010101" pitchFamily="2" charset="-122"/>
              </a:rPr>
              <a:t>剩</a:t>
            </a:r>
            <a:r>
              <a:rPr lang="en-US" sz="2000" dirty="0" err="1">
                <a:latin typeface="华文细黑" panose="02010600040101010101" pitchFamily="2" charset="-122"/>
                <a:ea typeface="华文细黑" panose="02010600040101010101" pitchFamily="2" charset="-122"/>
              </a:rPr>
              <a:t>一棵树为止</a:t>
            </a:r>
            <a:r>
              <a:rPr lang="en-US" sz="2000" dirty="0">
                <a:latin typeface="华文细黑" panose="02010600040101010101" pitchFamily="2" charset="-122"/>
                <a:ea typeface="华文细黑" panose="02010600040101010101" pitchFamily="2" charset="-122"/>
              </a:rPr>
              <a:t>。 </a:t>
            </a:r>
          </a:p>
        </p:txBody>
      </p:sp>
      <p:sp>
        <p:nvSpPr>
          <p:cNvPr id="3" name="矩形 2">
            <a:extLst>
              <a:ext uri="{FF2B5EF4-FFF2-40B4-BE49-F238E27FC236}">
                <a16:creationId xmlns:a16="http://schemas.microsoft.com/office/drawing/2014/main" id="{01DE8074-5FA5-DA5A-10AC-FCED0257188C}"/>
              </a:ext>
            </a:extLst>
          </p:cNvPr>
          <p:cNvSpPr/>
          <p:nvPr/>
        </p:nvSpPr>
        <p:spPr>
          <a:xfrm>
            <a:off x="381000" y="4495800"/>
            <a:ext cx="8534400" cy="18605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82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19373"/>
            <a:ext cx="2895600" cy="365125"/>
          </a:xfrm>
        </p:spPr>
        <p:txBody>
          <a:bodyPr/>
          <a:lstStyle/>
          <a:p>
            <a:r>
              <a:rPr lang="en-US" dirty="0"/>
              <a:t>7-47</a:t>
            </a:r>
          </a:p>
        </p:txBody>
      </p:sp>
      <p:sp>
        <p:nvSpPr>
          <p:cNvPr id="3" name="TextBox 2"/>
          <p:cNvSpPr txBox="1"/>
          <p:nvPr/>
        </p:nvSpPr>
        <p:spPr>
          <a:xfrm>
            <a:off x="838200" y="579770"/>
            <a:ext cx="7848600" cy="5970865"/>
          </a:xfrm>
          <a:prstGeom prst="rect">
            <a:avLst/>
          </a:prstGeom>
          <a:noFill/>
        </p:spPr>
        <p:txBody>
          <a:bodyPr wrap="square" rtlCol="0">
            <a:spAutoFit/>
          </a:bodyPr>
          <a:lstStyle/>
          <a:p>
            <a:r>
              <a:rPr lang="en-US" sz="2400" b="1" dirty="0" err="1">
                <a:latin typeface="SimSun" pitchFamily="2" charset="-122"/>
                <a:ea typeface="SimSun" pitchFamily="2" charset="-122"/>
              </a:rPr>
              <a:t>算法伪码</a:t>
            </a:r>
            <a:endParaRPr lang="en-US" sz="2400" b="1" dirty="0">
              <a:latin typeface="SimSun" pitchFamily="2" charset="-122"/>
              <a:ea typeface="SimSun" pitchFamily="2" charset="-122"/>
            </a:endParaRPr>
          </a:p>
          <a:p>
            <a:endParaRPr lang="en-US" b="1" dirty="0">
              <a:latin typeface="SimSun" pitchFamily="2" charset="-122"/>
              <a:ea typeface="SimSun" pitchFamily="2" charset="-122"/>
            </a:endParaRPr>
          </a:p>
          <a:p>
            <a:r>
              <a:rPr lang="en-US" sz="2000" b="1" dirty="0">
                <a:latin typeface="Times New Roman" pitchFamily="18" charset="0"/>
                <a:ea typeface="SimSun" pitchFamily="2" charset="-122"/>
                <a:cs typeface="Times New Roman" pitchFamily="18" charset="0"/>
              </a:rPr>
              <a:t>Huffman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a:t>
            </a:r>
          </a:p>
          <a:p>
            <a:pPr lvl="0"/>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a:t>
            </a:r>
          </a:p>
          <a:p>
            <a:pPr lvl="0"/>
            <a:r>
              <a:rPr lang="en-US" sz="2000" i="1" dirty="0">
                <a:latin typeface="Times New Roman" pitchFamily="18" charset="0"/>
                <a:ea typeface="SimSun" pitchFamily="2" charset="-122"/>
                <a:cs typeface="Times New Roman" pitchFamily="18" charset="0"/>
              </a:rPr>
              <a:t>Q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开始时每棵树仅是一个叶子，代表一个字符。</a:t>
            </a:r>
            <a:endParaRPr lang="en-US" altLang="zh-CN" sz="2000" dirty="0">
              <a:latin typeface="Times New Roman" pitchFamily="18" charset="0"/>
              <a:ea typeface="SimSun" pitchFamily="2" charset="-122"/>
              <a:cs typeface="Times New Roman" pitchFamily="18" charset="0"/>
            </a:endParaRPr>
          </a:p>
          <a:p>
            <a:pPr lvl="0"/>
            <a:r>
              <a:rPr lang="en-US" altLang="zh-CN" sz="2000" i="1"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en-US" altLang="zh-CN" sz="2000" i="1" dirty="0" err="1">
                <a:latin typeface="Times New Roman" pitchFamily="18" charset="0"/>
                <a:ea typeface="SimSun" pitchFamily="2" charset="-122"/>
                <a:cs typeface="Times New Roman" pitchFamily="18" charset="0"/>
              </a:rPr>
              <a:t>Q</a:t>
            </a:r>
            <a:r>
              <a:rPr lang="en-US" altLang="zh-CN" sz="2000" dirty="0" err="1">
                <a:latin typeface="Times New Roman" pitchFamily="18" charset="0"/>
                <a:ea typeface="SimSun" pitchFamily="2" charset="-122"/>
                <a:cs typeface="Times New Roman" pitchFamily="18" charset="0"/>
              </a:rPr>
              <a:t>是</a:t>
            </a:r>
            <a:r>
              <a:rPr lang="zh-CN" altLang="en-US" sz="2000" dirty="0">
                <a:latin typeface="Times New Roman" pitchFamily="18" charset="0"/>
                <a:ea typeface="SimSun" pitchFamily="2" charset="-122"/>
                <a:cs typeface="Times New Roman" pitchFamily="18" charset="0"/>
              </a:rPr>
              <a:t>一个基于</a:t>
            </a:r>
            <a:r>
              <a:rPr lang="en-US" altLang="zh-CN" sz="2000" dirty="0" err="1">
                <a:latin typeface="Times New Roman" pitchFamily="18" charset="0"/>
                <a:ea typeface="SimSun" pitchFamily="2" charset="-122"/>
                <a:cs typeface="Times New Roman" pitchFamily="18" charset="0"/>
              </a:rPr>
              <a:t>最小堆</a:t>
            </a:r>
            <a:r>
              <a:rPr lang="zh-CN" altLang="en-US" sz="2000" dirty="0">
                <a:latin typeface="Times New Roman" pitchFamily="18" charset="0"/>
                <a:ea typeface="SimSun" pitchFamily="2" charset="-122"/>
                <a:cs typeface="Times New Roman" pitchFamily="18" charset="0"/>
              </a:rPr>
              <a:t>的优先队列（</a:t>
            </a:r>
            <a:r>
              <a:rPr lang="en-US" altLang="zh-CN" sz="2000" dirty="0">
                <a:latin typeface="Times New Roman" pitchFamily="18" charset="0"/>
                <a:ea typeface="SimSun" pitchFamily="2" charset="-122"/>
                <a:cs typeface="Times New Roman" pitchFamily="18" charset="0"/>
              </a:rPr>
              <a:t>Priority Queue</a:t>
            </a:r>
            <a:r>
              <a:rPr lang="zh-CN" altLang="en-US" sz="2000" dirty="0">
                <a:latin typeface="Times New Roman" pitchFamily="18" charset="0"/>
                <a:ea typeface="SimSun" pitchFamily="2" charset="-122"/>
                <a:cs typeface="Times New Roman" pitchFamily="18" charset="0"/>
              </a:rPr>
              <a:t>）</a:t>
            </a:r>
            <a:r>
              <a:rPr lang="en-US" altLang="zh-CN"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lvl="0"/>
            <a:r>
              <a:rPr lang="en-US" sz="2000" b="1" dirty="0">
                <a:latin typeface="Times New Roman" pitchFamily="18" charset="0"/>
                <a:ea typeface="SimSun" pitchFamily="2" charset="-122"/>
                <a:cs typeface="Times New Roman" pitchFamily="18" charset="0"/>
              </a:rPr>
              <a:t>for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1</a:t>
            </a:r>
            <a:r>
              <a:rPr lang="en-US" sz="2000" b="1" dirty="0">
                <a:latin typeface="Times New Roman" pitchFamily="18" charset="0"/>
                <a:ea typeface="SimSun" pitchFamily="2" charset="-122"/>
                <a:cs typeface="Times New Roman" pitchFamily="18" charset="0"/>
              </a:rPr>
              <a:t> to</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- 1</a:t>
            </a:r>
          </a:p>
          <a:p>
            <a:pPr lvl="0">
              <a:tabLst>
                <a:tab pos="465138" algn="l"/>
              </a:tabLst>
            </a:pP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Extract-Min(</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取出</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最小</a:t>
            </a:r>
            <a:r>
              <a:rPr lang="zh-CN" altLang="en-US" sz="2000" dirty="0">
                <a:latin typeface="Times New Roman" pitchFamily="18" charset="0"/>
                <a:ea typeface="SimSun" pitchFamily="2" charset="-122"/>
                <a:cs typeface="Times New Roman" pitchFamily="18" charset="0"/>
              </a:rPr>
              <a:t>频率的元素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实际以</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为根的树</a:t>
            </a:r>
            <a:r>
              <a:rPr lang="en-US" sz="2000" dirty="0">
                <a:latin typeface="Times New Roman" pitchFamily="18" charset="0"/>
                <a:ea typeface="SimSun" pitchFamily="2" charset="-122"/>
                <a:cs typeface="Times New Roman" pitchFamily="18" charset="0"/>
              </a:rPr>
              <a:t>)</a:t>
            </a:r>
          </a:p>
          <a:p>
            <a:pPr lvl="0">
              <a:tabLst>
                <a:tab pos="465138" algn="l"/>
              </a:tabLst>
            </a:pP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Extract-Min(</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取出</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2</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小</a:t>
            </a:r>
            <a:r>
              <a:rPr lang="zh-CN" altLang="en-US" sz="2000" dirty="0">
                <a:latin typeface="Times New Roman" pitchFamily="18" charset="0"/>
                <a:ea typeface="SimSun" pitchFamily="2" charset="-122"/>
                <a:cs typeface="Times New Roman" pitchFamily="18" charset="0"/>
              </a:rPr>
              <a:t>频率的元素</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实际以</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为根的树</a:t>
            </a:r>
            <a:r>
              <a:rPr lang="en-US" sz="2000" dirty="0">
                <a:latin typeface="Times New Roman" pitchFamily="18" charset="0"/>
                <a:ea typeface="SimSun" pitchFamily="2" charset="-122"/>
                <a:cs typeface="Times New Roman" pitchFamily="18" charset="0"/>
              </a:rPr>
              <a:t>)</a:t>
            </a:r>
          </a:p>
          <a:p>
            <a:pPr lvl="0">
              <a:tabLst>
                <a:tab pos="465138" algn="l"/>
              </a:tabLst>
            </a:pPr>
            <a:r>
              <a:rPr lang="en-US" sz="2000" dirty="0">
                <a:latin typeface="Times New Roman" pitchFamily="18" charset="0"/>
                <a:ea typeface="SimSun" pitchFamily="2" charset="-122"/>
                <a:cs typeface="Times New Roman" pitchFamily="18" charset="0"/>
              </a:rPr>
              <a:t> 	Construct root </a:t>
            </a:r>
            <a:r>
              <a:rPr lang="en-US" sz="2000" i="1" dirty="0">
                <a:latin typeface="Times New Roman" pitchFamily="18" charset="0"/>
                <a:ea typeface="SimSun" pitchFamily="2" charset="-122"/>
                <a:cs typeface="Times New Roman" pitchFamily="18" charset="0"/>
              </a:rPr>
              <a:t>p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先构造包含一个内结点的树</a:t>
            </a:r>
            <a:endParaRPr lang="en-US" sz="2000" dirty="0">
              <a:latin typeface="Times New Roman" pitchFamily="18" charset="0"/>
              <a:ea typeface="SimSun" pitchFamily="2" charset="-122"/>
              <a:cs typeface="Times New Roman" pitchFamily="18" charset="0"/>
            </a:endParaRPr>
          </a:p>
          <a:p>
            <a:pPr lvl="0">
              <a:tabLst>
                <a:tab pos="465138" algn="l"/>
              </a:tabLst>
            </a:pP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left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tree </a:t>
            </a:r>
            <a:r>
              <a:rPr lang="en-US" sz="2000" i="1" dirty="0">
                <a:latin typeface="Times New Roman" pitchFamily="18" charset="0"/>
                <a:ea typeface="SimSun" pitchFamily="2" charset="-122"/>
                <a:cs typeface="Times New Roman" pitchFamily="18" charset="0"/>
              </a:rPr>
              <a:t>a</a:t>
            </a:r>
            <a:endParaRPr lang="en-US" sz="2000" dirty="0">
              <a:latin typeface="Times New Roman" pitchFamily="18" charset="0"/>
              <a:ea typeface="SimSun" pitchFamily="2" charset="-122"/>
              <a:cs typeface="Times New Roman" pitchFamily="18" charset="0"/>
            </a:endParaRPr>
          </a:p>
          <a:p>
            <a:pPr lvl="0">
              <a:tabLst>
                <a:tab pos="465138" algn="l"/>
              </a:tabLst>
            </a:pP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right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tree </a:t>
            </a:r>
            <a:r>
              <a:rPr lang="en-US" sz="2000" i="1" dirty="0">
                <a:latin typeface="Times New Roman" pitchFamily="18" charset="0"/>
                <a:ea typeface="SimSun" pitchFamily="2" charset="-122"/>
                <a:cs typeface="Times New Roman" pitchFamily="18" charset="0"/>
              </a:rPr>
              <a:t>b</a:t>
            </a:r>
            <a:endParaRPr lang="en-US" sz="2000" dirty="0">
              <a:latin typeface="Times New Roman" pitchFamily="18" charset="0"/>
              <a:ea typeface="SimSun" pitchFamily="2" charset="-122"/>
              <a:cs typeface="Times New Roman" pitchFamily="18" charset="0"/>
            </a:endParaRPr>
          </a:p>
          <a:p>
            <a:pPr lvl="0">
              <a:tabLst>
                <a:tab pos="465138" algn="l"/>
              </a:tabLst>
            </a:pP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p>
          <a:p>
            <a:pPr lvl="0">
              <a:tabLst>
                <a:tab pos="465138" algn="l"/>
              </a:tabLst>
            </a:pPr>
            <a:r>
              <a:rPr lang="en-US" sz="2000" dirty="0">
                <a:latin typeface="Times New Roman" pitchFamily="18" charset="0"/>
                <a:ea typeface="SimSun" pitchFamily="2" charset="-122"/>
                <a:cs typeface="Times New Roman" pitchFamily="18" charset="0"/>
              </a:rPr>
              <a:t> 	insert (</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以</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为关键字把以</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为根的树加到</a:t>
            </a:r>
            <a:r>
              <a:rPr lang="en-US" sz="2000" i="1" dirty="0">
                <a:latin typeface="Times New Roman" pitchFamily="18" charset="0"/>
                <a:ea typeface="SimSun" pitchFamily="2" charset="-122"/>
                <a:cs typeface="Times New Roman" pitchFamily="18" charset="0"/>
              </a:rPr>
              <a:t>Q</a:t>
            </a:r>
            <a:r>
              <a:rPr lang="zh-CN" altLang="en-US" sz="2000" dirty="0">
                <a:latin typeface="Times New Roman" pitchFamily="18" charset="0"/>
                <a:ea typeface="SimSun" pitchFamily="2" charset="-122"/>
                <a:cs typeface="Times New Roman" pitchFamily="18" charset="0"/>
              </a:rPr>
              <a:t>中</a:t>
            </a:r>
            <a:endParaRPr lang="en-US" sz="2000" dirty="0">
              <a:latin typeface="Times New Roman" pitchFamily="18" charset="0"/>
              <a:ea typeface="SimSun" pitchFamily="2" charset="-122"/>
              <a:cs typeface="Times New Roman" pitchFamily="18" charset="0"/>
            </a:endParaRPr>
          </a:p>
          <a:p>
            <a:pPr lvl="0"/>
            <a:r>
              <a:rPr lang="en-US" sz="2000" b="1" dirty="0" err="1">
                <a:latin typeface="Times New Roman" pitchFamily="18" charset="0"/>
                <a:ea typeface="SimSun" pitchFamily="2" charset="-122"/>
                <a:cs typeface="Times New Roman" pitchFamily="18" charset="0"/>
              </a:rPr>
              <a:t>endfor</a:t>
            </a:r>
            <a:endParaRPr lang="en-US" sz="2000" dirty="0">
              <a:latin typeface="Times New Roman" pitchFamily="18" charset="0"/>
              <a:ea typeface="SimSun" pitchFamily="2" charset="-122"/>
              <a:cs typeface="Times New Roman" pitchFamily="18" charset="0"/>
            </a:endParaRPr>
          </a:p>
          <a:p>
            <a:pPr lvl="0"/>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Extract-Min(</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Q</a:t>
            </a:r>
            <a:r>
              <a:rPr lang="zh-CN" altLang="en-US" sz="2000" dirty="0">
                <a:latin typeface="Times New Roman" pitchFamily="18" charset="0"/>
                <a:ea typeface="SimSun" pitchFamily="2" charset="-122"/>
                <a:cs typeface="Times New Roman" pitchFamily="18" charset="0"/>
              </a:rPr>
              <a:t>中只含一棵树</a:t>
            </a:r>
            <a:endParaRPr lang="en-US" sz="2000" dirty="0">
              <a:latin typeface="Times New Roman" pitchFamily="18" charset="0"/>
              <a:ea typeface="SimSun" pitchFamily="2" charset="-122"/>
              <a:cs typeface="Times New Roman" pitchFamily="18" charset="0"/>
            </a:endParaRPr>
          </a:p>
          <a:p>
            <a:pPr lvl="0"/>
            <a:r>
              <a:rPr lang="en-US" sz="2000" b="1" dirty="0">
                <a:latin typeface="Times New Roman" pitchFamily="18" charset="0"/>
                <a:ea typeface="SimSun" pitchFamily="2" charset="-122"/>
                <a:cs typeface="Times New Roman" pitchFamily="18" charset="0"/>
              </a:rPr>
              <a:t>End</a:t>
            </a:r>
          </a:p>
          <a:p>
            <a:pPr lvl="0"/>
            <a:endParaRPr lang="en-US" sz="2000" b="1" dirty="0">
              <a:latin typeface="Times New Roman" pitchFamily="18" charset="0"/>
              <a:ea typeface="SimSun" pitchFamily="2" charset="-122"/>
              <a:cs typeface="Times New Roman" pitchFamily="18" charset="0"/>
            </a:endParaRPr>
          </a:p>
          <a:p>
            <a:pPr marL="465138"/>
            <a:r>
              <a:rPr lang="en-US" sz="2000" dirty="0" err="1">
                <a:latin typeface="Times New Roman" pitchFamily="18" charset="0"/>
                <a:ea typeface="SimSun" pitchFamily="2" charset="-122"/>
                <a:cs typeface="Times New Roman" pitchFamily="18" charset="0"/>
              </a:rPr>
              <a:t>显然，</a:t>
            </a:r>
            <a:r>
              <a:rPr lang="en-US" sz="2000" b="1" dirty="0" err="1">
                <a:latin typeface="Times New Roman" pitchFamily="18" charset="0"/>
                <a:ea typeface="SimSun" pitchFamily="2" charset="-122"/>
                <a:cs typeface="Times New Roman" pitchFamily="18" charset="0"/>
              </a:rPr>
              <a:t>Huffman</a:t>
            </a:r>
            <a:r>
              <a:rPr lang="en-US" sz="2000" b="1"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算法复杂度是O</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n</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3363995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7-48</a:t>
            </a:r>
          </a:p>
        </p:txBody>
      </p:sp>
      <p:sp>
        <p:nvSpPr>
          <p:cNvPr id="3" name="TextBox 2"/>
          <p:cNvSpPr txBox="1"/>
          <p:nvPr/>
        </p:nvSpPr>
        <p:spPr>
          <a:xfrm>
            <a:off x="200573" y="762000"/>
            <a:ext cx="8410027" cy="1880579"/>
          </a:xfrm>
          <a:prstGeom prst="rect">
            <a:avLst/>
          </a:prstGeom>
          <a:noFill/>
        </p:spPr>
        <p:txBody>
          <a:bodyPr wrap="square" rtlCol="0">
            <a:spAutoFit/>
          </a:bodyPr>
          <a:lstStyle/>
          <a:p>
            <a:pPr marL="0" lvl="1">
              <a:lnSpc>
                <a:spcPct val="150000"/>
              </a:lnSpc>
            </a:pPr>
            <a:r>
              <a:rPr lang="en-US" sz="2000" b="1" dirty="0">
                <a:latin typeface="Times New Roman" pitchFamily="18" charset="0"/>
                <a:ea typeface="SimSun" pitchFamily="2" charset="-122"/>
                <a:cs typeface="Times New Roman" pitchFamily="18" charset="0"/>
              </a:rPr>
              <a:t>例7.3	</a:t>
            </a:r>
            <a:r>
              <a:rPr lang="zh-CN" altLang="en-US" sz="2000" dirty="0">
                <a:latin typeface="Times New Roman" pitchFamily="18" charset="0"/>
                <a:ea typeface="SimSun" pitchFamily="2" charset="-122"/>
                <a:cs typeface="Times New Roman" pitchFamily="18" charset="0"/>
              </a:rPr>
              <a:t>假设</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中字符使用的频率为</a:t>
            </a:r>
            <a:endParaRPr lang="en-US" altLang="zh-CN" sz="2000" dirty="0">
              <a:latin typeface="Times New Roman" pitchFamily="18" charset="0"/>
              <a:ea typeface="SimSun" pitchFamily="2" charset="-122"/>
              <a:cs typeface="Times New Roman" pitchFamily="18" charset="0"/>
            </a:endParaRPr>
          </a:p>
          <a:p>
            <a:pPr marL="0" lvl="1">
              <a:lnSpc>
                <a:spcPct val="150000"/>
              </a:lnSpc>
            </a:pP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5</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 8</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 2</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 4</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 9</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 = 12</a:t>
            </a:r>
            <a:r>
              <a:rPr lang="zh-CN" altLang="en-US" sz="2000" dirty="0">
                <a:latin typeface="Times New Roman" pitchFamily="18" charset="0"/>
                <a:ea typeface="SimSun" pitchFamily="2" charset="-122"/>
                <a:cs typeface="Times New Roman" pitchFamily="18" charset="0"/>
              </a:rPr>
              <a:t>。找出它们的一组霍夫曼码。</a:t>
            </a:r>
            <a:endParaRPr lang="en-US" sz="3200" dirty="0">
              <a:latin typeface="Times New Roman" pitchFamily="18" charset="0"/>
              <a:ea typeface="SimSun" pitchFamily="2" charset="-122"/>
              <a:cs typeface="Times New Roman" pitchFamily="18" charset="0"/>
            </a:endParaRPr>
          </a:p>
          <a:p>
            <a:pPr>
              <a:lnSpc>
                <a:spcPct val="150000"/>
              </a:lnSpc>
            </a:pPr>
            <a:r>
              <a:rPr lang="en-US" sz="2000" b="1" dirty="0">
                <a:latin typeface="Times New Roman" pitchFamily="18" charset="0"/>
                <a:ea typeface="SimSun" pitchFamily="2" charset="-122"/>
                <a:cs typeface="Times New Roman" pitchFamily="18" charset="0"/>
              </a:rPr>
              <a:t>解：</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85081215"/>
              </p:ext>
            </p:extLst>
          </p:nvPr>
        </p:nvGraphicFramePr>
        <p:xfrm>
          <a:off x="200573" y="2642579"/>
          <a:ext cx="8906839" cy="4223271"/>
        </p:xfrm>
        <a:graphic>
          <a:graphicData uri="http://schemas.openxmlformats.org/presentationml/2006/ole">
            <mc:AlternateContent xmlns:mc="http://schemas.openxmlformats.org/markup-compatibility/2006">
              <mc:Choice xmlns:v="urn:schemas-microsoft-com:vml" Requires="v">
                <p:oleObj name="Picture" r:id="rId2" imgW="5257800" imgH="2228760" progId="Word.Picture.8">
                  <p:embed/>
                </p:oleObj>
              </mc:Choice>
              <mc:Fallback>
                <p:oleObj name="Picture" r:id="rId2" imgW="5257800" imgH="2228760" progId="Word.Picture.8">
                  <p:embed/>
                  <p:pic>
                    <p:nvPicPr>
                      <p:cNvPr id="5" name="Object 4"/>
                      <p:cNvPicPr>
                        <a:picLocks noChangeAspect="1" noChangeArrowheads="1"/>
                      </p:cNvPicPr>
                      <p:nvPr/>
                    </p:nvPicPr>
                    <p:blipFill>
                      <a:blip r:embed="rId3"/>
                      <a:srcRect/>
                      <a:stretch>
                        <a:fillRect/>
                      </a:stretch>
                    </p:blipFill>
                    <p:spPr bwMode="auto">
                      <a:xfrm>
                        <a:off x="200573" y="2642579"/>
                        <a:ext cx="8906839" cy="4223271"/>
                      </a:xfrm>
                      <a:prstGeom prst="rect">
                        <a:avLst/>
                      </a:prstGeom>
                      <a:noFill/>
                    </p:spPr>
                  </p:pic>
                </p:oleObj>
              </mc:Fallback>
            </mc:AlternateContent>
          </a:graphicData>
        </a:graphic>
      </p:graphicFrame>
    </p:spTree>
    <p:extLst>
      <p:ext uri="{BB962C8B-B14F-4D97-AF65-F5344CB8AC3E}">
        <p14:creationId xmlns:p14="http://schemas.microsoft.com/office/powerpoint/2010/main" val="2622932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DED584-EE04-4876-B6E7-D73DDE92E5CB}"/>
              </a:ext>
            </a:extLst>
          </p:cNvPr>
          <p:cNvPicPr>
            <a:picLocks noChangeAspect="1"/>
          </p:cNvPicPr>
          <p:nvPr/>
        </p:nvPicPr>
        <p:blipFill>
          <a:blip r:embed="rId2"/>
          <a:stretch>
            <a:fillRect/>
          </a:stretch>
        </p:blipFill>
        <p:spPr>
          <a:xfrm>
            <a:off x="1726263" y="609600"/>
            <a:ext cx="5691474" cy="4152900"/>
          </a:xfrm>
          <a:prstGeom prst="rect">
            <a:avLst/>
          </a:prstGeom>
        </p:spPr>
      </p:pic>
      <p:sp>
        <p:nvSpPr>
          <p:cNvPr id="6" name="文本框 5">
            <a:extLst>
              <a:ext uri="{FF2B5EF4-FFF2-40B4-BE49-F238E27FC236}">
                <a16:creationId xmlns:a16="http://schemas.microsoft.com/office/drawing/2014/main" id="{E01421F0-BD7C-4047-B4DE-1C990DB276D2}"/>
              </a:ext>
            </a:extLst>
          </p:cNvPr>
          <p:cNvSpPr txBox="1"/>
          <p:nvPr/>
        </p:nvSpPr>
        <p:spPr>
          <a:xfrm>
            <a:off x="1828799" y="4876800"/>
            <a:ext cx="5691473" cy="1107996"/>
          </a:xfrm>
          <a:prstGeom prst="rect">
            <a:avLst/>
          </a:prstGeom>
          <a:noFill/>
        </p:spPr>
        <p:txBody>
          <a:bodyPr wrap="square">
            <a:spAutoFit/>
          </a:bodyPr>
          <a:lstStyle/>
          <a:p>
            <a:r>
              <a:rPr lang="en-US" sz="2200" b="1" dirty="0">
                <a:effectLst/>
                <a:latin typeface="Times New Roman" panose="02020603050405020304" pitchFamily="18" charset="0"/>
                <a:ea typeface="宋体" panose="02010600030101010101" pitchFamily="2" charset="-122"/>
              </a:rPr>
              <a:t>(c)	</a:t>
            </a:r>
            <a:r>
              <a:rPr lang="en-US" sz="2200" dirty="0">
                <a:effectLst/>
                <a:latin typeface="Times New Roman" panose="02020603050405020304" pitchFamily="18" charset="0"/>
                <a:ea typeface="宋体" panose="02010600030101010101" pitchFamily="2" charset="-122"/>
              </a:rPr>
              <a:t> </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循环</a:t>
            </a:r>
            <a:r>
              <a:rPr lang="en-US" sz="2200" dirty="0">
                <a:effectLst/>
                <a:latin typeface="Times New Roman" panose="02020603050405020304" pitchFamily="18" charset="0"/>
                <a:ea typeface="宋体" panose="02010600030101010101" pitchFamily="2" charset="-122"/>
              </a:rPr>
              <a:t>2</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轮后</a:t>
            </a:r>
            <a:r>
              <a:rPr lang="en-US" sz="2200" i="1" dirty="0">
                <a:effectLst/>
                <a:latin typeface="Times New Roman" panose="02020603050405020304" pitchFamily="18" charset="0"/>
                <a:ea typeface="宋体" panose="02010600030101010101" pitchFamily="2" charset="-122"/>
              </a:rPr>
              <a:t>Q</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有</a:t>
            </a:r>
            <a:r>
              <a:rPr lang="en-US" sz="2200" dirty="0">
                <a:effectLst/>
                <a:latin typeface="Times New Roman" panose="02020603050405020304" pitchFamily="18" charset="0"/>
                <a:ea typeface="宋体" panose="02010600030101010101" pitchFamily="2" charset="-122"/>
              </a:rPr>
              <a:t>4</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个子树。前一轮中有最小权值的子树</a:t>
            </a:r>
            <a:r>
              <a:rPr lang="en-US" sz="2200" i="1" dirty="0">
                <a:effectLst/>
                <a:latin typeface="Times New Roman" panose="02020603050405020304" pitchFamily="18" charset="0"/>
                <a:ea typeface="宋体" panose="02010600030101010101" pitchFamily="2" charset="-122"/>
              </a:rPr>
              <a:t>A</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2200" i="1" dirty="0">
                <a:effectLst/>
                <a:latin typeface="Times New Roman" panose="02020603050405020304" pitchFamily="18" charset="0"/>
                <a:ea typeface="宋体" panose="02010600030101010101" pitchFamily="2" charset="-122"/>
              </a:rPr>
              <a:t>p</a:t>
            </a:r>
            <a:r>
              <a:rPr lang="en-US" sz="2800" baseline="-25000" dirty="0">
                <a:effectLst/>
                <a:latin typeface="Times New Roman" panose="02020603050405020304" pitchFamily="18" charset="0"/>
                <a:ea typeface="宋体" panose="02010600030101010101" pitchFamily="2" charset="-122"/>
              </a:rPr>
              <a:t>1</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联为一棵子树，根为</a:t>
            </a:r>
            <a:r>
              <a:rPr lang="en-US" sz="2200" i="1" dirty="0">
                <a:effectLst/>
                <a:latin typeface="Times New Roman" panose="02020603050405020304" pitchFamily="18" charset="0"/>
                <a:ea typeface="宋体" panose="02010600030101010101" pitchFamily="2" charset="-122"/>
              </a:rPr>
              <a:t>p</a:t>
            </a:r>
            <a:r>
              <a:rPr lang="en-US" sz="2800" baseline="-25000" dirty="0">
                <a:effectLst/>
                <a:latin typeface="Times New Roman" panose="02020603050405020304" pitchFamily="18" charset="0"/>
                <a:ea typeface="宋体" panose="02010600030101010101" pitchFamily="2" charset="-122"/>
              </a:rPr>
              <a:t>2</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，权值为</a:t>
            </a:r>
            <a:r>
              <a:rPr lang="en-US" sz="2200" dirty="0">
                <a:effectLst/>
                <a:latin typeface="Times New Roman" panose="02020603050405020304" pitchFamily="18" charset="0"/>
                <a:ea typeface="宋体" panose="02010600030101010101" pitchFamily="2" charset="-122"/>
              </a:rPr>
              <a:t>5+6=11</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2200" dirty="0"/>
          </a:p>
        </p:txBody>
      </p:sp>
    </p:spTree>
    <p:extLst>
      <p:ext uri="{BB962C8B-B14F-4D97-AF65-F5344CB8AC3E}">
        <p14:creationId xmlns:p14="http://schemas.microsoft.com/office/powerpoint/2010/main" val="364098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3761" y="6478428"/>
            <a:ext cx="2895600" cy="365125"/>
          </a:xfrm>
        </p:spPr>
        <p:txBody>
          <a:bodyPr/>
          <a:lstStyle/>
          <a:p>
            <a:r>
              <a:rPr lang="en-US" dirty="0"/>
              <a:t>7-5</a:t>
            </a:r>
          </a:p>
        </p:txBody>
      </p:sp>
      <p:sp>
        <p:nvSpPr>
          <p:cNvPr id="6" name="TextBox 5"/>
          <p:cNvSpPr txBox="1"/>
          <p:nvPr/>
        </p:nvSpPr>
        <p:spPr>
          <a:xfrm>
            <a:off x="553569" y="838200"/>
            <a:ext cx="8057029" cy="1326582"/>
          </a:xfrm>
          <a:prstGeom prst="rect">
            <a:avLst/>
          </a:prstGeom>
          <a:noFill/>
        </p:spPr>
        <p:txBody>
          <a:bodyPr wrap="square" rtlCol="0">
            <a:spAutoFit/>
          </a:bodyPr>
          <a:lstStyle/>
          <a:p>
            <a:r>
              <a:rPr lang="en-US" sz="2400" b="1" dirty="0" err="1">
                <a:latin typeface="SimSun" pitchFamily="2" charset="-122"/>
                <a:ea typeface="SimSun" pitchFamily="2" charset="-122"/>
              </a:rPr>
              <a:t>证明</a:t>
            </a:r>
            <a:r>
              <a:rPr lang="en-US" sz="2400" b="1" dirty="0">
                <a:latin typeface="SimSun" pitchFamily="2" charset="-122"/>
                <a:ea typeface="SimSun" pitchFamily="2" charset="-122"/>
              </a:rPr>
              <a:t>：</a:t>
            </a:r>
          </a:p>
          <a:p>
            <a:pPr indent="406400">
              <a:lnSpc>
                <a:spcPct val="150000"/>
              </a:lnSpc>
            </a:pPr>
            <a:r>
              <a:rPr lang="en-US" sz="2000" dirty="0" err="1">
                <a:latin typeface="SimSun" pitchFamily="2" charset="-122"/>
                <a:ea typeface="SimSun" pitchFamily="2" charset="-122"/>
              </a:rPr>
              <a:t>贪心法的证明往往用反证法。对本题而言，如果</a:t>
            </a:r>
            <a:r>
              <a:rPr lang="en-US" altLang="zh-CN" sz="2000" i="1" dirty="0">
                <a:latin typeface="Times New Roman" pitchFamily="18" charset="0"/>
                <a:cs typeface="Times New Roman" pitchFamily="18" charset="0"/>
              </a:rPr>
              <a:t> P</a:t>
            </a:r>
            <a:r>
              <a:rPr lang="en-US" altLang="zh-CN" sz="2000" dirty="0">
                <a:latin typeface="Times New Roman" pitchFamily="18" charset="0"/>
                <a:cs typeface="Times New Roman" pitchFamily="18" charset="0"/>
              </a:rPr>
              <a:t>[1] </a:t>
            </a:r>
            <a:r>
              <a:rPr lang="en-US" altLang="zh-CN" sz="2000" dirty="0">
                <a:latin typeface="Times New Roman" pitchFamily="18" charset="0"/>
                <a:cs typeface="Times New Roman" pitchFamily="18" charset="0"/>
                <a:sym typeface="Symbol"/>
              </a:rPr>
              <a:t> </a:t>
            </a:r>
            <a:r>
              <a:rPr lang="en-US" altLang="zh-CN" sz="2000" i="1" dirty="0">
                <a:latin typeface="Times New Roman" pitchFamily="18" charset="0"/>
                <a:cs typeface="Times New Roman" pitchFamily="18" charset="0"/>
              </a:rPr>
              <a:t>H</a:t>
            </a:r>
            <a:r>
              <a:rPr lang="en-US" altLang="zh-CN" sz="2000" dirty="0">
                <a:latin typeface="Times New Roman" pitchFamily="18" charset="0"/>
                <a:cs typeface="Times New Roman" pitchFamily="18" charset="0"/>
              </a:rPr>
              <a:t>[1] + 100，</a:t>
            </a:r>
          </a:p>
          <a:p>
            <a:pPr>
              <a:lnSpc>
                <a:spcPct val="150000"/>
              </a:lnSpc>
            </a:pPr>
            <a:r>
              <a:rPr lang="en-US" altLang="zh-CN" sz="2000" dirty="0" err="1">
                <a:latin typeface="Times New Roman" pitchFamily="18" charset="0"/>
                <a:cs typeface="Times New Roman" pitchFamily="18" charset="0"/>
              </a:rPr>
              <a:t>那么必有</a:t>
            </a:r>
            <a:r>
              <a:rPr lang="en-US" altLang="zh-CN" sz="2000" i="1" dirty="0" err="1">
                <a:latin typeface="Times New Roman" pitchFamily="18" charset="0"/>
                <a:cs typeface="Times New Roman" pitchFamily="18" charset="0"/>
              </a:rPr>
              <a:t>P</a:t>
            </a:r>
            <a:r>
              <a:rPr lang="en-US" altLang="zh-CN" sz="2000" dirty="0">
                <a:latin typeface="Times New Roman" pitchFamily="18" charset="0"/>
                <a:cs typeface="Times New Roman" pitchFamily="18" charset="0"/>
              </a:rPr>
              <a:t>[1] = </a:t>
            </a:r>
            <a:r>
              <a:rPr lang="en-US" altLang="zh-CN" sz="2000" i="1" dirty="0">
                <a:latin typeface="Times New Roman" pitchFamily="18" charset="0"/>
                <a:cs typeface="Times New Roman" pitchFamily="18" charset="0"/>
              </a:rPr>
              <a:t>x</a:t>
            </a:r>
            <a:r>
              <a:rPr lang="en-US"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sym typeface="Symbol"/>
              </a:rPr>
              <a:t>&lt;  </a:t>
            </a:r>
            <a:r>
              <a:rPr lang="en-US" altLang="zh-CN" sz="2000" i="1" dirty="0">
                <a:latin typeface="Times New Roman" pitchFamily="18" charset="0"/>
                <a:cs typeface="Times New Roman" pitchFamily="18" charset="0"/>
              </a:rPr>
              <a:t>H</a:t>
            </a:r>
            <a:r>
              <a:rPr lang="en-US" altLang="zh-CN" sz="2000" dirty="0">
                <a:latin typeface="Times New Roman" pitchFamily="18" charset="0"/>
                <a:cs typeface="Times New Roman" pitchFamily="18" charset="0"/>
              </a:rPr>
              <a:t>[1] + 100。让我们比较一下。</a:t>
            </a:r>
          </a:p>
        </p:txBody>
      </p:sp>
      <p:sp>
        <p:nvSpPr>
          <p:cNvPr id="8"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9" name="Group 30"/>
          <p:cNvGrpSpPr>
            <a:grpSpLocks noChangeAspect="1"/>
          </p:cNvGrpSpPr>
          <p:nvPr/>
        </p:nvGrpSpPr>
        <p:grpSpPr bwMode="auto">
          <a:xfrm>
            <a:off x="1149973" y="2267354"/>
            <a:ext cx="6844053" cy="2381257"/>
            <a:chOff x="2279" y="3214"/>
            <a:chExt cx="7805" cy="2665"/>
          </a:xfrm>
        </p:grpSpPr>
        <p:sp>
          <p:nvSpPr>
            <p:cNvPr id="30" name="AutoShape 48"/>
            <p:cNvSpPr>
              <a:spLocks noChangeAspect="1" noChangeArrowheads="1" noTextEdit="1"/>
            </p:cNvSpPr>
            <p:nvPr/>
          </p:nvSpPr>
          <p:spPr bwMode="auto">
            <a:xfrm>
              <a:off x="2279" y="3221"/>
              <a:ext cx="7805" cy="26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Text Box 47"/>
            <p:cNvSpPr txBox="1">
              <a:spLocks noChangeArrowheads="1"/>
            </p:cNvSpPr>
            <p:nvPr/>
          </p:nvSpPr>
          <p:spPr bwMode="auto">
            <a:xfrm>
              <a:off x="5542" y="3214"/>
              <a:ext cx="151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 =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H</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46"/>
            <p:cNvSpPr txBox="1">
              <a:spLocks noChangeArrowheads="1"/>
            </p:cNvSpPr>
            <p:nvPr/>
          </p:nvSpPr>
          <p:spPr bwMode="auto">
            <a:xfrm>
              <a:off x="2944" y="3570"/>
              <a:ext cx="724"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H</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3" name="Text Box 45"/>
            <p:cNvSpPr txBox="1">
              <a:spLocks noChangeArrowheads="1"/>
            </p:cNvSpPr>
            <p:nvPr/>
          </p:nvSpPr>
          <p:spPr bwMode="auto">
            <a:xfrm>
              <a:off x="4703" y="3724"/>
              <a:ext cx="66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4" name="Line 44"/>
            <p:cNvSpPr>
              <a:spLocks noChangeShapeType="1"/>
            </p:cNvSpPr>
            <p:nvPr/>
          </p:nvSpPr>
          <p:spPr bwMode="auto">
            <a:xfrm flipV="1">
              <a:off x="2621" y="3967"/>
              <a:ext cx="7202" cy="1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p>
          </p:txBody>
        </p:sp>
        <p:sp>
          <p:nvSpPr>
            <p:cNvPr id="35" name="Text Box 43"/>
            <p:cNvSpPr txBox="1">
              <a:spLocks noChangeArrowheads="1"/>
            </p:cNvSpPr>
            <p:nvPr/>
          </p:nvSpPr>
          <p:spPr bwMode="auto">
            <a:xfrm>
              <a:off x="2973" y="3783"/>
              <a:ext cx="513"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endPar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36" name="Oval 42"/>
            <p:cNvSpPr>
              <a:spLocks noChangeArrowheads="1"/>
            </p:cNvSpPr>
            <p:nvPr/>
          </p:nvSpPr>
          <p:spPr bwMode="auto">
            <a:xfrm>
              <a:off x="4920" y="3863"/>
              <a:ext cx="233" cy="232"/>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7" name="Oval 41"/>
            <p:cNvSpPr>
              <a:spLocks noChangeArrowheads="1"/>
            </p:cNvSpPr>
            <p:nvPr/>
          </p:nvSpPr>
          <p:spPr bwMode="auto">
            <a:xfrm>
              <a:off x="5948" y="3866"/>
              <a:ext cx="233" cy="235"/>
            </a:xfrm>
            <a:prstGeom prst="ellipse">
              <a:avLst/>
            </a:prstGeom>
            <a:noFill/>
            <a:ln w="2222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8" name="Text Box 40"/>
            <p:cNvSpPr txBox="1">
              <a:spLocks noChangeArrowheads="1"/>
            </p:cNvSpPr>
            <p:nvPr/>
          </p:nvSpPr>
          <p:spPr bwMode="auto">
            <a:xfrm>
              <a:off x="4885" y="3494"/>
              <a:ext cx="57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39" name="Line 39"/>
            <p:cNvSpPr>
              <a:spLocks noChangeShapeType="1"/>
            </p:cNvSpPr>
            <p:nvPr/>
          </p:nvSpPr>
          <p:spPr bwMode="auto">
            <a:xfrm>
              <a:off x="3117" y="4604"/>
              <a:ext cx="4916" cy="0"/>
            </a:xfrm>
            <a:prstGeom prst="lin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0" name="Line 38"/>
            <p:cNvSpPr>
              <a:spLocks noChangeShapeType="1"/>
            </p:cNvSpPr>
            <p:nvPr/>
          </p:nvSpPr>
          <p:spPr bwMode="auto">
            <a:xfrm>
              <a:off x="8936" y="3893"/>
              <a:ext cx="23" cy="1424"/>
            </a:xfrm>
            <a:prstGeom prst="line">
              <a:avLst/>
            </a:prstGeom>
            <a:noFill/>
            <a:ln w="2222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1" name="Line 37"/>
            <p:cNvSpPr>
              <a:spLocks noChangeShapeType="1"/>
            </p:cNvSpPr>
            <p:nvPr/>
          </p:nvSpPr>
          <p:spPr bwMode="auto">
            <a:xfrm>
              <a:off x="8048" y="3910"/>
              <a:ext cx="0" cy="755"/>
            </a:xfrm>
            <a:prstGeom prst="lin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2" name="Text Box 36"/>
            <p:cNvSpPr txBox="1">
              <a:spLocks noChangeArrowheads="1"/>
            </p:cNvSpPr>
            <p:nvPr/>
          </p:nvSpPr>
          <p:spPr bwMode="auto">
            <a:xfrm>
              <a:off x="7603" y="3514"/>
              <a:ext cx="101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3" name="Text Box 35"/>
            <p:cNvSpPr txBox="1">
              <a:spLocks noChangeArrowheads="1"/>
            </p:cNvSpPr>
            <p:nvPr/>
          </p:nvSpPr>
          <p:spPr bwMode="auto">
            <a:xfrm>
              <a:off x="8670" y="3228"/>
              <a:ext cx="100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4" name="Line 34"/>
            <p:cNvSpPr>
              <a:spLocks noChangeShapeType="1"/>
            </p:cNvSpPr>
            <p:nvPr/>
          </p:nvSpPr>
          <p:spPr bwMode="auto">
            <a:xfrm flipH="1">
              <a:off x="3145" y="4012"/>
              <a:ext cx="0" cy="1455"/>
            </a:xfrm>
            <a:prstGeom prst="lin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5" name="Line 33"/>
            <p:cNvSpPr>
              <a:spLocks noChangeShapeType="1"/>
            </p:cNvSpPr>
            <p:nvPr/>
          </p:nvSpPr>
          <p:spPr bwMode="auto">
            <a:xfrm flipV="1">
              <a:off x="3181" y="5223"/>
              <a:ext cx="5778" cy="11"/>
            </a:xfrm>
            <a:prstGeom prst="line">
              <a:avLst/>
            </a:prstGeom>
            <a:noFill/>
            <a:ln w="2222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6" name="Text Box 32"/>
            <p:cNvSpPr txBox="1">
              <a:spLocks noChangeArrowheads="1"/>
            </p:cNvSpPr>
            <p:nvPr/>
          </p:nvSpPr>
          <p:spPr bwMode="auto">
            <a:xfrm>
              <a:off x="3938" y="4238"/>
              <a:ext cx="34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设在</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的邮局的</a:t>
              </a:r>
              <a:r>
                <a:rPr kumimoji="0" lang="zh-CN" altLang="en-US"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覆盖</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范围</a:t>
              </a:r>
              <a:endParaRPr kumimoji="0" 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7" name="Text Box 31"/>
            <p:cNvSpPr txBox="1">
              <a:spLocks noChangeArrowheads="1"/>
            </p:cNvSpPr>
            <p:nvPr/>
          </p:nvSpPr>
          <p:spPr bwMode="auto">
            <a:xfrm>
              <a:off x="4246" y="4867"/>
              <a:ext cx="3769"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设在</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的邮局的</a:t>
              </a:r>
              <a:r>
                <a:rPr kumimoji="0" lang="zh-CN" altLang="en-US"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覆盖</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范围</a:t>
              </a:r>
              <a:endParaRPr kumimoji="0" lang="zh-CN" sz="2000" b="0" i="0" u="none" strike="noStrike" cap="none" normalizeH="0" baseline="0" dirty="0">
                <a:ln>
                  <a:noFill/>
                </a:ln>
                <a:solidFill>
                  <a:schemeClr val="tx1"/>
                </a:solidFill>
                <a:effectLst/>
                <a:latin typeface="Arial" pitchFamily="34" charset="0"/>
                <a:cs typeface="Arial" pitchFamily="34" charset="0"/>
              </a:endParaRPr>
            </a:p>
          </p:txBody>
        </p:sp>
      </p:grpSp>
      <p:sp>
        <p:nvSpPr>
          <p:cNvPr id="48" name="TextBox 47"/>
          <p:cNvSpPr txBox="1"/>
          <p:nvPr/>
        </p:nvSpPr>
        <p:spPr>
          <a:xfrm>
            <a:off x="762000" y="4648610"/>
            <a:ext cx="8057029" cy="1880579"/>
          </a:xfrm>
          <a:prstGeom prst="rect">
            <a:avLst/>
          </a:prstGeom>
          <a:noFill/>
        </p:spPr>
        <p:txBody>
          <a:bodyPr wrap="square" rtlCol="0">
            <a:spAutoFit/>
          </a:bodyPr>
          <a:lstStyle/>
          <a:p>
            <a:pPr indent="465138">
              <a:lnSpc>
                <a:spcPct val="150000"/>
              </a:lnSpc>
            </a:pPr>
            <a:r>
              <a:rPr lang="en-US" sz="2000" dirty="0" err="1"/>
              <a:t>由图可见</a:t>
            </a:r>
            <a:r>
              <a:rPr lang="en-US" sz="2000" dirty="0"/>
              <a:t>，</a:t>
            </a:r>
            <a:r>
              <a:rPr lang="zh-CN" altLang="en-US" sz="2000" dirty="0"/>
              <a:t>所有能在</a:t>
            </a:r>
            <a:r>
              <a:rPr lang="en-US" sz="2000" i="1" dirty="0">
                <a:latin typeface="Times" panose="02020603050405020304" pitchFamily="18" charset="0"/>
              </a:rPr>
              <a:t>x</a:t>
            </a:r>
            <a:r>
              <a:rPr lang="zh-CN" altLang="en-US" sz="2000" dirty="0"/>
              <a:t>处得到服务的住户都可以在</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H</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[1]+100</a:t>
            </a:r>
            <a:r>
              <a:rPr lang="zh-CN" altLang="en-US" sz="2000" dirty="0"/>
              <a:t>处的邮局得到服务。因此把第一个邮局建在</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zh-CN" altLang="en-US" sz="2000" dirty="0"/>
              <a:t>处总是正确的。在</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zh-CN" altLang="en-US" sz="2000" dirty="0"/>
              <a:t>确定后，可被</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zh-CN" altLang="en-US" sz="2000" dirty="0">
                <a:latin typeface="SimSun" pitchFamily="2" charset="-122"/>
                <a:ea typeface="SimSun" pitchFamily="2" charset="-122"/>
              </a:rPr>
              <a:t>覆盖</a:t>
            </a:r>
            <a:r>
              <a:rPr lang="en-US" sz="2000" dirty="0" err="1">
                <a:latin typeface="SimSun" pitchFamily="2" charset="-122"/>
                <a:ea typeface="SimSun" pitchFamily="2" charset="-122"/>
              </a:rPr>
              <a:t>的住户</a:t>
            </a:r>
            <a:r>
              <a:rPr lang="zh-CN" altLang="en-US" sz="2000" dirty="0">
                <a:latin typeface="SimSun" pitchFamily="2" charset="-122"/>
                <a:ea typeface="SimSun" pitchFamily="2" charset="-122"/>
              </a:rPr>
              <a:t>将不需要再</a:t>
            </a:r>
            <a:r>
              <a:rPr lang="en-US" sz="2000" dirty="0" err="1">
                <a:latin typeface="SimSun" pitchFamily="2" charset="-122"/>
                <a:ea typeface="SimSun" pitchFamily="2" charset="-122"/>
              </a:rPr>
              <a:t>考虑。如果在</a:t>
            </a: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[1]+100</a:t>
            </a:r>
            <a:r>
              <a:rPr lang="en-US" sz="2000" dirty="0">
                <a:latin typeface="SimSun" pitchFamily="2" charset="-122"/>
                <a:ea typeface="SimSun" pitchFamily="2" charset="-122"/>
                <a:cs typeface="Times New Roman" pitchFamily="18" charset="0"/>
              </a:rPr>
              <a:t>米外还有人家，则可重复</a:t>
            </a:r>
            <a:r>
              <a:rPr lang="zh-CN" altLang="en-US" sz="2000" dirty="0">
                <a:latin typeface="SimSun" pitchFamily="2" charset="-122"/>
                <a:ea typeface="SimSun" pitchFamily="2" charset="-122"/>
                <a:cs typeface="Times New Roman" pitchFamily="18" charset="0"/>
              </a:rPr>
              <a:t>上述</a:t>
            </a:r>
            <a:r>
              <a:rPr lang="en-US" sz="2000" dirty="0" err="1">
                <a:latin typeface="SimSun" pitchFamily="2" charset="-122"/>
                <a:ea typeface="SimSun" pitchFamily="2" charset="-122"/>
                <a:cs typeface="Times New Roman" pitchFamily="18" charset="0"/>
              </a:rPr>
              <a:t>过程确定</a:t>
            </a: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[3]、……</a:t>
            </a:r>
            <a:endParaRPr lang="en-US" sz="2000" dirty="0">
              <a:latin typeface="SimSun" pitchFamily="2" charset="-122"/>
              <a:ea typeface="SimSun" pitchFamily="2" charset="-122"/>
            </a:endParaRPr>
          </a:p>
        </p:txBody>
      </p:sp>
    </p:spTree>
    <p:extLst>
      <p:ext uri="{BB962C8B-B14F-4D97-AF65-F5344CB8AC3E}">
        <p14:creationId xmlns:p14="http://schemas.microsoft.com/office/powerpoint/2010/main" val="3546172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E1812C0-8855-45EA-AB19-DB099BFFE5AA}"/>
              </a:ext>
            </a:extLst>
          </p:cNvPr>
          <p:cNvPicPr>
            <a:picLocks noChangeAspect="1"/>
          </p:cNvPicPr>
          <p:nvPr/>
        </p:nvPicPr>
        <p:blipFill>
          <a:blip r:embed="rId2"/>
          <a:stretch>
            <a:fillRect/>
          </a:stretch>
        </p:blipFill>
        <p:spPr>
          <a:xfrm>
            <a:off x="1354103" y="838200"/>
            <a:ext cx="6452419" cy="4191000"/>
          </a:xfrm>
          <a:prstGeom prst="rect">
            <a:avLst/>
          </a:prstGeom>
        </p:spPr>
      </p:pic>
      <p:sp>
        <p:nvSpPr>
          <p:cNvPr id="6" name="文本框 5">
            <a:extLst>
              <a:ext uri="{FF2B5EF4-FFF2-40B4-BE49-F238E27FC236}">
                <a16:creationId xmlns:a16="http://schemas.microsoft.com/office/drawing/2014/main" id="{CD81925D-F74B-414D-BDE2-5CBBB7AAC1A5}"/>
              </a:ext>
            </a:extLst>
          </p:cNvPr>
          <p:cNvSpPr txBox="1"/>
          <p:nvPr/>
        </p:nvSpPr>
        <p:spPr>
          <a:xfrm>
            <a:off x="1828801" y="5227320"/>
            <a:ext cx="5969408" cy="1107996"/>
          </a:xfrm>
          <a:prstGeom prst="rect">
            <a:avLst/>
          </a:prstGeom>
          <a:noFill/>
        </p:spPr>
        <p:txBody>
          <a:bodyPr wrap="square">
            <a:spAutoFit/>
          </a:bodyPr>
          <a:lstStyle/>
          <a:p>
            <a:pPr marL="228600" indent="-228600"/>
            <a:r>
              <a:rPr lang="en-US" sz="2200" b="1" dirty="0">
                <a:effectLst/>
                <a:latin typeface="Times New Roman" panose="02020603050405020304" pitchFamily="18" charset="0"/>
                <a:ea typeface="宋体" panose="02010600030101010101" pitchFamily="2" charset="-122"/>
              </a:rPr>
              <a:t>(d)</a:t>
            </a:r>
            <a:r>
              <a:rPr lang="en-US" sz="2200" dirty="0">
                <a:effectLst/>
                <a:latin typeface="Times New Roman" panose="02020603050405020304" pitchFamily="18" charset="0"/>
                <a:ea typeface="宋体" panose="02010600030101010101" pitchFamily="2" charset="-122"/>
              </a:rPr>
              <a:t>	</a:t>
            </a:r>
            <a:r>
              <a:rPr lang="zh-CN" sz="2200" dirty="0">
                <a:effectLst/>
                <a:latin typeface="Times New Roman" panose="02020603050405020304" pitchFamily="18" charset="0"/>
                <a:ea typeface="宋体" panose="02010600030101010101" pitchFamily="2" charset="-122"/>
              </a:rPr>
              <a:t>循环</a:t>
            </a:r>
            <a:r>
              <a:rPr lang="en-US" sz="2200" dirty="0">
                <a:effectLst/>
                <a:latin typeface="Times New Roman" panose="02020603050405020304" pitchFamily="18" charset="0"/>
                <a:ea typeface="宋体" panose="02010600030101010101" pitchFamily="2" charset="-122"/>
              </a:rPr>
              <a:t>3</a:t>
            </a:r>
            <a:r>
              <a:rPr lang="zh-CN" sz="2200" dirty="0">
                <a:effectLst/>
                <a:latin typeface="Times New Roman" panose="02020603050405020304" pitchFamily="18" charset="0"/>
                <a:ea typeface="宋体" panose="02010600030101010101" pitchFamily="2" charset="-122"/>
              </a:rPr>
              <a:t>轮后</a:t>
            </a:r>
            <a:r>
              <a:rPr lang="en-US" sz="2200" i="1" dirty="0">
                <a:effectLst/>
                <a:latin typeface="Times New Roman" panose="02020603050405020304" pitchFamily="18" charset="0"/>
                <a:ea typeface="宋体" panose="02010600030101010101" pitchFamily="2" charset="-122"/>
              </a:rPr>
              <a:t>Q</a:t>
            </a:r>
            <a:r>
              <a:rPr lang="zh-CN" sz="2200" dirty="0">
                <a:effectLst/>
                <a:latin typeface="Times New Roman" panose="02020603050405020304" pitchFamily="18" charset="0"/>
                <a:ea typeface="宋体" panose="02010600030101010101" pitchFamily="2" charset="-122"/>
              </a:rPr>
              <a:t>有</a:t>
            </a:r>
            <a:r>
              <a:rPr lang="en-US" sz="2200" dirty="0">
                <a:effectLst/>
                <a:latin typeface="Times New Roman" panose="02020603050405020304" pitchFamily="18" charset="0"/>
                <a:ea typeface="宋体" panose="02010600030101010101" pitchFamily="2" charset="-122"/>
              </a:rPr>
              <a:t>3</a:t>
            </a:r>
            <a:r>
              <a:rPr lang="zh-CN" sz="2200" dirty="0">
                <a:effectLst/>
                <a:latin typeface="Times New Roman" panose="02020603050405020304" pitchFamily="18" charset="0"/>
                <a:ea typeface="宋体" panose="02010600030101010101" pitchFamily="2" charset="-122"/>
              </a:rPr>
              <a:t>个子树。前一轮中有最小权值的子树</a:t>
            </a:r>
            <a:r>
              <a:rPr lang="en-US" sz="2200" i="1" dirty="0">
                <a:effectLst/>
                <a:latin typeface="Times New Roman" panose="02020603050405020304" pitchFamily="18" charset="0"/>
                <a:ea typeface="宋体" panose="02010600030101010101" pitchFamily="2" charset="-122"/>
              </a:rPr>
              <a:t>B</a:t>
            </a:r>
            <a:r>
              <a:rPr lang="zh-CN" sz="2200" dirty="0">
                <a:effectLst/>
                <a:latin typeface="Times New Roman" panose="02020603050405020304" pitchFamily="18" charset="0"/>
                <a:ea typeface="宋体" panose="02010600030101010101" pitchFamily="2" charset="-122"/>
              </a:rPr>
              <a:t>和</a:t>
            </a:r>
            <a:r>
              <a:rPr lang="en-US" sz="2200" i="1" dirty="0">
                <a:effectLst/>
                <a:latin typeface="Times New Roman" panose="02020603050405020304" pitchFamily="18" charset="0"/>
                <a:ea typeface="宋体" panose="02010600030101010101" pitchFamily="2" charset="-122"/>
              </a:rPr>
              <a:t>E</a:t>
            </a:r>
            <a:r>
              <a:rPr lang="zh-CN" sz="2200" dirty="0">
                <a:effectLst/>
                <a:latin typeface="Times New Roman" panose="02020603050405020304" pitchFamily="18" charset="0"/>
                <a:ea typeface="宋体" panose="02010600030101010101" pitchFamily="2" charset="-122"/>
              </a:rPr>
              <a:t>联为一棵子树，根为</a:t>
            </a:r>
            <a:r>
              <a:rPr lang="en-US" sz="2200" i="1" dirty="0">
                <a:effectLst/>
                <a:latin typeface="Times New Roman" panose="02020603050405020304" pitchFamily="18" charset="0"/>
                <a:ea typeface="宋体" panose="02010600030101010101" pitchFamily="2" charset="-122"/>
              </a:rPr>
              <a:t>p</a:t>
            </a:r>
            <a:r>
              <a:rPr lang="en-US" sz="2800" baseline="-25000" dirty="0">
                <a:effectLst/>
                <a:latin typeface="Times New Roman" panose="02020603050405020304" pitchFamily="18" charset="0"/>
                <a:ea typeface="宋体" panose="02010600030101010101" pitchFamily="2" charset="-122"/>
              </a:rPr>
              <a:t>3</a:t>
            </a:r>
            <a:r>
              <a:rPr lang="zh-CN" sz="2200" dirty="0">
                <a:effectLst/>
                <a:latin typeface="Times New Roman" panose="02020603050405020304" pitchFamily="18" charset="0"/>
                <a:ea typeface="宋体" panose="02010600030101010101" pitchFamily="2" charset="-122"/>
              </a:rPr>
              <a:t>，权值为</a:t>
            </a:r>
            <a:r>
              <a:rPr lang="en-US" sz="2200" dirty="0">
                <a:effectLst/>
                <a:latin typeface="Times New Roman" panose="02020603050405020304" pitchFamily="18" charset="0"/>
                <a:ea typeface="宋体" panose="02010600030101010101" pitchFamily="2" charset="-122"/>
              </a:rPr>
              <a:t>8+9=17</a:t>
            </a:r>
            <a:r>
              <a:rPr lang="zh-CN" sz="2200" dirty="0">
                <a:effectLst/>
                <a:latin typeface="Times New Roman" panose="02020603050405020304" pitchFamily="18" charset="0"/>
                <a:ea typeface="宋体" panose="02010600030101010101" pitchFamily="2" charset="-122"/>
              </a:rPr>
              <a:t>。</a:t>
            </a:r>
            <a:endParaRPr lang="en-US" sz="2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3164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AAEC26D-34FC-4F16-BA37-E787BFED2352}"/>
              </a:ext>
            </a:extLst>
          </p:cNvPr>
          <p:cNvPicPr>
            <a:picLocks noChangeAspect="1"/>
          </p:cNvPicPr>
          <p:nvPr/>
        </p:nvPicPr>
        <p:blipFill>
          <a:blip r:embed="rId2"/>
          <a:stretch>
            <a:fillRect/>
          </a:stretch>
        </p:blipFill>
        <p:spPr>
          <a:xfrm>
            <a:off x="1600200" y="914400"/>
            <a:ext cx="6208082" cy="4114799"/>
          </a:xfrm>
          <a:prstGeom prst="rect">
            <a:avLst/>
          </a:prstGeom>
        </p:spPr>
      </p:pic>
      <p:sp>
        <p:nvSpPr>
          <p:cNvPr id="10" name="文本框 9">
            <a:extLst>
              <a:ext uri="{FF2B5EF4-FFF2-40B4-BE49-F238E27FC236}">
                <a16:creationId xmlns:a16="http://schemas.microsoft.com/office/drawing/2014/main" id="{D0416518-6D8E-48E5-887D-F555DDF318FF}"/>
              </a:ext>
            </a:extLst>
          </p:cNvPr>
          <p:cNvSpPr txBox="1"/>
          <p:nvPr/>
        </p:nvSpPr>
        <p:spPr>
          <a:xfrm>
            <a:off x="1524000" y="5334000"/>
            <a:ext cx="6553200" cy="872355"/>
          </a:xfrm>
          <a:prstGeom prst="rect">
            <a:avLst/>
          </a:prstGeom>
          <a:noFill/>
        </p:spPr>
        <p:txBody>
          <a:bodyPr wrap="square">
            <a:spAutoFit/>
          </a:bodyPr>
          <a:lstStyle/>
          <a:p>
            <a:pPr>
              <a:lnSpc>
                <a:spcPct val="120000"/>
              </a:lnSpc>
            </a:pPr>
            <a:r>
              <a:rPr lang="en-US" sz="2200" b="1" dirty="0">
                <a:effectLst/>
                <a:latin typeface="Times New Roman" panose="02020603050405020304" pitchFamily="18" charset="0"/>
                <a:ea typeface="宋体" panose="02010600030101010101" pitchFamily="2" charset="-122"/>
              </a:rPr>
              <a:t>(e) </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循环</a:t>
            </a:r>
            <a:r>
              <a:rPr lang="en-US" sz="2200" dirty="0">
                <a:effectLst/>
                <a:latin typeface="Times New Roman" panose="02020603050405020304" pitchFamily="18" charset="0"/>
                <a:ea typeface="宋体" panose="02010600030101010101" pitchFamily="2" charset="-122"/>
              </a:rPr>
              <a:t>4</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轮后</a:t>
            </a:r>
            <a:r>
              <a:rPr lang="en-US" sz="2200" i="1" dirty="0">
                <a:effectLst/>
                <a:latin typeface="Times New Roman" panose="02020603050405020304" pitchFamily="18" charset="0"/>
                <a:ea typeface="宋体" panose="02010600030101010101" pitchFamily="2" charset="-122"/>
              </a:rPr>
              <a:t>Q</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有</a:t>
            </a:r>
            <a:r>
              <a:rPr lang="en-US" sz="2200" dirty="0">
                <a:effectLst/>
                <a:latin typeface="Times New Roman" panose="02020603050405020304" pitchFamily="18" charset="0"/>
                <a:ea typeface="宋体" panose="02010600030101010101" pitchFamily="2" charset="-122"/>
              </a:rPr>
              <a:t>2</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个子树。前一轮中有最小权值的子树</a:t>
            </a:r>
            <a:r>
              <a:rPr lang="en-US" sz="2200" i="1" dirty="0">
                <a:effectLst/>
                <a:latin typeface="Times New Roman" panose="02020603050405020304" pitchFamily="18" charset="0"/>
                <a:ea typeface="宋体" panose="02010600030101010101" pitchFamily="2" charset="-122"/>
              </a:rPr>
              <a:t>p</a:t>
            </a:r>
            <a:r>
              <a:rPr lang="en-US" sz="2800" baseline="-15000" dirty="0">
                <a:effectLst/>
                <a:latin typeface="Times New Roman" panose="02020603050405020304" pitchFamily="18" charset="0"/>
                <a:ea typeface="宋体" panose="02010600030101010101" pitchFamily="2" charset="-122"/>
              </a:rPr>
              <a:t>2</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2200" i="1" dirty="0">
                <a:effectLst/>
                <a:latin typeface="Times New Roman" panose="02020603050405020304" pitchFamily="18" charset="0"/>
                <a:ea typeface="宋体" panose="02010600030101010101" pitchFamily="2" charset="-122"/>
              </a:rPr>
              <a:t>F</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联为一棵子树，根为</a:t>
            </a:r>
            <a:r>
              <a:rPr lang="en-US" sz="2200" i="1" dirty="0">
                <a:effectLst/>
                <a:latin typeface="Times New Roman" panose="02020603050405020304" pitchFamily="18" charset="0"/>
                <a:ea typeface="宋体" panose="02010600030101010101" pitchFamily="2" charset="-122"/>
              </a:rPr>
              <a:t>p</a:t>
            </a:r>
            <a:r>
              <a:rPr lang="en-US" sz="2800" baseline="-15000" dirty="0">
                <a:latin typeface="Times New Roman" panose="02020603050405020304" pitchFamily="18" charset="0"/>
                <a:ea typeface="宋体" panose="02010600030101010101" pitchFamily="2" charset="-122"/>
              </a:rPr>
              <a:t>4</a:t>
            </a:r>
            <a:r>
              <a:rPr lang="zh-CN" sz="2200" dirty="0">
                <a:effectLst/>
                <a:latin typeface="Times New Roman" panose="02020603050405020304" pitchFamily="18" charset="0"/>
                <a:ea typeface="宋体" panose="02010600030101010101" pitchFamily="2" charset="-122"/>
                <a:cs typeface="Times New Roman" panose="02020603050405020304" pitchFamily="18" charset="0"/>
              </a:rPr>
              <a:t>，权值为</a:t>
            </a:r>
            <a:r>
              <a:rPr lang="en-US" sz="2200" dirty="0">
                <a:effectLst/>
                <a:latin typeface="Times New Roman" panose="02020603050405020304" pitchFamily="18" charset="0"/>
                <a:ea typeface="宋体" panose="02010600030101010101" pitchFamily="2" charset="-122"/>
              </a:rPr>
              <a:t>11+12=23</a:t>
            </a:r>
            <a:r>
              <a:rPr lang="en-US" altLang="zh-CN" sz="2200" dirty="0">
                <a:effectLst/>
                <a:latin typeface="Times New Roman" panose="02020603050405020304" pitchFamily="18" charset="0"/>
                <a:ea typeface="宋体" panose="02010600030101010101" pitchFamily="2" charset="-122"/>
              </a:rPr>
              <a:t>.</a:t>
            </a:r>
            <a:endParaRPr lang="en-US" sz="2000" dirty="0"/>
          </a:p>
        </p:txBody>
      </p:sp>
    </p:spTree>
    <p:extLst>
      <p:ext uri="{BB962C8B-B14F-4D97-AF65-F5344CB8AC3E}">
        <p14:creationId xmlns:p14="http://schemas.microsoft.com/office/powerpoint/2010/main" val="3803342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361104"/>
            <a:ext cx="2895600" cy="365125"/>
          </a:xfrm>
        </p:spPr>
        <p:txBody>
          <a:bodyPr/>
          <a:lstStyle/>
          <a:p>
            <a:r>
              <a:rPr lang="en-US" dirty="0"/>
              <a:t>7-52</a:t>
            </a:r>
          </a:p>
        </p:txBody>
      </p:sp>
      <p:sp>
        <p:nvSpPr>
          <p:cNvPr id="6" name="文本框 5">
            <a:extLst>
              <a:ext uri="{FF2B5EF4-FFF2-40B4-BE49-F238E27FC236}">
                <a16:creationId xmlns:a16="http://schemas.microsoft.com/office/drawing/2014/main" id="{D390FF5C-DD40-458A-B088-B8AD9AD5433A}"/>
              </a:ext>
            </a:extLst>
          </p:cNvPr>
          <p:cNvSpPr txBox="1"/>
          <p:nvPr/>
        </p:nvSpPr>
        <p:spPr>
          <a:xfrm>
            <a:off x="1828799" y="5759962"/>
            <a:ext cx="5951623" cy="461665"/>
          </a:xfrm>
          <a:prstGeom prst="rect">
            <a:avLst/>
          </a:prstGeom>
          <a:noFill/>
        </p:spPr>
        <p:txBody>
          <a:bodyPr wrap="square">
            <a:spAutoFit/>
          </a:bodyPr>
          <a:lstStyle/>
          <a:p>
            <a:pPr algn="ctr"/>
            <a:r>
              <a:rPr lang="en-US" sz="2400" b="1" dirty="0">
                <a:effectLst/>
                <a:latin typeface="Times New Roman" panose="02020603050405020304" pitchFamily="18" charset="0"/>
                <a:ea typeface="宋体" panose="02010600030101010101" pitchFamily="2" charset="-122"/>
              </a:rPr>
              <a:t>(f)</a:t>
            </a:r>
            <a:r>
              <a:rPr lang="en-US" sz="2400" dirty="0">
                <a:effectLst/>
                <a:latin typeface="Times New Roman" panose="02020603050405020304" pitchFamily="18" charset="0"/>
                <a:ea typeface="宋体" panose="02010600030101010101" pitchFamily="2" charset="-122"/>
              </a:rPr>
              <a:t>	</a:t>
            </a:r>
            <a:r>
              <a:rPr lang="zh-CN" sz="2400" dirty="0">
                <a:effectLst/>
                <a:latin typeface="Times New Roman" panose="02020603050405020304" pitchFamily="18" charset="0"/>
                <a:ea typeface="宋体" panose="02010600030101010101" pitchFamily="2" charset="-122"/>
                <a:cs typeface="Times New Roman" panose="02020603050405020304" pitchFamily="18" charset="0"/>
              </a:rPr>
              <a:t>循环</a:t>
            </a:r>
            <a:r>
              <a:rPr lang="en-US" sz="2400" dirty="0">
                <a:effectLst/>
                <a:latin typeface="Times New Roman" panose="02020603050405020304" pitchFamily="18" charset="0"/>
                <a:ea typeface="宋体" panose="02010600030101010101" pitchFamily="2" charset="-122"/>
              </a:rPr>
              <a:t>5</a:t>
            </a:r>
            <a:r>
              <a:rPr lang="zh-CN" sz="2400" dirty="0">
                <a:effectLst/>
                <a:latin typeface="Times New Roman" panose="02020603050405020304" pitchFamily="18" charset="0"/>
                <a:ea typeface="宋体" panose="02010600030101010101" pitchFamily="2" charset="-122"/>
                <a:cs typeface="Times New Roman" panose="02020603050405020304" pitchFamily="18" charset="0"/>
              </a:rPr>
              <a:t>轮后</a:t>
            </a:r>
            <a:r>
              <a:rPr lang="en-US" sz="2400" i="1" dirty="0">
                <a:effectLst/>
                <a:latin typeface="Times New Roman" panose="02020603050405020304" pitchFamily="18" charset="0"/>
                <a:ea typeface="宋体" panose="02010600030101010101" pitchFamily="2" charset="-122"/>
              </a:rPr>
              <a:t>Q</a:t>
            </a:r>
            <a:r>
              <a:rPr lang="zh-CN" sz="2400" dirty="0">
                <a:effectLst/>
                <a:latin typeface="Times New Roman" panose="02020603050405020304" pitchFamily="18" charset="0"/>
                <a:ea typeface="宋体" panose="02010600030101010101" pitchFamily="2" charset="-122"/>
                <a:cs typeface="Times New Roman" panose="02020603050405020304" pitchFamily="18" charset="0"/>
              </a:rPr>
              <a:t>中的前缀码树。</a:t>
            </a:r>
            <a:endParaRPr lang="en-US" sz="2400" dirty="0"/>
          </a:p>
        </p:txBody>
      </p:sp>
      <p:pic>
        <p:nvPicPr>
          <p:cNvPr id="10" name="图片 9">
            <a:extLst>
              <a:ext uri="{FF2B5EF4-FFF2-40B4-BE49-F238E27FC236}">
                <a16:creationId xmlns:a16="http://schemas.microsoft.com/office/drawing/2014/main" id="{5EF31008-D7AA-4760-B49C-D4EDC668F8DE}"/>
              </a:ext>
            </a:extLst>
          </p:cNvPr>
          <p:cNvPicPr>
            <a:picLocks noChangeAspect="1"/>
          </p:cNvPicPr>
          <p:nvPr/>
        </p:nvPicPr>
        <p:blipFill>
          <a:blip r:embed="rId3"/>
          <a:stretch>
            <a:fillRect/>
          </a:stretch>
        </p:blipFill>
        <p:spPr>
          <a:xfrm>
            <a:off x="1531144" y="914400"/>
            <a:ext cx="6081712" cy="4523522"/>
          </a:xfrm>
          <a:prstGeom prst="rect">
            <a:avLst/>
          </a:prstGeom>
        </p:spPr>
      </p:pic>
      <p:sp>
        <p:nvSpPr>
          <p:cNvPr id="4" name="文本框 3">
            <a:extLst>
              <a:ext uri="{FF2B5EF4-FFF2-40B4-BE49-F238E27FC236}">
                <a16:creationId xmlns:a16="http://schemas.microsoft.com/office/drawing/2014/main" id="{93894C91-DFC3-ACAB-A20F-FEBF41EA7156}"/>
              </a:ext>
            </a:extLst>
          </p:cNvPr>
          <p:cNvSpPr txBox="1"/>
          <p:nvPr/>
        </p:nvSpPr>
        <p:spPr>
          <a:xfrm>
            <a:off x="3886200" y="6368755"/>
            <a:ext cx="5638800" cy="369332"/>
          </a:xfrm>
          <a:prstGeom prst="rect">
            <a:avLst/>
          </a:prstGeom>
          <a:noFill/>
        </p:spPr>
        <p:txBody>
          <a:bodyPr wrap="square">
            <a:spAutoFit/>
          </a:bodyPr>
          <a:lstStyle/>
          <a:p>
            <a:r>
              <a:rPr lang="zh-CN" altLang="en-US" dirty="0"/>
              <a:t>很明显，这是一棵满二叉树，但不是完全二叉树</a:t>
            </a:r>
            <a:r>
              <a:rPr lang="en-US" altLang="zh-CN" dirty="0"/>
              <a:t>.</a:t>
            </a:r>
          </a:p>
        </p:txBody>
      </p:sp>
    </p:spTree>
    <p:extLst>
      <p:ext uri="{BB962C8B-B14F-4D97-AF65-F5344CB8AC3E}">
        <p14:creationId xmlns:p14="http://schemas.microsoft.com/office/powerpoint/2010/main" val="235639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916" y="422379"/>
            <a:ext cx="6934200" cy="523220"/>
          </a:xfrm>
          <a:prstGeom prst="rect">
            <a:avLst/>
          </a:prstGeom>
          <a:noFill/>
        </p:spPr>
        <p:txBody>
          <a:bodyPr wrap="square" rtlCol="0">
            <a:spAutoFit/>
          </a:bodyPr>
          <a:lstStyle/>
          <a:p>
            <a:pPr marL="0" lvl="1"/>
            <a:r>
              <a:rPr lang="en-US" altLang="zh-CN" sz="2800" b="1" dirty="0">
                <a:latin typeface="Times New Roman" pitchFamily="18" charset="0"/>
                <a:ea typeface="SimSun" pitchFamily="2" charset="-122"/>
                <a:cs typeface="Times New Roman" pitchFamily="18" charset="0"/>
              </a:rPr>
              <a:t>7.4  </a:t>
            </a:r>
            <a:r>
              <a:rPr lang="zh-CN" altLang="en-US" sz="2800" b="1" dirty="0">
                <a:latin typeface="Times New Roman" pitchFamily="18" charset="0"/>
                <a:ea typeface="SimSun" pitchFamily="2" charset="-122"/>
                <a:cs typeface="Times New Roman" pitchFamily="18" charset="0"/>
              </a:rPr>
              <a:t>最优加油计划问题</a:t>
            </a:r>
            <a:endParaRPr lang="en-US" sz="2800" dirty="0">
              <a:latin typeface="Times New Roman" pitchFamily="18" charset="0"/>
              <a:ea typeface="SimSun" pitchFamily="2" charset="-122"/>
              <a:cs typeface="Times New Roman" pitchFamily="18" charset="0"/>
            </a:endParaRPr>
          </a:p>
        </p:txBody>
      </p:sp>
      <p:sp>
        <p:nvSpPr>
          <p:cNvPr id="4" name="TextBox 3"/>
          <p:cNvSpPr txBox="1"/>
          <p:nvPr/>
        </p:nvSpPr>
        <p:spPr>
          <a:xfrm>
            <a:off x="369916" y="1066800"/>
            <a:ext cx="8316884" cy="4194610"/>
          </a:xfrm>
          <a:prstGeom prst="rect">
            <a:avLst/>
          </a:prstGeom>
          <a:noFill/>
        </p:spPr>
        <p:txBody>
          <a:bodyPr wrap="square" rtlCol="0">
            <a:spAutoFit/>
          </a:bodyPr>
          <a:lstStyle/>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开车从城市</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到</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，中途路经加油站，</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油箱初始为空，并在</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所在的油站</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标记为</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号</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加油后出发。</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城市</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的加油站标记为</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号。 </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从站</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到站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 距离已知为</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公里，</a:t>
            </a:r>
            <a:r>
              <a:rPr lang="en-US" sz="2000" dirty="0">
                <a:latin typeface="Times New Roman" pitchFamily="18" charset="0"/>
                <a:ea typeface="SimSun" pitchFamily="2" charset="-122"/>
                <a:cs typeface="Times New Roman" pitchFamily="18" charset="0"/>
              </a:rPr>
              <a:t>(1≤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定义</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[0] = 0</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站 </a:t>
            </a:r>
            <a:r>
              <a:rPr lang="en-US" sz="2000" i="1" dirty="0" err="1">
                <a:latin typeface="Times New Roman" pitchFamily="18" charset="0"/>
                <a:ea typeface="SimSun" pitchFamily="2" charset="-122"/>
                <a:cs typeface="Times New Roman" pitchFamily="18" charset="0"/>
              </a:rPr>
              <a:t>i</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的油价已知为</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这里的价格已转换为元</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公里。</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latin typeface="Times New Roman" pitchFamily="18" charset="0"/>
                <a:ea typeface="SimSun" pitchFamily="2" charset="-122"/>
                <a:cs typeface="Times New Roman" pitchFamily="18" charset="0"/>
              </a:rPr>
              <a:t>在油站</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（即：</a:t>
            </a:r>
            <a:r>
              <a:rPr lang="en-US" altLang="zh-CN"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）加的油不计入本问题，为方便，定义</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 = 0</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a:buChar char="·"/>
            </a:pPr>
            <a:r>
              <a:rPr lang="zh-CN" altLang="en-US" sz="2000" dirty="0"/>
              <a:t>汽车加满油可跑</a:t>
            </a:r>
            <a:r>
              <a:rPr lang="en-US" sz="2000" i="1" dirty="0">
                <a:latin typeface="Times New Roman" pitchFamily="18" charset="0"/>
                <a:cs typeface="Times New Roman" pitchFamily="18" charset="0"/>
              </a:rPr>
              <a:t>L</a:t>
            </a:r>
            <a:r>
              <a:rPr lang="zh-CN" altLang="en-US" sz="2000" dirty="0"/>
              <a:t>公里，任意两个相邻加油站之间的距离 </a:t>
            </a:r>
            <a:r>
              <a:rPr lang="zh-CN" altLang="en-US" sz="2000" dirty="0">
                <a:sym typeface="Symbol" panose="05050102010706020507" pitchFamily="18" charset="2"/>
              </a:rPr>
              <a:t> </a:t>
            </a:r>
            <a:r>
              <a:rPr lang="en-US" altLang="zh-CN" sz="2000" i="1" dirty="0">
                <a:latin typeface="Times New Roman" pitchFamily="18" charset="0"/>
                <a:cs typeface="Times New Roman" pitchFamily="18" charset="0"/>
                <a:sym typeface="Symbol" panose="05050102010706020507" pitchFamily="18" charset="2"/>
              </a:rPr>
              <a:t>L</a:t>
            </a:r>
            <a:r>
              <a:rPr lang="zh-CN" altLang="en-US" sz="2000" dirty="0"/>
              <a:t>。</a:t>
            </a:r>
            <a:endParaRPr lang="en-US" altLang="zh-CN" sz="2000" dirty="0"/>
          </a:p>
          <a:p>
            <a:pPr marL="465138" indent="-465138">
              <a:lnSpc>
                <a:spcPct val="150000"/>
              </a:lnSpc>
              <a:buFont typeface="Symbol"/>
              <a:buChar char="·"/>
            </a:pPr>
            <a:r>
              <a:rPr lang="zh-CN" altLang="en-US" sz="2000" dirty="0"/>
              <a:t>设计一个算法确定，从</a:t>
            </a:r>
            <a:r>
              <a:rPr lang="en-US" sz="2000" dirty="0"/>
              <a:t>0</a:t>
            </a:r>
            <a:r>
              <a:rPr lang="zh-CN" altLang="en-US" sz="2000" dirty="0"/>
              <a:t>号油站开始，应该在哪些油站加油以及加多少油，才能使汽车到达城市</a:t>
            </a:r>
            <a:r>
              <a:rPr lang="en-US" sz="2000" i="1" dirty="0"/>
              <a:t>B</a:t>
            </a:r>
            <a:r>
              <a:rPr lang="zh-CN" altLang="en-US" sz="2000" dirty="0"/>
              <a:t>时总共用的油钱最少。</a:t>
            </a:r>
            <a:endParaRPr lang="en-US" sz="2000" dirty="0">
              <a:latin typeface="Times New Roman" pitchFamily="18" charset="0"/>
              <a:ea typeface="SimSun" pitchFamily="2" charset="-122"/>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29117103"/>
              </p:ext>
            </p:extLst>
          </p:nvPr>
        </p:nvGraphicFramePr>
        <p:xfrm>
          <a:off x="74487" y="5149033"/>
          <a:ext cx="9014095" cy="1556553"/>
        </p:xfrm>
        <a:graphic>
          <a:graphicData uri="http://schemas.openxmlformats.org/presentationml/2006/ole">
            <mc:AlternateContent xmlns:mc="http://schemas.openxmlformats.org/markup-compatibility/2006">
              <mc:Choice xmlns:v="urn:schemas-microsoft-com:vml" Requires="v">
                <p:oleObj name="Picture" r:id="rId3" imgW="4400640" imgH="743040" progId="Word.Picture.8">
                  <p:embed/>
                </p:oleObj>
              </mc:Choice>
              <mc:Fallback>
                <p:oleObj name="Picture" r:id="rId3" imgW="4400640" imgH="743040" progId="Word.Picture.8">
                  <p:embed/>
                  <p:pic>
                    <p:nvPicPr>
                      <p:cNvPr id="8" name="Object 7"/>
                      <p:cNvPicPr>
                        <a:picLocks noChangeAspect="1" noChangeArrowheads="1"/>
                      </p:cNvPicPr>
                      <p:nvPr/>
                    </p:nvPicPr>
                    <p:blipFill>
                      <a:blip r:embed="rId4"/>
                      <a:srcRect/>
                      <a:stretch>
                        <a:fillRect/>
                      </a:stretch>
                    </p:blipFill>
                    <p:spPr bwMode="auto">
                      <a:xfrm>
                        <a:off x="74487" y="5149033"/>
                        <a:ext cx="9014095" cy="1556553"/>
                      </a:xfrm>
                      <a:prstGeom prst="rect">
                        <a:avLst/>
                      </a:prstGeom>
                      <a:noFill/>
                    </p:spPr>
                  </p:pic>
                </p:oleObj>
              </mc:Fallback>
            </mc:AlternateContent>
          </a:graphicData>
        </a:graphic>
      </p:graphicFrame>
    </p:spTree>
    <p:extLst>
      <p:ext uri="{BB962C8B-B14F-4D97-AF65-F5344CB8AC3E}">
        <p14:creationId xmlns:p14="http://schemas.microsoft.com/office/powerpoint/2010/main" val="1401262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7-54</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p:cNvSpPr txBox="1"/>
          <p:nvPr/>
        </p:nvSpPr>
        <p:spPr>
          <a:xfrm>
            <a:off x="952500" y="533400"/>
            <a:ext cx="7239000" cy="1726691"/>
          </a:xfrm>
          <a:prstGeom prst="rect">
            <a:avLst/>
          </a:prstGeom>
          <a:noFill/>
        </p:spPr>
        <p:txBody>
          <a:bodyPr wrap="square" rtlCol="0">
            <a:spAutoFit/>
          </a:bodyPr>
          <a:lstStyle/>
          <a:p>
            <a:r>
              <a:rPr lang="zh-CN" altLang="en-US" sz="2000" b="1" dirty="0"/>
              <a:t>解的基本思路</a:t>
            </a:r>
            <a:endParaRPr lang="en-US" sz="3200" dirty="0"/>
          </a:p>
          <a:p>
            <a:pPr indent="457200">
              <a:lnSpc>
                <a:spcPct val="150000"/>
              </a:lnSpc>
            </a:pPr>
            <a:r>
              <a:rPr lang="zh-CN" altLang="en-US" sz="2000" dirty="0">
                <a:latin typeface="Times New Roman" pitchFamily="18" charset="0"/>
                <a:ea typeface="SimSun" pitchFamily="2" charset="-122"/>
                <a:cs typeface="Times New Roman" pitchFamily="18" charset="0"/>
              </a:rPr>
              <a:t>从</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号加油站开始，我们需要回答两个问题：</a:t>
            </a:r>
            <a:endParaRPr lang="en-US" sz="3200" dirty="0">
              <a:latin typeface="Times New Roman" pitchFamily="18" charset="0"/>
              <a:ea typeface="SimSun" pitchFamily="2" charset="-122"/>
              <a:cs typeface="Times New Roman" pitchFamily="18" charset="0"/>
            </a:endParaRPr>
          </a:p>
          <a:p>
            <a:pPr marL="465138" lvl="1" indent="-465138">
              <a:lnSpc>
                <a:spcPct val="150000"/>
              </a:lnSpc>
              <a:buFont typeface="Symbol" pitchFamily="18" charset="2"/>
              <a:buChar char="·"/>
            </a:pPr>
            <a:r>
              <a:rPr lang="zh-CN" altLang="en-US" sz="2000" dirty="0">
                <a:latin typeface="Times New Roman" pitchFamily="18" charset="0"/>
                <a:ea typeface="SimSun" pitchFamily="2" charset="-122"/>
                <a:cs typeface="Times New Roman" pitchFamily="18" charset="0"/>
              </a:rPr>
              <a:t>在当前停下的这个加油站应该加多少钱的油？</a:t>
            </a:r>
            <a:endParaRPr lang="en-US" altLang="zh-CN" sz="2000" dirty="0">
              <a:latin typeface="Times New Roman" pitchFamily="18" charset="0"/>
              <a:ea typeface="SimSun" pitchFamily="2" charset="-122"/>
              <a:cs typeface="Times New Roman" pitchFamily="18" charset="0"/>
            </a:endParaRPr>
          </a:p>
          <a:p>
            <a:pPr marL="465138" lvl="1" indent="-465138">
              <a:lnSpc>
                <a:spcPct val="150000"/>
              </a:lnSpc>
              <a:buFont typeface="Symbol" pitchFamily="18" charset="2"/>
              <a:buChar char="·"/>
            </a:pPr>
            <a:r>
              <a:rPr lang="zh-CN" altLang="en-US" sz="2000" dirty="0">
                <a:latin typeface="Times New Roman" pitchFamily="18" charset="0"/>
                <a:ea typeface="SimSun" pitchFamily="2" charset="-122"/>
                <a:cs typeface="Times New Roman" pitchFamily="18" charset="0"/>
              </a:rPr>
              <a:t>下一站应该停在几号加油站？</a:t>
            </a:r>
            <a:endParaRPr lang="en-US" sz="3200" dirty="0">
              <a:latin typeface="Times New Roman" pitchFamily="18" charset="0"/>
              <a:ea typeface="SimSun" pitchFamily="2" charset="-122"/>
              <a:cs typeface="Times New Roman" pitchFamily="18" charset="0"/>
            </a:endParaRPr>
          </a:p>
        </p:txBody>
      </p:sp>
      <p:sp>
        <p:nvSpPr>
          <p:cNvPr id="6" name="TextBox 5"/>
          <p:cNvSpPr txBox="1"/>
          <p:nvPr/>
        </p:nvSpPr>
        <p:spPr>
          <a:xfrm>
            <a:off x="916478" y="2349738"/>
            <a:ext cx="7848600" cy="4142737"/>
          </a:xfrm>
          <a:prstGeom prst="rect">
            <a:avLst/>
          </a:prstGeom>
          <a:noFill/>
        </p:spPr>
        <p:txBody>
          <a:bodyPr wrap="square" rtlCol="0">
            <a:spAutoFit/>
          </a:bodyPr>
          <a:lstStyle/>
          <a:p>
            <a:pPr>
              <a:lnSpc>
                <a:spcPct val="150000"/>
              </a:lnSpc>
            </a:pPr>
            <a:r>
              <a:rPr lang="zh-CN" altLang="en-US" sz="2000" b="1" dirty="0">
                <a:latin typeface="Times New Roman" pitchFamily="18" charset="0"/>
                <a:ea typeface="SimSun" pitchFamily="2" charset="-122"/>
                <a:cs typeface="Times New Roman" pitchFamily="18" charset="0"/>
              </a:rPr>
              <a:t>定义两个变量：</a:t>
            </a:r>
            <a:endParaRPr lang="en-US" altLang="zh-CN" sz="2000" b="1" dirty="0">
              <a:latin typeface="Times New Roman" pitchFamily="18" charset="0"/>
              <a:ea typeface="SimSun" pitchFamily="2" charset="-122"/>
              <a:cs typeface="Times New Roman" pitchFamily="18" charset="0"/>
            </a:endParaRPr>
          </a:p>
          <a:p>
            <a:pPr marL="465138" indent="-465138">
              <a:lnSpc>
                <a:spcPct val="150000"/>
              </a:lnSpc>
              <a:buAutoNum type="arabicParenBoth"/>
            </a:pP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表示到达第</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号油站时，还可跑的公里数，</a:t>
            </a:r>
            <a:r>
              <a:rPr lang="en-US" sz="2000" dirty="0">
                <a:latin typeface="Times New Roman" pitchFamily="18" charset="0"/>
                <a:ea typeface="SimSun" pitchFamily="2" charset="-122"/>
                <a:cs typeface="Times New Roman" pitchFamily="18" charset="0"/>
              </a:rPr>
              <a:t>0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n</a:t>
            </a:r>
            <a:r>
              <a:rPr lang="en-US" sz="2000" dirty="0" err="1">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[0] = 0</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AutoNum type="arabicParenBoth" startAt="2"/>
            </a:pP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表示在油站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时需加多少钱的油。如不在第</a:t>
            </a:r>
            <a:r>
              <a:rPr lang="en-US" altLang="zh-CN"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站停，</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pPr>
            <a:r>
              <a:rPr lang="en-US" altLang="zh-CN" dirty="0">
                <a:latin typeface="Times New Roman" pitchFamily="18" charset="0"/>
                <a:ea typeface="SimSun" pitchFamily="2" charset="-122"/>
                <a:cs typeface="Times New Roman" pitchFamily="18" charset="0"/>
              </a:rPr>
              <a:t>	</a:t>
            </a:r>
          </a:p>
          <a:p>
            <a:pPr indent="465138">
              <a:lnSpc>
                <a:spcPct val="150000"/>
              </a:lnSpc>
            </a:pPr>
            <a:r>
              <a:rPr lang="zh-CN" altLang="en-US" sz="2000" dirty="0">
                <a:latin typeface="Times New Roman" pitchFamily="18" charset="0"/>
                <a:ea typeface="SimSun" pitchFamily="2" charset="-122"/>
                <a:cs typeface="Times New Roman" pitchFamily="18" charset="0"/>
              </a:rPr>
              <a:t>因为汽车最多能跑</a:t>
            </a:r>
            <a:r>
              <a:rPr lang="en-US" altLang="zh-CN"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a:t>
            </a:r>
            <a:r>
              <a:rPr lang="en-US" altLang="zh-CN" sz="2000" dirty="0" err="1">
                <a:latin typeface="Times New Roman" pitchFamily="18" charset="0"/>
                <a:ea typeface="SimSun" pitchFamily="2" charset="-122"/>
                <a:cs typeface="Times New Roman" pitchFamily="18" charset="0"/>
              </a:rPr>
              <a:t>我们必须在离当前油站</a:t>
            </a:r>
            <a:r>
              <a:rPr lang="en-US" altLang="zh-CN" sz="2000" i="1" dirty="0" err="1">
                <a:latin typeface="Times New Roman" pitchFamily="18" charset="0"/>
                <a:ea typeface="SimSun" pitchFamily="2" charset="-122"/>
                <a:cs typeface="Times New Roman" pitchFamily="18" charset="0"/>
              </a:rPr>
              <a:t>L</a:t>
            </a:r>
            <a:r>
              <a:rPr lang="en-US" altLang="zh-CN" sz="2000" dirty="0" err="1">
                <a:latin typeface="Times New Roman" pitchFamily="18" charset="0"/>
                <a:ea typeface="SimSun" pitchFamily="2" charset="-122"/>
                <a:cs typeface="Times New Roman" pitchFamily="18" charset="0"/>
              </a:rPr>
              <a:t>公里内的某</a:t>
            </a:r>
            <a:r>
              <a:rPr lang="zh-CN" altLang="en-US" sz="2000" dirty="0">
                <a:latin typeface="Times New Roman" pitchFamily="18" charset="0"/>
                <a:ea typeface="SimSun" pitchFamily="2" charset="-122"/>
                <a:cs typeface="Times New Roman" pitchFamily="18" charset="0"/>
              </a:rPr>
              <a:t>个</a:t>
            </a:r>
            <a:r>
              <a:rPr lang="en-US" altLang="zh-CN" sz="2000" dirty="0" err="1">
                <a:latin typeface="Times New Roman" pitchFamily="18" charset="0"/>
                <a:ea typeface="SimSun" pitchFamily="2" charset="-122"/>
                <a:cs typeface="Times New Roman" pitchFamily="18" charset="0"/>
              </a:rPr>
              <a:t>油站停下</a:t>
            </a:r>
            <a:r>
              <a:rPr lang="zh-CN" altLang="en-US" sz="2000" dirty="0">
                <a:latin typeface="Times New Roman" pitchFamily="18" charset="0"/>
                <a:ea typeface="SimSun" pitchFamily="2" charset="-122"/>
                <a:cs typeface="Times New Roman" pitchFamily="18" charset="0"/>
              </a:rPr>
              <a:t>再次</a:t>
            </a:r>
            <a:r>
              <a:rPr lang="en-US" altLang="zh-CN" sz="2000" dirty="0" err="1">
                <a:latin typeface="Times New Roman" pitchFamily="18" charset="0"/>
                <a:ea typeface="SimSun" pitchFamily="2" charset="-122"/>
                <a:cs typeface="Times New Roman" pitchFamily="18" charset="0"/>
              </a:rPr>
              <a:t>加油，是否找一个</a:t>
            </a:r>
            <a:r>
              <a:rPr lang="en-US" altLang="zh-CN" sz="2000" dirty="0" err="1">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最便宜的油站</a:t>
            </a:r>
            <a:r>
              <a:rPr lang="en-US" altLang="zh-CN" sz="2000" dirty="0" err="1">
                <a:latin typeface="Times New Roman" pitchFamily="18" charset="0"/>
                <a:ea typeface="SimSun" pitchFamily="2" charset="-122"/>
                <a:cs typeface="Times New Roman" pitchFamily="18" charset="0"/>
              </a:rPr>
              <a:t>呢？不</a:t>
            </a:r>
            <a:r>
              <a:rPr lang="zh-CN" altLang="en-US" sz="2000" dirty="0">
                <a:latin typeface="Times New Roman" pitchFamily="18" charset="0"/>
                <a:ea typeface="SimSun" pitchFamily="2" charset="-122"/>
                <a:cs typeface="Times New Roman" pitchFamily="18" charset="0"/>
              </a:rPr>
              <a:t>完全</a:t>
            </a:r>
            <a:r>
              <a:rPr lang="en-US" altLang="zh-CN" sz="2000" dirty="0">
                <a:latin typeface="Times New Roman" pitchFamily="18" charset="0"/>
                <a:ea typeface="SimSun" pitchFamily="2" charset="-122"/>
                <a:cs typeface="Times New Roman" pitchFamily="18" charset="0"/>
              </a:rPr>
              <a:t>是！</a:t>
            </a:r>
          </a:p>
          <a:p>
            <a:pPr marL="285750"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比如，当前停靠的站油最贵，而前面走下去第</a:t>
            </a:r>
            <a:r>
              <a:rPr lang="en-US" altLang="zh-CN"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站最便宜且在</a:t>
            </a:r>
            <a:r>
              <a:rPr lang="en-US" altLang="zh-CN"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公里范围内，这时，我们未必加满油一直跑到第</a:t>
            </a:r>
            <a:r>
              <a:rPr lang="en-US" altLang="zh-CN"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站再加油，因为接下来的第</a:t>
            </a:r>
            <a:r>
              <a:rPr lang="en-US" altLang="zh-CN"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、第</a:t>
            </a:r>
            <a:r>
              <a:rPr lang="en-US" altLang="zh-CN"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站有可能比当前站的油便宜</a:t>
            </a:r>
            <a:r>
              <a:rPr lang="en-US" altLang="zh-CN" sz="2000"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9405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7-55</a:t>
            </a:r>
          </a:p>
        </p:txBody>
      </p:sp>
      <p:sp>
        <p:nvSpPr>
          <p:cNvPr id="3" name="TextBox 2"/>
          <p:cNvSpPr txBox="1"/>
          <p:nvPr/>
        </p:nvSpPr>
        <p:spPr>
          <a:xfrm>
            <a:off x="838200" y="914400"/>
            <a:ext cx="7924800" cy="5473871"/>
          </a:xfrm>
          <a:prstGeom prst="rect">
            <a:avLst/>
          </a:prstGeom>
          <a:noFill/>
        </p:spPr>
        <p:txBody>
          <a:bodyPr wrap="square" rtlCol="0">
            <a:spAutoFit/>
          </a:bodyPr>
          <a:lstStyle/>
          <a:p>
            <a:pPr>
              <a:lnSpc>
                <a:spcPct val="150000"/>
              </a:lnSpc>
            </a:pPr>
            <a:r>
              <a:rPr lang="zh-CN" altLang="en-US" sz="2400" b="1" dirty="0">
                <a:latin typeface="Times New Roman" pitchFamily="18" charset="0"/>
                <a:ea typeface="SimSun" pitchFamily="2" charset="-122"/>
                <a:cs typeface="Times New Roman" pitchFamily="18" charset="0"/>
              </a:rPr>
              <a:t>正确的做法</a:t>
            </a:r>
            <a:endParaRPr lang="en-US" sz="2400" dirty="0">
              <a:latin typeface="Times New Roman" pitchFamily="18" charset="0"/>
              <a:ea typeface="SimSun" pitchFamily="2" charset="-122"/>
              <a:cs typeface="Times New Roman" pitchFamily="18" charset="0"/>
            </a:endParaRPr>
          </a:p>
          <a:p>
            <a:pPr indent="465138">
              <a:lnSpc>
                <a:spcPct val="200000"/>
              </a:lnSpc>
            </a:pPr>
            <a:r>
              <a:rPr lang="zh-CN" altLang="en-US" sz="2000" dirty="0">
                <a:highlight>
                  <a:srgbClr val="FFFF00"/>
                </a:highlight>
                <a:latin typeface="Times New Roman" pitchFamily="18" charset="0"/>
                <a:ea typeface="SimSun" pitchFamily="2" charset="-122"/>
                <a:cs typeface="Times New Roman" pitchFamily="18" charset="0"/>
              </a:rPr>
              <a:t>假设当前停在加油站</a:t>
            </a:r>
            <a:r>
              <a:rPr lang="en-US" sz="2000" i="1" dirty="0">
                <a:highlight>
                  <a:srgbClr val="FFFF00"/>
                </a:highlight>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，依次观察前方</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公里内各油站的价格。我们分两种情况处理：</a:t>
            </a:r>
            <a:endParaRPr lang="en-US" sz="2000" dirty="0">
              <a:latin typeface="Times New Roman" pitchFamily="18" charset="0"/>
              <a:ea typeface="SimSun" pitchFamily="2" charset="-122"/>
              <a:cs typeface="Times New Roman" pitchFamily="18" charset="0"/>
            </a:endParaRPr>
          </a:p>
          <a:p>
            <a:pPr marL="465138" lvl="0" indent="-465138">
              <a:lnSpc>
                <a:spcPct val="200000"/>
              </a:lnSpc>
            </a:pPr>
            <a:r>
              <a:rPr lang="zh-CN" altLang="en-US" sz="2000" dirty="0">
                <a:latin typeface="Times New Roman" pitchFamily="18" charset="0"/>
                <a:ea typeface="SimSun" pitchFamily="2" charset="-122"/>
                <a:cs typeface="Times New Roman" pitchFamily="18" charset="0"/>
                <a:sym typeface="Symbol"/>
              </a:rPr>
              <a:t>  </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a:rPr>
              <a:t>情况</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a:rPr>
              <a:t>1</a:t>
            </a:r>
            <a:r>
              <a:rPr lang="zh-CN" altLang="en-US" sz="2000" dirty="0">
                <a:latin typeface="Times New Roman" pitchFamily="18" charset="0"/>
                <a:ea typeface="SimSun" pitchFamily="2" charset="-122"/>
                <a:cs typeface="Times New Roman" pitchFamily="18" charset="0"/>
                <a:sym typeface="Symbol"/>
              </a:rPr>
              <a:t>：前方</a:t>
            </a:r>
            <a:r>
              <a:rPr lang="en-US" sz="2000" i="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公里内，油站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是</a:t>
            </a:r>
            <a:r>
              <a:rPr lang="zh-CN" altLang="en-US" sz="2000" b="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第一个油站</a:t>
            </a:r>
            <a:r>
              <a:rPr lang="zh-CN" altLang="en-US" sz="2000" b="1" dirty="0">
                <a:solidFill>
                  <a:srgbClr val="FF0000"/>
                </a:solidFill>
                <a:highlight>
                  <a:srgbClr val="FFFF00"/>
                </a:highlight>
                <a:latin typeface="Times New Roman" pitchFamily="18" charset="0"/>
                <a:ea typeface="SimSun" pitchFamily="2" charset="-122"/>
                <a:cs typeface="Times New Roman" pitchFamily="18" charset="0"/>
              </a:rPr>
              <a:t>满足</a:t>
            </a:r>
            <a:r>
              <a:rPr lang="en-US" sz="2000" b="1" i="1" dirty="0">
                <a:solidFill>
                  <a:srgbClr val="0000FF"/>
                </a:solidFill>
                <a:highlight>
                  <a:srgbClr val="FFFF00"/>
                </a:highlight>
                <a:latin typeface="Times New Roman" pitchFamily="18" charset="0"/>
                <a:ea typeface="SimSun" pitchFamily="2" charset="-122"/>
                <a:cs typeface="Times New Roman" pitchFamily="18" charset="0"/>
              </a:rPr>
              <a:t>P</a:t>
            </a:r>
            <a:r>
              <a:rPr lang="en-US" sz="2000" b="1" dirty="0">
                <a:solidFill>
                  <a:srgbClr val="0000FF"/>
                </a:solidFill>
                <a:highlight>
                  <a:srgbClr val="FFFF00"/>
                </a:highlight>
                <a:latin typeface="Times New Roman" pitchFamily="18" charset="0"/>
                <a:ea typeface="SimSun" pitchFamily="2" charset="-122"/>
                <a:cs typeface="Times New Roman" pitchFamily="18" charset="0"/>
              </a:rPr>
              <a:t>[</a:t>
            </a:r>
            <a:r>
              <a:rPr lang="en-US" sz="2000" b="1" i="1" dirty="0">
                <a:solidFill>
                  <a:srgbClr val="0000FF"/>
                </a:solidFill>
                <a:highlight>
                  <a:srgbClr val="FFFF00"/>
                </a:highlight>
                <a:latin typeface="Times New Roman" pitchFamily="18" charset="0"/>
                <a:ea typeface="SimSun" pitchFamily="2" charset="-122"/>
                <a:cs typeface="Times New Roman" pitchFamily="18" charset="0"/>
              </a:rPr>
              <a:t>k</a:t>
            </a:r>
            <a:r>
              <a:rPr lang="en-US" sz="2000" b="1" dirty="0">
                <a:solidFill>
                  <a:srgbClr val="0000FF"/>
                </a:solidFill>
                <a:highlight>
                  <a:srgbClr val="FFFF00"/>
                </a:highlight>
                <a:latin typeface="Times New Roman" pitchFamily="18" charset="0"/>
                <a:ea typeface="SimSun" pitchFamily="2" charset="-122"/>
                <a:cs typeface="Times New Roman" pitchFamily="18" charset="0"/>
              </a:rPr>
              <a:t>] &lt; </a:t>
            </a:r>
            <a:r>
              <a:rPr lang="en-US" sz="2000" b="1" i="1" dirty="0">
                <a:solidFill>
                  <a:srgbClr val="0000FF"/>
                </a:solidFill>
                <a:highlight>
                  <a:srgbClr val="FFFF00"/>
                </a:highlight>
                <a:latin typeface="Times New Roman" pitchFamily="18" charset="0"/>
                <a:ea typeface="SimSun" pitchFamily="2" charset="-122"/>
                <a:cs typeface="Times New Roman" pitchFamily="18" charset="0"/>
              </a:rPr>
              <a:t>P</a:t>
            </a:r>
            <a:r>
              <a:rPr lang="en-US" sz="2000" b="1" dirty="0">
                <a:solidFill>
                  <a:srgbClr val="0000FF"/>
                </a:solidFill>
                <a:highlight>
                  <a:srgbClr val="FFFF00"/>
                </a:highlight>
                <a:latin typeface="Times New Roman" pitchFamily="18" charset="0"/>
                <a:ea typeface="SimSun" pitchFamily="2" charset="-122"/>
                <a:cs typeface="Times New Roman" pitchFamily="18" charset="0"/>
              </a:rPr>
              <a:t>[</a:t>
            </a:r>
            <a:r>
              <a:rPr lang="en-US" sz="2000" b="1" i="1" dirty="0" err="1">
                <a:solidFill>
                  <a:srgbClr val="0000FF"/>
                </a:solidFill>
                <a:highlight>
                  <a:srgbClr val="FFFF00"/>
                </a:highlight>
                <a:latin typeface="Times New Roman" pitchFamily="18" charset="0"/>
                <a:ea typeface="SimSun" pitchFamily="2" charset="-122"/>
                <a:cs typeface="Times New Roman" pitchFamily="18" charset="0"/>
              </a:rPr>
              <a:t>i</a:t>
            </a:r>
            <a:r>
              <a:rPr lang="en-US" sz="2000" b="1" dirty="0">
                <a:solidFill>
                  <a:srgbClr val="0000FF"/>
                </a:solidFill>
                <a:highlight>
                  <a:srgbClr val="FFFF00"/>
                </a:highlight>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k </a:t>
            </a:r>
            <a:r>
              <a:rPr lang="en-US" altLang="zh-CN" sz="2000" i="1" dirty="0">
                <a:latin typeface="Times New Roman" pitchFamily="18" charset="0"/>
                <a:ea typeface="SimSun" pitchFamily="2" charset="-122"/>
                <a:cs typeface="Times New Roman" pitchFamily="18" charset="0"/>
              </a:rPr>
              <a:t>&gt;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indent="465138">
              <a:lnSpc>
                <a:spcPct val="200000"/>
              </a:lnSpc>
            </a:pPr>
            <a:r>
              <a:rPr lang="zh-CN" altLang="en-US" sz="2000" dirty="0">
                <a:latin typeface="Times New Roman" pitchFamily="18" charset="0"/>
                <a:ea typeface="SimSun" pitchFamily="2" charset="-122"/>
                <a:cs typeface="Times New Roman" pitchFamily="18" charset="0"/>
              </a:rPr>
              <a:t>这种情况，加入正好能跑到油站 </a:t>
            </a:r>
            <a:r>
              <a:rPr lang="en-US" sz="2000" i="1" dirty="0">
                <a:latin typeface="Times New Roman" pitchFamily="18" charset="0"/>
                <a:ea typeface="SimSun" pitchFamily="2" charset="-122"/>
                <a:cs typeface="Times New Roman" pitchFamily="18" charset="0"/>
              </a:rPr>
              <a:t>k </a:t>
            </a:r>
            <a:r>
              <a:rPr lang="zh-CN" altLang="en-US" sz="2000" dirty="0">
                <a:latin typeface="Times New Roman" pitchFamily="18" charset="0"/>
                <a:ea typeface="SimSun" pitchFamily="2" charset="-122"/>
                <a:cs typeface="Times New Roman" pitchFamily="18" charset="0"/>
              </a:rPr>
              <a:t>的油。 </a:t>
            </a:r>
            <a:endParaRPr lang="en-US" sz="2000" dirty="0">
              <a:latin typeface="Times New Roman" pitchFamily="18" charset="0"/>
              <a:ea typeface="SimSun" pitchFamily="2" charset="-122"/>
              <a:cs typeface="Times New Roman" pitchFamily="18" charset="0"/>
            </a:endParaRPr>
          </a:p>
          <a:p>
            <a:pPr marL="465138" lvl="0" indent="-465138">
              <a:lnSpc>
                <a:spcPct val="200000"/>
              </a:lnSpc>
            </a:pPr>
            <a:r>
              <a:rPr lang="zh-CN" altLang="en-US" sz="2000" dirty="0">
                <a:latin typeface="Times New Roman" pitchFamily="18" charset="0"/>
                <a:ea typeface="SimSun" pitchFamily="2" charset="-122"/>
                <a:cs typeface="Times New Roman" pitchFamily="18" charset="0"/>
                <a:sym typeface="Symbol"/>
              </a:rPr>
              <a:t>  </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a:rPr>
              <a:t>情况</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a:rPr>
              <a:t>2</a:t>
            </a:r>
            <a:r>
              <a:rPr lang="zh-CN" altLang="en-US" sz="2000" dirty="0">
                <a:latin typeface="Times New Roman" pitchFamily="18" charset="0"/>
                <a:ea typeface="SimSun" pitchFamily="2" charset="-122"/>
                <a:cs typeface="Times New Roman" pitchFamily="18" charset="0"/>
                <a:sym typeface="Symbol"/>
              </a:rPr>
              <a:t>：前方</a:t>
            </a:r>
            <a:r>
              <a:rPr lang="en-US" sz="2000" i="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公里内，任何一个加油站的油价都</a:t>
            </a:r>
            <a:r>
              <a:rPr lang="zh-CN" altLang="en-US" sz="2000" u="heavy" dirty="0">
                <a:uFill>
                  <a:solidFill>
                    <a:srgbClr val="FFC000"/>
                  </a:solidFill>
                </a:uFill>
                <a:latin typeface="Times New Roman" pitchFamily="18" charset="0"/>
                <a:ea typeface="SimSun" pitchFamily="2" charset="-122"/>
                <a:cs typeface="Times New Roman" pitchFamily="18" charset="0"/>
              </a:rPr>
              <a:t>大于等于</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p>
          <a:p>
            <a:pPr indent="361950">
              <a:lnSpc>
                <a:spcPct val="200000"/>
              </a:lnSpc>
            </a:pPr>
            <a:r>
              <a:rPr lang="zh-CN" altLang="en-US" sz="2000" dirty="0">
                <a:latin typeface="Times New Roman" pitchFamily="18" charset="0"/>
                <a:ea typeface="SimSun" pitchFamily="2" charset="-122"/>
                <a:cs typeface="Times New Roman" pitchFamily="18" charset="0"/>
              </a:rPr>
              <a:t>这种情况，找出其中</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价格最低的加油站</a:t>
            </a:r>
            <a:r>
              <a:rPr lang="zh-CN" altLang="en-US" sz="2000" dirty="0">
                <a:latin typeface="Times New Roman" pitchFamily="18" charset="0"/>
                <a:ea typeface="SimSun" pitchFamily="2" charset="-122"/>
                <a:cs typeface="Times New Roman" pitchFamily="18" charset="0"/>
              </a:rPr>
              <a:t>（注：不含站</a:t>
            </a:r>
            <a:r>
              <a:rPr lang="en-US" altLang="zh-CN"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自身）</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记做</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65138">
              <a:lnSpc>
                <a:spcPct val="200000"/>
              </a:lnSpc>
            </a:pPr>
            <a:r>
              <a:rPr lang="zh-CN" altLang="en-US" sz="2000" dirty="0">
                <a:latin typeface="Times New Roman" pitchFamily="18" charset="0"/>
                <a:ea typeface="SimSun" pitchFamily="2" charset="-122"/>
                <a:cs typeface="Times New Roman" pitchFamily="18" charset="0"/>
              </a:rPr>
              <a:t>       如果价格同等最低的有好几个，则选择其中最远的一个。</a:t>
            </a:r>
            <a:endParaRPr lang="en-US" altLang="zh-CN" sz="2000" dirty="0">
              <a:latin typeface="Times New Roman" pitchFamily="18" charset="0"/>
              <a:ea typeface="SimSun" pitchFamily="2" charset="-122"/>
              <a:cs typeface="Times New Roman" pitchFamily="18" charset="0"/>
            </a:endParaRPr>
          </a:p>
          <a:p>
            <a:pPr indent="465138">
              <a:lnSpc>
                <a:spcPct val="200000"/>
              </a:lnSpc>
            </a:pPr>
            <a:r>
              <a:rPr lang="zh-CN" altLang="en-US" sz="2000" dirty="0">
                <a:latin typeface="Times New Roman" pitchFamily="18" charset="0"/>
                <a:ea typeface="SimSun" pitchFamily="2" charset="-122"/>
                <a:cs typeface="Times New Roman" pitchFamily="18" charset="0"/>
              </a:rPr>
              <a:t>这时，把油箱</a:t>
            </a:r>
            <a:r>
              <a:rPr lang="zh-CN" altLang="en-US" sz="2000" dirty="0">
                <a:highlight>
                  <a:srgbClr val="00FFFF"/>
                </a:highlight>
                <a:latin typeface="Times New Roman" pitchFamily="18" charset="0"/>
                <a:ea typeface="SimSun" pitchFamily="2" charset="-122"/>
                <a:cs typeface="Times New Roman" pitchFamily="18" charset="0"/>
              </a:rPr>
              <a:t>加满</a:t>
            </a:r>
            <a:r>
              <a:rPr lang="zh-CN" altLang="en-US" sz="2000" dirty="0">
                <a:latin typeface="Times New Roman" pitchFamily="18" charset="0"/>
                <a:ea typeface="SimSun" pitchFamily="2" charset="-122"/>
                <a:cs typeface="Times New Roman" pitchFamily="18" charset="0"/>
              </a:rPr>
              <a:t>，下一站停在选定的加油站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矩形 3">
            <a:extLst>
              <a:ext uri="{FF2B5EF4-FFF2-40B4-BE49-F238E27FC236}">
                <a16:creationId xmlns:a16="http://schemas.microsoft.com/office/drawing/2014/main" id="{4245EFB2-0DF3-4657-87F6-8EA419C4E3DA}"/>
              </a:ext>
            </a:extLst>
          </p:cNvPr>
          <p:cNvSpPr/>
          <p:nvPr/>
        </p:nvSpPr>
        <p:spPr>
          <a:xfrm>
            <a:off x="4478072" y="2209800"/>
            <a:ext cx="4467890"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dirty="0">
                <a:solidFill>
                  <a:srgbClr val="FF0000"/>
                </a:solidFill>
                <a:latin typeface="Times New Roman" pitchFamily="18" charset="0"/>
                <a:ea typeface="SimSun" pitchFamily="2" charset="-122"/>
                <a:cs typeface="Times New Roman" pitchFamily="18" charset="0"/>
              </a:rPr>
              <a:t>和“前方</a:t>
            </a:r>
            <a:r>
              <a:rPr lang="en-US" altLang="zh-CN" i="1" dirty="0">
                <a:solidFill>
                  <a:srgbClr val="FF0000"/>
                </a:solidFill>
                <a:latin typeface="Times New Roman" pitchFamily="18" charset="0"/>
                <a:ea typeface="SimSun" pitchFamily="2" charset="-122"/>
                <a:cs typeface="Times New Roman" pitchFamily="18" charset="0"/>
              </a:rPr>
              <a:t>L</a:t>
            </a:r>
            <a:r>
              <a:rPr lang="zh-CN" altLang="en-US" dirty="0">
                <a:solidFill>
                  <a:srgbClr val="FF0000"/>
                </a:solidFill>
                <a:latin typeface="Times New Roman" pitchFamily="18" charset="0"/>
                <a:ea typeface="SimSun" pitchFamily="2" charset="-122"/>
                <a:cs typeface="Times New Roman" pitchFamily="18" charset="0"/>
              </a:rPr>
              <a:t>公里范围内最便宜”不是一回事</a:t>
            </a:r>
            <a:endParaRPr lang="zh-CN" altLang="en-US" dirty="0"/>
          </a:p>
        </p:txBody>
      </p:sp>
      <p:cxnSp>
        <p:nvCxnSpPr>
          <p:cNvPr id="6" name="直接箭头连接符 5">
            <a:extLst>
              <a:ext uri="{FF2B5EF4-FFF2-40B4-BE49-F238E27FC236}">
                <a16:creationId xmlns:a16="http://schemas.microsoft.com/office/drawing/2014/main" id="{D1E84D1D-0D8A-4D89-803F-93A21219E46F}"/>
              </a:ext>
            </a:extLst>
          </p:cNvPr>
          <p:cNvCxnSpPr>
            <a:cxnSpLocks/>
          </p:cNvCxnSpPr>
          <p:nvPr/>
        </p:nvCxnSpPr>
        <p:spPr>
          <a:xfrm flipH="1">
            <a:off x="6400800" y="2579132"/>
            <a:ext cx="250512" cy="3164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20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7-56</a:t>
            </a:r>
          </a:p>
        </p:txBody>
      </p:sp>
      <p:sp>
        <p:nvSpPr>
          <p:cNvPr id="4" name="TextBox 3"/>
          <p:cNvSpPr txBox="1"/>
          <p:nvPr/>
        </p:nvSpPr>
        <p:spPr>
          <a:xfrm>
            <a:off x="685800" y="761999"/>
            <a:ext cx="8229600" cy="5400774"/>
          </a:xfrm>
          <a:prstGeom prst="rect">
            <a:avLst/>
          </a:prstGeom>
          <a:noFill/>
        </p:spPr>
        <p:txBody>
          <a:bodyPr wrap="square" rtlCol="0">
            <a:spAutoFit/>
          </a:bodyPr>
          <a:lstStyle/>
          <a:p>
            <a:r>
              <a:rPr lang="zh-CN" altLang="en-US" sz="2400" b="1" dirty="0"/>
              <a:t>正确性证明</a:t>
            </a:r>
            <a:endParaRPr lang="en-US" sz="2400" dirty="0"/>
          </a:p>
          <a:p>
            <a:pPr marL="465138" indent="-465138">
              <a:lnSpc>
                <a:spcPct val="135000"/>
              </a:lnSpc>
            </a:pPr>
            <a:r>
              <a:rPr lang="zh-CN" altLang="en-US" dirty="0">
                <a:latin typeface="Times New Roman" pitchFamily="18" charset="0"/>
                <a:ea typeface="SimSun" pitchFamily="2" charset="-122"/>
                <a:cs typeface="Times New Roman" pitchFamily="18" charset="0"/>
                <a:sym typeface="Symbol"/>
              </a:rPr>
              <a:t></a:t>
            </a:r>
            <a:r>
              <a:rPr lang="en-US" altLang="zh-CN" dirty="0">
                <a:latin typeface="Times New Roman" pitchFamily="18" charset="0"/>
                <a:ea typeface="SimSun" pitchFamily="2" charset="-122"/>
                <a:cs typeface="Times New Roman" pitchFamily="18" charset="0"/>
                <a:sym typeface="Symbol"/>
              </a:rPr>
              <a:t>	</a:t>
            </a:r>
            <a:r>
              <a:rPr lang="zh-CN" altLang="en-US" sz="2000" dirty="0">
                <a:latin typeface="Times New Roman" pitchFamily="18" charset="0"/>
                <a:ea typeface="SimSun" pitchFamily="2" charset="-122"/>
                <a:cs typeface="Times New Roman" pitchFamily="18" charset="0"/>
              </a:rPr>
              <a:t>第一种情况。正确，因为如果在油站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加少了，则必须在站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前面某站停下加入高价油。如果加多了，则多出的部分是以加油站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的价格买的。这部分油完全可以在油站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以低价买入。注意，刚刚到达站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时，算法执行过程中会保证所剩的油一定不够到站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，否则会不正确。</a:t>
            </a:r>
            <a:endParaRPr lang="en-US" altLang="zh-CN" sz="2000" dirty="0">
              <a:latin typeface="Times New Roman" pitchFamily="18" charset="0"/>
              <a:ea typeface="SimSun" pitchFamily="2" charset="-122"/>
              <a:cs typeface="Times New Roman" pitchFamily="18" charset="0"/>
            </a:endParaRPr>
          </a:p>
          <a:p>
            <a:pPr marL="465138" indent="-465138">
              <a:lnSpc>
                <a:spcPct val="135000"/>
              </a:lnSpc>
              <a:buFont typeface="Symbol" pitchFamily="18" charset="2"/>
              <a:buChar char="·"/>
            </a:pPr>
            <a:r>
              <a:rPr lang="zh-CN" altLang="en-US" sz="2000" dirty="0">
                <a:latin typeface="Times New Roman" pitchFamily="18" charset="0"/>
                <a:ea typeface="SimSun" pitchFamily="2" charset="-122"/>
                <a:cs typeface="Times New Roman" pitchFamily="18" charset="0"/>
              </a:rPr>
              <a:t>第二种情况。正确，因为</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号加油站的价格是最便宜的，在</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公里内任何地方油价都大于等于</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所以</a:t>
            </a:r>
            <a:r>
              <a:rPr lang="zh-CN" altLang="en-US" sz="2000" dirty="0">
                <a:latin typeface="Times New Roman" pitchFamily="18" charset="0"/>
                <a:ea typeface="SimSun" pitchFamily="2" charset="-122"/>
                <a:cs typeface="Times New Roman" pitchFamily="18" charset="0"/>
              </a:rPr>
              <a:t>必需在加油站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处加满油。</a:t>
            </a:r>
            <a:endParaRPr lang="en-US" altLang="zh-CN" sz="2000" dirty="0">
              <a:latin typeface="Times New Roman" pitchFamily="18" charset="0"/>
              <a:ea typeface="SimSun" pitchFamily="2" charset="-122"/>
              <a:cs typeface="Times New Roman" pitchFamily="18" charset="0"/>
            </a:endParaRPr>
          </a:p>
          <a:p>
            <a:pPr indent="914400">
              <a:lnSpc>
                <a:spcPct val="135000"/>
              </a:lnSpc>
            </a:pPr>
            <a:r>
              <a:rPr lang="zh-CN" altLang="en-US" sz="2000" dirty="0">
                <a:latin typeface="Times New Roman" pitchFamily="18" charset="0"/>
                <a:ea typeface="SimSun" pitchFamily="2" charset="-122"/>
                <a:cs typeface="Times New Roman" pitchFamily="18" charset="0"/>
              </a:rPr>
              <a:t>但是我们必需在</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公里内停在某处。停在哪呢？</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停在前方</a:t>
            </a:r>
            <a:r>
              <a:rPr lang="en-US" altLang="zh-CN" sz="2000" i="1" dirty="0">
                <a:latin typeface="Times New Roman" pitchFamily="18" charset="0"/>
                <a:ea typeface="SimSun" pitchFamily="2" charset="-122"/>
                <a:cs typeface="Times New Roman" pitchFamily="18" charset="0"/>
              </a:rPr>
              <a:t>L</a:t>
            </a:r>
            <a:endParaRPr lang="en-US" altLang="zh-CN" sz="2000" dirty="0">
              <a:latin typeface="Times New Roman" pitchFamily="18" charset="0"/>
              <a:ea typeface="SimSun" pitchFamily="2" charset="-122"/>
              <a:cs typeface="Times New Roman" pitchFamily="18" charset="0"/>
            </a:endParaRPr>
          </a:p>
          <a:p>
            <a:pPr indent="914400">
              <a:lnSpc>
                <a:spcPct val="135000"/>
              </a:lnSpc>
            </a:pPr>
            <a:r>
              <a:rPr lang="zh-CN" altLang="en-US" sz="2000" dirty="0">
                <a:latin typeface="Times New Roman" pitchFamily="18" charset="0"/>
                <a:ea typeface="SimSun" pitchFamily="2" charset="-122"/>
                <a:cs typeface="Times New Roman" pitchFamily="18" charset="0"/>
              </a:rPr>
              <a:t>公里范围内（不含站</a:t>
            </a:r>
            <a:r>
              <a:rPr lang="en-US" altLang="zh-CN" sz="2000" i="1" dirty="0">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）价格最低的那个油站（即所选站</a:t>
            </a:r>
            <a:r>
              <a:rPr lang="en-US" altLang="zh-CN"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endParaRPr lang="en-US" altLang="zh-CN" sz="2000" i="1" dirty="0">
              <a:latin typeface="Times New Roman" pitchFamily="18" charset="0"/>
              <a:ea typeface="SimSun" pitchFamily="2" charset="-122"/>
              <a:cs typeface="Times New Roman" pitchFamily="18" charset="0"/>
            </a:endParaRPr>
          </a:p>
          <a:p>
            <a:pPr indent="508000">
              <a:lnSpc>
                <a:spcPct val="135000"/>
              </a:lnSpc>
            </a:pPr>
            <a:r>
              <a:rPr lang="zh-CN" altLang="en-US" sz="2000" dirty="0">
                <a:latin typeface="Times New Roman" pitchFamily="18" charset="0"/>
                <a:ea typeface="SimSun" pitchFamily="2" charset="-122"/>
                <a:cs typeface="Times New Roman" pitchFamily="18" charset="0"/>
              </a:rPr>
              <a:t>在站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之后停下加的油会更贵</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至少一部分油可以在站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买到</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a:lnSpc>
                <a:spcPct val="135000"/>
              </a:lnSpc>
            </a:pPr>
            <a:r>
              <a:rPr lang="zh-CN" altLang="en-US" sz="2000" dirty="0">
                <a:latin typeface="Times New Roman" pitchFamily="18" charset="0"/>
                <a:ea typeface="SimSun" pitchFamily="2" charset="-122"/>
                <a:cs typeface="Times New Roman" pitchFamily="18" charset="0"/>
              </a:rPr>
              <a:t>在站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之前停下不会比油站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便宜。这部分油也可以在油站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买到。</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注意，不要加入可以开到油站</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以外的油。因为设定</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 = 0</a:t>
            </a:r>
            <a:r>
              <a:rPr lang="zh-CN" altLang="en-US" sz="2000" dirty="0">
                <a:latin typeface="Times New Roman" pitchFamily="18" charset="0"/>
                <a:ea typeface="SimSun" pitchFamily="2" charset="-122"/>
                <a:cs typeface="Times New Roman" pitchFamily="18" charset="0"/>
              </a:rPr>
              <a:t>这种情形当然也不会发生。它属于第一种情况。 </a:t>
            </a:r>
            <a:endParaRPr lang="en-US" sz="2000" dirty="0">
              <a:latin typeface="Times New Roman" pitchFamily="18" charset="0"/>
              <a:ea typeface="SimSun" pitchFamily="2" charset="-122"/>
              <a:cs typeface="Times New Roman" pitchFamily="18" charset="0"/>
            </a:endParaRPr>
          </a:p>
        </p:txBody>
      </p:sp>
      <p:sp>
        <p:nvSpPr>
          <p:cNvPr id="3" name="矩形 2">
            <a:extLst>
              <a:ext uri="{FF2B5EF4-FFF2-40B4-BE49-F238E27FC236}">
                <a16:creationId xmlns:a16="http://schemas.microsoft.com/office/drawing/2014/main" id="{74A980A8-9409-4E0E-8142-5BA3B57C1FCA}"/>
              </a:ext>
            </a:extLst>
          </p:cNvPr>
          <p:cNvSpPr/>
          <p:nvPr/>
        </p:nvSpPr>
        <p:spPr>
          <a:xfrm>
            <a:off x="1066800" y="2920439"/>
            <a:ext cx="7696200" cy="3477875"/>
          </a:xfrm>
          <a:prstGeom prst="rect">
            <a:avLst/>
          </a:prstGeom>
          <a:solidFill>
            <a:srgbClr val="FFC000"/>
          </a:solidFill>
          <a:ln w="34925">
            <a:solidFill>
              <a:schemeClr val="accent1">
                <a:shade val="50000"/>
              </a:schemeClr>
            </a:solidFill>
          </a:ln>
        </p:spPr>
        <p:txBody>
          <a:bodyPr wrap="square">
            <a:spAutoFit/>
          </a:bodyPr>
          <a:lstStyle/>
          <a:p>
            <a:r>
              <a:rPr lang="zh-CN" altLang="en-US" dirty="0">
                <a:latin typeface="Times" panose="02020603050405020304" pitchFamily="18" charset="0"/>
              </a:rPr>
              <a:t>令</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表示</a:t>
            </a:r>
            <a:r>
              <a:rPr lang="en-US" altLang="zh-CN" i="1" dirty="0" err="1">
                <a:latin typeface="Times" panose="02020603050405020304" pitchFamily="18" charset="0"/>
              </a:rPr>
              <a:t>i</a:t>
            </a:r>
            <a:r>
              <a:rPr lang="zh-CN" altLang="en-US" dirty="0">
                <a:latin typeface="Times" panose="02020603050405020304" pitchFamily="18" charset="0"/>
              </a:rPr>
              <a:t>之前加油的上一个加油站，存在以下两种情形：</a:t>
            </a:r>
            <a:endParaRPr lang="en-US" altLang="zh-CN" dirty="0">
              <a:latin typeface="Times" panose="02020603050405020304" pitchFamily="18" charset="0"/>
            </a:endParaRPr>
          </a:p>
          <a:p>
            <a:pPr>
              <a:spcBef>
                <a:spcPts val="1200"/>
              </a:spcBef>
            </a:pPr>
            <a:r>
              <a:rPr lang="en-US" altLang="zh-CN" dirty="0">
                <a:latin typeface="Times" panose="02020603050405020304" pitchFamily="18" charset="0"/>
              </a:rPr>
              <a:t>A</a:t>
            </a:r>
            <a:r>
              <a:rPr lang="zh-CN" altLang="en-US" dirty="0">
                <a:latin typeface="Times" panose="02020603050405020304" pitchFamily="18" charset="0"/>
              </a:rPr>
              <a:t>）站</a:t>
            </a:r>
            <a:r>
              <a:rPr lang="en-US" altLang="zh-CN" i="1" dirty="0">
                <a:latin typeface="Times" panose="02020603050405020304" pitchFamily="18" charset="0"/>
              </a:rPr>
              <a:t>k</a:t>
            </a:r>
            <a:r>
              <a:rPr lang="zh-CN" altLang="en-US" dirty="0">
                <a:latin typeface="Times" panose="02020603050405020304" pitchFamily="18" charset="0"/>
              </a:rPr>
              <a:t>超出了</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的</a:t>
            </a:r>
            <a:r>
              <a:rPr lang="en-US" altLang="zh-CN" i="1" dirty="0">
                <a:latin typeface="Times" panose="02020603050405020304" pitchFamily="18" charset="0"/>
              </a:rPr>
              <a:t>L</a:t>
            </a:r>
            <a:r>
              <a:rPr lang="zh-CN" altLang="en-US" dirty="0">
                <a:latin typeface="Times" panose="02020603050405020304" pitchFamily="18" charset="0"/>
              </a:rPr>
              <a:t>距离范围之外</a:t>
            </a:r>
            <a:r>
              <a:rPr lang="en-US" altLang="zh-CN" dirty="0">
                <a:latin typeface="Times" panose="02020603050405020304" pitchFamily="18" charset="0"/>
              </a:rPr>
              <a:t>——</a:t>
            </a:r>
            <a:r>
              <a:rPr lang="zh-CN" altLang="en-US" dirty="0">
                <a:latin typeface="Times" panose="02020603050405020304" pitchFamily="18" charset="0"/>
              </a:rPr>
              <a:t>因此在</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加的油不足以直接跑到</a:t>
            </a:r>
            <a:r>
              <a:rPr lang="en-US" altLang="zh-CN" i="1" dirty="0">
                <a:latin typeface="Times" panose="02020603050405020304" pitchFamily="18" charset="0"/>
              </a:rPr>
              <a:t>k</a:t>
            </a:r>
            <a:r>
              <a:rPr lang="en-US" altLang="zh-CN" dirty="0">
                <a:latin typeface="Times" panose="02020603050405020304" pitchFamily="18" charset="0"/>
              </a:rPr>
              <a:t>;</a:t>
            </a:r>
          </a:p>
          <a:p>
            <a:pPr>
              <a:spcBef>
                <a:spcPts val="1200"/>
              </a:spcBef>
            </a:pPr>
            <a:r>
              <a:rPr lang="en-US" altLang="zh-CN" dirty="0">
                <a:latin typeface="Times" panose="02020603050405020304" pitchFamily="18" charset="0"/>
              </a:rPr>
              <a:t>B</a:t>
            </a:r>
            <a:r>
              <a:rPr lang="zh-CN" altLang="en-US" dirty="0">
                <a:latin typeface="Times" panose="02020603050405020304" pitchFamily="18" charset="0"/>
              </a:rPr>
              <a:t>）否则的话，</a:t>
            </a:r>
            <a:r>
              <a:rPr lang="en-US" altLang="zh-CN" i="1" dirty="0">
                <a:latin typeface="Times" panose="02020603050405020304" pitchFamily="18" charset="0"/>
              </a:rPr>
              <a:t>k</a:t>
            </a:r>
            <a:r>
              <a:rPr lang="zh-CN" altLang="en-US" dirty="0">
                <a:latin typeface="Times" panose="02020603050405020304" pitchFamily="18" charset="0"/>
              </a:rPr>
              <a:t>在</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的</a:t>
            </a:r>
            <a:r>
              <a:rPr lang="en-US" altLang="zh-CN" i="1" dirty="0">
                <a:latin typeface="Times" panose="02020603050405020304" pitchFamily="18" charset="0"/>
              </a:rPr>
              <a:t>L</a:t>
            </a:r>
            <a:r>
              <a:rPr lang="zh-CN" altLang="en-US" dirty="0">
                <a:latin typeface="Times" panose="02020603050405020304" pitchFamily="18" charset="0"/>
              </a:rPr>
              <a:t>公里范围之内，这种情况下，在站</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加油的时候，有以下两种情形：</a:t>
            </a:r>
            <a:endParaRPr lang="en-US" altLang="zh-CN" dirty="0">
              <a:latin typeface="Times" panose="02020603050405020304" pitchFamily="18" charset="0"/>
            </a:endParaRPr>
          </a:p>
          <a:p>
            <a:pPr marL="342900" indent="-342900">
              <a:spcBef>
                <a:spcPts val="1200"/>
              </a:spcBef>
              <a:buFont typeface="+mj-ea"/>
              <a:buAutoNum type="circleNumDbPlain"/>
            </a:pPr>
            <a:r>
              <a:rPr lang="zh-CN" altLang="en-US" dirty="0">
                <a:latin typeface="Times" panose="02020603050405020304" pitchFamily="18" charset="0"/>
              </a:rPr>
              <a:t>如果</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的油价高于站</a:t>
            </a:r>
            <a:r>
              <a:rPr lang="en-US" altLang="zh-CN" i="1" dirty="0" err="1">
                <a:latin typeface="Times" panose="02020603050405020304" pitchFamily="18" charset="0"/>
              </a:rPr>
              <a:t>i</a:t>
            </a:r>
            <a:r>
              <a:rPr lang="zh-CN" altLang="en-US" dirty="0">
                <a:latin typeface="Times" panose="02020603050405020304" pitchFamily="18" charset="0"/>
              </a:rPr>
              <a:t>，那么</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加的油应需够到站</a:t>
            </a:r>
            <a:r>
              <a:rPr lang="en-US" altLang="zh-CN" i="1" dirty="0" err="1">
                <a:latin typeface="Times" panose="02020603050405020304" pitchFamily="18" charset="0"/>
              </a:rPr>
              <a:t>i</a:t>
            </a:r>
            <a:r>
              <a:rPr lang="zh-CN" altLang="en-US" dirty="0">
                <a:latin typeface="Times" panose="02020603050405020304" pitchFamily="18" charset="0"/>
              </a:rPr>
              <a:t>即可，而无需加到够到站</a:t>
            </a:r>
            <a:r>
              <a:rPr lang="en-US" altLang="zh-CN" i="1" dirty="0">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属于第一种情况</a:t>
            </a:r>
            <a:r>
              <a:rPr lang="en-US" altLang="zh-CN" dirty="0">
                <a:latin typeface="Times" panose="02020603050405020304" pitchFamily="18" charset="0"/>
              </a:rPr>
              <a:t>…</a:t>
            </a:r>
            <a:r>
              <a:rPr lang="zh-CN" altLang="en-US" dirty="0">
                <a:latin typeface="Times" panose="02020603050405020304" pitchFamily="18" charset="0"/>
              </a:rPr>
              <a:t>即停在第一个油价低于</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 </a:t>
            </a:r>
            <a:r>
              <a:rPr lang="zh-CN" altLang="en-US" dirty="0">
                <a:latin typeface="Times" panose="02020603050405020304" pitchFamily="18" charset="0"/>
                <a:sym typeface="Symbol" panose="05050102010706020507" pitchFamily="18" charset="2"/>
              </a:rPr>
              <a:t>的站</a:t>
            </a:r>
            <a:r>
              <a:rPr lang="en-US" altLang="zh-CN" dirty="0">
                <a:latin typeface="Times" panose="02020603050405020304" pitchFamily="18" charset="0"/>
              </a:rPr>
              <a:t>】</a:t>
            </a:r>
            <a:r>
              <a:rPr lang="zh-CN" altLang="en-US" dirty="0">
                <a:latin typeface="Times" panose="02020603050405020304" pitchFamily="18" charset="0"/>
              </a:rPr>
              <a:t>； </a:t>
            </a:r>
            <a:endParaRPr lang="en-US" altLang="zh-CN" dirty="0">
              <a:latin typeface="Times" panose="02020603050405020304" pitchFamily="18" charset="0"/>
            </a:endParaRPr>
          </a:p>
          <a:p>
            <a:pPr marL="342900" indent="-342900">
              <a:spcBef>
                <a:spcPts val="1200"/>
              </a:spcBef>
              <a:buFont typeface="+mj-ea"/>
              <a:buAutoNum type="circleNumDbPlain"/>
            </a:pPr>
            <a:r>
              <a:rPr lang="zh-CN" altLang="en-US" dirty="0">
                <a:latin typeface="Times" panose="02020603050405020304" pitchFamily="18" charset="0"/>
              </a:rPr>
              <a:t>如果</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的油价低于站</a:t>
            </a:r>
            <a:r>
              <a:rPr lang="en-US" altLang="zh-CN" i="1" dirty="0" err="1">
                <a:latin typeface="Times" panose="02020603050405020304" pitchFamily="18" charset="0"/>
              </a:rPr>
              <a:t>i</a:t>
            </a:r>
            <a:r>
              <a:rPr lang="zh-CN" altLang="en-US" dirty="0">
                <a:latin typeface="Times" panose="02020603050405020304" pitchFamily="18" charset="0"/>
              </a:rPr>
              <a:t>和站</a:t>
            </a:r>
            <a:r>
              <a:rPr lang="en-US" altLang="zh-CN" i="1" dirty="0">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站</a:t>
            </a:r>
            <a:r>
              <a:rPr lang="en-US" altLang="zh-CN" i="1" dirty="0">
                <a:latin typeface="Times" panose="02020603050405020304" pitchFamily="18" charset="0"/>
              </a:rPr>
              <a:t>k</a:t>
            </a:r>
            <a:r>
              <a:rPr lang="zh-CN" altLang="en-US" dirty="0">
                <a:latin typeface="Times" panose="02020603050405020304" pitchFamily="18" charset="0"/>
              </a:rPr>
              <a:t>价格低于站</a:t>
            </a:r>
            <a:r>
              <a:rPr lang="en-US" altLang="zh-CN" i="1" dirty="0" err="1">
                <a:latin typeface="Times" panose="02020603050405020304" pitchFamily="18" charset="0"/>
              </a:rPr>
              <a:t>i</a:t>
            </a:r>
            <a:r>
              <a:rPr lang="zh-CN" altLang="en-US" dirty="0">
                <a:latin typeface="Times" panose="02020603050405020304" pitchFamily="18" charset="0"/>
              </a:rPr>
              <a:t>是第一种情况的假设条件</a:t>
            </a:r>
            <a:r>
              <a:rPr lang="en-US" altLang="zh-CN" dirty="0">
                <a:latin typeface="Times" panose="02020603050405020304" pitchFamily="18" charset="0"/>
              </a:rPr>
              <a:t>】, </a:t>
            </a:r>
            <a:r>
              <a:rPr lang="zh-CN" altLang="en-US" dirty="0">
                <a:latin typeface="Times" panose="02020603050405020304" pitchFamily="18" charset="0"/>
              </a:rPr>
              <a:t>那么在站</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停靠时，根据前面第二种情况的规则，至少加油到可以直接跑到站</a:t>
            </a:r>
            <a:r>
              <a:rPr lang="en-US" altLang="zh-CN" i="1" dirty="0">
                <a:latin typeface="Times" panose="02020603050405020304" pitchFamily="18" charset="0"/>
              </a:rPr>
              <a:t>k</a:t>
            </a:r>
            <a:r>
              <a:rPr lang="zh-CN" altLang="en-US" dirty="0">
                <a:latin typeface="Times" panose="02020603050405020304" pitchFamily="18" charset="0"/>
              </a:rPr>
              <a:t>，而无需在</a:t>
            </a:r>
            <a:r>
              <a:rPr lang="en-US" altLang="zh-CN" i="1" dirty="0" err="1">
                <a:latin typeface="Times" panose="02020603050405020304" pitchFamily="18" charset="0"/>
              </a:rPr>
              <a:t>i</a:t>
            </a:r>
            <a:r>
              <a:rPr lang="zh-CN" altLang="en-US" dirty="0">
                <a:latin typeface="Times" panose="02020603050405020304" pitchFamily="18" charset="0"/>
              </a:rPr>
              <a:t>停靠</a:t>
            </a:r>
            <a:r>
              <a:rPr lang="en-US" altLang="zh-CN" dirty="0">
                <a:latin typeface="Times" panose="02020603050405020304" pitchFamily="18" charset="0"/>
              </a:rPr>
              <a:t>. 【</a:t>
            </a:r>
            <a:r>
              <a:rPr lang="zh-CN" altLang="en-US" dirty="0">
                <a:latin typeface="Times" panose="02020603050405020304" pitchFamily="18" charset="0"/>
              </a:rPr>
              <a:t>即：既然前方各站油价都比</a:t>
            </a:r>
            <a:r>
              <a:rPr lang="en-US" altLang="zh-CN" i="1" dirty="0">
                <a:latin typeface="Times" panose="02020603050405020304" pitchFamily="18" charset="0"/>
              </a:rPr>
              <a:t>k</a:t>
            </a:r>
            <a:r>
              <a:rPr lang="en-US" altLang="zh-CN" dirty="0">
                <a:latin typeface="Times" panose="02020603050405020304" pitchFamily="18" charset="0"/>
                <a:sym typeface="Symbol" panose="05050102010706020507" pitchFamily="18" charset="2"/>
              </a:rPr>
              <a:t></a:t>
            </a:r>
            <a:r>
              <a:rPr lang="zh-CN" altLang="en-US" dirty="0">
                <a:latin typeface="Times" panose="02020603050405020304" pitchFamily="18" charset="0"/>
              </a:rPr>
              <a:t>高</a:t>
            </a:r>
            <a:r>
              <a:rPr lang="zh-CN" altLang="en-US" dirty="0">
                <a:latin typeface="Times" panose="02020603050405020304" pitchFamily="18" charset="0"/>
                <a:sym typeface="Symbol" panose="05050102010706020507" pitchFamily="18" charset="2"/>
              </a:rPr>
              <a:t>，那么选个价格低的地方停</a:t>
            </a:r>
            <a:r>
              <a:rPr lang="en-US" altLang="zh-CN" dirty="0">
                <a:latin typeface="Times" panose="02020603050405020304" pitchFamily="18" charset="0"/>
                <a:sym typeface="Symbol" panose="05050102010706020507" pitchFamily="18" charset="2"/>
              </a:rPr>
              <a:t>.</a:t>
            </a:r>
            <a:r>
              <a:rPr lang="en-US" altLang="zh-CN" dirty="0">
                <a:latin typeface="Times" panose="02020603050405020304" pitchFamily="18" charset="0"/>
              </a:rPr>
              <a:t>】</a:t>
            </a:r>
          </a:p>
        </p:txBody>
      </p:sp>
    </p:spTree>
    <p:extLst>
      <p:ext uri="{BB962C8B-B14F-4D97-AF65-F5344CB8AC3E}">
        <p14:creationId xmlns:p14="http://schemas.microsoft.com/office/powerpoint/2010/main" val="75390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7-57</a:t>
            </a:r>
          </a:p>
        </p:txBody>
      </p:sp>
      <p:sp>
        <p:nvSpPr>
          <p:cNvPr id="3" name="TextBox 2"/>
          <p:cNvSpPr txBox="1"/>
          <p:nvPr/>
        </p:nvSpPr>
        <p:spPr>
          <a:xfrm>
            <a:off x="381000" y="-31750"/>
            <a:ext cx="8534400" cy="6801862"/>
          </a:xfrm>
          <a:prstGeom prst="rect">
            <a:avLst/>
          </a:prstGeom>
          <a:noFill/>
        </p:spPr>
        <p:txBody>
          <a:bodyPr wrap="square" rtlCol="0">
            <a:spAutoFit/>
          </a:bodyPr>
          <a:lstStyle/>
          <a:p>
            <a:r>
              <a:rPr lang="en-US" sz="1600" dirty="0">
                <a:latin typeface="Times New Roman" pitchFamily="18" charset="0"/>
                <a:ea typeface="SimSun" pitchFamily="2" charset="-122"/>
                <a:cs typeface="Times New Roman" pitchFamily="18" charset="0"/>
              </a:rPr>
              <a:t>1.  </a:t>
            </a:r>
            <a:r>
              <a:rPr lang="en-US" sz="1600" b="1" i="1" dirty="0">
                <a:latin typeface="Times New Roman" pitchFamily="18" charset="0"/>
                <a:ea typeface="SimSun" pitchFamily="2" charset="-122"/>
                <a:cs typeface="Times New Roman" pitchFamily="18" charset="0"/>
              </a:rPr>
              <a:t>Min-cost-trip</a:t>
            </a:r>
            <a:r>
              <a:rPr lang="en-US" sz="1600" b="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P, D, n, </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cost</a:t>
            </a:r>
            <a:r>
              <a:rPr lang="en-US" sz="1600" dirty="0">
                <a:latin typeface="Times New Roman" pitchFamily="18" charset="0"/>
                <a:ea typeface="SimSun" pitchFamily="2" charset="-122"/>
                <a:cs typeface="Times New Roman" pitchFamily="18" charset="0"/>
              </a:rPr>
              <a:t>)</a:t>
            </a:r>
          </a:p>
          <a:p>
            <a:pPr lvl="0"/>
            <a:r>
              <a:rPr lang="en-US" sz="1600" dirty="0">
                <a:latin typeface="Times New Roman" pitchFamily="18" charset="0"/>
                <a:ea typeface="SimSun" pitchFamily="2" charset="-122"/>
                <a:cs typeface="Times New Roman" pitchFamily="18" charset="0"/>
              </a:rPr>
              <a:t>2.  </a:t>
            </a:r>
            <a:r>
              <a:rPr lang="en-US" sz="1600" b="1" dirty="0">
                <a:latin typeface="Times New Roman" pitchFamily="18" charset="0"/>
                <a:ea typeface="SimSun" pitchFamily="2" charset="-122"/>
                <a:cs typeface="Times New Roman" pitchFamily="18" charset="0"/>
              </a:rPr>
              <a:t>for</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 0</a:t>
            </a:r>
            <a:r>
              <a:rPr lang="en-US" sz="1600" i="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 </a:t>
            </a:r>
            <a:r>
              <a:rPr lang="en-US" sz="1600" b="1" dirty="0">
                <a:latin typeface="Times New Roman" pitchFamily="18" charset="0"/>
                <a:ea typeface="SimSun" pitchFamily="2" charset="-122"/>
                <a:cs typeface="Times New Roman" pitchFamily="18" charset="0"/>
              </a:rPr>
              <a:t>to</a:t>
            </a:r>
            <a:r>
              <a:rPr lang="en-US" sz="1600" i="1" dirty="0">
                <a:latin typeface="Times New Roman" pitchFamily="18" charset="0"/>
                <a:ea typeface="SimSun" pitchFamily="2" charset="-122"/>
                <a:cs typeface="Times New Roman" pitchFamily="18" charset="0"/>
              </a:rPr>
              <a:t> n</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M</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0，	</a:t>
            </a:r>
            <a:r>
              <a:rPr lang="en-US" sz="1600" b="1" dirty="0" err="1">
                <a:latin typeface="Times New Roman" pitchFamily="18" charset="0"/>
                <a:ea typeface="SimSun" pitchFamily="2" charset="-122"/>
                <a:cs typeface="Times New Roman" pitchFamily="18" charset="0"/>
              </a:rPr>
              <a:t>endfor</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初始化</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3</a:t>
            </a:r>
            <a:r>
              <a:rPr lang="en-US" sz="1600" i="1" dirty="0">
                <a:latin typeface="Times New Roman" pitchFamily="18" charset="0"/>
                <a:ea typeface="SimSun" pitchFamily="2" charset="-122"/>
                <a:cs typeface="Times New Roman" pitchFamily="18" charset="0"/>
              </a:rPr>
              <a:t>. R</a:t>
            </a:r>
            <a:r>
              <a:rPr lang="en-US" sz="1600" dirty="0">
                <a:latin typeface="Times New Roman" pitchFamily="18" charset="0"/>
                <a:ea typeface="SimSun" pitchFamily="2" charset="-122"/>
                <a:cs typeface="Times New Roman" pitchFamily="18" charset="0"/>
              </a:rPr>
              <a:t>[0] </a:t>
            </a:r>
            <a:r>
              <a:rPr lang="en-US" sz="1600" dirty="0">
                <a:latin typeface="Times New Roman" pitchFamily="18" charset="0"/>
                <a:ea typeface="SimSun" pitchFamily="2" charset="-122"/>
                <a:cs typeface="Times New Roman" pitchFamily="18" charset="0"/>
                <a:sym typeface="Symbol"/>
              </a:rPr>
              <a:t></a:t>
            </a:r>
            <a:r>
              <a:rPr lang="en-US" sz="1600" i="1" dirty="0">
                <a:latin typeface="Times New Roman" pitchFamily="18" charset="0"/>
                <a:ea typeface="SimSun" pitchFamily="2" charset="-122"/>
                <a:cs typeface="Times New Roman" pitchFamily="18" charset="0"/>
              </a:rPr>
              <a:t> cost  </a:t>
            </a:r>
            <a:r>
              <a:rPr lang="en-US" sz="1600" dirty="0">
                <a:latin typeface="Times New Roman" pitchFamily="18" charset="0"/>
                <a:ea typeface="SimSun" pitchFamily="2" charset="-122"/>
                <a:cs typeface="Times New Roman" pitchFamily="18" charset="0"/>
                <a:sym typeface="Symbol"/>
              </a:rPr>
              <a:t></a:t>
            </a:r>
            <a:r>
              <a:rPr lang="en-US" altLang="zh-CN" sz="1600" i="1" dirty="0" err="1">
                <a:latin typeface="Times New Roman" pitchFamily="18" charset="0"/>
                <a:ea typeface="SimSun" pitchFamily="2" charset="-122"/>
                <a:cs typeface="Times New Roman" pitchFamily="18" charset="0"/>
                <a:sym typeface="Symbol"/>
              </a:rPr>
              <a:t>i</a:t>
            </a:r>
            <a:r>
              <a:rPr lang="en-US" sz="1600" dirty="0">
                <a:latin typeface="Times New Roman" pitchFamily="18" charset="0"/>
                <a:ea typeface="SimSun" pitchFamily="2" charset="-122"/>
                <a:cs typeface="Times New Roman" pitchFamily="18" charset="0"/>
                <a:sym typeface="Symbol"/>
              </a:rPr>
              <a:t> </a:t>
            </a:r>
            <a:r>
              <a:rPr lang="en-US" sz="1600" dirty="0">
                <a:latin typeface="Times New Roman" pitchFamily="18" charset="0"/>
                <a:ea typeface="SimSun" pitchFamily="2" charset="-122"/>
                <a:cs typeface="Times New Roman" pitchFamily="18" charset="0"/>
              </a:rPr>
              <a:t> 0 	//</a:t>
            </a:r>
            <a:r>
              <a:rPr lang="en-US" sz="1600" i="1" dirty="0">
                <a:latin typeface="Times New Roman" pitchFamily="18" charset="0"/>
                <a:ea typeface="SimSun" pitchFamily="2" charset="-122"/>
                <a:cs typeface="Times New Roman" pitchFamily="18" charset="0"/>
              </a:rPr>
              <a:t> R</a:t>
            </a:r>
            <a:r>
              <a:rPr lang="en-US" sz="1600" dirty="0">
                <a:latin typeface="Times New Roman" pitchFamily="18" charset="0"/>
                <a:ea typeface="SimSun" pitchFamily="2" charset="-122"/>
                <a:cs typeface="Times New Roman" pitchFamily="18" charset="0"/>
              </a:rPr>
              <a:t>[0]=0</a:t>
            </a:r>
            <a:r>
              <a:rPr lang="zh-CN" altLang="en-US" sz="1600" dirty="0">
                <a:latin typeface="Times New Roman" pitchFamily="18" charset="0"/>
                <a:ea typeface="SimSun" pitchFamily="2" charset="-122"/>
                <a:cs typeface="Times New Roman" pitchFamily="18" charset="0"/>
              </a:rPr>
              <a:t>指开始时油箱为空</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cost</a:t>
            </a:r>
            <a:r>
              <a:rPr lang="en-US" sz="1600" dirty="0">
                <a:latin typeface="Times New Roman" pitchFamily="18" charset="0"/>
                <a:ea typeface="SimSun" pitchFamily="2" charset="-122"/>
                <a:cs typeface="Times New Roman" pitchFamily="18" charset="0"/>
              </a:rPr>
              <a:t>=0</a:t>
            </a:r>
            <a:r>
              <a:rPr lang="zh-CN" altLang="en-US" sz="1600" dirty="0">
                <a:latin typeface="Times New Roman" pitchFamily="18" charset="0"/>
                <a:ea typeface="SimSun" pitchFamily="2" charset="-122"/>
                <a:cs typeface="Times New Roman" pitchFamily="18" charset="0"/>
              </a:rPr>
              <a:t>指开始时</a:t>
            </a:r>
            <a:r>
              <a:rPr lang="en-US" sz="1600" dirty="0" err="1">
                <a:latin typeface="Times New Roman" pitchFamily="18" charset="0"/>
                <a:ea typeface="SimSun" pitchFamily="2" charset="-122"/>
                <a:cs typeface="Times New Roman" pitchFamily="18" charset="0"/>
              </a:rPr>
              <a:t>还未</a:t>
            </a:r>
            <a:r>
              <a:rPr lang="zh-CN" altLang="en-US" sz="1600" dirty="0">
                <a:latin typeface="Times New Roman" pitchFamily="18" charset="0"/>
                <a:ea typeface="SimSun" pitchFamily="2" charset="-122"/>
                <a:cs typeface="Times New Roman" pitchFamily="18" charset="0"/>
              </a:rPr>
              <a:t>花</a:t>
            </a:r>
            <a:r>
              <a:rPr lang="en-US" sz="1600" dirty="0">
                <a:latin typeface="Times New Roman" pitchFamily="18" charset="0"/>
                <a:ea typeface="SimSun" pitchFamily="2" charset="-122"/>
                <a:cs typeface="Times New Roman" pitchFamily="18" charset="0"/>
              </a:rPr>
              <a:t>钱</a:t>
            </a:r>
          </a:p>
          <a:p>
            <a:pPr lvl="0"/>
            <a:r>
              <a:rPr lang="en-US" sz="1600" dirty="0">
                <a:latin typeface="Times New Roman" pitchFamily="18" charset="0"/>
                <a:ea typeface="SimSun" pitchFamily="2" charset="-122"/>
                <a:cs typeface="Times New Roman" pitchFamily="18" charset="0"/>
              </a:rPr>
              <a:t>4. </a:t>
            </a:r>
            <a:r>
              <a:rPr lang="en-US" sz="16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while</a:t>
            </a:r>
            <a:r>
              <a:rPr lang="en-US" sz="1600" dirty="0">
                <a:latin typeface="Times New Roman" pitchFamily="18" charset="0"/>
                <a:ea typeface="SimSun" pitchFamily="2" charset="-122"/>
                <a:cs typeface="Times New Roman" pitchFamily="18" charset="0"/>
              </a:rPr>
              <a:t> </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 </a:t>
            </a:r>
            <a:r>
              <a:rPr lang="en-US" sz="1600" i="1" dirty="0">
                <a:latin typeface="Times New Roman" pitchFamily="18" charset="0"/>
                <a:ea typeface="SimSun" pitchFamily="2" charset="-122"/>
                <a:cs typeface="Times New Roman" pitchFamily="18" charset="0"/>
              </a:rPr>
              <a:t>n</a:t>
            </a:r>
            <a:r>
              <a:rPr lang="en-US" sz="1600" dirty="0">
                <a:latin typeface="Times New Roman" pitchFamily="18" charset="0"/>
                <a:ea typeface="SimSun" pitchFamily="2" charset="-122"/>
                <a:cs typeface="Times New Roman" pitchFamily="18" charset="0"/>
              </a:rPr>
              <a:t>		//</a:t>
            </a:r>
            <a:r>
              <a:rPr lang="zh-CN" altLang="en-US" sz="1400" dirty="0">
                <a:highlight>
                  <a:srgbClr val="FFFF00"/>
                </a:highlight>
                <a:latin typeface="Times New Roman" pitchFamily="18" charset="0"/>
                <a:ea typeface="SimSun" pitchFamily="2" charset="-122"/>
                <a:cs typeface="Times New Roman" pitchFamily="18" charset="0"/>
              </a:rPr>
              <a:t>停在</a:t>
            </a:r>
            <a:r>
              <a:rPr lang="en-US" sz="1400" i="1" dirty="0" err="1">
                <a:highlight>
                  <a:srgbClr val="FFFF00"/>
                </a:highlight>
                <a:latin typeface="Times New Roman" pitchFamily="18" charset="0"/>
                <a:ea typeface="SimSun" pitchFamily="2" charset="-122"/>
                <a:cs typeface="Times New Roman" pitchFamily="18" charset="0"/>
              </a:rPr>
              <a:t>i</a:t>
            </a:r>
            <a:r>
              <a:rPr lang="zh-CN" altLang="en-US" sz="1400" dirty="0">
                <a:highlight>
                  <a:srgbClr val="FFFF00"/>
                </a:highlight>
                <a:latin typeface="Times New Roman" pitchFamily="18" charset="0"/>
                <a:ea typeface="SimSun" pitchFamily="2" charset="-122"/>
                <a:cs typeface="Times New Roman" pitchFamily="18" charset="0"/>
              </a:rPr>
              <a:t>号加油站作决定，在第</a:t>
            </a:r>
            <a:r>
              <a:rPr lang="en-US" altLang="zh-CN" sz="1400" i="1" dirty="0" err="1">
                <a:highlight>
                  <a:srgbClr val="FFFF00"/>
                </a:highlight>
                <a:latin typeface="Times New Roman" pitchFamily="18" charset="0"/>
                <a:ea typeface="SimSun" pitchFamily="2" charset="-122"/>
                <a:cs typeface="Times New Roman" pitchFamily="18" charset="0"/>
              </a:rPr>
              <a:t>i</a:t>
            </a:r>
            <a:r>
              <a:rPr lang="zh-CN" altLang="en-US" sz="1400" dirty="0">
                <a:highlight>
                  <a:srgbClr val="FFFF00"/>
                </a:highlight>
                <a:latin typeface="Times New Roman" pitchFamily="18" charset="0"/>
                <a:ea typeface="SimSun" pitchFamily="2" charset="-122"/>
                <a:cs typeface="Times New Roman" pitchFamily="18" charset="0"/>
              </a:rPr>
              <a:t>站时还剩多少油，是上一次加油时决定的</a:t>
            </a:r>
            <a:endParaRPr lang="en-US" sz="1600" dirty="0">
              <a:highlight>
                <a:srgbClr val="FFFF00"/>
              </a:highlight>
              <a:latin typeface="Times New Roman" pitchFamily="18" charset="0"/>
              <a:ea typeface="SimSun" pitchFamily="2" charset="-122"/>
              <a:cs typeface="Times New Roman" pitchFamily="18" charset="0"/>
            </a:endParaRPr>
          </a:p>
          <a:p>
            <a:pPr marL="465138" lvl="0" indent="-465138"/>
            <a:r>
              <a:rPr lang="en-US" sz="1600" dirty="0">
                <a:latin typeface="Times New Roman" pitchFamily="18" charset="0"/>
                <a:ea typeface="SimSun" pitchFamily="2" charset="-122"/>
                <a:cs typeface="Times New Roman" pitchFamily="18" charset="0"/>
              </a:rPr>
              <a:t>5.	</a:t>
            </a:r>
            <a:r>
              <a:rPr lang="en-US" sz="1600" i="1" dirty="0">
                <a:latin typeface="Times New Roman" pitchFamily="18" charset="0"/>
                <a:ea typeface="SimSun" pitchFamily="2" charset="-122"/>
                <a:cs typeface="Times New Roman" pitchFamily="18" charset="0"/>
              </a:rPr>
              <a:t>d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0 	                  //</a:t>
            </a:r>
            <a:r>
              <a:rPr lang="zh-CN" altLang="en-US" sz="1600" dirty="0">
                <a:latin typeface="Times New Roman" pitchFamily="18" charset="0"/>
                <a:ea typeface="SimSun" pitchFamily="2" charset="-122"/>
                <a:cs typeface="Times New Roman" pitchFamily="18" charset="0"/>
              </a:rPr>
              <a:t>记录已检查的最后一个油站与</a:t>
            </a:r>
            <a:r>
              <a:rPr lang="en-US" altLang="zh-CN"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最后一个加</a:t>
            </a:r>
            <a:r>
              <a:rPr lang="en-US" altLang="zh-CN"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油站</a:t>
            </a:r>
            <a:r>
              <a:rPr lang="en-US" sz="1600" i="1" dirty="0" err="1">
                <a:latin typeface="Times New Roman" pitchFamily="18" charset="0"/>
                <a:ea typeface="SimSun" pitchFamily="2" charset="-122"/>
                <a:cs typeface="Times New Roman" pitchFamily="18" charset="0"/>
              </a:rPr>
              <a:t>i</a:t>
            </a:r>
            <a:r>
              <a:rPr lang="zh-CN" altLang="en-US" sz="1600" dirty="0">
                <a:latin typeface="Times New Roman" pitchFamily="18" charset="0"/>
                <a:ea typeface="SimSun" pitchFamily="2" charset="-122"/>
                <a:cs typeface="Times New Roman" pitchFamily="18" charset="0"/>
              </a:rPr>
              <a:t>之间的距离</a:t>
            </a:r>
            <a:endParaRPr lang="en-US" sz="1600" dirty="0">
              <a:latin typeface="Times New Roman" pitchFamily="18" charset="0"/>
              <a:ea typeface="SimSun" pitchFamily="2" charset="-122"/>
              <a:cs typeface="Times New Roman" pitchFamily="18" charset="0"/>
            </a:endParaRPr>
          </a:p>
          <a:p>
            <a:pPr marL="465138" lvl="0" indent="-465138"/>
            <a:r>
              <a:rPr lang="en-US" sz="1600" dirty="0">
                <a:latin typeface="Times New Roman" pitchFamily="18" charset="0"/>
                <a:ea typeface="SimSun" pitchFamily="2" charset="-122"/>
                <a:cs typeface="Times New Roman" pitchFamily="18" charset="0"/>
              </a:rPr>
              <a:t>6. </a:t>
            </a:r>
            <a:r>
              <a:rPr lang="en-US" sz="1600" i="1" dirty="0">
                <a:latin typeface="Times New Roman" pitchFamily="18" charset="0"/>
                <a:ea typeface="SimSun" pitchFamily="2" charset="-122"/>
                <a:cs typeface="Times New Roman" pitchFamily="18" charset="0"/>
              </a:rPr>
              <a:t>	k </a:t>
            </a:r>
            <a:r>
              <a:rPr lang="en-US" sz="1600" i="1" dirty="0">
                <a:latin typeface="Times New Roman" pitchFamily="18" charset="0"/>
                <a:ea typeface="SimSun" pitchFamily="2" charset="-122"/>
                <a:cs typeface="Times New Roman" pitchFamily="18" charset="0"/>
                <a:sym typeface="Symbol"/>
              </a:rPr>
              <a:t></a:t>
            </a:r>
            <a:r>
              <a:rPr lang="en-US" sz="1600" i="1" dirty="0">
                <a:latin typeface="Times New Roman" pitchFamily="18" charset="0"/>
                <a:ea typeface="SimSun" pitchFamily="2" charset="-122"/>
                <a:cs typeface="Times New Roman" pitchFamily="18" charset="0"/>
              </a:rPr>
              <a:t> j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+1 	 	//</a:t>
            </a:r>
            <a:r>
              <a:rPr lang="zh-CN" altLang="en-US" sz="1600" dirty="0">
                <a:highlight>
                  <a:srgbClr val="00FFFF"/>
                </a:highlight>
                <a:latin typeface="Times New Roman" pitchFamily="18" charset="0"/>
                <a:ea typeface="SimSun" pitchFamily="2" charset="-122"/>
                <a:cs typeface="Times New Roman" pitchFamily="18" charset="0"/>
              </a:rPr>
              <a:t>从</a:t>
            </a:r>
            <a:r>
              <a:rPr lang="en-US" sz="1600" i="1" dirty="0">
                <a:highlight>
                  <a:srgbClr val="00FFFF"/>
                </a:highlight>
                <a:latin typeface="Times New Roman" pitchFamily="18" charset="0"/>
                <a:ea typeface="SimSun" pitchFamily="2" charset="-122"/>
                <a:cs typeface="Times New Roman" pitchFamily="18" charset="0"/>
              </a:rPr>
              <a:t>j</a:t>
            </a:r>
            <a:r>
              <a:rPr lang="en-US" sz="1600" dirty="0">
                <a:highlight>
                  <a:srgbClr val="00FFFF"/>
                </a:highlight>
                <a:latin typeface="Times New Roman" pitchFamily="18" charset="0"/>
                <a:ea typeface="SimSun" pitchFamily="2" charset="-122"/>
                <a:cs typeface="Times New Roman" pitchFamily="18" charset="0"/>
              </a:rPr>
              <a:t> =</a:t>
            </a:r>
            <a:r>
              <a:rPr lang="en-US" sz="1600" i="1" dirty="0">
                <a:highlight>
                  <a:srgbClr val="00FFFF"/>
                </a:highlight>
                <a:latin typeface="Times New Roman" pitchFamily="18" charset="0"/>
                <a:ea typeface="SimSun" pitchFamily="2" charset="-122"/>
                <a:cs typeface="Times New Roman" pitchFamily="18" charset="0"/>
              </a:rPr>
              <a:t>i</a:t>
            </a:r>
            <a:r>
              <a:rPr lang="en-US" sz="1600" dirty="0">
                <a:highlight>
                  <a:srgbClr val="00FFFF"/>
                </a:highlight>
                <a:latin typeface="Times New Roman" pitchFamily="18" charset="0"/>
                <a:ea typeface="SimSun" pitchFamily="2" charset="-122"/>
                <a:cs typeface="Times New Roman" pitchFamily="18" charset="0"/>
              </a:rPr>
              <a:t>+1</a:t>
            </a:r>
            <a:r>
              <a:rPr lang="zh-CN" altLang="en-US" sz="1600" dirty="0">
                <a:highlight>
                  <a:srgbClr val="00FFFF"/>
                </a:highlight>
                <a:latin typeface="Times New Roman" pitchFamily="18" charset="0"/>
                <a:ea typeface="SimSun" pitchFamily="2" charset="-122"/>
                <a:cs typeface="Times New Roman" pitchFamily="18" charset="0"/>
              </a:rPr>
              <a:t>开始检查</a:t>
            </a:r>
            <a:r>
              <a:rPr lang="zh-CN" altLang="en-US" sz="1600" dirty="0">
                <a:latin typeface="Times New Roman" pitchFamily="18" charset="0"/>
                <a:ea typeface="SimSun" pitchFamily="2" charset="-122"/>
                <a:cs typeface="Times New Roman" pitchFamily="18" charset="0"/>
              </a:rPr>
              <a:t>，</a:t>
            </a:r>
            <a:r>
              <a:rPr lang="en-US" sz="1600" i="1" dirty="0">
                <a:highlight>
                  <a:srgbClr val="00FFFF"/>
                </a:highlight>
                <a:latin typeface="Times New Roman" pitchFamily="18" charset="0"/>
                <a:ea typeface="SimSun" pitchFamily="2" charset="-122"/>
                <a:cs typeface="Times New Roman" pitchFamily="18" charset="0"/>
              </a:rPr>
              <a:t>k</a:t>
            </a:r>
            <a:r>
              <a:rPr lang="zh-CN" altLang="en-US" sz="1600" dirty="0">
                <a:highlight>
                  <a:srgbClr val="00FFFF"/>
                </a:highlight>
                <a:latin typeface="Times New Roman" pitchFamily="18" charset="0"/>
                <a:ea typeface="SimSun" pitchFamily="2" charset="-122"/>
                <a:cs typeface="Times New Roman" pitchFamily="18" charset="0"/>
              </a:rPr>
              <a:t>记录站</a:t>
            </a:r>
            <a:r>
              <a:rPr lang="en-US" altLang="zh-CN" sz="1600" i="1" dirty="0" err="1">
                <a:highlight>
                  <a:srgbClr val="00FFFF"/>
                </a:highlight>
                <a:latin typeface="Times New Roman" pitchFamily="18" charset="0"/>
                <a:ea typeface="SimSun" pitchFamily="2" charset="-122"/>
                <a:cs typeface="Times New Roman" pitchFamily="18" charset="0"/>
              </a:rPr>
              <a:t>i</a:t>
            </a:r>
            <a:r>
              <a:rPr lang="zh-CN" altLang="en-US" sz="1600" dirty="0">
                <a:highlight>
                  <a:srgbClr val="00FFFF"/>
                </a:highlight>
                <a:latin typeface="Times New Roman" pitchFamily="18" charset="0"/>
                <a:ea typeface="SimSun" pitchFamily="2" charset="-122"/>
                <a:cs typeface="Times New Roman" pitchFamily="18" charset="0"/>
              </a:rPr>
              <a:t>之后</a:t>
            </a:r>
            <a:r>
              <a:rPr lang="en-US" altLang="zh-CN" sz="1600" dirty="0">
                <a:highlight>
                  <a:srgbClr val="00FFFF"/>
                </a:highlight>
                <a:latin typeface="Times New Roman" pitchFamily="18" charset="0"/>
                <a:ea typeface="SimSun" pitchFamily="2" charset="-122"/>
                <a:cs typeface="Times New Roman" pitchFamily="18" charset="0"/>
              </a:rPr>
              <a:t>(</a:t>
            </a:r>
            <a:r>
              <a:rPr lang="zh-CN" altLang="en-US" sz="1600" dirty="0">
                <a:highlight>
                  <a:srgbClr val="00FFFF"/>
                </a:highlight>
                <a:latin typeface="Times New Roman" pitchFamily="18" charset="0"/>
                <a:ea typeface="SimSun" pitchFamily="2" charset="-122"/>
                <a:cs typeface="Times New Roman" pitchFamily="18" charset="0"/>
              </a:rPr>
              <a:t>不含</a:t>
            </a:r>
            <a:r>
              <a:rPr lang="en-US" altLang="zh-CN" sz="1600" i="1" dirty="0" err="1">
                <a:highlight>
                  <a:srgbClr val="00FFFF"/>
                </a:highlight>
                <a:latin typeface="Times New Roman" pitchFamily="18" charset="0"/>
                <a:ea typeface="SimSun" pitchFamily="2" charset="-122"/>
                <a:cs typeface="Times New Roman" pitchFamily="18" charset="0"/>
              </a:rPr>
              <a:t>i</a:t>
            </a:r>
            <a:r>
              <a:rPr lang="en-US" altLang="zh-CN" sz="1600" dirty="0">
                <a:highlight>
                  <a:srgbClr val="00FFFF"/>
                </a:highlight>
                <a:latin typeface="Times New Roman" pitchFamily="18" charset="0"/>
                <a:ea typeface="SimSun" pitchFamily="2" charset="-122"/>
                <a:cs typeface="Times New Roman" pitchFamily="18" charset="0"/>
              </a:rPr>
              <a:t>)</a:t>
            </a:r>
            <a:r>
              <a:rPr lang="zh-CN" altLang="en-US" sz="1600" dirty="0">
                <a:highlight>
                  <a:srgbClr val="00FFFF"/>
                </a:highlight>
                <a:latin typeface="Times New Roman" pitchFamily="18" charset="0"/>
                <a:ea typeface="SimSun" pitchFamily="2" charset="-122"/>
                <a:cs typeface="Times New Roman" pitchFamily="18" charset="0"/>
              </a:rPr>
              <a:t>油价最低的站</a:t>
            </a:r>
            <a:endParaRPr lang="en-US" sz="1600" dirty="0">
              <a:highlight>
                <a:srgbClr val="00FFFF"/>
              </a:highlight>
              <a:latin typeface="Times New Roman" pitchFamily="18" charset="0"/>
              <a:ea typeface="SimSun" pitchFamily="2" charset="-122"/>
              <a:cs typeface="Times New Roman" pitchFamily="18" charset="0"/>
            </a:endParaRPr>
          </a:p>
          <a:p>
            <a:pPr marL="465138" lvl="0" indent="-465138"/>
            <a:r>
              <a:rPr lang="en-US" sz="1600" dirty="0">
                <a:latin typeface="Times New Roman" pitchFamily="18" charset="0"/>
                <a:ea typeface="SimSun" pitchFamily="2" charset="-122"/>
                <a:cs typeface="Times New Roman" pitchFamily="18" charset="0"/>
              </a:rPr>
              <a:t>7.</a:t>
            </a:r>
            <a:r>
              <a:rPr lang="en-US" sz="1600" b="1" dirty="0">
                <a:latin typeface="Times New Roman" pitchFamily="18" charset="0"/>
                <a:ea typeface="SimSun" pitchFamily="2" charset="-122"/>
                <a:cs typeface="Times New Roman" pitchFamily="18" charset="0"/>
              </a:rPr>
              <a:t> 	</a:t>
            </a:r>
            <a:r>
              <a:rPr lang="en-US" sz="1600" b="1" dirty="0">
                <a:solidFill>
                  <a:srgbClr val="FF0000"/>
                </a:solidFill>
                <a:latin typeface="Times New Roman" pitchFamily="18" charset="0"/>
                <a:ea typeface="SimSun" pitchFamily="2" charset="-122"/>
                <a:cs typeface="Times New Roman" pitchFamily="18" charset="0"/>
              </a:rPr>
              <a:t>while</a:t>
            </a:r>
            <a:r>
              <a:rPr lang="en-US" sz="1600" b="1"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b="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j</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L</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检查</a:t>
            </a:r>
            <a:r>
              <a:rPr lang="en-US" altLang="zh-CN"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站</a:t>
            </a:r>
            <a:r>
              <a:rPr lang="en-US" altLang="zh-CN" sz="1600" i="1" dirty="0">
                <a:latin typeface="Times New Roman" pitchFamily="18" charset="0"/>
                <a:ea typeface="SimSun" pitchFamily="2" charset="-122"/>
                <a:cs typeface="Times New Roman" pitchFamily="18" charset="0"/>
              </a:rPr>
              <a:t>j</a:t>
            </a:r>
            <a:r>
              <a:rPr lang="en-US" altLang="zh-CN"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的情况，直到超出站</a:t>
            </a:r>
            <a:r>
              <a:rPr lang="en-US" altLang="zh-CN" sz="1600" i="1" dirty="0" err="1">
                <a:latin typeface="Times New Roman" pitchFamily="18" charset="0"/>
                <a:ea typeface="SimSun" pitchFamily="2" charset="-122"/>
                <a:cs typeface="Times New Roman" pitchFamily="18" charset="0"/>
              </a:rPr>
              <a:t>i</a:t>
            </a:r>
            <a:r>
              <a:rPr lang="zh-CN" altLang="en-US" sz="1600" dirty="0">
                <a:latin typeface="Times New Roman" pitchFamily="18" charset="0"/>
                <a:ea typeface="SimSun" pitchFamily="2" charset="-122"/>
                <a:cs typeface="Times New Roman" pitchFamily="18" charset="0"/>
              </a:rPr>
              <a:t>的</a:t>
            </a:r>
            <a:r>
              <a:rPr lang="en-US" altLang="zh-CN" sz="1600" i="1" dirty="0">
                <a:latin typeface="Times New Roman" pitchFamily="18" charset="0"/>
                <a:ea typeface="SimSun" pitchFamily="2" charset="-122"/>
                <a:cs typeface="Times New Roman" pitchFamily="18" charset="0"/>
              </a:rPr>
              <a:t>L</a:t>
            </a:r>
            <a:r>
              <a:rPr lang="zh-CN" altLang="en-US" sz="1600" dirty="0">
                <a:latin typeface="Times New Roman" pitchFamily="18" charset="0"/>
                <a:ea typeface="SimSun" pitchFamily="2" charset="-122"/>
                <a:cs typeface="Times New Roman" pitchFamily="18" charset="0"/>
              </a:rPr>
              <a:t>距离视野</a:t>
            </a:r>
            <a:endParaRPr lang="en-US" sz="1600" dirty="0">
              <a:latin typeface="Times New Roman" pitchFamily="18" charset="0"/>
              <a:ea typeface="SimSun" pitchFamily="2" charset="-122"/>
              <a:cs typeface="Times New Roman" pitchFamily="18" charset="0"/>
            </a:endParaRPr>
          </a:p>
          <a:p>
            <a:pPr marL="465138" lvl="0" indent="-465138"/>
            <a:r>
              <a:rPr lang="en-US" sz="1600" dirty="0">
                <a:latin typeface="Times New Roman" pitchFamily="18" charset="0"/>
                <a:ea typeface="SimSun" pitchFamily="2" charset="-122"/>
                <a:cs typeface="Times New Roman" pitchFamily="18" charset="0"/>
              </a:rPr>
              <a:t>8.</a:t>
            </a:r>
            <a:r>
              <a:rPr lang="en-US" sz="1600" b="1"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b="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j</a:t>
            </a:r>
            <a:r>
              <a:rPr lang="en-US" sz="1600" dirty="0">
                <a:latin typeface="Times New Roman" pitchFamily="18" charset="0"/>
                <a:ea typeface="SimSun" pitchFamily="2" charset="-122"/>
                <a:cs typeface="Times New Roman" pitchFamily="18" charset="0"/>
              </a:rPr>
              <a:t>]</a:t>
            </a:r>
          </a:p>
          <a:p>
            <a:pPr marL="465138" lvl="0" indent="-465138"/>
            <a:r>
              <a:rPr lang="en-US" sz="1600" dirty="0">
                <a:latin typeface="Times New Roman" pitchFamily="18" charset="0"/>
                <a:ea typeface="SimSun" pitchFamily="2" charset="-122"/>
                <a:cs typeface="Times New Roman" pitchFamily="18" charset="0"/>
              </a:rPr>
              <a:t>9. 		</a:t>
            </a:r>
            <a:r>
              <a:rPr lang="en-US" sz="1600" b="1" dirty="0">
                <a:latin typeface="Times New Roman" pitchFamily="18" charset="0"/>
                <a:ea typeface="SimSun" pitchFamily="2" charset="-122"/>
                <a:cs typeface="Times New Roman" pitchFamily="18" charset="0"/>
              </a:rPr>
              <a:t>if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j</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a:t>
            </a:r>
            <a:r>
              <a:rPr lang="en-US" sz="1600" b="1" dirty="0">
                <a:latin typeface="Times New Roman" pitchFamily="18" charset="0"/>
                <a:ea typeface="SimSun" pitchFamily="2" charset="-122"/>
                <a:cs typeface="Times New Roman" pitchFamily="18" charset="0"/>
              </a:rPr>
              <a:t>then</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k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j</a:t>
            </a:r>
            <a:r>
              <a:rPr lang="en-US" sz="1600" dirty="0">
                <a:latin typeface="Times New Roman" pitchFamily="18" charset="0"/>
                <a:ea typeface="SimSun" pitchFamily="2" charset="-122"/>
                <a:cs typeface="Times New Roman" pitchFamily="18" charset="0"/>
              </a:rPr>
              <a:t>		</a:t>
            </a:r>
          </a:p>
          <a:p>
            <a:pPr marL="465138" lvl="0" indent="-465138"/>
            <a:r>
              <a:rPr lang="en-US" sz="1600" dirty="0">
                <a:latin typeface="Times New Roman" pitchFamily="18" charset="0"/>
                <a:ea typeface="SimSun" pitchFamily="2" charset="-122"/>
                <a:cs typeface="Times New Roman" pitchFamily="18" charset="0"/>
              </a:rPr>
              <a:t>10. 				</a:t>
            </a:r>
            <a:r>
              <a:rPr lang="en-US" sz="1600" b="1" dirty="0">
                <a:latin typeface="Times New Roman" pitchFamily="18" charset="0"/>
                <a:ea typeface="SimSun" pitchFamily="2" charset="-122"/>
                <a:cs typeface="Times New Roman" pitchFamily="18" charset="0"/>
              </a:rPr>
              <a:t>if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&lt;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第一种情况发生</a:t>
            </a:r>
            <a:endParaRPr lang="en-US" sz="1600" dirty="0">
              <a:latin typeface="Times New Roman" pitchFamily="18" charset="0"/>
              <a:ea typeface="SimSun" pitchFamily="2" charset="-122"/>
              <a:cs typeface="Times New Roman" pitchFamily="18" charset="0"/>
            </a:endParaRPr>
          </a:p>
          <a:p>
            <a:pPr marL="465138" lvl="0" indent="-465138">
              <a:tabLst>
                <a:tab pos="3208338" algn="l"/>
              </a:tabLst>
            </a:pPr>
            <a:r>
              <a:rPr lang="en-US" sz="1600" dirty="0">
                <a:latin typeface="Times New Roman" pitchFamily="18" charset="0"/>
                <a:ea typeface="SimSun" pitchFamily="2" charset="-122"/>
                <a:cs typeface="Times New Roman" pitchFamily="18" charset="0"/>
              </a:rPr>
              <a:t>11.</a:t>
            </a:r>
            <a:r>
              <a:rPr lang="en-US" sz="1600" b="1" dirty="0">
                <a:latin typeface="Times New Roman" pitchFamily="18" charset="0"/>
                <a:ea typeface="SimSun" pitchFamily="2" charset="-122"/>
                <a:cs typeface="Times New Roman" pitchFamily="18" charset="0"/>
              </a:rPr>
              <a:t> 	                                                 then</a:t>
            </a:r>
            <a:r>
              <a:rPr lang="en-US" sz="1600" dirty="0">
                <a:latin typeface="Times New Roman" pitchFamily="18" charset="0"/>
                <a:ea typeface="SimSun" pitchFamily="2" charset="-122"/>
                <a:cs typeface="Times New Roman" pitchFamily="18" charset="0"/>
              </a:rPr>
              <a:t> exit “while” loop  </a:t>
            </a:r>
            <a:r>
              <a:rPr lang="en-US" sz="1600" b="1" dirty="0">
                <a:latin typeface="Times New Roman" pitchFamily="18" charset="0"/>
                <a:ea typeface="SimSun" pitchFamily="2" charset="-122"/>
                <a:cs typeface="Times New Roman" pitchFamily="18" charset="0"/>
              </a:rPr>
              <a:t>endif</a:t>
            </a:r>
            <a:r>
              <a:rPr lang="en-US" sz="1600" dirty="0">
                <a:latin typeface="Times New Roman" pitchFamily="18" charset="0"/>
                <a:ea typeface="SimSun" pitchFamily="2" charset="-122"/>
                <a:cs typeface="Times New Roman" pitchFamily="18" charset="0"/>
              </a:rPr>
              <a:t>    	</a:t>
            </a:r>
          </a:p>
          <a:p>
            <a:pPr lvl="0"/>
            <a:r>
              <a:rPr lang="en-US" sz="1600" dirty="0">
                <a:latin typeface="Times New Roman" pitchFamily="18" charset="0"/>
                <a:ea typeface="SimSun" pitchFamily="2" charset="-122"/>
                <a:cs typeface="Times New Roman" pitchFamily="18" charset="0"/>
              </a:rPr>
              <a:t>12.</a:t>
            </a:r>
            <a:r>
              <a:rPr lang="en-US" sz="1600" b="1" dirty="0">
                <a:latin typeface="Times New Roman" pitchFamily="18" charset="0"/>
                <a:ea typeface="SimSun" pitchFamily="2" charset="-122"/>
                <a:cs typeface="Times New Roman" pitchFamily="18" charset="0"/>
              </a:rPr>
              <a:t>             endif</a:t>
            </a:r>
          </a:p>
          <a:p>
            <a:pPr marL="342900" indent="-342900">
              <a:buFontTx/>
              <a:buAutoNum type="arabicPeriod" startAt="13"/>
            </a:pP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j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j </a:t>
            </a:r>
            <a:r>
              <a:rPr lang="en-US" sz="1600" dirty="0">
                <a:latin typeface="Times New Roman" pitchFamily="18" charset="0"/>
                <a:ea typeface="SimSun" pitchFamily="2" charset="-122"/>
                <a:cs typeface="Times New Roman" pitchFamily="18" charset="0"/>
              </a:rPr>
              <a:t>+1 </a:t>
            </a:r>
          </a:p>
          <a:p>
            <a:pPr marL="342900" lvl="0" indent="-342900">
              <a:buAutoNum type="arabicPeriod" startAt="13"/>
            </a:pPr>
            <a:r>
              <a:rPr lang="en-US" sz="1600" dirty="0">
                <a:latin typeface="Times New Roman" pitchFamily="18" charset="0"/>
                <a:ea typeface="SimSun" pitchFamily="2" charset="-122"/>
                <a:cs typeface="Times New Roman" pitchFamily="18" charset="0"/>
              </a:rPr>
              <a:t>   </a:t>
            </a:r>
            <a:r>
              <a:rPr lang="en-US" sz="1600" b="1" dirty="0" err="1">
                <a:solidFill>
                  <a:srgbClr val="FF0000"/>
                </a:solidFill>
                <a:latin typeface="Times New Roman" pitchFamily="18" charset="0"/>
                <a:ea typeface="SimSun" pitchFamily="2" charset="-122"/>
                <a:cs typeface="Times New Roman" pitchFamily="18" charset="0"/>
              </a:rPr>
              <a:t>endwhile</a:t>
            </a:r>
            <a:r>
              <a:rPr lang="en-US" sz="1600" b="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如果自然退出</a:t>
            </a:r>
            <a:r>
              <a:rPr lang="en-US" altLang="zh-CN" sz="1600" dirty="0">
                <a:latin typeface="Times New Roman" pitchFamily="18" charset="0"/>
                <a:ea typeface="SimSun" pitchFamily="2" charset="-122"/>
                <a:cs typeface="Times New Roman" pitchFamily="18" charset="0"/>
              </a:rPr>
              <a:t>while</a:t>
            </a:r>
            <a:r>
              <a:rPr lang="zh-CN" altLang="en-US" sz="1600" dirty="0">
                <a:latin typeface="Times New Roman" pitchFamily="18" charset="0"/>
                <a:ea typeface="SimSun" pitchFamily="2" charset="-122"/>
                <a:cs typeface="Times New Roman" pitchFamily="18" charset="0"/>
              </a:rPr>
              <a:t>循环，代表第二种情况发生</a:t>
            </a:r>
            <a:r>
              <a:rPr lang="en-US" sz="1600" b="1" dirty="0">
                <a:latin typeface="Times New Roman" pitchFamily="18" charset="0"/>
                <a:ea typeface="SimSun" pitchFamily="2" charset="-122"/>
                <a:cs typeface="Times New Roman" pitchFamily="18" charset="0"/>
              </a:rPr>
              <a:t>	</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15.     </a:t>
            </a:r>
            <a:r>
              <a:rPr lang="en-US" sz="16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if</a:t>
            </a:r>
            <a:r>
              <a:rPr lang="en-US" sz="1600" b="1"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&lt; </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en-US" sz="1600" b="1"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第一种情况发生</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16.         </a:t>
            </a:r>
            <a:r>
              <a:rPr lang="en-US" altLang="zh-CN" sz="1600" b="1" dirty="0">
                <a:latin typeface="Times New Roman" pitchFamily="18" charset="0"/>
                <a:ea typeface="SimSun" pitchFamily="2" charset="-122"/>
                <a:cs typeface="Times New Roman" pitchFamily="18" charset="0"/>
              </a:rPr>
              <a:t>t</a:t>
            </a:r>
            <a:r>
              <a:rPr lang="en-US" sz="1600" b="1" dirty="0">
                <a:latin typeface="Times New Roman" pitchFamily="18" charset="0"/>
                <a:ea typeface="SimSun" pitchFamily="2" charset="-122"/>
                <a:cs typeface="Times New Roman" pitchFamily="18" charset="0"/>
              </a:rPr>
              <a:t>hen  </a:t>
            </a:r>
            <a:r>
              <a:rPr lang="en-US" sz="1600" i="1" dirty="0">
                <a:latin typeface="Times New Roman" pitchFamily="18" charset="0"/>
                <a:ea typeface="SimSun" pitchFamily="2" charset="-122"/>
                <a:cs typeface="Times New Roman" pitchFamily="18" charset="0"/>
              </a:rPr>
              <a:t>M</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d</a:t>
            </a:r>
            <a:r>
              <a:rPr lang="en-US" sz="1600" dirty="0">
                <a:latin typeface="Times New Roman" pitchFamily="18" charset="0"/>
                <a:ea typeface="SimSun" pitchFamily="2" charset="-122"/>
                <a:cs typeface="Times New Roman" pitchFamily="18" charset="0"/>
              </a:rPr>
              <a:t> - </a:t>
            </a:r>
            <a:r>
              <a:rPr lang="en-US" sz="1600" i="1" dirty="0">
                <a:latin typeface="Times New Roman" pitchFamily="18" charset="0"/>
                <a:ea typeface="SimSun" pitchFamily="2" charset="-122"/>
                <a:cs typeface="Times New Roman" pitchFamily="18" charset="0"/>
              </a:rPr>
              <a:t>R</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a:t>
            </a:r>
            <a:r>
              <a:rPr lang="en-US" sz="1600" dirty="0">
                <a:latin typeface="Times New Roman" pitchFamily="18" charset="0"/>
                <a:ea typeface="SimSun" pitchFamily="2" charset="-122"/>
                <a:cs typeface="Times New Roman" pitchFamily="18" charset="0"/>
                <a:sym typeface="Symbol"/>
              </a:rPr>
              <a:t></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要买的里程数乘价格</a:t>
            </a:r>
            <a:r>
              <a:rPr lang="en-US" sz="1600" dirty="0">
                <a:latin typeface="Times New Roman" pitchFamily="18" charset="0"/>
                <a:ea typeface="SimSun" pitchFamily="2" charset="-122"/>
                <a:cs typeface="Times New Roman" pitchFamily="18" charset="0"/>
              </a:rPr>
              <a:t> </a:t>
            </a:r>
          </a:p>
          <a:p>
            <a:pPr lvl="0"/>
            <a:r>
              <a:rPr lang="en-US" sz="1600" dirty="0">
                <a:latin typeface="Times New Roman" pitchFamily="18" charset="0"/>
                <a:ea typeface="SimSun" pitchFamily="2" charset="-122"/>
                <a:cs typeface="Times New Roman" pitchFamily="18" charset="0"/>
              </a:rPr>
              <a:t>17</a:t>
            </a:r>
            <a:r>
              <a:rPr lang="en-US" altLang="zh-CN" sz="1600" dirty="0">
                <a:latin typeface="Times New Roman" pitchFamily="18" charset="0"/>
                <a:ea typeface="SimSun" pitchFamily="2" charset="-122"/>
                <a:cs typeface="Times New Roman" pitchFamily="18" charset="0"/>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R</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0 	       //</a:t>
            </a:r>
            <a:r>
              <a:rPr lang="zh-CN" altLang="en-US" sz="1600" dirty="0">
                <a:latin typeface="Times New Roman" pitchFamily="18" charset="0"/>
                <a:ea typeface="SimSun" pitchFamily="2" charset="-122"/>
                <a:cs typeface="Times New Roman" pitchFamily="18" charset="0"/>
              </a:rPr>
              <a:t>在下一个停靠站</a:t>
            </a:r>
            <a:r>
              <a:rPr lang="en-US" sz="1600" i="1" dirty="0">
                <a:latin typeface="Times New Roman" pitchFamily="18" charset="0"/>
                <a:ea typeface="SimSun" pitchFamily="2" charset="-122"/>
                <a:cs typeface="Times New Roman" pitchFamily="18" charset="0"/>
              </a:rPr>
              <a:t>k</a:t>
            </a:r>
            <a:r>
              <a:rPr lang="zh-CN" altLang="en-US" sz="1600" dirty="0">
                <a:latin typeface="Times New Roman" pitchFamily="18" charset="0"/>
                <a:ea typeface="SimSun" pitchFamily="2" charset="-122"/>
                <a:cs typeface="Times New Roman" pitchFamily="18" charset="0"/>
              </a:rPr>
              <a:t>将不会有油剩</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18. 	      </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k		       </a:t>
            </a:r>
            <a:r>
              <a:rPr lang="en-US"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下一停靠站为</a:t>
            </a:r>
            <a:r>
              <a:rPr lang="en-US" sz="1600" i="1" dirty="0">
                <a:latin typeface="Times New Roman" pitchFamily="18" charset="0"/>
                <a:ea typeface="SimSun" pitchFamily="2" charset="-122"/>
                <a:cs typeface="Times New Roman" pitchFamily="18" charset="0"/>
              </a:rPr>
              <a:t>k</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19.         </a:t>
            </a:r>
            <a:r>
              <a:rPr lang="en-US" sz="1600" b="1" dirty="0">
                <a:latin typeface="Times New Roman" pitchFamily="18" charset="0"/>
                <a:ea typeface="SimSun" pitchFamily="2" charset="-122"/>
                <a:cs typeface="Times New Roman" pitchFamily="18" charset="0"/>
              </a:rPr>
              <a:t>else  </a:t>
            </a:r>
            <a:r>
              <a:rPr lang="en-US" sz="1600" i="1" dirty="0">
                <a:latin typeface="Times New Roman" pitchFamily="18" charset="0"/>
                <a:ea typeface="SimSun" pitchFamily="2" charset="-122"/>
                <a:cs typeface="Times New Roman" pitchFamily="18" charset="0"/>
              </a:rPr>
              <a:t>M</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L</a:t>
            </a:r>
            <a:r>
              <a:rPr lang="en-US" sz="1600" dirty="0">
                <a:latin typeface="Times New Roman" pitchFamily="18" charset="0"/>
                <a:ea typeface="SimSun" pitchFamily="2" charset="-122"/>
                <a:cs typeface="Times New Roman" pitchFamily="18" charset="0"/>
              </a:rPr>
              <a:t> - </a:t>
            </a:r>
            <a:r>
              <a:rPr lang="en-US" sz="1600" i="1" dirty="0">
                <a:latin typeface="Times New Roman" pitchFamily="18" charset="0"/>
                <a:ea typeface="SimSun" pitchFamily="2" charset="-122"/>
                <a:cs typeface="Times New Roman" pitchFamily="18" charset="0"/>
              </a:rPr>
              <a:t>R</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a:t>
            </a:r>
            <a:r>
              <a:rPr lang="en-US" sz="1600" dirty="0">
                <a:latin typeface="Times New Roman" pitchFamily="18" charset="0"/>
                <a:ea typeface="SimSun" pitchFamily="2" charset="-122"/>
                <a:cs typeface="Times New Roman" pitchFamily="18" charset="0"/>
                <a:sym typeface="Symbol"/>
              </a:rPr>
              <a:t></a:t>
            </a:r>
            <a:r>
              <a:rPr lang="en-US" sz="1600" i="1" dirty="0">
                <a:latin typeface="Times New Roman" pitchFamily="18" charset="0"/>
                <a:ea typeface="SimSun" pitchFamily="2" charset="-122"/>
                <a:cs typeface="Times New Roman" pitchFamily="18" charset="0"/>
              </a:rPr>
              <a:t>P</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第二种情况发生，加满油</a:t>
            </a:r>
            <a:endParaRPr lang="en-US" sz="1600" dirty="0">
              <a:latin typeface="Times New Roman" pitchFamily="18" charset="0"/>
              <a:ea typeface="SimSun" pitchFamily="2" charset="-122"/>
              <a:cs typeface="Times New Roman" pitchFamily="18" charset="0"/>
            </a:endParaRPr>
          </a:p>
          <a:p>
            <a:pPr lvl="0">
              <a:spcBef>
                <a:spcPts val="1200"/>
              </a:spcBef>
              <a:spcAft>
                <a:spcPts val="1200"/>
              </a:spcAft>
            </a:pPr>
            <a:r>
              <a:rPr lang="en-US" sz="1600" dirty="0">
                <a:latin typeface="Times New Roman" pitchFamily="18" charset="0"/>
                <a:ea typeface="SimSun" pitchFamily="2" charset="-122"/>
                <a:cs typeface="Times New Roman" pitchFamily="18" charset="0"/>
              </a:rPr>
              <a:t>20. 	     </a:t>
            </a:r>
            <a:r>
              <a:rPr lang="en-US" sz="1600" i="1" dirty="0">
                <a:latin typeface="Times New Roman" pitchFamily="18" charset="0"/>
                <a:ea typeface="SimSun" pitchFamily="2" charset="-122"/>
                <a:cs typeface="Times New Roman" pitchFamily="18" charset="0"/>
              </a:rPr>
              <a:t>R</a:t>
            </a:r>
            <a:r>
              <a:rPr lang="en-US" sz="1600" dirty="0">
                <a:latin typeface="Times New Roman" pitchFamily="18" charset="0"/>
                <a:ea typeface="SimSun" pitchFamily="2" charset="-122"/>
                <a:cs typeface="Times New Roman" pitchFamily="18" charset="0"/>
              </a:rPr>
              <a:t>(</a:t>
            </a:r>
            <a:r>
              <a:rPr lang="en-US" sz="1600" i="1" dirty="0">
                <a:latin typeface="Times New Roman" pitchFamily="18" charset="0"/>
                <a:ea typeface="SimSun" pitchFamily="2" charset="-122"/>
                <a:cs typeface="Times New Roman" pitchFamily="18" charset="0"/>
              </a:rPr>
              <a:t>k</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L</a:t>
            </a:r>
            <a:r>
              <a:rPr lang="en-US" sz="1600" dirty="0">
                <a:latin typeface="Times New Roman" pitchFamily="18" charset="0"/>
                <a:ea typeface="SimSun" pitchFamily="2" charset="-122"/>
                <a:cs typeface="Times New Roman" pitchFamily="18" charset="0"/>
              </a:rPr>
              <a:t> - 	      //</a:t>
            </a:r>
            <a:r>
              <a:rPr lang="zh-CN" altLang="en-US" sz="1600" dirty="0">
                <a:latin typeface="Times New Roman" pitchFamily="18" charset="0"/>
                <a:ea typeface="SimSun" pitchFamily="2" charset="-122"/>
                <a:cs typeface="Times New Roman" pitchFamily="18" charset="0"/>
              </a:rPr>
              <a:t>在下一个停靠站</a:t>
            </a:r>
            <a:r>
              <a:rPr lang="en-US" sz="1600" i="1" dirty="0">
                <a:latin typeface="Times New Roman" pitchFamily="18" charset="0"/>
                <a:ea typeface="SimSun" pitchFamily="2" charset="-122"/>
                <a:cs typeface="Times New Roman" pitchFamily="18" charset="0"/>
              </a:rPr>
              <a:t>k</a:t>
            </a:r>
            <a:r>
              <a:rPr lang="zh-CN" altLang="en-US" sz="1600" dirty="0">
                <a:latin typeface="Times New Roman" pitchFamily="18" charset="0"/>
                <a:ea typeface="SimSun" pitchFamily="2" charset="-122"/>
                <a:cs typeface="Times New Roman" pitchFamily="18" charset="0"/>
              </a:rPr>
              <a:t>会有油剩余 </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21. 	     </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k		      </a:t>
            </a:r>
            <a:r>
              <a:rPr lang="en-US" sz="1600" dirty="0">
                <a:latin typeface="Times New Roman" pitchFamily="18" charset="0"/>
                <a:ea typeface="SimSun" pitchFamily="2" charset="-122"/>
                <a:cs typeface="Times New Roman" pitchFamily="18" charset="0"/>
              </a:rPr>
              <a:t>//</a:t>
            </a:r>
            <a:r>
              <a:rPr lang="zh-CN" altLang="en-US" sz="1600" dirty="0">
                <a:latin typeface="Times New Roman" pitchFamily="18" charset="0"/>
                <a:ea typeface="SimSun" pitchFamily="2" charset="-122"/>
                <a:cs typeface="Times New Roman" pitchFamily="18" charset="0"/>
              </a:rPr>
              <a:t>下一停靠站</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22.     </a:t>
            </a:r>
            <a:r>
              <a:rPr lang="en-US" sz="16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endif</a:t>
            </a:r>
          </a:p>
          <a:p>
            <a:pPr lvl="0"/>
            <a:r>
              <a:rPr lang="en-US" sz="1600" dirty="0">
                <a:latin typeface="Times New Roman" pitchFamily="18" charset="0"/>
                <a:ea typeface="SimSun" pitchFamily="2" charset="-122"/>
                <a:cs typeface="Times New Roman" pitchFamily="18" charset="0"/>
              </a:rPr>
              <a:t>23</a:t>
            </a:r>
            <a:r>
              <a:rPr lang="en-US" sz="1600" i="1" dirty="0">
                <a:latin typeface="Times New Roman" pitchFamily="18" charset="0"/>
                <a:ea typeface="SimSun" pitchFamily="2" charset="-122"/>
                <a:cs typeface="Times New Roman" pitchFamily="18" charset="0"/>
              </a:rPr>
              <a:t>.     cost  </a:t>
            </a:r>
            <a:r>
              <a:rPr lang="en-US" sz="1600" dirty="0">
                <a:latin typeface="Times New Roman" pitchFamily="18" charset="0"/>
                <a:ea typeface="SimSun" pitchFamily="2" charset="-122"/>
                <a:cs typeface="Times New Roman" pitchFamily="18" charset="0"/>
                <a:sym typeface="Symbol"/>
              </a:rPr>
              <a:t></a:t>
            </a:r>
            <a:r>
              <a:rPr lang="en-US" sz="1600" dirty="0">
                <a:latin typeface="Times New Roman" pitchFamily="18" charset="0"/>
                <a:ea typeface="SimSun" pitchFamily="2" charset="-122"/>
                <a:cs typeface="Times New Roman" pitchFamily="18" charset="0"/>
              </a:rPr>
              <a:t> </a:t>
            </a:r>
            <a:r>
              <a:rPr lang="en-US" sz="1600" i="1" dirty="0">
                <a:latin typeface="Times New Roman" pitchFamily="18" charset="0"/>
                <a:ea typeface="SimSun" pitchFamily="2" charset="-122"/>
                <a:cs typeface="Times New Roman" pitchFamily="18" charset="0"/>
              </a:rPr>
              <a:t>cost</a:t>
            </a:r>
            <a:r>
              <a:rPr lang="en-US" sz="1600" dirty="0">
                <a:latin typeface="Times New Roman" pitchFamily="18" charset="0"/>
                <a:ea typeface="SimSun" pitchFamily="2" charset="-122"/>
                <a:cs typeface="Times New Roman" pitchFamily="18" charset="0"/>
              </a:rPr>
              <a:t> + </a:t>
            </a:r>
            <a:r>
              <a:rPr lang="en-US" sz="1600" i="1" dirty="0">
                <a:latin typeface="Times New Roman" pitchFamily="18" charset="0"/>
                <a:ea typeface="SimSun" pitchFamily="2" charset="-122"/>
                <a:cs typeface="Times New Roman" pitchFamily="18" charset="0"/>
              </a:rPr>
              <a:t>M</a:t>
            </a:r>
            <a:r>
              <a:rPr lang="en-US" sz="1600" dirty="0">
                <a:latin typeface="Times New Roman" pitchFamily="18" charset="0"/>
                <a:ea typeface="SimSun" pitchFamily="2" charset="-122"/>
                <a:cs typeface="Times New Roman" pitchFamily="18" charset="0"/>
              </a:rPr>
              <a:t>[</a:t>
            </a:r>
            <a:r>
              <a:rPr lang="en-US" sz="1600" i="1" dirty="0" err="1">
                <a:latin typeface="Times New Roman" pitchFamily="18" charset="0"/>
                <a:ea typeface="SimSun" pitchFamily="2" charset="-122"/>
                <a:cs typeface="Times New Roman" pitchFamily="18" charset="0"/>
              </a:rPr>
              <a:t>i</a:t>
            </a:r>
            <a:r>
              <a:rPr lang="en-US" sz="1600" dirty="0">
                <a:latin typeface="Times New Roman" pitchFamily="18" charset="0"/>
                <a:ea typeface="SimSun" pitchFamily="2" charset="-122"/>
                <a:cs typeface="Times New Roman" pitchFamily="18" charset="0"/>
              </a:rPr>
              <a:t>]                   //</a:t>
            </a:r>
            <a:r>
              <a:rPr lang="zh-CN" altLang="en-US" sz="1600" dirty="0">
                <a:latin typeface="Times New Roman" pitchFamily="18" charset="0"/>
                <a:ea typeface="SimSun" pitchFamily="2" charset="-122"/>
                <a:cs typeface="Times New Roman" pitchFamily="18" charset="0"/>
              </a:rPr>
              <a:t>记录花多少钱</a:t>
            </a:r>
            <a:endParaRPr lang="en-US" sz="1600" dirty="0">
              <a:latin typeface="Times New Roman" pitchFamily="18" charset="0"/>
              <a:ea typeface="SimSun" pitchFamily="2" charset="-122"/>
              <a:cs typeface="Times New Roman" pitchFamily="18" charset="0"/>
            </a:endParaRPr>
          </a:p>
          <a:p>
            <a:pPr lvl="0"/>
            <a:r>
              <a:rPr lang="en-US" sz="1600" dirty="0">
                <a:latin typeface="Times New Roman" pitchFamily="18" charset="0"/>
                <a:ea typeface="SimSun" pitchFamily="2" charset="-122"/>
                <a:cs typeface="Times New Roman" pitchFamily="18" charset="0"/>
              </a:rPr>
              <a:t>24. </a:t>
            </a:r>
            <a:r>
              <a:rPr lang="en-US" sz="16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endwhile</a:t>
            </a:r>
            <a:endParaRPr lang="en-US" sz="1600" b="1" dirty="0">
              <a:solidFill>
                <a:srgbClr val="0000FF"/>
              </a:solidFill>
              <a:effectLst>
                <a:outerShdw blurRad="38100" dist="38100" dir="2700000" algn="tl">
                  <a:srgbClr val="C0C0C0"/>
                </a:outerShdw>
              </a:effectLst>
              <a:latin typeface="Times" panose="02020603050405020304" pitchFamily="18" charset="0"/>
              <a:ea typeface="华文细黑" pitchFamily="2" charset="-122"/>
            </a:endParaRPr>
          </a:p>
          <a:p>
            <a:pPr lvl="0"/>
            <a:r>
              <a:rPr lang="en-US" sz="1600" dirty="0">
                <a:latin typeface="Times New Roman" pitchFamily="18" charset="0"/>
                <a:ea typeface="SimSun" pitchFamily="2" charset="-122"/>
                <a:cs typeface="Times New Roman" pitchFamily="18" charset="0"/>
              </a:rPr>
              <a:t>25. </a:t>
            </a:r>
            <a:r>
              <a:rPr lang="en-US" sz="1600" b="1" dirty="0">
                <a:latin typeface="Times New Roman" pitchFamily="18" charset="0"/>
                <a:ea typeface="SimSun" pitchFamily="2" charset="-122"/>
                <a:cs typeface="Times New Roman" pitchFamily="18" charset="0"/>
              </a:rPr>
              <a:t>End</a:t>
            </a:r>
            <a:endParaRPr lang="en-US" sz="1600"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9401810"/>
              </p:ext>
            </p:extLst>
          </p:nvPr>
        </p:nvGraphicFramePr>
        <p:xfrm>
          <a:off x="2514600" y="4553970"/>
          <a:ext cx="914400" cy="749596"/>
        </p:xfrm>
        <a:graphic>
          <a:graphicData uri="http://schemas.openxmlformats.org/presentationml/2006/ole">
            <mc:AlternateContent xmlns:mc="http://schemas.openxmlformats.org/markup-compatibility/2006">
              <mc:Choice xmlns:v="urn:schemas-microsoft-com:vml" Requires="v">
                <p:oleObj name="Equation" r:id="rId3" imgW="545760" imgH="444240" progId="Equation.3">
                  <p:embed/>
                </p:oleObj>
              </mc:Choice>
              <mc:Fallback>
                <p:oleObj name="Equation" r:id="rId3" imgW="545760" imgH="444240" progId="Equation.3">
                  <p:embed/>
                  <p:pic>
                    <p:nvPicPr>
                      <p:cNvPr id="5" name="Object 4"/>
                      <p:cNvPicPr>
                        <a:picLocks noChangeAspect="1" noChangeArrowheads="1"/>
                      </p:cNvPicPr>
                      <p:nvPr/>
                    </p:nvPicPr>
                    <p:blipFill>
                      <a:blip r:embed="rId4"/>
                      <a:srcRect/>
                      <a:stretch>
                        <a:fillRect/>
                      </a:stretch>
                    </p:blipFill>
                    <p:spPr bwMode="auto">
                      <a:xfrm>
                        <a:off x="2514600" y="4553970"/>
                        <a:ext cx="914400" cy="749596"/>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F85BD3D0-9B50-47A2-B87B-C08CEC57C1D8}"/>
              </a:ext>
            </a:extLst>
          </p:cNvPr>
          <p:cNvSpPr txBox="1"/>
          <p:nvPr/>
        </p:nvSpPr>
        <p:spPr>
          <a:xfrm>
            <a:off x="8209002" y="3276600"/>
            <a:ext cx="553998" cy="2516073"/>
          </a:xfrm>
          <a:prstGeom prst="rect">
            <a:avLst/>
          </a:prstGeom>
          <a:solidFill>
            <a:srgbClr val="FFC000"/>
          </a:solidFill>
        </p:spPr>
        <p:txBody>
          <a:bodyPr vert="eaVert" wrap="none" rtlCol="0">
            <a:spAutoFit/>
          </a:bodyPr>
          <a:lstStyle/>
          <a:p>
            <a:r>
              <a:rPr lang="zh-CN" altLang="en-US" sz="2400" b="1" dirty="0">
                <a:effectLst>
                  <a:outerShdw blurRad="38100" dist="38100" dir="2700000" algn="tl">
                    <a:srgbClr val="000000">
                      <a:alpha val="43137"/>
                    </a:srgbClr>
                  </a:outerShdw>
                </a:effectLst>
              </a:rPr>
              <a:t>详细解释见下两页</a:t>
            </a:r>
            <a:endParaRPr lang="en-US" sz="2400" b="1" dirty="0">
              <a:effectLst>
                <a:outerShdw blurRad="38100" dist="38100" dir="2700000" algn="tl">
                  <a:srgbClr val="000000">
                    <a:alpha val="43137"/>
                  </a:srgbClr>
                </a:outerShdw>
              </a:effectLst>
            </a:endParaRPr>
          </a:p>
        </p:txBody>
      </p:sp>
      <p:cxnSp>
        <p:nvCxnSpPr>
          <p:cNvPr id="8" name="直接连接符 7">
            <a:extLst>
              <a:ext uri="{FF2B5EF4-FFF2-40B4-BE49-F238E27FC236}">
                <a16:creationId xmlns:a16="http://schemas.microsoft.com/office/drawing/2014/main" id="{C8FADA5F-0969-402C-9C43-A77B314CE5AE}"/>
              </a:ext>
            </a:extLst>
          </p:cNvPr>
          <p:cNvCxnSpPr/>
          <p:nvPr/>
        </p:nvCxnSpPr>
        <p:spPr>
          <a:xfrm>
            <a:off x="990600" y="1752600"/>
            <a:ext cx="0" cy="152400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2E67BA72-98AA-4D57-9119-6773FDA70F97}"/>
              </a:ext>
            </a:extLst>
          </p:cNvPr>
          <p:cNvCxnSpPr>
            <a:cxnSpLocks/>
          </p:cNvCxnSpPr>
          <p:nvPr/>
        </p:nvCxnSpPr>
        <p:spPr>
          <a:xfrm>
            <a:off x="838200" y="1012825"/>
            <a:ext cx="0" cy="4930775"/>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44C46512-6FE5-4E28-9B77-B2E93688E763}"/>
              </a:ext>
            </a:extLst>
          </p:cNvPr>
          <p:cNvCxnSpPr>
            <a:cxnSpLocks/>
          </p:cNvCxnSpPr>
          <p:nvPr/>
        </p:nvCxnSpPr>
        <p:spPr>
          <a:xfrm>
            <a:off x="990600" y="3650776"/>
            <a:ext cx="0" cy="1891352"/>
          </a:xfrm>
          <a:prstGeom prst="line">
            <a:avLst/>
          </a:prstGeom>
          <a:ln>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31448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7-58</a:t>
            </a:r>
          </a:p>
        </p:txBody>
      </p:sp>
      <p:sp>
        <p:nvSpPr>
          <p:cNvPr id="3" name="TextBox 2"/>
          <p:cNvSpPr txBox="1"/>
          <p:nvPr/>
        </p:nvSpPr>
        <p:spPr>
          <a:xfrm>
            <a:off x="228600" y="609600"/>
            <a:ext cx="8686800" cy="5401479"/>
          </a:xfrm>
          <a:prstGeom prst="rect">
            <a:avLst/>
          </a:prstGeom>
          <a:noFill/>
        </p:spPr>
        <p:txBody>
          <a:bodyPr wrap="square" rtlCol="0">
            <a:spAutoFit/>
          </a:bodyPr>
          <a:lstStyle/>
          <a:p>
            <a:r>
              <a:rPr lang="en-US" sz="2000" dirty="0">
                <a:latin typeface="Times New Roman" pitchFamily="18" charset="0"/>
                <a:ea typeface="SimSun" pitchFamily="2" charset="-122"/>
                <a:cs typeface="Times New Roman" pitchFamily="18" charset="0"/>
              </a:rPr>
              <a:t>1.  </a:t>
            </a:r>
            <a:r>
              <a:rPr lang="en-US" sz="2000" b="1" i="1" dirty="0">
                <a:latin typeface="Times New Roman" pitchFamily="18" charset="0"/>
                <a:ea typeface="SimSun" pitchFamily="2" charset="-122"/>
                <a:cs typeface="Times New Roman" pitchFamily="18" charset="0"/>
              </a:rPr>
              <a:t>Min-cost-trip</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 D, n,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cost</a:t>
            </a:r>
            <a:r>
              <a:rPr lang="en-US" sz="2000" dirty="0">
                <a:latin typeface="Times New Roman" pitchFamily="18" charset="0"/>
                <a:ea typeface="SimSun" pitchFamily="2" charset="-122"/>
                <a:cs typeface="Times New Roman" pitchFamily="18" charset="0"/>
              </a:rPr>
              <a:t>)</a:t>
            </a:r>
          </a:p>
          <a:p>
            <a:pPr lvl="0"/>
            <a:r>
              <a:rPr lang="en-US" sz="2000" dirty="0">
                <a:latin typeface="Times New Roman" pitchFamily="18" charset="0"/>
                <a:ea typeface="SimSun" pitchFamily="2" charset="-122"/>
                <a:cs typeface="Times New Roman" pitchFamily="18" charset="0"/>
              </a:rPr>
              <a:t>2.  </a:t>
            </a:r>
            <a:r>
              <a:rPr lang="en-US" sz="2000" b="1" dirty="0">
                <a:latin typeface="Times New Roman" pitchFamily="18" charset="0"/>
                <a:ea typeface="SimSun" pitchFamily="2" charset="-122"/>
                <a:cs typeface="Times New Roman" pitchFamily="18" charset="0"/>
              </a:rPr>
              <a:t>for</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0</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to</a:t>
            </a:r>
            <a:r>
              <a:rPr lang="en-US" sz="2000" i="1" dirty="0">
                <a:latin typeface="Times New Roman" pitchFamily="18" charset="0"/>
                <a:ea typeface="SimSun" pitchFamily="2" charset="-122"/>
                <a:cs typeface="Times New Roman" pitchFamily="18" charset="0"/>
              </a:rPr>
              <a:t> 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0，	</a:t>
            </a:r>
            <a:r>
              <a:rPr lang="en-US" sz="2000" b="1" dirty="0" err="1">
                <a:latin typeface="Times New Roman" pitchFamily="18" charset="0"/>
                <a:ea typeface="SimSun" pitchFamily="2" charset="-122"/>
                <a:cs typeface="Times New Roman" pitchFamily="18" charset="0"/>
              </a:rPr>
              <a:t>endfor</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每个站的花费初始化为</a:t>
            </a:r>
            <a:r>
              <a:rPr lang="en-US" altLang="zh-CN" sz="2000" dirty="0">
                <a:latin typeface="Times New Roman" pitchFamily="18" charset="0"/>
                <a:ea typeface="SimSun" pitchFamily="2" charset="-122"/>
                <a:cs typeface="Times New Roman" pitchFamily="18" charset="0"/>
              </a:rPr>
              <a:t>0</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3</a:t>
            </a:r>
            <a:r>
              <a:rPr lang="en-US" sz="2000" i="1" dirty="0">
                <a:latin typeface="Times New Roman" pitchFamily="18" charset="0"/>
                <a:ea typeface="SimSun" pitchFamily="2" charset="-122"/>
                <a:cs typeface="Times New Roman" pitchFamily="18" charset="0"/>
              </a:rPr>
              <a:t>. R</a:t>
            </a:r>
            <a:r>
              <a:rPr lang="en-US" sz="2000" dirty="0">
                <a:latin typeface="Times New Roman" pitchFamily="18" charset="0"/>
                <a:ea typeface="SimSun" pitchFamily="2" charset="-122"/>
                <a:cs typeface="Times New Roman" pitchFamily="18" charset="0"/>
              </a:rPr>
              <a:t>[0]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cost  </a:t>
            </a:r>
            <a:r>
              <a:rPr lang="en-US" sz="2000" dirty="0">
                <a:latin typeface="Times New Roman" pitchFamily="18" charset="0"/>
                <a:ea typeface="SimSun" pitchFamily="2" charset="-122"/>
                <a:cs typeface="Times New Roman" pitchFamily="18" charset="0"/>
                <a:sym typeface="Symbol"/>
              </a:rPr>
              <a:t></a:t>
            </a:r>
            <a:r>
              <a:rPr lang="en-US" altLang="zh-CN" sz="2000" i="1" dirty="0" err="1">
                <a:latin typeface="Times New Roman" pitchFamily="18" charset="0"/>
                <a:ea typeface="SimSun" pitchFamily="2" charset="-122"/>
                <a:cs typeface="Times New Roman" pitchFamily="18" charset="0"/>
                <a:sym typeface="Symbol"/>
              </a:rPr>
              <a:t>i</a:t>
            </a:r>
            <a:r>
              <a:rPr lang="en-US" sz="2000" dirty="0">
                <a:latin typeface="Times New Roman" pitchFamily="18" charset="0"/>
                <a:ea typeface="SimSun" pitchFamily="2" charset="-122"/>
                <a:cs typeface="Times New Roman" pitchFamily="18" charset="0"/>
                <a:sym typeface="Symbol"/>
              </a:rPr>
              <a:t> </a:t>
            </a:r>
            <a:r>
              <a:rPr lang="en-US" sz="2000" dirty="0">
                <a:latin typeface="Times New Roman" pitchFamily="18" charset="0"/>
                <a:ea typeface="SimSun" pitchFamily="2" charset="-122"/>
                <a:cs typeface="Times New Roman" pitchFamily="18" charset="0"/>
              </a:rPr>
              <a:t> 0 	//</a:t>
            </a:r>
            <a:r>
              <a:rPr lang="en-US" sz="2000" i="1" dirty="0">
                <a:latin typeface="Times New Roman" pitchFamily="18" charset="0"/>
                <a:ea typeface="SimSun" pitchFamily="2" charset="-122"/>
                <a:cs typeface="Times New Roman" pitchFamily="18" charset="0"/>
              </a:rPr>
              <a:t> R</a:t>
            </a:r>
            <a:r>
              <a:rPr lang="en-US" sz="2000" dirty="0">
                <a:latin typeface="Times New Roman" pitchFamily="18" charset="0"/>
                <a:ea typeface="SimSun" pitchFamily="2" charset="-122"/>
                <a:cs typeface="Times New Roman" pitchFamily="18" charset="0"/>
              </a:rPr>
              <a:t>[0]=0</a:t>
            </a:r>
            <a:r>
              <a:rPr lang="zh-CN" altLang="en-US" sz="2000" dirty="0">
                <a:latin typeface="Times New Roman" pitchFamily="18" charset="0"/>
                <a:ea typeface="SimSun" pitchFamily="2" charset="-122"/>
                <a:cs typeface="Times New Roman" pitchFamily="18" charset="0"/>
              </a:rPr>
              <a:t>指开始时油箱为空</a:t>
            </a:r>
            <a:endParaRPr lang="en-US" sz="2000" dirty="0">
              <a:latin typeface="Times New Roman" pitchFamily="18" charset="0"/>
              <a:ea typeface="SimSun" pitchFamily="2" charset="-122"/>
              <a:cs typeface="Times New Roman" pitchFamily="18" charset="0"/>
            </a:endParaRPr>
          </a:p>
          <a:p>
            <a:pPr lvl="0"/>
            <a:r>
              <a:rPr lang="en-US" sz="2000" i="1" dirty="0">
                <a:latin typeface="Times New Roman" pitchFamily="18" charset="0"/>
                <a:ea typeface="SimSun" pitchFamily="2" charset="-122"/>
                <a:cs typeface="Times New Roman" pitchFamily="18" charset="0"/>
              </a:rPr>
              <a:t>                                               cost</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指开始时</a:t>
            </a:r>
            <a:r>
              <a:rPr lang="en-US" sz="2000" dirty="0" err="1">
                <a:latin typeface="Times New Roman" pitchFamily="18" charset="0"/>
                <a:ea typeface="SimSun" pitchFamily="2" charset="-122"/>
                <a:cs typeface="Times New Roman" pitchFamily="18" charset="0"/>
              </a:rPr>
              <a:t>还未</a:t>
            </a:r>
            <a:r>
              <a:rPr lang="zh-CN" altLang="en-US" sz="2000" dirty="0">
                <a:latin typeface="Times New Roman" pitchFamily="18" charset="0"/>
                <a:ea typeface="SimSun" pitchFamily="2" charset="-122"/>
                <a:cs typeface="Times New Roman" pitchFamily="18" charset="0"/>
              </a:rPr>
              <a:t>花</a:t>
            </a:r>
            <a:r>
              <a:rPr lang="en-US" sz="2000" dirty="0">
                <a:latin typeface="Times New Roman" pitchFamily="18" charset="0"/>
                <a:ea typeface="SimSun" pitchFamily="2" charset="-122"/>
                <a:cs typeface="Times New Roman" pitchFamily="18" charset="0"/>
              </a:rPr>
              <a:t>钱</a:t>
            </a:r>
          </a:p>
          <a:p>
            <a:pPr lvl="0"/>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是要加油的站的编号，</a:t>
            </a:r>
            <a:r>
              <a:rPr lang="en-US" altLang="zh-CN" sz="2000" i="1" dirty="0" err="1">
                <a:latin typeface="Times New Roman" pitchFamily="18" charset="0"/>
                <a:ea typeface="SimSun" pitchFamily="2" charset="-122"/>
                <a:cs typeface="Times New Roman" pitchFamily="18" charset="0"/>
              </a:rPr>
              <a:t>i</a:t>
            </a:r>
            <a:r>
              <a:rPr lang="en-US" altLang="zh-CN"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意味着</a:t>
            </a:r>
            <a:r>
              <a:rPr lang="en-US" altLang="zh-CN"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号站需要加油</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4. </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while</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zh-CN" altLang="en-US" dirty="0">
                <a:highlight>
                  <a:srgbClr val="FFFF00"/>
                </a:highlight>
                <a:latin typeface="Times New Roman" pitchFamily="18" charset="0"/>
                <a:ea typeface="SimSun" pitchFamily="2" charset="-122"/>
                <a:cs typeface="Times New Roman" pitchFamily="18" charset="0"/>
              </a:rPr>
              <a:t>停在</a:t>
            </a:r>
            <a:r>
              <a:rPr lang="en-US" i="1" dirty="0" err="1">
                <a:highlight>
                  <a:srgbClr val="FFFF00"/>
                </a:highlight>
                <a:latin typeface="Times New Roman" pitchFamily="18" charset="0"/>
                <a:ea typeface="SimSun" pitchFamily="2" charset="-122"/>
                <a:cs typeface="Times New Roman" pitchFamily="18" charset="0"/>
              </a:rPr>
              <a:t>i</a:t>
            </a:r>
            <a:r>
              <a:rPr lang="zh-CN" altLang="en-US" dirty="0">
                <a:highlight>
                  <a:srgbClr val="FFFF00"/>
                </a:highlight>
                <a:latin typeface="Times New Roman" pitchFamily="18" charset="0"/>
                <a:ea typeface="SimSun" pitchFamily="2" charset="-122"/>
                <a:cs typeface="Times New Roman" pitchFamily="18" charset="0"/>
              </a:rPr>
              <a:t>号加油站作决定</a:t>
            </a:r>
            <a:r>
              <a:rPr lang="en-US" altLang="zh-CN" dirty="0">
                <a:highlight>
                  <a:srgbClr val="FFFF00"/>
                </a:highlight>
                <a:latin typeface="Times New Roman" pitchFamily="18" charset="0"/>
                <a:ea typeface="SimSun" pitchFamily="2" charset="-122"/>
                <a:cs typeface="Times New Roman" pitchFamily="18" charset="0"/>
              </a:rPr>
              <a:t>(</a:t>
            </a:r>
            <a:r>
              <a:rPr lang="zh-CN" altLang="en-US" dirty="0">
                <a:highlight>
                  <a:srgbClr val="FFFF00"/>
                </a:highlight>
                <a:latin typeface="Times New Roman" pitchFamily="18" charset="0"/>
                <a:ea typeface="SimSun" pitchFamily="2" charset="-122"/>
                <a:cs typeface="Times New Roman" pitchFamily="18" charset="0"/>
              </a:rPr>
              <a:t>初始</a:t>
            </a:r>
            <a:r>
              <a:rPr lang="en-US" altLang="zh-CN" i="1" dirty="0" err="1">
                <a:highlight>
                  <a:srgbClr val="FFFF00"/>
                </a:highlight>
                <a:latin typeface="Times New Roman" pitchFamily="18" charset="0"/>
                <a:ea typeface="SimSun" pitchFamily="2" charset="-122"/>
                <a:cs typeface="Times New Roman" pitchFamily="18" charset="0"/>
              </a:rPr>
              <a:t>i</a:t>
            </a:r>
            <a:r>
              <a:rPr lang="en-US" altLang="zh-CN" dirty="0">
                <a:highlight>
                  <a:srgbClr val="FFFF00"/>
                </a:highlight>
                <a:latin typeface="Times New Roman" pitchFamily="18" charset="0"/>
                <a:ea typeface="SimSun" pitchFamily="2" charset="-122"/>
                <a:cs typeface="Times New Roman" pitchFamily="18" charset="0"/>
              </a:rPr>
              <a:t>=0)——</a:t>
            </a:r>
            <a:r>
              <a:rPr lang="zh-CN" altLang="en-US" dirty="0">
                <a:highlight>
                  <a:srgbClr val="FFFF00"/>
                </a:highlight>
                <a:latin typeface="Times New Roman" pitchFamily="18" charset="0"/>
                <a:ea typeface="SimSun" pitchFamily="2" charset="-122"/>
                <a:cs typeface="Times New Roman" pitchFamily="18" charset="0"/>
              </a:rPr>
              <a:t>在这需要加多少油</a:t>
            </a:r>
            <a:endParaRPr lang="en-US" sz="2000" dirty="0">
              <a:highlight>
                <a:srgbClr val="FFFF00"/>
              </a:highlight>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5</a:t>
            </a:r>
            <a:r>
              <a:rPr lang="en-US" altLang="zh-CN" sz="20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0  //</a:t>
            </a:r>
            <a:r>
              <a:rPr lang="zh-CN" altLang="en-US" sz="2000" dirty="0">
                <a:latin typeface="Times New Roman" pitchFamily="18" charset="0"/>
                <a:ea typeface="SimSun" pitchFamily="2" charset="-122"/>
                <a:cs typeface="Times New Roman" pitchFamily="18" charset="0"/>
              </a:rPr>
              <a:t>记录已检查的最后一个油站与</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最后一个加</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之间的距离</a:t>
            </a:r>
            <a:endParaRPr lang="en-US" sz="2000" i="1"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6</a:t>
            </a:r>
            <a:r>
              <a:rPr lang="en-US" altLang="zh-CN" sz="20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i="1"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j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+1   //</a:t>
            </a:r>
            <a:r>
              <a:rPr lang="en-US" i="1" dirty="0">
                <a:highlight>
                  <a:srgbClr val="00FFFF"/>
                </a:highlight>
                <a:latin typeface="Times New Roman" pitchFamily="18" charset="0"/>
                <a:ea typeface="SimSun" pitchFamily="2" charset="-122"/>
                <a:cs typeface="Times New Roman" pitchFamily="18" charset="0"/>
              </a:rPr>
              <a:t>j</a:t>
            </a:r>
            <a:r>
              <a:rPr lang="zh-CN" altLang="en-US" dirty="0">
                <a:highlight>
                  <a:srgbClr val="00FFFF"/>
                </a:highlight>
                <a:latin typeface="Times New Roman" pitchFamily="18" charset="0"/>
                <a:ea typeface="SimSun" pitchFamily="2" charset="-122"/>
                <a:cs typeface="Times New Roman" pitchFamily="18" charset="0"/>
              </a:rPr>
              <a:t>表示待检查站、从</a:t>
            </a:r>
            <a:r>
              <a:rPr lang="en-US" altLang="zh-CN" i="1" dirty="0">
                <a:highlight>
                  <a:srgbClr val="00FFFF"/>
                </a:highlight>
                <a:latin typeface="Times New Roman" pitchFamily="18" charset="0"/>
                <a:ea typeface="SimSun" pitchFamily="2" charset="-122"/>
                <a:cs typeface="Times New Roman" pitchFamily="18" charset="0"/>
              </a:rPr>
              <a:t>i</a:t>
            </a:r>
            <a:r>
              <a:rPr lang="en-US" altLang="zh-CN" dirty="0">
                <a:highlight>
                  <a:srgbClr val="00FFFF"/>
                </a:highlight>
                <a:latin typeface="Times New Roman" pitchFamily="18" charset="0"/>
                <a:ea typeface="SimSun" pitchFamily="2" charset="-122"/>
                <a:cs typeface="Times New Roman" pitchFamily="18" charset="0"/>
              </a:rPr>
              <a:t>+1</a:t>
            </a:r>
            <a:r>
              <a:rPr lang="zh-CN" altLang="en-US" dirty="0">
                <a:highlight>
                  <a:srgbClr val="00FFFF"/>
                </a:highlight>
                <a:latin typeface="Times New Roman" pitchFamily="18" charset="0"/>
                <a:ea typeface="SimSun" pitchFamily="2" charset="-122"/>
                <a:cs typeface="Times New Roman" pitchFamily="18" charset="0"/>
              </a:rPr>
              <a:t>开始</a:t>
            </a:r>
            <a:r>
              <a:rPr lang="zh-CN" altLang="en-US" dirty="0">
                <a:latin typeface="Times New Roman" pitchFamily="18" charset="0"/>
                <a:ea typeface="SimSun" pitchFamily="2" charset="-122"/>
                <a:cs typeface="Times New Roman" pitchFamily="18" charset="0"/>
              </a:rPr>
              <a:t>，</a:t>
            </a:r>
            <a:r>
              <a:rPr lang="en-US" i="1" dirty="0">
                <a:highlight>
                  <a:srgbClr val="00FFFF"/>
                </a:highlight>
                <a:latin typeface="Times New Roman" pitchFamily="18" charset="0"/>
                <a:ea typeface="SimSun" pitchFamily="2" charset="-122"/>
                <a:cs typeface="Times New Roman" pitchFamily="18" charset="0"/>
              </a:rPr>
              <a:t>k</a:t>
            </a:r>
            <a:r>
              <a:rPr lang="zh-CN" altLang="en-US" dirty="0">
                <a:highlight>
                  <a:srgbClr val="00FFFF"/>
                </a:highlight>
                <a:latin typeface="Times New Roman" pitchFamily="18" charset="0"/>
                <a:ea typeface="SimSun" pitchFamily="2" charset="-122"/>
                <a:cs typeface="Times New Roman" pitchFamily="18" charset="0"/>
              </a:rPr>
              <a:t>记录站</a:t>
            </a:r>
            <a:r>
              <a:rPr lang="en-US" altLang="zh-CN" i="1" dirty="0" err="1">
                <a:highlight>
                  <a:srgbClr val="00FFFF"/>
                </a:highlight>
                <a:latin typeface="Times New Roman" pitchFamily="18" charset="0"/>
                <a:ea typeface="SimSun" pitchFamily="2" charset="-122"/>
                <a:cs typeface="Times New Roman" pitchFamily="18" charset="0"/>
              </a:rPr>
              <a:t>i</a:t>
            </a:r>
            <a:r>
              <a:rPr lang="zh-CN" altLang="en-US" dirty="0">
                <a:highlight>
                  <a:srgbClr val="00FFFF"/>
                </a:highlight>
                <a:latin typeface="Times New Roman" pitchFamily="18" charset="0"/>
                <a:ea typeface="SimSun" pitchFamily="2" charset="-122"/>
                <a:cs typeface="Times New Roman" pitchFamily="18" charset="0"/>
              </a:rPr>
              <a:t>之后</a:t>
            </a:r>
            <a:r>
              <a:rPr lang="en-US" altLang="zh-CN" dirty="0">
                <a:highlight>
                  <a:srgbClr val="00FFFF"/>
                </a:highlight>
                <a:latin typeface="Times New Roman" pitchFamily="18" charset="0"/>
                <a:ea typeface="SimSun" pitchFamily="2" charset="-122"/>
                <a:cs typeface="Times New Roman" pitchFamily="18" charset="0"/>
              </a:rPr>
              <a:t>(</a:t>
            </a:r>
            <a:r>
              <a:rPr lang="zh-CN" altLang="en-US" dirty="0">
                <a:highlight>
                  <a:srgbClr val="00FFFF"/>
                </a:highlight>
                <a:latin typeface="Times New Roman" pitchFamily="18" charset="0"/>
                <a:ea typeface="SimSun" pitchFamily="2" charset="-122"/>
                <a:cs typeface="Times New Roman" pitchFamily="18" charset="0"/>
              </a:rPr>
              <a:t>不含</a:t>
            </a:r>
            <a:r>
              <a:rPr lang="en-US" altLang="zh-CN" i="1" dirty="0" err="1">
                <a:highlight>
                  <a:srgbClr val="00FFFF"/>
                </a:highlight>
                <a:latin typeface="Times New Roman" pitchFamily="18" charset="0"/>
                <a:ea typeface="SimSun" pitchFamily="2" charset="-122"/>
                <a:cs typeface="Times New Roman" pitchFamily="18" charset="0"/>
              </a:rPr>
              <a:t>i</a:t>
            </a:r>
            <a:r>
              <a:rPr lang="en-US" altLang="zh-CN" dirty="0">
                <a:highlight>
                  <a:srgbClr val="00FFFF"/>
                </a:highlight>
                <a:latin typeface="Times New Roman" pitchFamily="18" charset="0"/>
                <a:ea typeface="SimSun" pitchFamily="2" charset="-122"/>
                <a:cs typeface="Times New Roman" pitchFamily="18" charset="0"/>
              </a:rPr>
              <a:t>)</a:t>
            </a:r>
            <a:r>
              <a:rPr lang="zh-CN" altLang="en-US" dirty="0">
                <a:highlight>
                  <a:srgbClr val="00FFFF"/>
                </a:highlight>
                <a:latin typeface="Times New Roman" pitchFamily="18" charset="0"/>
                <a:ea typeface="SimSun" pitchFamily="2" charset="-122"/>
                <a:cs typeface="Times New Roman" pitchFamily="18" charset="0"/>
              </a:rPr>
              <a:t>油价最低的站</a:t>
            </a:r>
            <a:endParaRPr lang="en-US" altLang="zh-CN" dirty="0">
              <a:highlight>
                <a:srgbClr val="00FFFF"/>
              </a:highlight>
              <a:latin typeface="Times New Roman" pitchFamily="18" charset="0"/>
              <a:ea typeface="SimSun" pitchFamily="2" charset="-122"/>
              <a:cs typeface="Times New Roman" pitchFamily="18" charset="0"/>
            </a:endParaRPr>
          </a:p>
          <a:p>
            <a:pPr marL="465138" lvl="0" indent="-465138"/>
            <a:r>
              <a:rPr lang="en-US" sz="2000" dirty="0">
                <a:latin typeface="Times New Roman" pitchFamily="18" charset="0"/>
                <a:ea typeface="SimSun" pitchFamily="2" charset="-122"/>
                <a:cs typeface="Times New Roman" pitchFamily="18" charset="0"/>
              </a:rPr>
              <a:t>7.</a:t>
            </a:r>
            <a:r>
              <a:rPr lang="en-US" sz="2000" b="1" dirty="0">
                <a:latin typeface="Times New Roman" pitchFamily="18" charset="0"/>
                <a:ea typeface="SimSun" pitchFamily="2" charset="-122"/>
                <a:cs typeface="Times New Roman" pitchFamily="18" charset="0"/>
              </a:rPr>
              <a:t> 	 </a:t>
            </a:r>
            <a:r>
              <a:rPr lang="en-US" sz="2000" b="1" dirty="0">
                <a:solidFill>
                  <a:srgbClr val="FF0000"/>
                </a:solidFill>
                <a:latin typeface="Times New Roman" pitchFamily="18" charset="0"/>
                <a:ea typeface="SimSun" pitchFamily="2" charset="-122"/>
                <a:cs typeface="Times New Roman" pitchFamily="18" charset="0"/>
              </a:rPr>
              <a:t>while</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检查站</a:t>
            </a:r>
            <a:r>
              <a:rPr lang="en-US" altLang="zh-CN" sz="2000" i="1" dirty="0">
                <a:latin typeface="Times New Roman" pitchFamily="18" charset="0"/>
                <a:ea typeface="SimSun" pitchFamily="2" charset="-122"/>
                <a:cs typeface="Times New Roman" pitchFamily="18" charset="0"/>
              </a:rPr>
              <a:t>j</a:t>
            </a:r>
            <a:r>
              <a:rPr lang="zh-CN" altLang="en-US" sz="2000" dirty="0">
                <a:latin typeface="Times New Roman" pitchFamily="18" charset="0"/>
                <a:ea typeface="SimSun" pitchFamily="2" charset="-122"/>
                <a:cs typeface="Times New Roman" pitchFamily="18" charset="0"/>
              </a:rPr>
              <a:t>的情况</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只检查站</a:t>
            </a:r>
            <a:r>
              <a:rPr lang="en-US" altLang="zh-CN"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的</a:t>
            </a:r>
            <a:r>
              <a:rPr lang="en-US" altLang="zh-CN"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距离视野内的站</a:t>
            </a:r>
            <a:endParaRPr lang="en-US" sz="2000" dirty="0">
              <a:latin typeface="Times New Roman" pitchFamily="18" charset="0"/>
              <a:ea typeface="SimSun" pitchFamily="2" charset="-122"/>
              <a:cs typeface="Times New Roman" pitchFamily="18" charset="0"/>
            </a:endParaRPr>
          </a:p>
          <a:p>
            <a:pPr marL="465138" lvl="0" indent="-465138"/>
            <a:r>
              <a:rPr lang="en-US" sz="2000" dirty="0">
                <a:latin typeface="Times New Roman" pitchFamily="18" charset="0"/>
                <a:ea typeface="SimSun" pitchFamily="2" charset="-122"/>
                <a:cs typeface="Times New Roman" pitchFamily="18" charset="0"/>
              </a:rPr>
              <a:t>8.</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p>
          <a:p>
            <a:pPr marL="465138" lvl="0" indent="-465138"/>
            <a:r>
              <a:rPr lang="en-US" sz="2000" dirty="0">
                <a:latin typeface="Times New Roman" pitchFamily="18" charset="0"/>
                <a:ea typeface="SimSun" pitchFamily="2" charset="-122"/>
                <a:cs typeface="Times New Roman" pitchFamily="18" charset="0"/>
              </a:rPr>
              <a:t>9. 		 </a:t>
            </a:r>
            <a:r>
              <a:rPr lang="en-US" sz="2000" b="1" dirty="0">
                <a:latin typeface="Times New Roman" pitchFamily="18" charset="0"/>
                <a:ea typeface="SimSun" pitchFamily="2" charset="-122"/>
                <a:cs typeface="Times New Roman" pitchFamily="18" charset="0"/>
              </a:rPr>
              <a:t>if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then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p>
          <a:p>
            <a:pPr marL="465138" lvl="0" indent="-465138"/>
            <a:r>
              <a:rPr lang="en-US" sz="2000" dirty="0">
                <a:latin typeface="Times New Roman" pitchFamily="18" charset="0"/>
                <a:ea typeface="SimSun" pitchFamily="2" charset="-122"/>
                <a:cs typeface="Times New Roman" pitchFamily="18" charset="0"/>
              </a:rPr>
              <a:t>10. 				         </a:t>
            </a:r>
            <a:r>
              <a:rPr lang="en-US" sz="2000" b="1" dirty="0">
                <a:latin typeface="Times New Roman" pitchFamily="18" charset="0"/>
                <a:ea typeface="SimSun" pitchFamily="2" charset="-122"/>
                <a:cs typeface="Times New Roman" pitchFamily="18" charset="0"/>
              </a:rPr>
              <a:t>if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第一种情况发生</a:t>
            </a:r>
            <a:endParaRPr lang="en-US" sz="2000" dirty="0">
              <a:latin typeface="Times New Roman" pitchFamily="18" charset="0"/>
              <a:ea typeface="SimSun" pitchFamily="2" charset="-122"/>
              <a:cs typeface="Times New Roman" pitchFamily="18" charset="0"/>
            </a:endParaRPr>
          </a:p>
          <a:p>
            <a:pPr marL="465138" lvl="0" indent="-465138">
              <a:tabLst>
                <a:tab pos="3208338" algn="l"/>
              </a:tabLst>
            </a:pPr>
            <a:r>
              <a:rPr lang="en-US" sz="2000" dirty="0">
                <a:latin typeface="Times New Roman" pitchFamily="18" charset="0"/>
                <a:ea typeface="SimSun" pitchFamily="2" charset="-122"/>
                <a:cs typeface="Times New Roman" pitchFamily="18" charset="0"/>
              </a:rPr>
              <a:t>11.</a:t>
            </a:r>
            <a:r>
              <a:rPr lang="en-US" sz="2000" b="1" dirty="0">
                <a:latin typeface="Times New Roman" pitchFamily="18" charset="0"/>
                <a:ea typeface="SimSun" pitchFamily="2" charset="-122"/>
                <a:cs typeface="Times New Roman" pitchFamily="18" charset="0"/>
              </a:rPr>
              <a:t> 		      then</a:t>
            </a:r>
            <a:r>
              <a:rPr lang="en-US" sz="2000" dirty="0">
                <a:latin typeface="Times New Roman" pitchFamily="18" charset="0"/>
                <a:ea typeface="SimSun" pitchFamily="2" charset="-122"/>
                <a:cs typeface="Times New Roman" pitchFamily="18" charset="0"/>
              </a:rPr>
              <a:t> exit “while” loop  </a:t>
            </a:r>
            <a:r>
              <a:rPr lang="en-US" sz="2000" b="1" dirty="0">
                <a:latin typeface="Times New Roman" pitchFamily="18" charset="0"/>
                <a:ea typeface="SimSun" pitchFamily="2" charset="-122"/>
                <a:cs typeface="Times New Roman" pitchFamily="18" charset="0"/>
              </a:rPr>
              <a:t>endif</a:t>
            </a:r>
            <a:r>
              <a:rPr lang="en-US" sz="2000" dirty="0">
                <a:latin typeface="Times New Roman" pitchFamily="18" charset="0"/>
                <a:ea typeface="SimSun" pitchFamily="2" charset="-122"/>
                <a:cs typeface="Times New Roman" pitchFamily="18" charset="0"/>
              </a:rPr>
              <a:t>    	</a:t>
            </a:r>
          </a:p>
          <a:p>
            <a:pPr lvl="0"/>
            <a:r>
              <a:rPr lang="en-US" sz="2000" dirty="0">
                <a:latin typeface="Times New Roman" pitchFamily="18" charset="0"/>
                <a:ea typeface="SimSun" pitchFamily="2" charset="-122"/>
                <a:cs typeface="Times New Roman" pitchFamily="18" charset="0"/>
              </a:rPr>
              <a:t>12</a:t>
            </a:r>
            <a:r>
              <a:rPr lang="en-US" sz="2000" b="1" dirty="0">
                <a:latin typeface="Times New Roman" pitchFamily="18" charset="0"/>
                <a:ea typeface="SimSun" pitchFamily="2" charset="-122"/>
                <a:cs typeface="Times New Roman" pitchFamily="18" charset="0"/>
              </a:rPr>
              <a:t>           endif</a:t>
            </a:r>
          </a:p>
          <a:p>
            <a:r>
              <a:rPr lang="en-US" sz="2000" dirty="0">
                <a:latin typeface="Times New Roman" pitchFamily="18" charset="0"/>
                <a:ea typeface="SimSun" pitchFamily="2" charset="-122"/>
                <a:cs typeface="Times New Roman" pitchFamily="18" charset="0"/>
              </a:rPr>
              <a:t>13. 	 </a:t>
            </a:r>
            <a:r>
              <a:rPr lang="en-US" sz="2000" i="1" dirty="0">
                <a:latin typeface="Times New Roman" pitchFamily="18" charset="0"/>
                <a:ea typeface="SimSun" pitchFamily="2" charset="-122"/>
                <a:cs typeface="Times New Roman" pitchFamily="18" charset="0"/>
              </a:rPr>
              <a:t>j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 </a:t>
            </a:r>
            <a:r>
              <a:rPr lang="en-US" sz="2000" dirty="0">
                <a:latin typeface="Times New Roman" pitchFamily="18" charset="0"/>
                <a:ea typeface="SimSun" pitchFamily="2" charset="-122"/>
                <a:cs typeface="Times New Roman" pitchFamily="18" charset="0"/>
              </a:rPr>
              <a:t>+1 </a:t>
            </a:r>
          </a:p>
          <a:p>
            <a:pPr lvl="0"/>
            <a:r>
              <a:rPr lang="en-US" sz="2000" dirty="0">
                <a:latin typeface="Times New Roman" pitchFamily="18" charset="0"/>
                <a:ea typeface="SimSun" pitchFamily="2" charset="-122"/>
                <a:cs typeface="Times New Roman" pitchFamily="18" charset="0"/>
              </a:rPr>
              <a:t>14</a:t>
            </a:r>
            <a:r>
              <a:rPr lang="en-US" altLang="zh-CN" sz="2000" b="1" dirty="0">
                <a:solidFill>
                  <a:srgbClr val="FF0000"/>
                </a:solidFill>
                <a:latin typeface="Times New Roman" pitchFamily="18" charset="0"/>
                <a:ea typeface="SimSun" pitchFamily="2" charset="-122"/>
                <a:cs typeface="Times New Roman" pitchFamily="18" charset="0"/>
              </a:rPr>
              <a:t>    </a:t>
            </a:r>
            <a:r>
              <a:rPr lang="en-US" sz="2000" b="1" dirty="0" err="1">
                <a:solidFill>
                  <a:srgbClr val="FF0000"/>
                </a:solidFill>
                <a:latin typeface="Times New Roman" pitchFamily="18" charset="0"/>
                <a:ea typeface="SimSun" pitchFamily="2" charset="-122"/>
                <a:cs typeface="Times New Roman" pitchFamily="18" charset="0"/>
              </a:rPr>
              <a:t>endwhile</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如果自然退出</a:t>
            </a:r>
            <a:r>
              <a:rPr lang="en-US" altLang="zh-CN" sz="2000" dirty="0">
                <a:latin typeface="Times New Roman" pitchFamily="18" charset="0"/>
                <a:ea typeface="SimSun" pitchFamily="2" charset="-122"/>
                <a:cs typeface="Times New Roman" pitchFamily="18" charset="0"/>
              </a:rPr>
              <a:t>while</a:t>
            </a:r>
            <a:r>
              <a:rPr lang="zh-CN" altLang="en-US" sz="2000" dirty="0">
                <a:latin typeface="Times New Roman" pitchFamily="18" charset="0"/>
                <a:ea typeface="SimSun" pitchFamily="2" charset="-122"/>
                <a:cs typeface="Times New Roman" pitchFamily="18" charset="0"/>
              </a:rPr>
              <a:t>循环，代表第二种情况发生</a:t>
            </a:r>
            <a:endParaRPr lang="en-US" altLang="zh-CN" sz="2000" dirty="0">
              <a:latin typeface="Times New Roman" pitchFamily="18" charset="0"/>
              <a:ea typeface="SimSun" pitchFamily="2" charset="-122"/>
              <a:cs typeface="Times New Roman" pitchFamily="18" charset="0"/>
            </a:endParaRPr>
          </a:p>
          <a:p>
            <a:pPr lvl="0">
              <a:spcBef>
                <a:spcPts val="600"/>
              </a:spcBef>
            </a:pPr>
            <a:r>
              <a:rPr lang="en-US" altLang="zh-CN" sz="2000" b="1" dirty="0">
                <a:latin typeface="Times New Roman" pitchFamily="18" charset="0"/>
                <a:ea typeface="SimSun" pitchFamily="2" charset="-122"/>
                <a:cs typeface="Times New Roman" pitchFamily="18" charset="0"/>
              </a:rPr>
              <a:t>【</a:t>
            </a:r>
            <a:r>
              <a:rPr lang="zh-CN" altLang="en-US" sz="2000" b="1" dirty="0">
                <a:latin typeface="Times New Roman" pitchFamily="18" charset="0"/>
                <a:ea typeface="SimSun" pitchFamily="2" charset="-122"/>
                <a:cs typeface="Times New Roman" pitchFamily="18" charset="0"/>
              </a:rPr>
              <a:t>接下页</a:t>
            </a:r>
            <a:r>
              <a:rPr lang="en-US" altLang="zh-CN" sz="2000" b="1" dirty="0">
                <a:latin typeface="Times New Roman" pitchFamily="18" charset="0"/>
                <a:ea typeface="SimSun" pitchFamily="2" charset="-122"/>
                <a:cs typeface="Times New Roman" pitchFamily="18" charset="0"/>
              </a:rPr>
              <a:t>】</a:t>
            </a:r>
            <a:r>
              <a:rPr lang="en-US" sz="2000" b="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直接连接符 4">
            <a:extLst>
              <a:ext uri="{FF2B5EF4-FFF2-40B4-BE49-F238E27FC236}">
                <a16:creationId xmlns:a16="http://schemas.microsoft.com/office/drawing/2014/main" id="{205D0D91-A167-4302-8C57-0C5B9FD10A22}"/>
              </a:ext>
            </a:extLst>
          </p:cNvPr>
          <p:cNvCxnSpPr>
            <a:cxnSpLocks/>
          </p:cNvCxnSpPr>
          <p:nvPr/>
        </p:nvCxnSpPr>
        <p:spPr>
          <a:xfrm>
            <a:off x="914400" y="3352800"/>
            <a:ext cx="0" cy="198120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83604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7D05841-BBD8-4799-828C-2C98F0D8C7F5}"/>
              </a:ext>
            </a:extLst>
          </p:cNvPr>
          <p:cNvSpPr/>
          <p:nvPr/>
        </p:nvSpPr>
        <p:spPr>
          <a:xfrm>
            <a:off x="381000" y="479735"/>
            <a:ext cx="8534400" cy="1612299"/>
          </a:xfrm>
          <a:prstGeom prst="rect">
            <a:avLst/>
          </a:prstGeom>
          <a:solidFill>
            <a:schemeClr val="bg1">
              <a:lumMod val="85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dirty="0"/>
              <a:t>7-59</a:t>
            </a:r>
          </a:p>
        </p:txBody>
      </p:sp>
      <p:sp>
        <p:nvSpPr>
          <p:cNvPr id="3" name="TextBox 2"/>
          <p:cNvSpPr txBox="1"/>
          <p:nvPr/>
        </p:nvSpPr>
        <p:spPr>
          <a:xfrm>
            <a:off x="381000" y="521301"/>
            <a:ext cx="8610600" cy="5632311"/>
          </a:xfrm>
          <a:prstGeom prst="rect">
            <a:avLst/>
          </a:prstGeom>
          <a:noFill/>
        </p:spPr>
        <p:txBody>
          <a:bodyPr wrap="square" rtlCol="0">
            <a:spAutoFit/>
          </a:bodyPr>
          <a:lstStyle/>
          <a:p>
            <a:r>
              <a:rPr lang="en-US" sz="2000" dirty="0">
                <a:effectLst>
                  <a:outerShdw blurRad="38100" dist="38100" dir="2700000" algn="tl">
                    <a:srgbClr val="C0C0C0"/>
                  </a:outerShdw>
                </a:effectLst>
                <a:latin typeface="Times" panose="02020603050405020304" pitchFamily="18" charset="0"/>
                <a:ea typeface="华文细黑" pitchFamily="2" charset="-122"/>
              </a:rPr>
              <a:t>4</a:t>
            </a:r>
            <a:r>
              <a:rPr lang="en-US" altLang="zh-CN" sz="2000" dirty="0">
                <a:effectLst>
                  <a:outerShdw blurRad="38100" dist="38100" dir="2700000" algn="tl">
                    <a:srgbClr val="C0C0C0"/>
                  </a:outerShdw>
                </a:effectLst>
                <a:latin typeface="Times" panose="02020603050405020304" pitchFamily="18" charset="0"/>
                <a:ea typeface="华文细黑" pitchFamily="2" charset="-122"/>
              </a:rPr>
              <a:t>.  </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while</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zh-CN" altLang="en-US" sz="2000" dirty="0">
                <a:highlight>
                  <a:srgbClr val="FFFF00"/>
                </a:highlight>
                <a:latin typeface="Times New Roman" pitchFamily="18" charset="0"/>
                <a:ea typeface="SimSun" pitchFamily="2" charset="-122"/>
                <a:cs typeface="Times New Roman" pitchFamily="18" charset="0"/>
              </a:rPr>
              <a:t>停在</a:t>
            </a:r>
            <a:r>
              <a:rPr lang="en-US" sz="2000" i="1" dirty="0" err="1">
                <a:highlight>
                  <a:srgbClr val="FFFF00"/>
                </a:highlight>
                <a:latin typeface="Times New Roman" pitchFamily="18" charset="0"/>
                <a:ea typeface="SimSun" pitchFamily="2" charset="-122"/>
                <a:cs typeface="Times New Roman" pitchFamily="18" charset="0"/>
              </a:rPr>
              <a:t>i</a:t>
            </a:r>
            <a:r>
              <a:rPr lang="zh-CN" altLang="en-US" sz="2000" dirty="0">
                <a:highlight>
                  <a:srgbClr val="FFFF00"/>
                </a:highlight>
                <a:latin typeface="Times New Roman" pitchFamily="18" charset="0"/>
                <a:ea typeface="SimSun" pitchFamily="2" charset="-122"/>
                <a:cs typeface="Times New Roman" pitchFamily="18" charset="0"/>
              </a:rPr>
              <a:t>号加油站作下面的决定</a:t>
            </a:r>
            <a:endParaRPr lang="en-US" sz="2000" dirty="0">
              <a:latin typeface="Times New Roman" pitchFamily="18" charset="0"/>
              <a:ea typeface="SimSun" pitchFamily="2" charset="-122"/>
              <a:cs typeface="Times New Roman" pitchFamily="18" charset="0"/>
            </a:endParaRPr>
          </a:p>
          <a:p>
            <a:r>
              <a:rPr lang="en-US" sz="2000" dirty="0">
                <a:latin typeface="Times New Roman" pitchFamily="18" charset="0"/>
                <a:ea typeface="SimSun" pitchFamily="2" charset="-122"/>
                <a:cs typeface="Times New Roman" pitchFamily="18" charset="0"/>
              </a:rPr>
              <a:t>     …</a:t>
            </a:r>
          </a:p>
          <a:p>
            <a:r>
              <a:rPr lang="en-US" sz="2000" dirty="0">
                <a:latin typeface="Times New Roman" pitchFamily="18" charset="0"/>
                <a:ea typeface="SimSun" pitchFamily="2" charset="-122"/>
                <a:cs typeface="Times New Roman" pitchFamily="18" charset="0"/>
              </a:rPr>
              <a:t>7.</a:t>
            </a:r>
            <a:r>
              <a:rPr lang="en-US" sz="2000" b="1" dirty="0">
                <a:latin typeface="Times New Roman" pitchFamily="18" charset="0"/>
                <a:ea typeface="SimSun" pitchFamily="2" charset="-122"/>
                <a:cs typeface="Times New Roman" pitchFamily="18" charset="0"/>
              </a:rPr>
              <a:t>       </a:t>
            </a:r>
            <a:r>
              <a:rPr lang="en-US" sz="2000" b="1" dirty="0">
                <a:solidFill>
                  <a:srgbClr val="FF0000"/>
                </a:solidFill>
                <a:latin typeface="Times New Roman" pitchFamily="18" charset="0"/>
                <a:ea typeface="SimSun" pitchFamily="2" charset="-122"/>
                <a:cs typeface="Times New Roman" pitchFamily="18" charset="0"/>
              </a:rPr>
              <a:t>while</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检查站</a:t>
            </a:r>
            <a:r>
              <a:rPr lang="en-US" altLang="zh-CN" sz="2000" i="1" dirty="0">
                <a:latin typeface="Times New Roman" pitchFamily="18" charset="0"/>
                <a:ea typeface="SimSun" pitchFamily="2" charset="-122"/>
                <a:cs typeface="Times New Roman" pitchFamily="18" charset="0"/>
              </a:rPr>
              <a:t>j</a:t>
            </a:r>
            <a:r>
              <a:rPr lang="zh-CN" altLang="en-US" sz="2000" dirty="0">
                <a:latin typeface="Times New Roman" pitchFamily="18" charset="0"/>
                <a:ea typeface="SimSun" pitchFamily="2" charset="-122"/>
                <a:cs typeface="Times New Roman" pitchFamily="18" charset="0"/>
              </a:rPr>
              <a:t>的情况，直到超出站</a:t>
            </a:r>
            <a:r>
              <a:rPr lang="en-US" altLang="zh-CN"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的</a:t>
            </a:r>
            <a:r>
              <a:rPr lang="en-US" altLang="zh-CN"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距离视野</a:t>
            </a:r>
            <a:endParaRPr lang="en-US" altLang="zh-CN" sz="2000" dirty="0">
              <a:latin typeface="Times New Roman" pitchFamily="18" charset="0"/>
              <a:ea typeface="SimSun" pitchFamily="2" charset="-122"/>
              <a:cs typeface="Times New Roman" pitchFamily="18" charset="0"/>
            </a:endParaRPr>
          </a:p>
          <a:p>
            <a:r>
              <a:rPr lang="en-US" sz="2000" dirty="0">
                <a:latin typeface="Times New Roman" pitchFamily="18" charset="0"/>
                <a:ea typeface="SimSun" pitchFamily="2" charset="-122"/>
                <a:cs typeface="Times New Roman" pitchFamily="18" charset="0"/>
              </a:rPr>
              <a:t>          ……</a:t>
            </a:r>
          </a:p>
          <a:p>
            <a:r>
              <a:rPr lang="en-US" sz="2000" dirty="0">
                <a:latin typeface="Times New Roman" pitchFamily="18" charset="0"/>
                <a:ea typeface="SimSun" pitchFamily="2" charset="-122"/>
                <a:cs typeface="Times New Roman" pitchFamily="18" charset="0"/>
              </a:rPr>
              <a:t>14</a:t>
            </a:r>
            <a:r>
              <a:rPr lang="en-US" altLang="zh-CN" sz="2000" dirty="0">
                <a:latin typeface="Times New Roman" pitchFamily="18" charset="0"/>
                <a:ea typeface="SimSun" pitchFamily="2" charset="-122"/>
                <a:cs typeface="Times New Roman" pitchFamily="18" charset="0"/>
              </a:rPr>
              <a:t>.     </a:t>
            </a:r>
            <a:r>
              <a:rPr lang="en-US" sz="2000" b="1" dirty="0" err="1">
                <a:solidFill>
                  <a:srgbClr val="FF0000"/>
                </a:solidFill>
                <a:latin typeface="Times New Roman" pitchFamily="18" charset="0"/>
                <a:ea typeface="SimSun" pitchFamily="2" charset="-122"/>
                <a:cs typeface="Times New Roman" pitchFamily="18" charset="0"/>
              </a:rPr>
              <a:t>endwhile</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如果自然退出</a:t>
            </a:r>
            <a:r>
              <a:rPr lang="en-US" altLang="zh-CN" sz="2000" dirty="0">
                <a:latin typeface="Times New Roman" pitchFamily="18" charset="0"/>
                <a:ea typeface="SimSun" pitchFamily="2" charset="-122"/>
                <a:cs typeface="Times New Roman" pitchFamily="18" charset="0"/>
              </a:rPr>
              <a:t>while</a:t>
            </a:r>
            <a:r>
              <a:rPr lang="zh-CN" altLang="en-US" sz="2000" dirty="0">
                <a:latin typeface="Times New Roman" pitchFamily="18" charset="0"/>
                <a:ea typeface="SimSun" pitchFamily="2" charset="-122"/>
                <a:cs typeface="Times New Roman" pitchFamily="18" charset="0"/>
              </a:rPr>
              <a:t>循环，代表第二种情况发生</a:t>
            </a:r>
            <a:r>
              <a:rPr lang="en-US" sz="2000" b="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a:p>
            <a:pPr lvl="0">
              <a:spcBef>
                <a:spcPts val="1200"/>
              </a:spcBef>
            </a:pPr>
            <a:r>
              <a:rPr lang="en-US" sz="2000" dirty="0">
                <a:latin typeface="Times New Roman" pitchFamily="18" charset="0"/>
                <a:ea typeface="SimSun" pitchFamily="2" charset="-122"/>
                <a:cs typeface="Times New Roman" pitchFamily="18" charset="0"/>
              </a:rPr>
              <a:t>15. 	</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if</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第一种情况发生</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16.	       </a:t>
            </a:r>
            <a:r>
              <a:rPr lang="en-US" altLang="zh-CN" sz="2000" b="1" dirty="0">
                <a:latin typeface="Times New Roman" pitchFamily="18" charset="0"/>
                <a:ea typeface="SimSun" pitchFamily="2" charset="-122"/>
                <a:cs typeface="Times New Roman" pitchFamily="18" charset="0"/>
              </a:rPr>
              <a:t>t</a:t>
            </a:r>
            <a:r>
              <a:rPr lang="en-US" sz="2000" b="1" dirty="0">
                <a:latin typeface="Times New Roman" pitchFamily="18" charset="0"/>
                <a:ea typeface="SimSun" pitchFamily="2" charset="-122"/>
                <a:cs typeface="Times New Roman" pitchFamily="18" charset="0"/>
              </a:rPr>
              <a:t>hen  </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要买的里程数乘价格</a:t>
            </a:r>
            <a:r>
              <a:rPr lang="en-US" sz="2000" dirty="0">
                <a:latin typeface="Times New Roman" pitchFamily="18" charset="0"/>
                <a:ea typeface="SimSun" pitchFamily="2" charset="-122"/>
                <a:cs typeface="Times New Roman" pitchFamily="18" charset="0"/>
              </a:rPr>
              <a:t> </a:t>
            </a:r>
          </a:p>
          <a:p>
            <a:pPr lvl="0"/>
            <a:r>
              <a:rPr lang="en-US" sz="2000" dirty="0">
                <a:latin typeface="Times New Roman" pitchFamily="18" charset="0"/>
                <a:ea typeface="SimSun" pitchFamily="2" charset="-122"/>
                <a:cs typeface="Times New Roman" pitchFamily="18" charset="0"/>
              </a:rPr>
              <a:t>17</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0 	           //</a:t>
            </a:r>
            <a:r>
              <a:rPr lang="zh-CN" altLang="en-US" sz="2000" dirty="0">
                <a:latin typeface="Times New Roman" pitchFamily="18" charset="0"/>
                <a:ea typeface="SimSun" pitchFamily="2" charset="-122"/>
                <a:cs typeface="Times New Roman" pitchFamily="18" charset="0"/>
              </a:rPr>
              <a:t>到达下一个停靠站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时将不会有油剩</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18.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下一停靠站为</a:t>
            </a:r>
            <a:r>
              <a:rPr lang="en-US" sz="2000" i="1" dirty="0">
                <a:latin typeface="Times New Roman" pitchFamily="18" charset="0"/>
                <a:ea typeface="SimSun" pitchFamily="2" charset="-122"/>
                <a:cs typeface="Times New Roman" pitchFamily="18" charset="0"/>
              </a:rPr>
              <a:t>k</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19.	        </a:t>
            </a:r>
            <a:r>
              <a:rPr lang="en-US" sz="2000" b="1" dirty="0">
                <a:latin typeface="Times New Roman" pitchFamily="18" charset="0"/>
                <a:ea typeface="SimSun" pitchFamily="2" charset="-122"/>
                <a:cs typeface="Times New Roman" pitchFamily="18" charset="0"/>
              </a:rPr>
              <a:t>else</a:t>
            </a:r>
            <a:r>
              <a:rPr lang="en-US" sz="2000" i="1" dirty="0">
                <a:latin typeface="Times New Roman" pitchFamily="18" charset="0"/>
                <a:ea typeface="SimSun" pitchFamily="2" charset="-122"/>
                <a:cs typeface="Times New Roman" pitchFamily="18" charset="0"/>
              </a:rPr>
              <a:t>	  M</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第二种情况发生，加满油</a:t>
            </a:r>
            <a:endParaRPr lang="en-US" sz="2000" dirty="0">
              <a:latin typeface="Times New Roman" pitchFamily="18" charset="0"/>
              <a:ea typeface="SimSun" pitchFamily="2" charset="-122"/>
              <a:cs typeface="Times New Roman" pitchFamily="18" charset="0"/>
            </a:endParaRPr>
          </a:p>
          <a:p>
            <a:pPr lvl="0">
              <a:spcBef>
                <a:spcPts val="1800"/>
              </a:spcBef>
              <a:spcAft>
                <a:spcPts val="1800"/>
              </a:spcAft>
            </a:pPr>
            <a:r>
              <a:rPr lang="en-US" sz="2000" dirty="0">
                <a:latin typeface="Times New Roman" pitchFamily="18" charset="0"/>
                <a:ea typeface="SimSun" pitchFamily="2" charset="-122"/>
                <a:cs typeface="Times New Roman" pitchFamily="18" charset="0"/>
              </a:rPr>
              <a:t>20. 		  </a:t>
            </a: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 	           //</a:t>
            </a:r>
            <a:r>
              <a:rPr lang="zh-CN" altLang="en-US" sz="2000" dirty="0">
                <a:latin typeface="Times New Roman" pitchFamily="18" charset="0"/>
                <a:ea typeface="SimSun" pitchFamily="2" charset="-122"/>
                <a:cs typeface="Times New Roman" pitchFamily="18" charset="0"/>
              </a:rPr>
              <a:t>在下一个停靠站</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会有油剩余 </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21. 		  </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下一个停靠站是</a:t>
            </a:r>
            <a:r>
              <a:rPr lang="en-US" altLang="zh-CN" sz="2000" i="1" dirty="0">
                <a:latin typeface="Times New Roman" pitchFamily="18" charset="0"/>
                <a:ea typeface="SimSun" pitchFamily="2" charset="-122"/>
                <a:cs typeface="Times New Roman" pitchFamily="18" charset="0"/>
              </a:rPr>
              <a:t>k</a:t>
            </a:r>
            <a:endParaRPr lang="en-US" sz="2000" i="1"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22. 	</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endif</a:t>
            </a:r>
          </a:p>
          <a:p>
            <a:pPr lvl="0"/>
            <a:r>
              <a:rPr lang="en-US" sz="2000" dirty="0">
                <a:latin typeface="Times New Roman" pitchFamily="18" charset="0"/>
                <a:ea typeface="SimSun" pitchFamily="2" charset="-122"/>
                <a:cs typeface="Times New Roman" pitchFamily="18" charset="0"/>
              </a:rPr>
              <a:t>23</a:t>
            </a:r>
            <a:r>
              <a:rPr lang="en-US" sz="2000" i="1" dirty="0">
                <a:latin typeface="Times New Roman" pitchFamily="18" charset="0"/>
                <a:ea typeface="SimSun" pitchFamily="2" charset="-122"/>
                <a:cs typeface="Times New Roman" pitchFamily="18" charset="0"/>
              </a:rPr>
              <a:t>.	cost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cost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记录总共花多少钱</a:t>
            </a:r>
            <a:endParaRPr lang="en-US" sz="2000" dirty="0">
              <a:latin typeface="Times New Roman" pitchFamily="18" charset="0"/>
              <a:ea typeface="SimSun" pitchFamily="2" charset="-122"/>
              <a:cs typeface="Times New Roman" pitchFamily="18" charset="0"/>
            </a:endParaRPr>
          </a:p>
          <a:p>
            <a:pPr lvl="0"/>
            <a:r>
              <a:rPr lang="en-US" sz="2000" dirty="0">
                <a:latin typeface="Times New Roman" pitchFamily="18" charset="0"/>
                <a:ea typeface="SimSun" pitchFamily="2" charset="-122"/>
                <a:cs typeface="Times New Roman" pitchFamily="18" charset="0"/>
              </a:rPr>
              <a:t>24. </a:t>
            </a:r>
            <a:r>
              <a:rPr lang="en-US" sz="20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endwhile</a:t>
            </a:r>
            <a:endPar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endParaRPr>
          </a:p>
          <a:p>
            <a:pPr lvl="0"/>
            <a:r>
              <a:rPr lang="en-US" sz="2000" dirty="0">
                <a:latin typeface="Times New Roman" pitchFamily="18" charset="0"/>
                <a:ea typeface="SimSun" pitchFamily="2" charset="-122"/>
                <a:cs typeface="Times New Roman" pitchFamily="18" charset="0"/>
              </a:rPr>
              <a:t>25. </a:t>
            </a:r>
            <a:r>
              <a:rPr lang="en-US" sz="2000" b="1" dirty="0">
                <a:latin typeface="Times New Roman" pitchFamily="18" charset="0"/>
                <a:ea typeface="SimSun" pitchFamily="2" charset="-122"/>
                <a:cs typeface="Times New Roman" pitchFamily="18" charset="0"/>
              </a:rPr>
              <a:t>End</a:t>
            </a:r>
            <a:endParaRPr lang="en-US" sz="1600"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00986838"/>
              </p:ext>
            </p:extLst>
          </p:nvPr>
        </p:nvGraphicFramePr>
        <p:xfrm>
          <a:off x="3395748" y="3694578"/>
          <a:ext cx="1143000" cy="936996"/>
        </p:xfrm>
        <a:graphic>
          <a:graphicData uri="http://schemas.openxmlformats.org/presentationml/2006/ole">
            <mc:AlternateContent xmlns:mc="http://schemas.openxmlformats.org/markup-compatibility/2006">
              <mc:Choice xmlns:v="urn:schemas-microsoft-com:vml" Requires="v">
                <p:oleObj name="Equation" r:id="rId3" imgW="545760" imgH="444240" progId="Equation.3">
                  <p:embed/>
                </p:oleObj>
              </mc:Choice>
              <mc:Fallback>
                <p:oleObj name="Equation" r:id="rId3" imgW="545760" imgH="444240" progId="Equation.3">
                  <p:embed/>
                  <p:pic>
                    <p:nvPicPr>
                      <p:cNvPr id="5" name="Object 4"/>
                      <p:cNvPicPr>
                        <a:picLocks noChangeAspect="1" noChangeArrowheads="1"/>
                      </p:cNvPicPr>
                      <p:nvPr/>
                    </p:nvPicPr>
                    <p:blipFill>
                      <a:blip r:embed="rId4"/>
                      <a:srcRect/>
                      <a:stretch>
                        <a:fillRect/>
                      </a:stretch>
                    </p:blipFill>
                    <p:spPr bwMode="auto">
                      <a:xfrm>
                        <a:off x="3395748" y="3694578"/>
                        <a:ext cx="1143000" cy="936996"/>
                      </a:xfrm>
                      <a:prstGeom prst="rect">
                        <a:avLst/>
                      </a:prstGeom>
                      <a:noFill/>
                    </p:spPr>
                  </p:pic>
                </p:oleObj>
              </mc:Fallback>
            </mc:AlternateContent>
          </a:graphicData>
        </a:graphic>
      </p:graphicFrame>
      <p:cxnSp>
        <p:nvCxnSpPr>
          <p:cNvPr id="7" name="直接连接符 6">
            <a:extLst>
              <a:ext uri="{FF2B5EF4-FFF2-40B4-BE49-F238E27FC236}">
                <a16:creationId xmlns:a16="http://schemas.microsoft.com/office/drawing/2014/main" id="{6B6C1E68-B3D1-4F17-B050-4A720FDC2821}"/>
              </a:ext>
            </a:extLst>
          </p:cNvPr>
          <p:cNvCxnSpPr>
            <a:cxnSpLocks/>
          </p:cNvCxnSpPr>
          <p:nvPr/>
        </p:nvCxnSpPr>
        <p:spPr>
          <a:xfrm>
            <a:off x="1447800" y="2514600"/>
            <a:ext cx="0" cy="2438400"/>
          </a:xfrm>
          <a:prstGeom prst="line">
            <a:avLst/>
          </a:prstGeom>
          <a:ln>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212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7-6</a:t>
            </a:r>
          </a:p>
        </p:txBody>
      </p:sp>
      <p:sp>
        <p:nvSpPr>
          <p:cNvPr id="3" name="TextBox 2"/>
          <p:cNvSpPr txBox="1"/>
          <p:nvPr/>
        </p:nvSpPr>
        <p:spPr>
          <a:xfrm>
            <a:off x="1066800" y="762000"/>
            <a:ext cx="7010400" cy="5663089"/>
          </a:xfrm>
          <a:prstGeom prst="rect">
            <a:avLst/>
          </a:prstGeom>
          <a:noFill/>
        </p:spPr>
        <p:txBody>
          <a:bodyPr wrap="square" rtlCol="0">
            <a:spAutoFit/>
          </a:bodyPr>
          <a:lstStyle/>
          <a:p>
            <a:r>
              <a:rPr lang="en-US" sz="2400" b="1" dirty="0" err="1">
                <a:latin typeface="SimSun" pitchFamily="2" charset="-122"/>
                <a:ea typeface="SimSun" pitchFamily="2" charset="-122"/>
              </a:rPr>
              <a:t>算法伪码</a:t>
            </a:r>
            <a:endParaRPr lang="en-US" sz="2400" b="1" dirty="0">
              <a:latin typeface="SimSun" pitchFamily="2" charset="-122"/>
              <a:ea typeface="SimSun" pitchFamily="2" charset="-122"/>
            </a:endParaRPr>
          </a:p>
          <a:p>
            <a:endParaRPr lang="en-US" b="1" dirty="0">
              <a:latin typeface="SimSun" pitchFamily="2" charset="-122"/>
              <a:ea typeface="SimSun" pitchFamily="2" charset="-122"/>
            </a:endParaRPr>
          </a:p>
          <a:p>
            <a:r>
              <a:rPr lang="en-US" sz="2000" b="1" dirty="0">
                <a:latin typeface="Times New Roman" pitchFamily="18" charset="0"/>
                <a:cs typeface="Times New Roman" pitchFamily="18" charset="0"/>
              </a:rPr>
              <a:t>Post-office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lvl="0"/>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 =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[1] + 100.</a:t>
            </a:r>
          </a:p>
          <a:p>
            <a:pPr lvl="0"/>
            <a:r>
              <a:rPr lang="en-US" altLang="zh-CN" sz="2000" dirty="0">
                <a:latin typeface="Times New Roman" pitchFamily="18" charset="0"/>
                <a:cs typeface="Times New Roman" pitchFamily="18" charset="0"/>
              </a:rPr>
              <a:t>2.   </a:t>
            </a:r>
            <a:r>
              <a:rPr lang="en-US" sz="2000" i="1" dirty="0">
                <a:latin typeface="Times New Roman" pitchFamily="18" charset="0"/>
                <a:cs typeface="Times New Roman" pitchFamily="18" charset="0"/>
              </a:rPr>
              <a:t>m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1	     </a:t>
            </a:r>
            <a:r>
              <a:rPr lang="en-US" sz="2000" dirty="0">
                <a:latin typeface="SimSun" panose="02010600030101010101" pitchFamily="2" charset="-122"/>
                <a:ea typeface="SimSun" panose="02010600030101010101" pitchFamily="2" charset="-122"/>
                <a:cs typeface="Times New Roman" pitchFamily="18" charset="0"/>
              </a:rPr>
              <a:t>//</a:t>
            </a:r>
            <a:r>
              <a:rPr lang="en-US" altLang="zh-CN" sz="2000" i="1" dirty="0">
                <a:latin typeface="Times" panose="02020603050405020304" pitchFamily="18" charset="0"/>
                <a:ea typeface="SimSun" panose="02010600030101010101" pitchFamily="2" charset="-122"/>
                <a:cs typeface="Times New Roman" pitchFamily="18" charset="0"/>
              </a:rPr>
              <a:t>m</a:t>
            </a:r>
            <a:r>
              <a:rPr lang="en-US" altLang="zh-CN" sz="2000" dirty="0">
                <a:latin typeface="Times" panose="02020603050405020304" pitchFamily="18" charset="0"/>
                <a:ea typeface="SimSun" panose="02010600030101010101" pitchFamily="2" charset="-122"/>
                <a:cs typeface="Times New Roman" pitchFamily="18" charset="0"/>
              </a:rPr>
              <a:t>: </a:t>
            </a:r>
            <a:r>
              <a:rPr lang="en-US" sz="2000" dirty="0" err="1">
                <a:latin typeface="SimSun" panose="02010600030101010101" pitchFamily="2" charset="-122"/>
                <a:ea typeface="SimSun" panose="02010600030101010101" pitchFamily="2" charset="-122"/>
                <a:cs typeface="Times New Roman" pitchFamily="18" charset="0"/>
              </a:rPr>
              <a:t>邮局个数</a:t>
            </a:r>
            <a:endParaRPr lang="en-US" sz="2000" dirty="0">
              <a:latin typeface="SimSun" panose="02010600030101010101" pitchFamily="2" charset="-122"/>
              <a:ea typeface="SimSun" panose="02010600030101010101" pitchFamily="2" charset="-122"/>
              <a:cs typeface="Times New Roman" pitchFamily="18" charset="0"/>
            </a:endParaRPr>
          </a:p>
          <a:p>
            <a:pPr lvl="0"/>
            <a:r>
              <a:rPr lang="en-US" altLang="zh-CN" sz="2000" dirty="0">
                <a:latin typeface="Times New Roman" pitchFamily="18" charset="0"/>
                <a:cs typeface="Times New Roman" pitchFamily="18" charset="0"/>
              </a:rPr>
              <a:t>3.   </a:t>
            </a: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2 </a:t>
            </a:r>
            <a:r>
              <a:rPr lang="en-US" sz="2000" b="1" dirty="0">
                <a:latin typeface="Times New Roman" pitchFamily="18" charset="0"/>
                <a:cs typeface="Times New Roman" pitchFamily="18" charset="0"/>
              </a:rPr>
              <a:t>to </a:t>
            </a:r>
            <a:r>
              <a:rPr lang="en-US" sz="2000" i="1" dirty="0">
                <a:latin typeface="Times New Roman" pitchFamily="18" charset="0"/>
                <a:cs typeface="Times New Roman" pitchFamily="18" charset="0"/>
              </a:rPr>
              <a:t>n</a:t>
            </a:r>
            <a:endParaRPr lang="en-US" sz="2000" dirty="0">
              <a:latin typeface="Times New Roman" pitchFamily="18" charset="0"/>
              <a:cs typeface="Times New Roman" pitchFamily="18" charset="0"/>
            </a:endParaRPr>
          </a:p>
          <a:p>
            <a:pPr lvl="0">
              <a:tabLst>
                <a:tab pos="465138" algn="l"/>
              </a:tabLst>
            </a:pPr>
            <a:r>
              <a:rPr lang="en-US" altLang="zh-CN" sz="2000" dirty="0">
                <a:latin typeface="Times New Roman" pitchFamily="18" charset="0"/>
                <a:cs typeface="Times New Roman" pitchFamily="18" charset="0"/>
              </a:rPr>
              <a:t>4.</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if</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&gt;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+ 100</a:t>
            </a:r>
          </a:p>
          <a:p>
            <a:pPr lvl="0"/>
            <a:r>
              <a:rPr lang="en-US" altLang="zh-CN" sz="2000" dirty="0">
                <a:latin typeface="Times New Roman" pitchFamily="18" charset="0"/>
                <a:cs typeface="Times New Roman" pitchFamily="18" charset="0"/>
              </a:rPr>
              <a:t>5.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+ 1</a:t>
            </a:r>
          </a:p>
          <a:p>
            <a:pPr lvl="0"/>
            <a:r>
              <a:rPr lang="en-US" altLang="zh-CN" sz="2000" dirty="0">
                <a:latin typeface="Times New Roman" pitchFamily="18" charset="0"/>
                <a:cs typeface="Times New Roman" pitchFamily="18" charset="0"/>
              </a:rPr>
              <a:t>6.</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+ 100</a:t>
            </a:r>
          </a:p>
          <a:p>
            <a:pPr lvl="0"/>
            <a:r>
              <a:rPr lang="en-US" altLang="zh-CN" sz="2000" dirty="0">
                <a:latin typeface="Times New Roman" pitchFamily="18" charset="0"/>
                <a:cs typeface="Times New Roman" pitchFamily="18" charset="0"/>
              </a:rPr>
              <a:t>7.</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r>
              <a:rPr lang="en-US" altLang="zh-CN" sz="2000" dirty="0">
                <a:latin typeface="Times New Roman" pitchFamily="18" charset="0"/>
                <a:cs typeface="Times New Roman" pitchFamily="18" charset="0"/>
              </a:rPr>
              <a:t>8.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lvl="0"/>
            <a:r>
              <a:rPr lang="en-US" altLang="zh-CN" sz="2000" dirty="0">
                <a:latin typeface="Times New Roman" pitchFamily="18" charset="0"/>
                <a:cs typeface="Times New Roman" pitchFamily="18" charset="0"/>
              </a:rPr>
              <a:t>9.   </a:t>
            </a:r>
            <a:r>
              <a:rPr lang="en-US" sz="2000" b="1" dirty="0">
                <a:latin typeface="Times New Roman" pitchFamily="18" charset="0"/>
                <a:cs typeface="Times New Roman" pitchFamily="18" charset="0"/>
              </a:rPr>
              <a:t>if</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&gt;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r>
              <a:rPr lang="en-US" altLang="zh-CN" sz="2000" dirty="0">
                <a:latin typeface="Times New Roman" pitchFamily="18" charset="0"/>
                <a:cs typeface="Times New Roman" pitchFamily="18" charset="0"/>
              </a:rPr>
              <a:t>10.</a:t>
            </a:r>
            <a:r>
              <a:rPr lang="en-US" sz="2000" b="1" dirty="0">
                <a:latin typeface="Times New Roman" pitchFamily="18" charset="0"/>
                <a:cs typeface="Times New Roman" pitchFamily="18" charset="0"/>
              </a:rPr>
              <a:t> 	then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err="1">
                <a:latin typeface="SimSun" pitchFamily="2" charset="-122"/>
                <a:ea typeface="SimSun" pitchFamily="2" charset="-122"/>
                <a:cs typeface="Times New Roman" pitchFamily="18" charset="0"/>
              </a:rPr>
              <a:t>最后一个邮局不</a:t>
            </a:r>
            <a:r>
              <a:rPr lang="zh-CN" altLang="en-US" sz="2000" dirty="0">
                <a:latin typeface="SimSun" pitchFamily="2" charset="-122"/>
                <a:ea typeface="SimSun" pitchFamily="2" charset="-122"/>
                <a:cs typeface="Times New Roman" pitchFamily="18" charset="0"/>
              </a:rPr>
              <a:t>要</a:t>
            </a:r>
            <a:r>
              <a:rPr lang="en-US" sz="2000" dirty="0" err="1">
                <a:latin typeface="SimSun" pitchFamily="2" charset="-122"/>
                <a:ea typeface="SimSun" pitchFamily="2" charset="-122"/>
                <a:cs typeface="Times New Roman" pitchFamily="18" charset="0"/>
              </a:rPr>
              <a:t>超过</a:t>
            </a:r>
            <a:r>
              <a:rPr lang="en-US" sz="2000" i="1" dirty="0" err="1">
                <a:latin typeface="Times New Roman" pitchFamily="18" charset="0"/>
                <a:ea typeface="SimSun" pitchFamily="2" charset="-122"/>
                <a:cs typeface="Times New Roman" pitchFamily="18" charset="0"/>
              </a:rPr>
              <a:t>H</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p>
          <a:p>
            <a:pPr lvl="0"/>
            <a:r>
              <a:rPr lang="en-US" altLang="zh-CN" sz="2000" dirty="0">
                <a:latin typeface="Times New Roman" pitchFamily="18" charset="0"/>
                <a:cs typeface="Times New Roman" pitchFamily="18" charset="0"/>
              </a:rPr>
              <a:t>11. </a:t>
            </a:r>
            <a:r>
              <a:rPr lang="en-US" sz="2000" b="1" dirty="0">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r>
              <a:rPr lang="en-US" altLang="zh-CN" sz="2000" dirty="0">
                <a:latin typeface="Times New Roman" pitchFamily="18" charset="0"/>
                <a:cs typeface="Times New Roman" pitchFamily="18" charset="0"/>
              </a:rPr>
              <a:t>12. </a:t>
            </a:r>
            <a:r>
              <a:rPr lang="en-US" sz="2000" b="1" dirty="0">
                <a:latin typeface="Times New Roman" pitchFamily="18" charset="0"/>
                <a:cs typeface="Times New Roman" pitchFamily="18" charset="0"/>
              </a:rPr>
              <a:t>return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End</a:t>
            </a:r>
          </a:p>
          <a:p>
            <a:pPr lvl="0"/>
            <a:endParaRPr lang="en-US" sz="2000" dirty="0">
              <a:latin typeface="Times New Roman" pitchFamily="18" charset="0"/>
              <a:cs typeface="Times New Roman" pitchFamily="18" charset="0"/>
            </a:endParaRPr>
          </a:p>
          <a:p>
            <a:r>
              <a:rPr lang="zh-CN" altLang="en-US" sz="2000" dirty="0">
                <a:latin typeface="Times New Roman" pitchFamily="18" charset="0"/>
                <a:cs typeface="Times New Roman" pitchFamily="18" charset="0"/>
              </a:rPr>
              <a:t>显然这个算法复杂度为</a:t>
            </a:r>
            <a:r>
              <a:rPr lang="en-US" sz="2000" dirty="0">
                <a:latin typeface="Times New Roman" pitchFamily="18" charset="0"/>
                <a:cs typeface="Times New Roman" pitchFamily="18" charset="0"/>
              </a:rPr>
              <a:t> 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文本框 4">
            <a:extLst>
              <a:ext uri="{FF2B5EF4-FFF2-40B4-BE49-F238E27FC236}">
                <a16:creationId xmlns:a16="http://schemas.microsoft.com/office/drawing/2014/main" id="{1F941B9D-E7F7-4E52-B9B0-664841C57E7D}"/>
              </a:ext>
            </a:extLst>
          </p:cNvPr>
          <p:cNvSpPr txBox="1"/>
          <p:nvPr/>
        </p:nvSpPr>
        <p:spPr>
          <a:xfrm>
            <a:off x="4495800" y="381000"/>
            <a:ext cx="4419600" cy="1015663"/>
          </a:xfrm>
          <a:prstGeom prst="rect">
            <a:avLst/>
          </a:prstGeom>
          <a:solidFill>
            <a:srgbClr val="FFC000"/>
          </a:solidFill>
          <a:ln w="25400">
            <a:solidFill>
              <a:schemeClr val="tx1"/>
            </a:solidFill>
          </a:ln>
        </p:spPr>
        <p:txBody>
          <a:bodyPr wrap="square">
            <a:spAutoFit/>
          </a:bodyPr>
          <a:lstStyle/>
          <a:p>
            <a:r>
              <a:rPr lang="zh-CN" altLang="en-US" sz="2000" dirty="0"/>
              <a:t>这和每隔</a:t>
            </a:r>
            <a:r>
              <a:rPr lang="en-US" altLang="zh-CN" sz="2000" dirty="0"/>
              <a:t>200</a:t>
            </a:r>
            <a:r>
              <a:rPr lang="zh-CN" altLang="en-US" sz="2000" dirty="0"/>
              <a:t>米设个邮局的效果是不同的，即使用户</a:t>
            </a:r>
            <a:r>
              <a:rPr lang="en-US" altLang="zh-CN" sz="2000" dirty="0"/>
              <a:t>perfectly</a:t>
            </a:r>
            <a:r>
              <a:rPr lang="zh-CN" altLang="en-US" sz="2000" dirty="0"/>
              <a:t>均匀分布，也是有差别的</a:t>
            </a:r>
            <a:r>
              <a:rPr lang="en-US" altLang="zh-CN" sz="2000" dirty="0"/>
              <a:t>…</a:t>
            </a:r>
            <a:r>
              <a:rPr lang="zh-CN" altLang="en-US" sz="2000" dirty="0"/>
              <a:t>因为用户位置是离散的</a:t>
            </a:r>
            <a:r>
              <a:rPr lang="en-US" altLang="zh-CN" sz="2000" dirty="0"/>
              <a:t>.</a:t>
            </a:r>
            <a:endParaRPr lang="en-US" sz="2000" dirty="0"/>
          </a:p>
        </p:txBody>
      </p:sp>
      <p:sp>
        <p:nvSpPr>
          <p:cNvPr id="6" name="文本框 5">
            <a:extLst>
              <a:ext uri="{FF2B5EF4-FFF2-40B4-BE49-F238E27FC236}">
                <a16:creationId xmlns:a16="http://schemas.microsoft.com/office/drawing/2014/main" id="{297FC0E7-23DE-461F-8119-615F7450FCF0}"/>
              </a:ext>
            </a:extLst>
          </p:cNvPr>
          <p:cNvSpPr txBox="1"/>
          <p:nvPr/>
        </p:nvSpPr>
        <p:spPr>
          <a:xfrm>
            <a:off x="5350701" y="2311052"/>
            <a:ext cx="3581400" cy="400110"/>
          </a:xfrm>
          <a:prstGeom prst="rect">
            <a:avLst/>
          </a:prstGeom>
          <a:solidFill>
            <a:srgbClr val="FFC000"/>
          </a:solidFill>
        </p:spPr>
        <p:txBody>
          <a:bodyPr wrap="square">
            <a:spAutoFit/>
          </a:bodyPr>
          <a:lstStyle/>
          <a:p>
            <a:pPr algn="ct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[1] &lt;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[2] &lt;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[3] &lt; … &lt;</a:t>
            </a:r>
            <a:r>
              <a:rPr lang="en-US" sz="2000" i="1" dirty="0">
                <a:latin typeface="Times New Roman" panose="02020603050405020304" pitchFamily="18" charset="0"/>
                <a:cs typeface="Times New Roman" panose="02020603050405020304" pitchFamily="18" charset="0"/>
              </a:rPr>
              <a:t> H</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p>
        </p:txBody>
      </p:sp>
      <p:cxnSp>
        <p:nvCxnSpPr>
          <p:cNvPr id="4" name="直接箭头连接符 3">
            <a:extLst>
              <a:ext uri="{FF2B5EF4-FFF2-40B4-BE49-F238E27FC236}">
                <a16:creationId xmlns:a16="http://schemas.microsoft.com/office/drawing/2014/main" id="{EFBDD836-4D07-9E88-00B0-4E3C059171C9}"/>
              </a:ext>
            </a:extLst>
          </p:cNvPr>
          <p:cNvCxnSpPr>
            <a:cxnSpLocks/>
          </p:cNvCxnSpPr>
          <p:nvPr/>
        </p:nvCxnSpPr>
        <p:spPr>
          <a:xfrm flipH="1">
            <a:off x="3200400" y="2511107"/>
            <a:ext cx="2150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3E04A1F8-BE75-5A1A-DDFE-3E3B53E59C35}"/>
              </a:ext>
            </a:extLst>
          </p:cNvPr>
          <p:cNvSpPr txBox="1"/>
          <p:nvPr/>
        </p:nvSpPr>
        <p:spPr>
          <a:xfrm>
            <a:off x="265134" y="3920072"/>
            <a:ext cx="8703501" cy="2744058"/>
          </a:xfrm>
          <a:prstGeom prst="rect">
            <a:avLst/>
          </a:prstGeom>
          <a:solidFill>
            <a:srgbClr val="FFC000"/>
          </a:solidFill>
          <a:ln w="25400">
            <a:solidFill>
              <a:schemeClr val="tx1"/>
            </a:solidFill>
          </a:ln>
        </p:spPr>
        <p:txBody>
          <a:bodyPr wrap="square" tIns="190800" bIns="118800">
            <a:spAutoFit/>
          </a:bodyPr>
          <a:lstStyle/>
          <a:p>
            <a:pPr algn="ctr">
              <a:spcBef>
                <a:spcPts val="1200"/>
              </a:spcBef>
            </a:pPr>
            <a:r>
              <a:rPr lang="zh-CN" altLang="en-US" sz="2600" b="1" dirty="0">
                <a:effectLst>
                  <a:outerShdw blurRad="38100" dist="38100" dir="2700000" algn="tl">
                    <a:srgbClr val="000000">
                      <a:alpha val="43137"/>
                    </a:srgbClr>
                  </a:outerShdw>
                </a:effectLst>
              </a:rPr>
              <a:t>还有其它贪心法部署邮局吗？</a:t>
            </a:r>
            <a:endParaRPr lang="en-US" altLang="zh-CN" sz="2600" b="1" dirty="0">
              <a:effectLst>
                <a:outerShdw blurRad="38100" dist="38100" dir="2700000" algn="tl">
                  <a:srgbClr val="000000">
                    <a:alpha val="43137"/>
                  </a:srgbClr>
                </a:outerShdw>
              </a:effectLst>
            </a:endParaRPr>
          </a:p>
          <a:p>
            <a:pPr marL="457200" indent="-457200">
              <a:spcBef>
                <a:spcPts val="600"/>
              </a:spcBef>
              <a:buFont typeface="+mj-ea"/>
              <a:buAutoNum type="circleNumDbPlain"/>
            </a:pPr>
            <a:r>
              <a:rPr lang="zh-CN" altLang="en-US" sz="2400" dirty="0"/>
              <a:t>如果邮局设置，是从村东头开始的话，这也可以得到相同的最小邮局数量，但各邮局的位置将会有所不同</a:t>
            </a:r>
            <a:r>
              <a:rPr lang="en-US" altLang="zh-CN" sz="2400" dirty="0"/>
              <a:t>.</a:t>
            </a:r>
          </a:p>
          <a:p>
            <a:pPr marL="457200" indent="-457200">
              <a:spcBef>
                <a:spcPts val="600"/>
              </a:spcBef>
              <a:buFont typeface="+mj-ea"/>
              <a:buAutoNum type="circleNumDbPlain"/>
            </a:pPr>
            <a:r>
              <a:rPr lang="zh-CN" altLang="en-US" sz="2400" dirty="0"/>
              <a:t>每次选择一个地点，使得该位置设置邮局所能够覆盖的（新）人家数量最大化，持续这一过程，直到所有的人家都被覆盖到，但这种贪心方式不能保证得到最优解</a:t>
            </a:r>
            <a:r>
              <a:rPr lang="en-US" altLang="zh-CN" sz="2400" dirty="0"/>
              <a:t>.</a:t>
            </a:r>
          </a:p>
        </p:txBody>
      </p:sp>
    </p:spTree>
    <p:extLst>
      <p:ext uri="{BB962C8B-B14F-4D97-AF65-F5344CB8AC3E}">
        <p14:creationId xmlns:p14="http://schemas.microsoft.com/office/powerpoint/2010/main" val="348196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7-60</a:t>
            </a:r>
          </a:p>
        </p:txBody>
      </p:sp>
      <p:sp>
        <p:nvSpPr>
          <p:cNvPr id="3" name="TextBox 2"/>
          <p:cNvSpPr txBox="1"/>
          <p:nvPr/>
        </p:nvSpPr>
        <p:spPr>
          <a:xfrm>
            <a:off x="-70449" y="412032"/>
            <a:ext cx="7829855" cy="1880579"/>
          </a:xfrm>
          <a:prstGeom prst="rect">
            <a:avLst/>
          </a:prstGeom>
          <a:noFill/>
        </p:spPr>
        <p:txBody>
          <a:bodyPr wrap="square" rtlCol="0">
            <a:spAutoFit/>
          </a:bodyPr>
          <a:lstStyle/>
          <a:p>
            <a:pPr indent="465138">
              <a:lnSpc>
                <a:spcPct val="150000"/>
              </a:lnSpc>
            </a:pPr>
            <a:r>
              <a:rPr lang="zh-CN" altLang="en-US" sz="2000" dirty="0"/>
              <a:t>假设</a:t>
            </a:r>
            <a:r>
              <a:rPr lang="en-US" sz="2000" i="1" dirty="0">
                <a:latin typeface="Times New Roman" pitchFamily="18" charset="0"/>
                <a:cs typeface="Times New Roman" pitchFamily="18" charset="0"/>
              </a:rPr>
              <a:t>L </a:t>
            </a:r>
            <a:r>
              <a:rPr lang="en-US" sz="2000" dirty="0">
                <a:latin typeface="Times New Roman" pitchFamily="18" charset="0"/>
                <a:cs typeface="Times New Roman" pitchFamily="18" charset="0"/>
              </a:rPr>
              <a:t>= 8</a:t>
            </a:r>
            <a:r>
              <a:rPr lang="zh-CN" altLang="en-US" sz="2000" dirty="0">
                <a:latin typeface="Times New Roman" pitchFamily="18" charset="0"/>
                <a:cs typeface="Times New Roman" pitchFamily="18" charset="0"/>
              </a:rPr>
              <a:t>，</a:t>
            </a:r>
            <a:r>
              <a:rPr lang="zh-CN" altLang="en-US" sz="2000" dirty="0"/>
              <a:t>下图显示对图</a:t>
            </a:r>
            <a:r>
              <a:rPr lang="en-US" sz="2000" dirty="0">
                <a:latin typeface="Times New Roman" pitchFamily="18" charset="0"/>
                <a:ea typeface="SimSun" pitchFamily="2" charset="-122"/>
                <a:cs typeface="Times New Roman" pitchFamily="18" charset="0"/>
              </a:rPr>
              <a:t>7-9</a:t>
            </a:r>
            <a:r>
              <a:rPr lang="zh-CN" altLang="en-US" sz="2000" dirty="0">
                <a:latin typeface="Times New Roman" pitchFamily="18" charset="0"/>
                <a:ea typeface="SimSun" pitchFamily="2" charset="-122"/>
                <a:cs typeface="Times New Roman" pitchFamily="18" charset="0"/>
              </a:rPr>
              <a:t>中的例子进行计算的结果。其中</a:t>
            </a:r>
            <a:endParaRPr lang="en-US" altLang="zh-CN" sz="2000" dirty="0">
              <a:latin typeface="Times New Roman" pitchFamily="18" charset="0"/>
              <a:ea typeface="SimSun" pitchFamily="2" charset="-122"/>
              <a:cs typeface="Times New Roman" pitchFamily="18" charset="0"/>
            </a:endParaRPr>
          </a:p>
          <a:p>
            <a:pPr indent="465138">
              <a:lnSpc>
                <a:spcPct val="150000"/>
              </a:lnSpc>
            </a:pP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G</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b="1"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i</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r>
              <a:rPr lang="zh-CN" altLang="en-US" sz="2000" dirty="0">
                <a:latin typeface="Times New Roman" pitchFamily="18" charset="0"/>
                <a:ea typeface="SimSun" pitchFamily="2" charset="-122"/>
                <a:cs typeface="Times New Roman" pitchFamily="18" charset="0"/>
              </a:rPr>
              <a:t>停靠在加油站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是需要加几公里的油</a:t>
            </a:r>
            <a:endParaRPr lang="en-US" altLang="zh-CN"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endParaRPr>
          </a:p>
          <a:p>
            <a:pPr indent="465138">
              <a:lnSpc>
                <a:spcPct val="150000"/>
              </a:lnSpc>
            </a:pP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M</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b="1"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i</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dirty="0">
                <a:latin typeface="Times New Roman" pitchFamily="18" charset="0"/>
                <a:ea typeface="SimSun" pitchFamily="2" charset="-122"/>
                <a:cs typeface="Times New Roman" pitchFamily="18" charset="0"/>
              </a:rPr>
              <a:t>停靠在加油站</a:t>
            </a:r>
            <a:r>
              <a:rPr lang="en-US"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时需要的加油费</a:t>
            </a:r>
            <a:endParaRPr lang="en-US" altLang="zh-CN" sz="2000" dirty="0">
              <a:latin typeface="Times New Roman" pitchFamily="18" charset="0"/>
              <a:ea typeface="SimSun" pitchFamily="2" charset="-122"/>
              <a:cs typeface="Times New Roman" pitchFamily="18" charset="0"/>
            </a:endParaRPr>
          </a:p>
          <a:p>
            <a:pPr indent="465138">
              <a:lnSpc>
                <a:spcPct val="150000"/>
              </a:lnSpc>
            </a:pPr>
            <a:r>
              <a:rPr lang="zh-CN" altLang="en-US" sz="2000" dirty="0">
                <a:latin typeface="Times New Roman" pitchFamily="18" charset="0"/>
                <a:ea typeface="SimSun" pitchFamily="2" charset="-122"/>
                <a:cs typeface="Times New Roman" pitchFamily="18" charset="0"/>
              </a:rPr>
              <a:t>此例子中，总计花了</a:t>
            </a:r>
            <a:r>
              <a:rPr lang="en-US" sz="2000" dirty="0">
                <a:latin typeface="Times New Roman" pitchFamily="18" charset="0"/>
                <a:ea typeface="SimSun" pitchFamily="2" charset="-122"/>
                <a:cs typeface="Times New Roman" pitchFamily="18" charset="0"/>
              </a:rPr>
              <a:t>60</a:t>
            </a:r>
            <a:r>
              <a:rPr lang="zh-CN" altLang="en-US" sz="2000" dirty="0">
                <a:latin typeface="Times New Roman" pitchFamily="18" charset="0"/>
                <a:ea typeface="SimSun" pitchFamily="2" charset="-122"/>
                <a:cs typeface="Times New Roman" pitchFamily="18" charset="0"/>
              </a:rPr>
              <a:t>元</a:t>
            </a:r>
            <a:endParaRPr lang="en-US" sz="2000" dirty="0">
              <a:latin typeface="Times New Roman" pitchFamily="18" charset="0"/>
              <a:ea typeface="SimSun" pitchFamily="2" charset="-122"/>
              <a:cs typeface="Times New Roman" pitchFamily="18" charset="0"/>
            </a:endParaRPr>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8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4" name="Group 54"/>
          <p:cNvGrpSpPr>
            <a:grpSpLocks noChangeAspect="1"/>
          </p:cNvGrpSpPr>
          <p:nvPr/>
        </p:nvGrpSpPr>
        <p:grpSpPr bwMode="auto">
          <a:xfrm>
            <a:off x="304800" y="2341531"/>
            <a:ext cx="8862761" cy="2058033"/>
            <a:chOff x="2750" y="2565"/>
            <a:chExt cx="6850" cy="1474"/>
          </a:xfrm>
        </p:grpSpPr>
        <p:sp>
          <p:nvSpPr>
            <p:cNvPr id="35" name="AutoShape 81"/>
            <p:cNvSpPr>
              <a:spLocks noChangeAspect="1" noChangeArrowheads="1" noTextEdit="1"/>
            </p:cNvSpPr>
            <p:nvPr/>
          </p:nvSpPr>
          <p:spPr bwMode="auto">
            <a:xfrm>
              <a:off x="2813" y="2582"/>
              <a:ext cx="6616" cy="1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nvGrpSpPr>
            <p:cNvPr id="36" name="Group 55"/>
            <p:cNvGrpSpPr>
              <a:grpSpLocks/>
            </p:cNvGrpSpPr>
            <p:nvPr/>
          </p:nvGrpSpPr>
          <p:grpSpPr bwMode="auto">
            <a:xfrm>
              <a:off x="2750" y="2565"/>
              <a:ext cx="6850" cy="1471"/>
              <a:chOff x="2822" y="2925"/>
              <a:chExt cx="6851" cy="1471"/>
            </a:xfrm>
          </p:grpSpPr>
          <p:sp>
            <p:nvSpPr>
              <p:cNvPr id="37" name="Line 80"/>
              <p:cNvSpPr>
                <a:spLocks noChangeShapeType="1"/>
              </p:cNvSpPr>
              <p:nvPr/>
            </p:nvSpPr>
            <p:spPr bwMode="auto">
              <a:xfrm flipV="1">
                <a:off x="3072" y="3268"/>
                <a:ext cx="592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8" name="Text Box 79"/>
              <p:cNvSpPr txBox="1">
                <a:spLocks noChangeArrowheads="1"/>
              </p:cNvSpPr>
              <p:nvPr/>
            </p:nvSpPr>
            <p:spPr bwMode="auto">
              <a:xfrm>
                <a:off x="2931" y="2995"/>
                <a:ext cx="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39" name="Text Box 78"/>
              <p:cNvSpPr txBox="1">
                <a:spLocks noChangeArrowheads="1"/>
              </p:cNvSpPr>
              <p:nvPr/>
            </p:nvSpPr>
            <p:spPr bwMode="auto">
              <a:xfrm>
                <a:off x="8996" y="3022"/>
                <a:ext cx="403"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0" name="Text Box 77"/>
              <p:cNvSpPr txBox="1">
                <a:spLocks noChangeArrowheads="1"/>
              </p:cNvSpPr>
              <p:nvPr/>
            </p:nvSpPr>
            <p:spPr bwMode="auto">
              <a:xfrm>
                <a:off x="3865" y="3280"/>
                <a:ext cx="997"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 = 6</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 = 4</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1" name="Text Box 76"/>
              <p:cNvSpPr txBox="1">
                <a:spLocks noChangeArrowheads="1"/>
              </p:cNvSpPr>
              <p:nvPr/>
            </p:nvSpPr>
            <p:spPr bwMode="auto">
              <a:xfrm>
                <a:off x="3003" y="3169"/>
                <a:ext cx="34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42" name="Text Box 75"/>
              <p:cNvSpPr txBox="1">
                <a:spLocks noChangeArrowheads="1"/>
              </p:cNvSpPr>
              <p:nvPr/>
            </p:nvSpPr>
            <p:spPr bwMode="auto">
              <a:xfrm>
                <a:off x="4252" y="3161"/>
                <a:ext cx="41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43" name="Text Box 74"/>
              <p:cNvSpPr txBox="1">
                <a:spLocks noChangeArrowheads="1"/>
              </p:cNvSpPr>
              <p:nvPr/>
            </p:nvSpPr>
            <p:spPr bwMode="auto">
              <a:xfrm>
                <a:off x="6611" y="3166"/>
                <a:ext cx="36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44" name="Text Box 73"/>
              <p:cNvSpPr txBox="1">
                <a:spLocks noChangeArrowheads="1"/>
              </p:cNvSpPr>
              <p:nvPr/>
            </p:nvSpPr>
            <p:spPr bwMode="auto">
              <a:xfrm>
                <a:off x="5140" y="3172"/>
                <a:ext cx="4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45" name="Text Box 72"/>
              <p:cNvSpPr txBox="1">
                <a:spLocks noChangeArrowheads="1"/>
              </p:cNvSpPr>
              <p:nvPr/>
            </p:nvSpPr>
            <p:spPr bwMode="auto">
              <a:xfrm>
                <a:off x="8372" y="3169"/>
                <a:ext cx="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47" name="Text Box 70"/>
              <p:cNvSpPr txBox="1">
                <a:spLocks noChangeArrowheads="1"/>
              </p:cNvSpPr>
              <p:nvPr/>
            </p:nvSpPr>
            <p:spPr bwMode="auto">
              <a:xfrm>
                <a:off x="4762" y="3278"/>
                <a:ext cx="109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 = 2</a:t>
                </a:r>
                <a:endParaRPr kumimoji="0" lang="en-US" altLang="zh-CN"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 = 3</a:t>
                </a:r>
                <a:endParaRPr kumimoji="0" lang="en-US" altLang="zh-CN"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8" name="Text Box 69"/>
              <p:cNvSpPr txBox="1">
                <a:spLocks noChangeArrowheads="1"/>
              </p:cNvSpPr>
              <p:nvPr/>
            </p:nvSpPr>
            <p:spPr bwMode="auto">
              <a:xfrm>
                <a:off x="6264" y="3302"/>
                <a:ext cx="999"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 = 4</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 = 5</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9" name="Text Box 68"/>
              <p:cNvSpPr txBox="1">
                <a:spLocks noChangeArrowheads="1"/>
              </p:cNvSpPr>
              <p:nvPr/>
            </p:nvSpPr>
            <p:spPr bwMode="auto">
              <a:xfrm>
                <a:off x="7027" y="3296"/>
                <a:ext cx="958"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 = 3</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 = 2</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50" name="Text Box 67"/>
              <p:cNvSpPr txBox="1">
                <a:spLocks noChangeArrowheads="1"/>
              </p:cNvSpPr>
              <p:nvPr/>
            </p:nvSpPr>
            <p:spPr bwMode="auto">
              <a:xfrm>
                <a:off x="8748" y="3296"/>
                <a:ext cx="92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 = 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 = 1</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51" name="Text Box 66"/>
              <p:cNvSpPr txBox="1">
                <a:spLocks noChangeArrowheads="1"/>
              </p:cNvSpPr>
              <p:nvPr/>
            </p:nvSpPr>
            <p:spPr bwMode="auto">
              <a:xfrm>
                <a:off x="7913" y="3319"/>
                <a:ext cx="1011"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 = 7</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 = 3</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52" name="Text Box 65"/>
              <p:cNvSpPr txBox="1">
                <a:spLocks noChangeArrowheads="1"/>
              </p:cNvSpPr>
              <p:nvPr/>
            </p:nvSpPr>
            <p:spPr bwMode="auto">
              <a:xfrm>
                <a:off x="4230" y="2932"/>
                <a:ext cx="50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3" name="Text Box 64"/>
              <p:cNvSpPr txBox="1">
                <a:spLocks noChangeArrowheads="1"/>
              </p:cNvSpPr>
              <p:nvPr/>
            </p:nvSpPr>
            <p:spPr bwMode="auto">
              <a:xfrm>
                <a:off x="5114" y="2933"/>
                <a:ext cx="48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4" name="Text Box 63"/>
              <p:cNvSpPr txBox="1">
                <a:spLocks noChangeArrowheads="1"/>
              </p:cNvSpPr>
              <p:nvPr/>
            </p:nvSpPr>
            <p:spPr bwMode="auto">
              <a:xfrm>
                <a:off x="6562" y="2925"/>
                <a:ext cx="340"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55" name="Text Box 62"/>
              <p:cNvSpPr txBox="1">
                <a:spLocks noChangeArrowheads="1"/>
              </p:cNvSpPr>
              <p:nvPr/>
            </p:nvSpPr>
            <p:spPr bwMode="auto">
              <a:xfrm>
                <a:off x="7323" y="2933"/>
                <a:ext cx="3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6" name="Text Box 61"/>
              <p:cNvSpPr txBox="1">
                <a:spLocks noChangeArrowheads="1"/>
              </p:cNvSpPr>
              <p:nvPr/>
            </p:nvSpPr>
            <p:spPr bwMode="auto">
              <a:xfrm>
                <a:off x="8346" y="2930"/>
                <a:ext cx="42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7" name="Text Box 60"/>
              <p:cNvSpPr txBox="1">
                <a:spLocks noChangeArrowheads="1"/>
              </p:cNvSpPr>
              <p:nvPr/>
            </p:nvSpPr>
            <p:spPr bwMode="auto">
              <a:xfrm>
                <a:off x="7335" y="3162"/>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58" name="Text Box 59"/>
              <p:cNvSpPr txBox="1">
                <a:spLocks noChangeArrowheads="1"/>
              </p:cNvSpPr>
              <p:nvPr/>
            </p:nvSpPr>
            <p:spPr bwMode="auto">
              <a:xfrm>
                <a:off x="2833" y="3275"/>
                <a:ext cx="9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 = 5</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 = 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59" name="Text Box 58"/>
              <p:cNvSpPr txBox="1">
                <a:spLocks noChangeArrowheads="1"/>
              </p:cNvSpPr>
              <p:nvPr/>
            </p:nvSpPr>
            <p:spPr bwMode="auto">
              <a:xfrm>
                <a:off x="2822" y="3943"/>
                <a:ext cx="97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 = 7</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M</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 = 35</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60" name="Text Box 57"/>
              <p:cNvSpPr txBox="1">
                <a:spLocks noChangeArrowheads="1"/>
              </p:cNvSpPr>
              <p:nvPr/>
            </p:nvSpPr>
            <p:spPr bwMode="auto">
              <a:xfrm>
                <a:off x="4736" y="3905"/>
                <a:ext cx="10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 = 8</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M</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 = 16</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61" name="Text Box 56"/>
              <p:cNvSpPr txBox="1">
                <a:spLocks noChangeArrowheads="1"/>
              </p:cNvSpPr>
              <p:nvPr/>
            </p:nvSpPr>
            <p:spPr bwMode="auto">
              <a:xfrm>
                <a:off x="7027" y="3943"/>
                <a:ext cx="10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 = 3</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M</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 = 9</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grpSp>
      <p:sp>
        <p:nvSpPr>
          <p:cNvPr id="63" name="TextBox 62"/>
          <p:cNvSpPr txBox="1"/>
          <p:nvPr/>
        </p:nvSpPr>
        <p:spPr>
          <a:xfrm>
            <a:off x="581635" y="4732269"/>
            <a:ext cx="8028965" cy="1424621"/>
          </a:xfrm>
          <a:prstGeom prst="rect">
            <a:avLst/>
          </a:prstGeom>
          <a:noFill/>
        </p:spPr>
        <p:txBody>
          <a:bodyPr wrap="square" rtlCol="0">
            <a:spAutoFit/>
          </a:bodyPr>
          <a:lstStyle/>
          <a:p>
            <a:pPr indent="465138">
              <a:lnSpc>
                <a:spcPct val="150000"/>
              </a:lnSpc>
            </a:pPr>
            <a:r>
              <a:rPr lang="zh-CN" altLang="en-US" sz="2000" dirty="0">
                <a:latin typeface="Times New Roman" pitchFamily="18" charset="0"/>
                <a:ea typeface="SimSun" pitchFamily="2" charset="-122"/>
                <a:cs typeface="Times New Roman" pitchFamily="18" charset="0"/>
              </a:rPr>
              <a:t>上面算法的复杂度取决于</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。如果在</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公里内最多有</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个加油站，那么这个复杂度为</a:t>
            </a:r>
            <a:r>
              <a:rPr lang="en-US" sz="2000" dirty="0">
                <a:latin typeface="Times New Roman" pitchFamily="18" charset="0"/>
                <a:ea typeface="SimSun" pitchFamily="2" charset="-122"/>
                <a:cs typeface="Times New Roman" pitchFamily="18" charset="0"/>
              </a:rPr>
              <a:t>O(</a:t>
            </a:r>
            <a:r>
              <a:rPr lang="en-US" sz="2000" i="1" dirty="0" err="1">
                <a:latin typeface="Times New Roman" pitchFamily="18" charset="0"/>
                <a:ea typeface="SimSun" pitchFamily="2" charset="-122"/>
                <a:cs typeface="Times New Roman" pitchFamily="18" charset="0"/>
              </a:rPr>
              <a:t>kn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。这是因为在每个停靠站要检查最多</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个油站的价格和距离，处理时间为</a:t>
            </a:r>
            <a:r>
              <a:rPr lang="en-US" sz="2000" dirty="0">
                <a:latin typeface="Times New Roman" pitchFamily="18" charset="0"/>
                <a:ea typeface="SimSun" pitchFamily="2" charset="-122"/>
                <a:cs typeface="Times New Roman" pitchFamily="18" charset="0"/>
              </a:rPr>
              <a:t>O(</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。所以总的时间为</a:t>
            </a:r>
            <a:r>
              <a:rPr lang="en-US" sz="2000" dirty="0">
                <a:latin typeface="Times New Roman" pitchFamily="18" charset="0"/>
                <a:ea typeface="SimSun" pitchFamily="2" charset="-122"/>
                <a:cs typeface="Times New Roman" pitchFamily="18" charset="0"/>
              </a:rPr>
              <a:t>O(</a:t>
            </a:r>
            <a:r>
              <a:rPr lang="en-US" sz="2000" i="1" dirty="0" err="1">
                <a:latin typeface="Times New Roman" pitchFamily="18" charset="0"/>
                <a:ea typeface="SimSun" pitchFamily="2" charset="-122"/>
                <a:cs typeface="Times New Roman" pitchFamily="18" charset="0"/>
              </a:rPr>
              <a:t>kn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highlight>
                <a:srgbClr val="00FFFF"/>
              </a:highlight>
            </a:endParaRPr>
          </a:p>
        </p:txBody>
      </p:sp>
      <p:sp>
        <p:nvSpPr>
          <p:cNvPr id="5" name="文本框 4">
            <a:extLst>
              <a:ext uri="{FF2B5EF4-FFF2-40B4-BE49-F238E27FC236}">
                <a16:creationId xmlns:a16="http://schemas.microsoft.com/office/drawing/2014/main" id="{F9D39E1F-606E-4556-A115-FAC8B6EF11E6}"/>
              </a:ext>
            </a:extLst>
          </p:cNvPr>
          <p:cNvSpPr txBox="1"/>
          <p:nvPr/>
        </p:nvSpPr>
        <p:spPr>
          <a:xfrm>
            <a:off x="7667065" y="1443386"/>
            <a:ext cx="1063112" cy="400110"/>
          </a:xfrm>
          <a:prstGeom prst="rect">
            <a:avLst/>
          </a:prstGeom>
          <a:solidFill>
            <a:srgbClr val="FFC000"/>
          </a:solidFill>
        </p:spPr>
        <p:txBody>
          <a:bodyPr wrap="none" rtlCol="0">
            <a:spAutoFit/>
          </a:bodyPr>
          <a:lstStyle/>
          <a:p>
            <a:r>
              <a:rPr lang="zh-CN" altLang="en-US" sz="2000" dirty="0"/>
              <a:t>假设</a:t>
            </a:r>
            <a:r>
              <a:rPr lang="en-US" altLang="zh-CN" sz="2000" i="1" dirty="0"/>
              <a:t>L</a:t>
            </a:r>
            <a:r>
              <a:rPr lang="en-US" altLang="zh-CN" sz="2000" dirty="0"/>
              <a:t>=8</a:t>
            </a:r>
            <a:endParaRPr lang="en-US" sz="2000" dirty="0"/>
          </a:p>
        </p:txBody>
      </p:sp>
    </p:spTree>
    <p:extLst>
      <p:ext uri="{BB962C8B-B14F-4D97-AF65-F5344CB8AC3E}">
        <p14:creationId xmlns:p14="http://schemas.microsoft.com/office/powerpoint/2010/main" val="175690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711" y="3048000"/>
            <a:ext cx="8316884" cy="1776577"/>
          </a:xfrm>
          <a:prstGeom prst="rect">
            <a:avLst/>
          </a:prstGeom>
          <a:noFill/>
        </p:spPr>
        <p:txBody>
          <a:bodyPr wrap="square" rtlCol="0">
            <a:spAutoFit/>
          </a:bodyPr>
          <a:lstStyle/>
          <a:p>
            <a:pPr indent="0">
              <a:lnSpc>
                <a:spcPct val="150000"/>
              </a:lnSpc>
              <a:buFont typeface="Symbol" panose="05050102010706020507"/>
              <a:buNone/>
            </a:pPr>
            <a:r>
              <a:rPr lang="en-US" altLang="zh-CN" sz="2800" b="1" dirty="0">
                <a:latin typeface="SimSun" pitchFamily="2" charset="-122"/>
                <a:ea typeface="SimSun" pitchFamily="2" charset="-122"/>
              </a:rPr>
              <a:t>7.2 </a:t>
            </a:r>
            <a:r>
              <a:rPr lang="zh-CN" altLang="en-US" sz="2800" b="1" dirty="0">
                <a:latin typeface="SimSun" pitchFamily="2" charset="-122"/>
                <a:ea typeface="SimSun" pitchFamily="2" charset="-122"/>
              </a:rPr>
              <a:t>区间调度问题的两个版本</a:t>
            </a:r>
            <a:endParaRPr lang="en-US" sz="2800" b="1" dirty="0">
              <a:latin typeface="SimSun" pitchFamily="2" charset="-122"/>
              <a:ea typeface="SimSun" pitchFamily="2" charset="-122"/>
            </a:endParaRPr>
          </a:p>
          <a:p>
            <a:pPr indent="0">
              <a:lnSpc>
                <a:spcPct val="150000"/>
              </a:lnSpc>
              <a:buFont typeface="Symbol" panose="05050102010706020507"/>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sz="2400" dirty="0">
                <a:latin typeface="Times New Roman" panose="02020603050405020304" pitchFamily="18" charset="0"/>
                <a:ea typeface="宋体" panose="02010600030101010101" pitchFamily="2" charset="-122"/>
                <a:cs typeface="Times New Roman" panose="02020603050405020304" pitchFamily="18" charset="0"/>
              </a:rPr>
              <a:t>Two versions of INTERVAL-SCHEDULING problem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Symbol" panose="05050102010706020507"/>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（也称活动安排问题，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activity scheduling problem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489950" cy="954107"/>
          </a:xfrm>
          <a:prstGeom prst="rect">
            <a:avLst/>
          </a:prstGeom>
          <a:noFill/>
        </p:spPr>
        <p:txBody>
          <a:bodyPr wrap="square" rtlCol="0">
            <a:spAutoFit/>
          </a:bodyPr>
          <a:lstStyle/>
          <a:p>
            <a:pPr marL="0"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区间调度问题</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a:p>
            <a:pPr marL="0"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sz="2800" dirty="0">
                <a:latin typeface="Times New Roman" panose="02020603050405020304" pitchFamily="18" charset="0"/>
                <a:ea typeface="宋体" panose="02010600030101010101" pitchFamily="2" charset="-122"/>
                <a:cs typeface="Times New Roman" panose="02020603050405020304" pitchFamily="18" charset="0"/>
              </a:rPr>
              <a:t>INTERVAL SCHEDULING problem</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152400" y="2286000"/>
            <a:ext cx="8762999" cy="1880579"/>
          </a:xfrm>
          <a:prstGeom prst="rect">
            <a:avLst/>
          </a:prstGeom>
          <a:noFill/>
        </p:spPr>
        <p:txBody>
          <a:bodyPr wrap="square" rtlCol="0">
            <a:spAutoFit/>
          </a:bodyPr>
          <a:lstStyle/>
          <a:p>
            <a:pPr marL="465455" indent="-465455">
              <a:lnSpc>
                <a:spcPct val="150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问题描述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922655" lvl="1" indent="-465455">
              <a:lnSpc>
                <a:spcPct val="150000"/>
              </a:lnSpc>
              <a:buFont typeface="Symbol" panose="05050102010706020507"/>
              <a:buChar char="·"/>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门课（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activity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）申请使用同一间教室；</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922655" lvl="1" indent="-465455">
              <a:lnSpc>
                <a:spcPct val="150000"/>
              </a:lnSpc>
              <a:buFont typeface="Symbol" panose="05050102010706020507"/>
              <a:buChar char="·"/>
            </a:pPr>
            <a:r>
              <a:rPr lang="zh-CN" altLang="en-US" sz="2000" dirty="0">
                <a:latin typeface="Times New Roman" pitchFamily="18" charset="0"/>
                <a:cs typeface="Times New Roman" pitchFamily="18" charset="0"/>
              </a:rPr>
              <a:t>每门课</a:t>
            </a:r>
            <a:r>
              <a:rPr lang="en-US" sz="2000" i="1" dirty="0">
                <a:latin typeface="Times New Roman" pitchFamily="18" charset="0"/>
                <a:cs typeface="Times New Roman" pitchFamily="18" charset="0"/>
              </a:rPr>
              <a:t>a</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(1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都有其开始时间 </a:t>
            </a:r>
            <a:r>
              <a:rPr lang="en-US" altLang="zh-CN" sz="2000" i="1" dirty="0">
                <a:latin typeface="Times New Roman" pitchFamily="18" charset="0"/>
                <a:cs typeface="Times New Roman" pitchFamily="18" charset="0"/>
              </a:rPr>
              <a:t>S</a:t>
            </a:r>
            <a:r>
              <a:rPr lang="en-US" sz="2800" i="1" baseline="-25000"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和结束时间 </a:t>
            </a:r>
            <a:r>
              <a:rPr lang="en-US" sz="2000" i="1" dirty="0">
                <a:latin typeface="Times New Roman" pitchFamily="18" charset="0"/>
                <a:cs typeface="Times New Roman" pitchFamily="18" charset="0"/>
              </a:rPr>
              <a:t>F</a:t>
            </a:r>
            <a:r>
              <a:rPr lang="en-US" sz="2800" i="1" baseline="-25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0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a:t>
            </a:r>
            <a:r>
              <a:rPr lang="en-US" sz="2800" i="1"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&lt; </a:t>
            </a:r>
            <a:r>
              <a:rPr lang="en-US" sz="2000" i="1" dirty="0">
                <a:latin typeface="Times New Roman" pitchFamily="18" charset="0"/>
                <a:cs typeface="Times New Roman" pitchFamily="18" charset="0"/>
              </a:rPr>
              <a:t>F</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&lt;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65455" indent="-465455">
              <a:lnSpc>
                <a:spcPct val="150000"/>
              </a:lnSpc>
              <a:buFont typeface="Symbol" panose="05050102010706020507"/>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目标</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满足尽量多的学生的需求</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205" y="422275"/>
            <a:ext cx="8526780" cy="521970"/>
          </a:xfrm>
          <a:prstGeom prst="rect">
            <a:avLst/>
          </a:prstGeom>
          <a:noFill/>
        </p:spPr>
        <p:txBody>
          <a:bodyPr wrap="square" rtlCol="0">
            <a:spAutoFit/>
          </a:bodyPr>
          <a:lstStyle/>
          <a:p>
            <a:pPr marL="0"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实例</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04511" y="5135141"/>
            <a:ext cx="8316884" cy="960328"/>
          </a:xfrm>
          <a:prstGeom prst="rect">
            <a:avLst/>
          </a:prstGeom>
          <a:noFill/>
        </p:spPr>
        <p:txBody>
          <a:bodyPr wrap="square" rtlCol="0">
            <a:spAutoFit/>
          </a:bodyPr>
          <a:lstStyle/>
          <a:p>
            <a:pPr indent="0">
              <a:lnSpc>
                <a:spcPct val="150000"/>
              </a:lnSpc>
              <a:buFont typeface="Symbol" panose="05050102010706020507"/>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可行解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indent="0">
              <a:lnSpc>
                <a:spcPct val="150000"/>
              </a:lnSpc>
              <a:buFont typeface="Symbol" panose="05050102010706020507"/>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收益</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sz="2000" i="1" dirty="0">
                <a:latin typeface="Times New Roman" panose="02020603050405020304" pitchFamily="18" charset="0"/>
                <a:ea typeface="宋体" panose="02010600030101010101" pitchFamily="2" charset="-122"/>
                <a:cs typeface="Times New Roman" panose="02020603050405020304" pitchFamily="18" charset="0"/>
              </a:rPr>
              <a:t>B</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1600" dirty="0">
                <a:latin typeface="Times New Roman" panose="02020603050405020304" pitchFamily="18" charset="0"/>
                <a:ea typeface="宋体" panose="02010600030101010101" pitchFamily="2" charset="-122"/>
                <a:cs typeface="Times New Roman" panose="02020603050405020304" pitchFamily="18" charset="0"/>
              </a:rPr>
              <a:t>1</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 = </a:t>
            </a:r>
            <a:r>
              <a:rPr lang="en-US" sz="2000" dirty="0">
                <a:latin typeface="Times New Roman" panose="02020603050405020304" pitchFamily="18" charset="0"/>
                <a:ea typeface="宋体" panose="02010600030101010101" pitchFamily="2" charset="-122"/>
                <a:cs typeface="Times New Roman" panose="02020603050405020304" pitchFamily="18" charset="0"/>
              </a:rPr>
              <a:t>1+4+3+3 = 11          |      </a:t>
            </a:r>
            <a:r>
              <a:rPr lang="en-US" sz="2000" i="1" dirty="0">
                <a:latin typeface="Times New Roman" panose="02020603050405020304" pitchFamily="18" charset="0"/>
                <a:ea typeface="宋体" panose="02010600030101010101" pitchFamily="2" charset="-122"/>
                <a:cs typeface="Times New Roman" panose="02020603050405020304" pitchFamily="18" charset="0"/>
              </a:rPr>
              <a:t> B</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i="1" dirty="0">
                <a:latin typeface="Times New Roman" panose="02020603050405020304" pitchFamily="18" charset="0"/>
                <a:ea typeface="宋体" panose="02010600030101010101" pitchFamily="2" charset="-122"/>
                <a:cs typeface="Times New Roman" panose="02020603050405020304" pitchFamily="18" charset="0"/>
              </a:rPr>
              <a:t>S</a:t>
            </a:r>
            <a:r>
              <a:rPr lang="en-US" sz="1600" dirty="0">
                <a:latin typeface="Times New Roman" panose="02020603050405020304" pitchFamily="18" charset="0"/>
                <a:ea typeface="宋体" panose="02010600030101010101" pitchFamily="2" charset="-122"/>
                <a:cs typeface="Times New Roman" panose="02020603050405020304" pitchFamily="18" charset="0"/>
              </a:rPr>
              <a:t>2</a:t>
            </a:r>
            <a:r>
              <a:rPr lang="en-US" sz="2000" dirty="0">
                <a:latin typeface="Times New Roman" panose="02020603050405020304" pitchFamily="18" charset="0"/>
                <a:ea typeface="宋体" panose="02010600030101010101" pitchFamily="2" charset="-122"/>
                <a:cs typeface="Times New Roman" panose="02020603050405020304" pitchFamily="18" charset="0"/>
              </a:rPr>
              <a:t>) = 2+5 = 7</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2" name="直接箭头连接符 1"/>
          <p:cNvCxnSpPr/>
          <p:nvPr/>
        </p:nvCxnSpPr>
        <p:spPr>
          <a:xfrm>
            <a:off x="1219200" y="1905000"/>
            <a:ext cx="54102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29000" y="1467485"/>
            <a:ext cx="133096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6</a:t>
            </a:r>
            <a:r>
              <a:rPr lang="en-US" altLang="zh-CN">
                <a:solidFill>
                  <a:srgbClr val="FF0000"/>
                </a:solidFill>
              </a:rPr>
              <a:t> = 2</a:t>
            </a:r>
          </a:p>
        </p:txBody>
      </p:sp>
      <p:sp>
        <p:nvSpPr>
          <p:cNvPr id="8" name="文本框 7"/>
          <p:cNvSpPr txBox="1"/>
          <p:nvPr/>
        </p:nvSpPr>
        <p:spPr>
          <a:xfrm>
            <a:off x="6172200" y="1466215"/>
            <a:ext cx="819150" cy="368300"/>
          </a:xfrm>
          <a:prstGeom prst="rect">
            <a:avLst/>
          </a:prstGeom>
          <a:noFill/>
        </p:spPr>
        <p:txBody>
          <a:bodyPr wrap="square" rtlCol="0">
            <a:spAutoFit/>
          </a:bodyPr>
          <a:lstStyle/>
          <a:p>
            <a:r>
              <a:rPr lang="en-US" altLang="zh-CN"/>
              <a:t>A</a:t>
            </a:r>
            <a:r>
              <a:rPr lang="en-US" altLang="zh-CN" sz="1400"/>
              <a:t>6</a:t>
            </a:r>
          </a:p>
        </p:txBody>
      </p:sp>
      <p:cxnSp>
        <p:nvCxnSpPr>
          <p:cNvPr id="9" name="直接箭头连接符 8"/>
          <p:cNvCxnSpPr/>
          <p:nvPr/>
        </p:nvCxnSpPr>
        <p:spPr>
          <a:xfrm>
            <a:off x="1194435" y="2660650"/>
            <a:ext cx="1320165" cy="635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19200" y="2209800"/>
            <a:ext cx="87884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1</a:t>
            </a:r>
            <a:r>
              <a:rPr lang="en-US" altLang="zh-CN">
                <a:solidFill>
                  <a:srgbClr val="FF0000"/>
                </a:solidFill>
              </a:rPr>
              <a:t> = 1</a:t>
            </a:r>
          </a:p>
        </p:txBody>
      </p:sp>
      <p:sp>
        <p:nvSpPr>
          <p:cNvPr id="11" name="文本框 10"/>
          <p:cNvSpPr txBox="1"/>
          <p:nvPr/>
        </p:nvSpPr>
        <p:spPr>
          <a:xfrm>
            <a:off x="2362200" y="2222500"/>
            <a:ext cx="718185" cy="368300"/>
          </a:xfrm>
          <a:prstGeom prst="rect">
            <a:avLst/>
          </a:prstGeom>
          <a:noFill/>
        </p:spPr>
        <p:txBody>
          <a:bodyPr wrap="square" rtlCol="0">
            <a:spAutoFit/>
          </a:bodyPr>
          <a:lstStyle/>
          <a:p>
            <a:r>
              <a:rPr lang="en-US" altLang="zh-CN"/>
              <a:t>A</a:t>
            </a:r>
            <a:r>
              <a:rPr lang="en-US" altLang="zh-CN" sz="1400"/>
              <a:t>1</a:t>
            </a:r>
          </a:p>
        </p:txBody>
      </p:sp>
      <p:cxnSp>
        <p:nvCxnSpPr>
          <p:cNvPr id="12" name="直接箭头连接符 11"/>
          <p:cNvCxnSpPr/>
          <p:nvPr/>
        </p:nvCxnSpPr>
        <p:spPr>
          <a:xfrm>
            <a:off x="2846705" y="2667000"/>
            <a:ext cx="19812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386455" y="2209800"/>
            <a:ext cx="87884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3</a:t>
            </a:r>
            <a:r>
              <a:rPr lang="en-US" altLang="zh-CN">
                <a:solidFill>
                  <a:srgbClr val="FF0000"/>
                </a:solidFill>
              </a:rPr>
              <a:t> = 4</a:t>
            </a:r>
          </a:p>
        </p:txBody>
      </p:sp>
      <p:sp>
        <p:nvSpPr>
          <p:cNvPr id="14" name="文本框 13"/>
          <p:cNvSpPr txBox="1"/>
          <p:nvPr/>
        </p:nvSpPr>
        <p:spPr>
          <a:xfrm>
            <a:off x="4495800" y="2228850"/>
            <a:ext cx="529590" cy="368300"/>
          </a:xfrm>
          <a:prstGeom prst="rect">
            <a:avLst/>
          </a:prstGeom>
          <a:noFill/>
        </p:spPr>
        <p:txBody>
          <a:bodyPr wrap="square" rtlCol="0">
            <a:spAutoFit/>
          </a:bodyPr>
          <a:lstStyle/>
          <a:p>
            <a:r>
              <a:rPr lang="en-US" altLang="zh-CN"/>
              <a:t>A</a:t>
            </a:r>
            <a:r>
              <a:rPr lang="en-US" altLang="zh-CN" sz="1400"/>
              <a:t>3</a:t>
            </a:r>
          </a:p>
        </p:txBody>
      </p:sp>
      <p:cxnSp>
        <p:nvCxnSpPr>
          <p:cNvPr id="16" name="直接箭头连接符 15"/>
          <p:cNvCxnSpPr/>
          <p:nvPr/>
        </p:nvCxnSpPr>
        <p:spPr>
          <a:xfrm>
            <a:off x="5181600" y="2667000"/>
            <a:ext cx="9906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207000" y="2222500"/>
            <a:ext cx="840105" cy="368300"/>
          </a:xfrm>
          <a:prstGeom prst="rect">
            <a:avLst/>
          </a:prstGeom>
          <a:noFill/>
        </p:spPr>
        <p:txBody>
          <a:bodyPr wrap="square" rtlCol="0">
            <a:spAutoFit/>
          </a:bodyPr>
          <a:lstStyle/>
          <a:p>
            <a:r>
              <a:rPr lang="en-US" altLang="zh-CN" dirty="0">
                <a:solidFill>
                  <a:srgbClr val="FF0000"/>
                </a:solidFill>
              </a:rPr>
              <a:t>W</a:t>
            </a:r>
            <a:r>
              <a:rPr lang="en-US" altLang="zh-CN" sz="1400" dirty="0">
                <a:solidFill>
                  <a:srgbClr val="FF0000"/>
                </a:solidFill>
              </a:rPr>
              <a:t>5 </a:t>
            </a:r>
            <a:r>
              <a:rPr lang="en-US" altLang="zh-CN" dirty="0">
                <a:solidFill>
                  <a:srgbClr val="FF0000"/>
                </a:solidFill>
              </a:rPr>
              <a:t>= 3</a:t>
            </a:r>
          </a:p>
        </p:txBody>
      </p:sp>
      <p:sp>
        <p:nvSpPr>
          <p:cNvPr id="18" name="文本框 17"/>
          <p:cNvSpPr txBox="1"/>
          <p:nvPr/>
        </p:nvSpPr>
        <p:spPr>
          <a:xfrm>
            <a:off x="6003925" y="2222500"/>
            <a:ext cx="438150" cy="368300"/>
          </a:xfrm>
          <a:prstGeom prst="rect">
            <a:avLst/>
          </a:prstGeom>
          <a:noFill/>
        </p:spPr>
        <p:txBody>
          <a:bodyPr wrap="square" rtlCol="0">
            <a:spAutoFit/>
          </a:bodyPr>
          <a:lstStyle/>
          <a:p>
            <a:r>
              <a:rPr lang="en-US" altLang="zh-CN"/>
              <a:t>A</a:t>
            </a:r>
            <a:r>
              <a:rPr lang="en-US" altLang="zh-CN" sz="1400"/>
              <a:t>5</a:t>
            </a:r>
          </a:p>
        </p:txBody>
      </p:sp>
      <p:cxnSp>
        <p:nvCxnSpPr>
          <p:cNvPr id="19" name="直接箭头连接符 18"/>
          <p:cNvCxnSpPr/>
          <p:nvPr/>
        </p:nvCxnSpPr>
        <p:spPr>
          <a:xfrm>
            <a:off x="7239000" y="2667000"/>
            <a:ext cx="9144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162800" y="2212975"/>
            <a:ext cx="158242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9</a:t>
            </a:r>
            <a:r>
              <a:rPr lang="en-US" altLang="zh-CN">
                <a:solidFill>
                  <a:srgbClr val="FF0000"/>
                </a:solidFill>
              </a:rPr>
              <a:t> = 5 </a:t>
            </a:r>
            <a:r>
              <a:rPr lang="en-US" altLang="zh-CN"/>
              <a:t>      A</a:t>
            </a:r>
            <a:r>
              <a:rPr lang="en-US" altLang="zh-CN" sz="1400"/>
              <a:t>9</a:t>
            </a:r>
          </a:p>
        </p:txBody>
      </p:sp>
      <p:cxnSp>
        <p:nvCxnSpPr>
          <p:cNvPr id="21" name="直接箭头连接符 20"/>
          <p:cNvCxnSpPr/>
          <p:nvPr/>
        </p:nvCxnSpPr>
        <p:spPr>
          <a:xfrm flipV="1">
            <a:off x="1295400" y="3371850"/>
            <a:ext cx="1697355" cy="4445"/>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653790" y="3372485"/>
            <a:ext cx="1371600"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486400" y="3352800"/>
            <a:ext cx="1295400" cy="1524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536815" y="3367405"/>
            <a:ext cx="491490" cy="508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513205" y="2949575"/>
            <a:ext cx="171577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2</a:t>
            </a:r>
            <a:r>
              <a:rPr lang="en-US" altLang="zh-CN">
                <a:solidFill>
                  <a:srgbClr val="FF0000"/>
                </a:solidFill>
              </a:rPr>
              <a:t> = 5 </a:t>
            </a:r>
            <a:r>
              <a:rPr lang="en-US" altLang="zh-CN"/>
              <a:t>          A</a:t>
            </a:r>
            <a:r>
              <a:rPr lang="en-US" altLang="zh-CN" sz="1400"/>
              <a:t>2</a:t>
            </a:r>
          </a:p>
        </p:txBody>
      </p:sp>
      <p:sp>
        <p:nvSpPr>
          <p:cNvPr id="26" name="文本框 25"/>
          <p:cNvSpPr txBox="1"/>
          <p:nvPr/>
        </p:nvSpPr>
        <p:spPr>
          <a:xfrm>
            <a:off x="3537585" y="2952115"/>
            <a:ext cx="1669415"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4</a:t>
            </a:r>
            <a:r>
              <a:rPr lang="en-US" altLang="zh-CN">
                <a:solidFill>
                  <a:srgbClr val="FF0000"/>
                </a:solidFill>
              </a:rPr>
              <a:t> = 2</a:t>
            </a:r>
            <a:r>
              <a:rPr lang="en-US" altLang="zh-CN"/>
              <a:t>           A</a:t>
            </a:r>
            <a:r>
              <a:rPr lang="en-US" altLang="zh-CN" sz="1400"/>
              <a:t>4</a:t>
            </a:r>
          </a:p>
        </p:txBody>
      </p:sp>
      <p:sp>
        <p:nvSpPr>
          <p:cNvPr id="27" name="文本框 26"/>
          <p:cNvSpPr txBox="1"/>
          <p:nvPr/>
        </p:nvSpPr>
        <p:spPr>
          <a:xfrm>
            <a:off x="5507355" y="2949575"/>
            <a:ext cx="143129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7</a:t>
            </a:r>
            <a:r>
              <a:rPr lang="en-US" altLang="zh-CN">
                <a:solidFill>
                  <a:srgbClr val="FF0000"/>
                </a:solidFill>
              </a:rPr>
              <a:t> = 1</a:t>
            </a:r>
            <a:r>
              <a:rPr lang="en-US" altLang="zh-CN"/>
              <a:t>     A</a:t>
            </a:r>
            <a:r>
              <a:rPr lang="en-US" altLang="zh-CN" sz="1400"/>
              <a:t>7</a:t>
            </a:r>
          </a:p>
        </p:txBody>
      </p:sp>
      <p:sp>
        <p:nvSpPr>
          <p:cNvPr id="28" name="文本框 27"/>
          <p:cNvSpPr txBox="1"/>
          <p:nvPr/>
        </p:nvSpPr>
        <p:spPr>
          <a:xfrm>
            <a:off x="7239000" y="2959735"/>
            <a:ext cx="1207770" cy="368300"/>
          </a:xfrm>
          <a:prstGeom prst="rect">
            <a:avLst/>
          </a:prstGeom>
          <a:noFill/>
        </p:spPr>
        <p:txBody>
          <a:bodyPr wrap="square" rtlCol="0">
            <a:spAutoFit/>
          </a:bodyPr>
          <a:lstStyle/>
          <a:p>
            <a:r>
              <a:rPr lang="en-US" altLang="zh-CN">
                <a:solidFill>
                  <a:srgbClr val="FF0000"/>
                </a:solidFill>
              </a:rPr>
              <a:t>W</a:t>
            </a:r>
            <a:r>
              <a:rPr lang="en-US" altLang="zh-CN" sz="1400">
                <a:solidFill>
                  <a:srgbClr val="FF0000"/>
                </a:solidFill>
              </a:rPr>
              <a:t>8 </a:t>
            </a:r>
            <a:r>
              <a:rPr lang="en-US" altLang="zh-CN">
                <a:solidFill>
                  <a:srgbClr val="FF0000"/>
                </a:solidFill>
              </a:rPr>
              <a:t>= 3</a:t>
            </a:r>
            <a:r>
              <a:rPr lang="en-US" altLang="zh-CN"/>
              <a:t>  A</a:t>
            </a:r>
            <a:r>
              <a:rPr lang="en-US" altLang="zh-CN" sz="1400"/>
              <a:t>8</a:t>
            </a:r>
          </a:p>
        </p:txBody>
      </p:sp>
      <p:cxnSp>
        <p:nvCxnSpPr>
          <p:cNvPr id="29" name="直接箭头连接符 28"/>
          <p:cNvCxnSpPr/>
          <p:nvPr/>
        </p:nvCxnSpPr>
        <p:spPr>
          <a:xfrm>
            <a:off x="1143000" y="3962400"/>
            <a:ext cx="7478395" cy="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229600" y="3586480"/>
            <a:ext cx="748665" cy="368300"/>
          </a:xfrm>
          <a:prstGeom prst="rect">
            <a:avLst/>
          </a:prstGeom>
          <a:noFill/>
        </p:spPr>
        <p:txBody>
          <a:bodyPr wrap="square" rtlCol="0">
            <a:spAutoFit/>
          </a:bodyPr>
          <a:lstStyle/>
          <a:p>
            <a:r>
              <a:rPr lang="en-US" altLang="zh-CN" dirty="0"/>
              <a:t>Time</a:t>
            </a:r>
          </a:p>
        </p:txBody>
      </p:sp>
      <p:sp>
        <p:nvSpPr>
          <p:cNvPr id="20" name="矩形 19">
            <a:extLst>
              <a:ext uri="{FF2B5EF4-FFF2-40B4-BE49-F238E27FC236}">
                <a16:creationId xmlns:a16="http://schemas.microsoft.com/office/drawing/2014/main" id="{A28A9123-5D13-400C-AEA6-814DD9409C24}"/>
              </a:ext>
            </a:extLst>
          </p:cNvPr>
          <p:cNvSpPr/>
          <p:nvPr/>
        </p:nvSpPr>
        <p:spPr>
          <a:xfrm>
            <a:off x="3886200" y="4130039"/>
            <a:ext cx="4572000" cy="646331"/>
          </a:xfrm>
          <a:prstGeom prst="rect">
            <a:avLst/>
          </a:prstGeom>
        </p:spPr>
        <p:txBody>
          <a:bodyPr>
            <a:spAutoFit/>
          </a:bodyPr>
          <a:lstStyle/>
          <a:p>
            <a:r>
              <a:rPr lang="zh-CN" altLang="en-US" dirty="0">
                <a:latin typeface="Times" panose="02020603050405020304" pitchFamily="18" charset="0"/>
                <a:cs typeface="Times" panose="02020603050405020304" pitchFamily="18" charset="0"/>
              </a:rPr>
              <a:t>图中，</a:t>
            </a:r>
            <a:r>
              <a:rPr lang="en-US" altLang="zh-CN" dirty="0" err="1">
                <a:latin typeface="Times" panose="02020603050405020304" pitchFamily="18" charset="0"/>
                <a:cs typeface="Times" panose="02020603050405020304" pitchFamily="18" charset="0"/>
              </a:rPr>
              <a:t>W</a:t>
            </a:r>
            <a:r>
              <a:rPr lang="en-US" altLang="zh-CN" i="1" dirty="0" err="1">
                <a:latin typeface="Times" panose="02020603050405020304" pitchFamily="18" charset="0"/>
                <a:cs typeface="Times" panose="02020603050405020304" pitchFamily="18" charset="0"/>
              </a:rPr>
              <a:t>x</a:t>
            </a:r>
            <a:r>
              <a:rPr lang="zh-CN" altLang="en-US" dirty="0">
                <a:latin typeface="Times" panose="02020603050405020304" pitchFamily="18" charset="0"/>
                <a:cs typeface="Times" panose="02020603050405020304" pitchFamily="18" charset="0"/>
              </a:rPr>
              <a:t>代表课程</a:t>
            </a:r>
            <a:r>
              <a:rPr lang="en-US" altLang="zh-CN" i="1" dirty="0">
                <a:latin typeface="Times" panose="02020603050405020304" pitchFamily="18" charset="0"/>
                <a:cs typeface="Times" panose="02020603050405020304" pitchFamily="18" charset="0"/>
              </a:rPr>
              <a:t>x</a:t>
            </a:r>
            <a:r>
              <a:rPr lang="zh-CN" altLang="en-US" dirty="0">
                <a:latin typeface="Times" panose="02020603050405020304" pitchFamily="18" charset="0"/>
                <a:cs typeface="Times" panose="02020603050405020304" pitchFamily="18" charset="0"/>
              </a:rPr>
              <a:t>的收益，可以理解为该课程的选课人数</a:t>
            </a:r>
            <a:r>
              <a:rPr lang="en-US" altLang="zh-CN" dirty="0">
                <a:latin typeface="Times" panose="02020603050405020304" pitchFamily="18" charset="0"/>
                <a:cs typeface="Times" panose="02020603050405020304" pitchFamily="18" charset="0"/>
              </a:rPr>
              <a:t>.</a:t>
            </a:r>
            <a:endParaRPr lang="zh-CN" altLang="en-US" dirty="0">
              <a:latin typeface="Times" panose="02020603050405020304" pitchFamily="18" charset="0"/>
              <a:cs typeface="Times"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67105</TotalTime>
  <Words>8198</Words>
  <Application>Microsoft Office PowerPoint</Application>
  <PresentationFormat>全屏显示(4:3)</PresentationFormat>
  <Paragraphs>657</Paragraphs>
  <Slides>60</Slides>
  <Notes>47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6" baseType="lpstr">
      <vt:lpstr>PingFang SC</vt:lpstr>
      <vt:lpstr>黑体</vt:lpstr>
      <vt:lpstr>华文楷体</vt:lpstr>
      <vt:lpstr>华文细黑</vt:lpstr>
      <vt:lpstr>宋体</vt:lpstr>
      <vt:lpstr>微软雅黑 Light</vt:lpstr>
      <vt:lpstr>Arial</vt:lpstr>
      <vt:lpstr>Calibri</vt:lpstr>
      <vt:lpstr>Cambria Math</vt:lpstr>
      <vt:lpstr>Symbol</vt:lpstr>
      <vt:lpstr>Times</vt:lpstr>
      <vt:lpstr>Times New Roman</vt:lpstr>
      <vt:lpstr>Wingdings</vt:lpstr>
      <vt:lpstr>Office Theme</vt:lpstr>
      <vt:lpstr>Picture</vt:lpstr>
      <vt:lpstr>Equation</vt:lpstr>
      <vt:lpstr>第 7 章 贪心算法 （Greedy Algorithms）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698</cp:revision>
  <dcterms:created xsi:type="dcterms:W3CDTF">2013-04-07T22:24:56Z</dcterms:created>
  <dcterms:modified xsi:type="dcterms:W3CDTF">2025-02-28T05:54:28Z</dcterms:modified>
</cp:coreProperties>
</file>