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09" r:id="rId3"/>
    <p:sldId id="310" r:id="rId4"/>
    <p:sldId id="316" r:id="rId5"/>
    <p:sldId id="311" r:id="rId6"/>
    <p:sldId id="312" r:id="rId7"/>
    <p:sldId id="313" r:id="rId8"/>
    <p:sldId id="314" r:id="rId9"/>
    <p:sldId id="315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308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4" r:id="rId36"/>
    <p:sldId id="283" r:id="rId37"/>
    <p:sldId id="285" r:id="rId38"/>
    <p:sldId id="319" r:id="rId39"/>
    <p:sldId id="287" r:id="rId40"/>
    <p:sldId id="288" r:id="rId41"/>
    <p:sldId id="289" r:id="rId42"/>
    <p:sldId id="317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1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>
    <p:extLst>
      <p:ext uri="{19B8F6BF-5375-455C-9EA6-DF929625EA0E}">
        <p15:presenceInfo xmlns:p15="http://schemas.microsoft.com/office/powerpoint/2012/main" userId="Think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47" autoAdjust="0"/>
  </p:normalViewPr>
  <p:slideViewPr>
    <p:cSldViewPr>
      <p:cViewPr>
        <p:scale>
          <a:sx n="70" d="100"/>
          <a:sy n="70" d="100"/>
        </p:scale>
        <p:origin x="1132" y="-3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D785B-F163-43CF-B981-E877DF1DF7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6B48-D5BD-43D4-8162-78179500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实际也是最小跳数树（</a:t>
            </a:r>
            <a:r>
              <a:rPr lang="en-US" altLang="zh-CN" dirty="0"/>
              <a:t>Minimal-hop distance tree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8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）图中每一个子图下面都给出了执行完该步骤之后，队列</a:t>
            </a:r>
            <a:r>
              <a:rPr lang="en-US" altLang="zh-CN" dirty="0"/>
              <a:t>Q</a:t>
            </a:r>
            <a:r>
              <a:rPr lang="zh-CN" altLang="en-US" dirty="0"/>
              <a:t>里面的状态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）此图中，白色顶点表示为空心节点，灰色节点表示为灰色填充，黑色节点则表示为粗圆圈节点</a:t>
            </a:r>
            <a:r>
              <a:rPr lang="en-US" altLang="zh-CN" dirty="0"/>
              <a:t>…</a:t>
            </a:r>
            <a:r>
              <a:rPr lang="zh-CN" altLang="en-US" dirty="0"/>
              <a:t>黑粗链路指最后存于最短路径树上的链路，即用于到达其它网络节点的链路。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r>
              <a:rPr lang="en-US" altLang="zh-CN" dirty="0"/>
              <a:t>Q</a:t>
            </a:r>
            <a:r>
              <a:rPr lang="zh-CN" altLang="en-US" dirty="0"/>
              <a:t>，先进先出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可略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4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5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后续访问未必是同层访问，也可能是前向的、后向的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3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奇</a:t>
            </a:r>
            <a:r>
              <a:rPr lang="zh-CN" altLang="en-US" dirty="0"/>
              <a:t>回路的图，无法二着色</a:t>
            </a:r>
            <a:r>
              <a:rPr lang="en-US" altLang="zh-CN" dirty="0"/>
              <a:t>….</a:t>
            </a:r>
            <a:r>
              <a:rPr lang="zh-CN" altLang="en-US" dirty="0"/>
              <a:t>因为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奇</a:t>
            </a:r>
            <a:r>
              <a:rPr lang="zh-CN" altLang="en-US" dirty="0"/>
              <a:t>回路上的节点无法实现红蓝相间</a:t>
            </a:r>
            <a:r>
              <a:rPr lang="en-US" altLang="zh-CN" dirty="0"/>
              <a:t>….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其实第一步里的访问点叫“</a:t>
            </a:r>
            <a:r>
              <a:rPr lang="en-US" altLang="zh-CN" dirty="0"/>
              <a:t>s</a:t>
            </a:r>
            <a:r>
              <a:rPr lang="zh-CN" altLang="en-US" dirty="0"/>
              <a:t>”，还是“</a:t>
            </a:r>
            <a:r>
              <a:rPr lang="en-US" altLang="zh-CN" dirty="0"/>
              <a:t>x</a:t>
            </a:r>
            <a:r>
              <a:rPr lang="zh-CN" altLang="en-US" dirty="0"/>
              <a:t>”，都无所谓，这里并没有所谓源节点的意思</a:t>
            </a:r>
            <a:r>
              <a:rPr lang="en-US" altLang="zh-CN" dirty="0"/>
              <a:t>. </a:t>
            </a:r>
          </a:p>
          <a:p>
            <a:endParaRPr lang="en-US" dirty="0"/>
          </a:p>
          <a:p>
            <a:r>
              <a:rPr lang="zh-CN" altLang="en-US" dirty="0"/>
              <a:t>这里描述的以</a:t>
            </a:r>
            <a:r>
              <a:rPr lang="en-US" altLang="zh-CN" dirty="0"/>
              <a:t>u</a:t>
            </a:r>
            <a:r>
              <a:rPr lang="zh-CN" altLang="en-US" dirty="0"/>
              <a:t>为例的搜索策略</a:t>
            </a:r>
            <a:r>
              <a:rPr lang="en-US" altLang="zh-CN" dirty="0"/>
              <a:t>——</a:t>
            </a:r>
            <a:r>
              <a:rPr lang="zh-CN" altLang="en-US" dirty="0"/>
              <a:t>即“只先挑一个白邻居访问”</a:t>
            </a:r>
            <a:r>
              <a:rPr lang="en-US" altLang="zh-CN" dirty="0"/>
              <a:t>——</a:t>
            </a:r>
            <a:r>
              <a:rPr lang="zh-CN" altLang="en-US" dirty="0"/>
              <a:t>与</a:t>
            </a:r>
            <a:r>
              <a:rPr lang="en-US" altLang="zh-CN" dirty="0"/>
              <a:t>BFS</a:t>
            </a:r>
            <a:r>
              <a:rPr lang="zh-CN" altLang="en-US" dirty="0"/>
              <a:t>是不一样的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12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2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2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2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是说，</a:t>
            </a:r>
            <a:r>
              <a:rPr lang="en-US" altLang="zh-CN" sz="12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里的边，必须是连接</a:t>
            </a:r>
            <a:r>
              <a:rPr lang="en-US" altLang="zh-CN" sz="12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12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中两个节点的边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不能是之外的</a:t>
            </a:r>
            <a:r>
              <a:rPr lang="en-US" altLang="zh-CN" sz="12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..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4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上一页代码的第</a:t>
            </a:r>
            <a:r>
              <a:rPr lang="en-US" altLang="zh-CN" dirty="0"/>
              <a:t>8-9</a:t>
            </a:r>
            <a:r>
              <a:rPr lang="zh-CN" altLang="en-US" dirty="0"/>
              <a:t>行表示在</a:t>
            </a:r>
            <a:r>
              <a:rPr lang="en-US" altLang="zh-CN" dirty="0"/>
              <a:t>DFS-Visit()</a:t>
            </a:r>
            <a:r>
              <a:rPr lang="zh-CN" altLang="en-US" dirty="0"/>
              <a:t>访问某节点之前，该节点必定为白节点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4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指发现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的时刻早于发现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的时刻；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完成的时刻早于发现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的时刻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要证明这一充要条件的成立，</a:t>
            </a:r>
            <a:endParaRPr lang="en-US" altLang="zh-CN" dirty="0"/>
          </a:p>
          <a:p>
            <a:r>
              <a:rPr lang="zh-CN" altLang="en-US" dirty="0"/>
              <a:t>先证明，如果“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顶点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成为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的后代</a:t>
            </a:r>
            <a:r>
              <a:rPr lang="zh-CN" altLang="en-US" dirty="0"/>
              <a:t>”，那么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时刻，网络中必然存在一条从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的白路径；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zh-CN" altLang="en-US" dirty="0"/>
              <a:t>然后，证如果</a:t>
            </a:r>
            <a:r>
              <a:rPr lang="en-US" altLang="zh-CN" dirty="0"/>
              <a:t>”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时刻，网络中必然存在一条从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的白路径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”,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那么顶点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i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必然是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的后代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9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这页的</a:t>
            </a:r>
            <a:r>
              <a:rPr lang="en-US" b="0" dirty="0">
                <a:latin typeface="Times" panose="02020603050405020304" pitchFamily="18" charset="0"/>
                <a:cs typeface="Times New Roman" pitchFamily="18" charset="0"/>
              </a:rPr>
              <a:t>DFS-Visit</a:t>
            </a:r>
            <a:r>
              <a:rPr lang="zh-CN" altLang="en-US" b="0" dirty="0">
                <a:latin typeface="Times" panose="02020603050405020304" pitchFamily="18" charset="0"/>
                <a:cs typeface="Times New Roman" pitchFamily="18" charset="0"/>
              </a:rPr>
              <a:t>子程序是非递归的。 这页的子程序</a:t>
            </a:r>
            <a:r>
              <a:rPr lang="en-US" altLang="zh-CN" b="0" dirty="0">
                <a:latin typeface="Times" panose="02020603050405020304" pitchFamily="18" charset="0"/>
                <a:cs typeface="Times New Roman" pitchFamily="18" charset="0"/>
              </a:rPr>
              <a:t>, </a:t>
            </a:r>
            <a:r>
              <a:rPr lang="zh-CN" altLang="en-US" b="0" dirty="0">
                <a:latin typeface="Times" panose="02020603050405020304" pitchFamily="18" charset="0"/>
                <a:cs typeface="Times New Roman" pitchFamily="18" charset="0"/>
              </a:rPr>
              <a:t>只访问与</a:t>
            </a:r>
            <a:r>
              <a:rPr lang="en-US" altLang="zh-CN" b="0" dirty="0">
                <a:latin typeface="Times" panose="02020603050405020304" pitchFamily="18" charset="0"/>
                <a:cs typeface="Times New Roman" pitchFamily="18" charset="0"/>
              </a:rPr>
              <a:t>s</a:t>
            </a:r>
            <a:r>
              <a:rPr lang="zh-CN" altLang="en-US" b="0" dirty="0">
                <a:latin typeface="Times" panose="02020603050405020304" pitchFamily="18" charset="0"/>
                <a:cs typeface="Times New Roman" pitchFamily="18" charset="0"/>
              </a:rPr>
              <a:t>连通的子图部分</a:t>
            </a:r>
            <a:r>
              <a:rPr lang="en-US" altLang="zh-CN" b="0" dirty="0">
                <a:latin typeface="Times" panose="02020603050405020304" pitchFamily="18" charset="0"/>
                <a:cs typeface="Times New Roman" pitchFamily="18" charset="0"/>
              </a:rPr>
              <a:t>.</a:t>
            </a:r>
            <a:endParaRPr lang="en-US" b="0" dirty="0">
              <a:latin typeface="Times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9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反向边，若</a:t>
            </a:r>
            <a:r>
              <a:rPr lang="en-US" altLang="zh-CN" dirty="0"/>
              <a:t>DFS</a:t>
            </a:r>
            <a:r>
              <a:rPr lang="zh-CN" altLang="en-US" dirty="0"/>
              <a:t>搜索（从</a:t>
            </a:r>
            <a:r>
              <a:rPr lang="en-US" altLang="zh-CN" dirty="0"/>
              <a:t>u</a:t>
            </a:r>
            <a:r>
              <a:rPr lang="zh-CN" altLang="en-US" dirty="0"/>
              <a:t>）回访到了其祖先</a:t>
            </a:r>
            <a:r>
              <a:rPr lang="en-US" altLang="zh-CN" dirty="0"/>
              <a:t>v</a:t>
            </a:r>
            <a:r>
              <a:rPr lang="zh-CN" altLang="en-US" dirty="0"/>
              <a:t>，则形成反向边；前向边，则是由于从</a:t>
            </a:r>
            <a:r>
              <a:rPr lang="en-US" altLang="zh-CN" dirty="0"/>
              <a:t>u</a:t>
            </a:r>
            <a:r>
              <a:rPr lang="zh-CN" altLang="en-US" dirty="0"/>
              <a:t>的深度搜索，经其它途径到访了</a:t>
            </a:r>
            <a:r>
              <a:rPr lang="en-US" altLang="zh-CN" dirty="0"/>
              <a:t>v</a:t>
            </a:r>
            <a:r>
              <a:rPr lang="zh-CN" altLang="en-US" dirty="0"/>
              <a:t>，从而使得从</a:t>
            </a:r>
            <a:r>
              <a:rPr lang="en-US" altLang="zh-CN" dirty="0"/>
              <a:t>u</a:t>
            </a:r>
            <a:r>
              <a:rPr lang="zh-CN" altLang="en-US" dirty="0"/>
              <a:t>直接再访问</a:t>
            </a:r>
            <a:r>
              <a:rPr lang="en-US" altLang="zh-CN" dirty="0"/>
              <a:t>v</a:t>
            </a:r>
            <a:r>
              <a:rPr lang="zh-CN" altLang="en-US" dirty="0"/>
              <a:t>时，形成这里的一条前向边</a:t>
            </a:r>
            <a:r>
              <a:rPr lang="en-US" altLang="zh-CN" dirty="0"/>
              <a:t>…</a:t>
            </a:r>
            <a:r>
              <a:rPr lang="zh-CN" altLang="en-US" dirty="0"/>
              <a:t>即一跳白邻居变成了自己的孙子、重孙子</a:t>
            </a:r>
            <a:r>
              <a:rPr lang="en-US" altLang="zh-CN" dirty="0"/>
              <a:t>…</a:t>
            </a:r>
            <a:r>
              <a:rPr lang="zh-CN" altLang="en-US" dirty="0"/>
              <a:t>；交叉边，可为一条从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间存在一条单向边，这样由</a:t>
            </a:r>
            <a:r>
              <a:rPr lang="en-US" altLang="zh-CN" dirty="0"/>
              <a:t>v</a:t>
            </a:r>
            <a:r>
              <a:rPr lang="zh-CN" altLang="en-US" dirty="0"/>
              <a:t>为子根的搜索未发现</a:t>
            </a:r>
            <a:r>
              <a:rPr lang="en-US" altLang="zh-CN" dirty="0"/>
              <a:t>u</a:t>
            </a:r>
            <a:r>
              <a:rPr lang="zh-CN" altLang="en-US" dirty="0"/>
              <a:t>，而后续从</a:t>
            </a:r>
            <a:r>
              <a:rPr lang="en-US" altLang="zh-CN" dirty="0"/>
              <a:t>u</a:t>
            </a:r>
            <a:r>
              <a:rPr lang="zh-CN" altLang="en-US" dirty="0"/>
              <a:t>伊始的搜索到访了已经结束搜索的</a:t>
            </a:r>
            <a:r>
              <a:rPr lang="en-US" altLang="zh-CN" dirty="0"/>
              <a:t>v.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FF0000"/>
                </a:solidFill>
              </a:rPr>
              <a:t>无向图</a:t>
            </a:r>
            <a:r>
              <a:rPr lang="zh-CN" altLang="en-US" sz="1200" b="0" dirty="0"/>
              <a:t>中无</a:t>
            </a:r>
            <a:r>
              <a:rPr lang="zh-CN" altLang="en-US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交叉边，因为：两个连通分支之间如果存在交叉边的话，那么就变成了一个连通分支，不存在可以从</a:t>
            </a:r>
            <a:r>
              <a:rPr lang="en-US" altLang="zh-CN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u</a:t>
            </a:r>
            <a:r>
              <a:rPr lang="zh-CN" altLang="en-US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看到</a:t>
            </a:r>
            <a:r>
              <a:rPr lang="en-US" altLang="zh-CN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v</a:t>
            </a:r>
            <a:r>
              <a:rPr lang="zh-CN" altLang="en-US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，从</a:t>
            </a:r>
            <a:r>
              <a:rPr lang="en-US" altLang="zh-CN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v</a:t>
            </a:r>
            <a:r>
              <a:rPr lang="zh-CN" altLang="en-US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看不到</a:t>
            </a:r>
            <a:r>
              <a:rPr lang="en-US" altLang="zh-CN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u</a:t>
            </a:r>
            <a:r>
              <a:rPr lang="zh-CN" altLang="en-US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的情况</a:t>
            </a:r>
            <a:r>
              <a:rPr lang="en-US" altLang="zh-CN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.</a:t>
            </a:r>
            <a:endParaRPr lang="en-US" sz="1200" b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  <a:ea typeface="华文细黑" pitchFamily="2" charset="-122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【</a:t>
            </a:r>
            <a:r>
              <a:rPr lang="zh-CN" altLang="en-US" dirty="0"/>
              <a:t>后面的例子中，有对这些边的具体例子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01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4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可以看出，节点的邻接表的组织编排方式，会很大程度影响</a:t>
            </a:r>
            <a:r>
              <a:rPr lang="en-US" altLang="zh-CN" dirty="0"/>
              <a:t>DFS</a:t>
            </a:r>
            <a:r>
              <a:rPr lang="zh-CN" altLang="en-US" dirty="0"/>
              <a:t>树的结构，以及网络中其它边的属性。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48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</a:t>
            </a:r>
            <a:r>
              <a:rPr lang="zh-CN" altLang="en-US" dirty="0"/>
              <a:t>：图中的边都是有向边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因为顶点“发现时刻”，在</a:t>
            </a:r>
            <a:r>
              <a:rPr lang="en-US" altLang="zh-CN" dirty="0"/>
              <a:t>DFS</a:t>
            </a:r>
            <a:r>
              <a:rPr lang="zh-CN" altLang="en-US" dirty="0"/>
              <a:t>主程序中，是依赖于顶点在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【</a:t>
            </a:r>
            <a:r>
              <a:rPr lang="zh-CN" altLang="en-US" dirty="0"/>
              <a:t>见第</a:t>
            </a:r>
            <a:r>
              <a:rPr lang="en-US" altLang="zh-CN" dirty="0"/>
              <a:t>25</a:t>
            </a:r>
            <a:r>
              <a:rPr lang="zh-CN" altLang="en-US" dirty="0"/>
              <a:t>页</a:t>
            </a:r>
            <a:r>
              <a:rPr lang="en-US" altLang="zh-CN" dirty="0"/>
              <a:t>】</a:t>
            </a:r>
            <a:r>
              <a:rPr lang="zh-CN" altLang="en-US" dirty="0"/>
              <a:t>中索引的次序，而不依赖于拓扑特性，因而具有随机性</a:t>
            </a:r>
            <a:r>
              <a:rPr lang="en-US" altLang="zh-CN" dirty="0"/>
              <a:t>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简单路径，是无环路径，</a:t>
            </a:r>
            <a:r>
              <a:rPr lang="en-US" altLang="zh-CN" dirty="0"/>
              <a:t>a simple path is a loop-free path.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5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这个例子中，首先是从“逻辑设计”开始搜索的，访问到了“算法”、“体系结构”、“操作系统”；然后，又搜索了“知识产权”；最后从</a:t>
            </a:r>
            <a:r>
              <a:rPr lang="en-US" altLang="zh-CN" dirty="0"/>
              <a:t>”</a:t>
            </a:r>
            <a:r>
              <a:rPr lang="zh-CN" altLang="en-US" dirty="0"/>
              <a:t>离散数学</a:t>
            </a:r>
            <a:r>
              <a:rPr lang="en-US" altLang="zh-CN" dirty="0"/>
              <a:t>”</a:t>
            </a:r>
            <a:r>
              <a:rPr lang="zh-CN" altLang="en-US" dirty="0"/>
              <a:t>开始搜索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完成时间越靠后的排的越靠前</a:t>
            </a:r>
            <a:r>
              <a:rPr lang="en-US" altLang="zh-CN" dirty="0"/>
              <a:t>…</a:t>
            </a:r>
            <a:r>
              <a:rPr lang="zh-CN" altLang="en-US" dirty="0"/>
              <a:t>如：离散数学的完成时间排最后一位，因此在序列里列在了第一位</a:t>
            </a:r>
            <a:r>
              <a:rPr lang="en-US" altLang="zh-CN" dirty="0"/>
              <a:t>】</a:t>
            </a:r>
          </a:p>
          <a:p>
            <a:endParaRPr lang="en-US" dirty="0"/>
          </a:p>
          <a:p>
            <a:r>
              <a:rPr lang="zh-CN" altLang="en-US" dirty="0"/>
              <a:t>注：每学期只能选一门课，每学期开的课不止一门</a:t>
            </a:r>
            <a:r>
              <a:rPr lang="en-US" altLang="zh-CN" dirty="0"/>
              <a:t>…</a:t>
            </a:r>
            <a:r>
              <a:rPr lang="zh-CN" altLang="en-US" dirty="0"/>
              <a:t>选课，可以和个人的工作压力等有关</a:t>
            </a:r>
            <a:r>
              <a:rPr lang="en-US" altLang="zh-CN" dirty="0"/>
              <a:t>.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8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0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早期，寻找有向图的强连通分支，采用一轮</a:t>
            </a:r>
            <a:r>
              <a:rPr lang="en-US" altLang="zh-CN" dirty="0"/>
              <a:t>DFS</a:t>
            </a:r>
            <a:r>
              <a:rPr lang="zh-CN" altLang="en-US" dirty="0"/>
              <a:t>搜索，但还需要为每个顶点引入辅助状态变量以及繁琐的更新程序。</a:t>
            </a:r>
            <a:endParaRPr lang="en-US" altLang="zh-CN" dirty="0"/>
          </a:p>
          <a:p>
            <a:r>
              <a:rPr lang="zh-CN" altLang="en-US" dirty="0"/>
              <a:t>本节，我们介绍的算法采用了两轮</a:t>
            </a:r>
            <a:r>
              <a:rPr lang="en-US" altLang="zh-CN" dirty="0"/>
              <a:t>DFS</a:t>
            </a:r>
            <a:r>
              <a:rPr lang="zh-CN" altLang="en-US" dirty="0"/>
              <a:t>，简洁而清楚易懂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5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弱连通图指</a:t>
            </a:r>
            <a:r>
              <a:rPr lang="en-US" altLang="zh-CN" dirty="0"/>
              <a:t>, </a:t>
            </a:r>
            <a:r>
              <a:rPr lang="zh-CN" altLang="en-US" dirty="0"/>
              <a:t>对于一个有向图来说，如果其隐含的无向图是一个连通图，则原有向图必然是弱连通的</a:t>
            </a:r>
            <a:r>
              <a:rPr lang="en-US" altLang="zh-CN" dirty="0"/>
              <a:t>…</a:t>
            </a:r>
            <a:r>
              <a:rPr lang="zh-CN" altLang="en-US" dirty="0"/>
              <a:t>至于是否是强连通的，那得具体问题具体分析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左图中，顶点</a:t>
            </a:r>
            <a:r>
              <a:rPr lang="en-US" altLang="zh-CN" dirty="0" err="1"/>
              <a:t>e,f,g</a:t>
            </a:r>
            <a:r>
              <a:rPr lang="zh-CN" altLang="en-US" dirty="0"/>
              <a:t>没有到图中另外四个节点的路径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9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两轮</a:t>
            </a:r>
            <a:r>
              <a:rPr lang="en-US" altLang="zh-CN" dirty="0"/>
              <a:t>DFS</a:t>
            </a:r>
            <a:r>
              <a:rPr lang="zh-CN" altLang="en-US" dirty="0"/>
              <a:t>搜索的巧妙性，和证明的易理解性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图</a:t>
            </a:r>
            <a:r>
              <a:rPr lang="en-US" altLang="zh-CN" i="1" dirty="0"/>
              <a:t>G</a:t>
            </a:r>
            <a:r>
              <a:rPr lang="zh-CN" altLang="en-US" dirty="0"/>
              <a:t>的强连通分支与其转置图</a:t>
            </a:r>
            <a:r>
              <a:rPr lang="en-US" altLang="zh-CN" i="1" dirty="0"/>
              <a:t>G</a:t>
            </a:r>
            <a:r>
              <a:rPr lang="en-US" altLang="zh-CN" i="1" baseline="30000" dirty="0"/>
              <a:t>T</a:t>
            </a:r>
            <a:r>
              <a:rPr lang="zh-CN" altLang="en-US" dirty="0"/>
              <a:t>的强连通分支相同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08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输出一个强连通分支时，必须将与其关联的边也一块去掉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两轮</a:t>
            </a:r>
            <a:r>
              <a:rPr lang="en-US" altLang="zh-CN" dirty="0"/>
              <a:t>DFS</a:t>
            </a:r>
            <a:r>
              <a:rPr lang="zh-CN" altLang="en-US" dirty="0"/>
              <a:t>，既解决了如何判断分支内强连通的问题，也解决了如何自然地将强连通分支一个个切下来的问题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9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右图中的链路不会是双向的，否则会产生更大的强联通分支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右图也是一个超图，图中每条超边连接的不是两个顶点，而是顶点子集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0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证明很简洁清楚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14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即图</a:t>
            </a:r>
            <a:r>
              <a:rPr lang="en-US" altLang="zh-CN" i="1" dirty="0"/>
              <a:t>G</a:t>
            </a:r>
            <a:r>
              <a:rPr lang="zh-CN" altLang="en-US" dirty="0"/>
              <a:t>的强连通分支与其转置图</a:t>
            </a:r>
            <a:r>
              <a:rPr lang="en-US" altLang="zh-CN" i="1" dirty="0"/>
              <a:t>G</a:t>
            </a:r>
            <a:r>
              <a:rPr lang="en-US" altLang="zh-CN" i="1" baseline="30000" dirty="0"/>
              <a:t>T</a:t>
            </a:r>
            <a:r>
              <a:rPr lang="zh-CN" altLang="en-US" dirty="0"/>
              <a:t>的强连通分支相同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44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后面给出的算法是面向无向图的</a:t>
            </a:r>
            <a:r>
              <a:rPr lang="en-US" altLang="zh-CN" dirty="0"/>
              <a:t>…</a:t>
            </a:r>
            <a:r>
              <a:rPr lang="zh-CN" altLang="en-US" dirty="0"/>
              <a:t>不是有向图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3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一个断点可以出现在多个双连通分支中，但每条边只能属于一个分支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根节点有几个儿子，在它那断开，就会造成几个分支</a:t>
            </a:r>
            <a:r>
              <a:rPr lang="en-US" altLang="zh-CN" dirty="0"/>
              <a:t>….</a:t>
            </a:r>
            <a:r>
              <a:rPr lang="zh-CN" altLang="en-US" dirty="0"/>
              <a:t>注意，根节点的邻居节点未必最终就成为其</a:t>
            </a:r>
            <a:r>
              <a:rPr lang="en-US" altLang="zh-CN" dirty="0"/>
              <a:t>DFS</a:t>
            </a:r>
            <a:r>
              <a:rPr lang="zh-CN" altLang="en-US" dirty="0"/>
              <a:t>树上的儿子节点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63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zh-CN" altLang="en-US" dirty="0"/>
              <a:t>对于子树</a:t>
            </a:r>
            <a:r>
              <a:rPr lang="en-US" altLang="zh-CN" dirty="0"/>
              <a:t>B</a:t>
            </a:r>
            <a:r>
              <a:rPr lang="zh-CN" altLang="en-US" dirty="0"/>
              <a:t>就是个断点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3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）是第一次发现</a:t>
            </a:r>
            <a:r>
              <a:rPr lang="en-US" altLang="zh-CN" dirty="0"/>
              <a:t>u</a:t>
            </a:r>
            <a:r>
              <a:rPr lang="zh-CN" altLang="en-US" dirty="0"/>
              <a:t>时的事；（</a:t>
            </a:r>
            <a:r>
              <a:rPr lang="en-US" altLang="zh-CN" dirty="0"/>
              <a:t>2</a:t>
            </a:r>
            <a:r>
              <a:rPr lang="zh-CN" altLang="en-US" dirty="0"/>
              <a:t>）是从</a:t>
            </a:r>
            <a:r>
              <a:rPr lang="en-US" altLang="zh-CN" dirty="0"/>
              <a:t>u</a:t>
            </a:r>
            <a:r>
              <a:rPr lang="zh-CN" altLang="en-US" dirty="0"/>
              <a:t>开始或继续的搜索导致的发现；（</a:t>
            </a:r>
            <a:r>
              <a:rPr lang="en-US" altLang="zh-CN" dirty="0"/>
              <a:t>3</a:t>
            </a:r>
            <a:r>
              <a:rPr lang="zh-CN" altLang="en-US" dirty="0"/>
              <a:t>）是从儿子回溯时的情况</a:t>
            </a:r>
            <a:r>
              <a:rPr lang="en-US" altLang="zh-CN" dirty="0"/>
              <a:t>….</a:t>
            </a:r>
            <a:r>
              <a:rPr lang="zh-CN" altLang="en-US" dirty="0"/>
              <a:t>三种不同的情形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90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在线发现“二连通分支”，随发现随切除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第三段，可以想象成：网络中有一段是一条路径，即</a:t>
            </a:r>
            <a:r>
              <a:rPr lang="en-US" altLang="zh-CN" dirty="0"/>
              <a:t>u-v-w-x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是叶子节点。。。这样从</a:t>
            </a:r>
            <a:r>
              <a:rPr lang="en-US" altLang="zh-CN" dirty="0"/>
              <a:t>x</a:t>
            </a:r>
            <a:r>
              <a:rPr lang="zh-CN" altLang="en-US" dirty="0"/>
              <a:t>往</a:t>
            </a:r>
            <a:r>
              <a:rPr lang="en-US" altLang="zh-CN" dirty="0"/>
              <a:t>u</a:t>
            </a:r>
            <a:r>
              <a:rPr lang="zh-CN" altLang="en-US" dirty="0"/>
              <a:t>回溯时，每切下来一条链路，都会成为一个二连通分支，等从</a:t>
            </a:r>
            <a:r>
              <a:rPr lang="en-US" altLang="zh-CN" dirty="0"/>
              <a:t>v</a:t>
            </a:r>
            <a:r>
              <a:rPr lang="zh-CN" altLang="en-US" dirty="0"/>
              <a:t>回溯到</a:t>
            </a:r>
            <a:r>
              <a:rPr lang="en-US" altLang="zh-CN" dirty="0"/>
              <a:t>u</a:t>
            </a:r>
            <a:r>
              <a:rPr lang="zh-CN" altLang="en-US" dirty="0"/>
              <a:t>时，</a:t>
            </a:r>
            <a:r>
              <a:rPr lang="en-US" altLang="zh-CN" dirty="0"/>
              <a:t>w, x</a:t>
            </a:r>
            <a:r>
              <a:rPr lang="zh-CN" altLang="en-US" dirty="0"/>
              <a:t>及其关联大边都已经剥离</a:t>
            </a:r>
            <a:r>
              <a:rPr lang="en-US" altLang="zh-CN" dirty="0"/>
              <a:t>….</a:t>
            </a:r>
            <a:r>
              <a:rPr lang="zh-CN" altLang="en-US" dirty="0"/>
              <a:t>具体过程：最先剥离的是分支</a:t>
            </a:r>
            <a:r>
              <a:rPr lang="en-US" altLang="zh-CN" dirty="0"/>
              <a:t>(</a:t>
            </a:r>
            <a:r>
              <a:rPr lang="en-US" altLang="zh-CN" dirty="0" err="1"/>
              <a:t>w,x</a:t>
            </a:r>
            <a:r>
              <a:rPr lang="en-US" altLang="zh-CN" dirty="0"/>
              <a:t>), </a:t>
            </a:r>
            <a:r>
              <a:rPr lang="zh-CN" altLang="en-US" dirty="0"/>
              <a:t>然后剥离的是分支</a:t>
            </a:r>
            <a:r>
              <a:rPr lang="en-US" altLang="zh-CN" dirty="0"/>
              <a:t>(</a:t>
            </a:r>
            <a:r>
              <a:rPr lang="en-US" altLang="zh-CN" dirty="0" err="1"/>
              <a:t>v,w</a:t>
            </a:r>
            <a:r>
              <a:rPr lang="en-US" altLang="zh-CN" dirty="0"/>
              <a:t>)…</a:t>
            </a:r>
            <a:r>
              <a:rPr lang="zh-CN" altLang="en-US" dirty="0"/>
              <a:t>接下来从</a:t>
            </a:r>
            <a:r>
              <a:rPr lang="en-US" altLang="zh-CN" dirty="0"/>
              <a:t>v</a:t>
            </a:r>
            <a:r>
              <a:rPr lang="zh-CN" altLang="en-US" dirty="0"/>
              <a:t>向</a:t>
            </a:r>
            <a:r>
              <a:rPr lang="en-US" altLang="zh-CN" dirty="0"/>
              <a:t>u</a:t>
            </a:r>
            <a:r>
              <a:rPr lang="zh-CN" altLang="en-US" dirty="0"/>
              <a:t>回溯时，剥离分支（</a:t>
            </a:r>
            <a:r>
              <a:rPr lang="en-US" altLang="zh-CN" dirty="0" err="1"/>
              <a:t>u,v</a:t>
            </a:r>
            <a:r>
              <a:rPr lang="zh-CN" altLang="en-US" dirty="0"/>
              <a:t>）。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95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这个代码，实际是将双连通分支的分割过程融合到了</a:t>
            </a:r>
            <a:r>
              <a:rPr lang="en-US" altLang="zh-CN" dirty="0"/>
              <a:t>DFS</a:t>
            </a:r>
            <a:r>
              <a:rPr lang="zh-CN" altLang="en-US" dirty="0"/>
              <a:t>搜索中了。新增了一个堆栈</a:t>
            </a:r>
            <a:r>
              <a:rPr lang="en-US" altLang="zh-CN" dirty="0"/>
              <a:t>S</a:t>
            </a:r>
            <a:r>
              <a:rPr lang="zh-CN" altLang="en-US" dirty="0"/>
              <a:t>‘</a:t>
            </a:r>
            <a:r>
              <a:rPr lang="en-US" altLang="zh-CN" dirty="0"/>
              <a:t>, </a:t>
            </a:r>
            <a:r>
              <a:rPr lang="zh-CN" altLang="en-US" dirty="0"/>
              <a:t>专门用于存储所有已被访问但尚未被</a:t>
            </a:r>
            <a:r>
              <a:rPr lang="en-US" altLang="zh-CN" dirty="0"/>
              <a:t>CUT</a:t>
            </a:r>
            <a:r>
              <a:rPr lang="zh-CN" altLang="en-US" dirty="0"/>
              <a:t>走的边的集合。这个程序不需要记录每个节点的完成时刻，只记录开始时刻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back(u)</a:t>
            </a:r>
            <a:r>
              <a:rPr lang="zh-CN" altLang="en-US" dirty="0"/>
              <a:t>记录了</a:t>
            </a:r>
            <a:r>
              <a:rPr lang="en-US" altLang="zh-CN" dirty="0"/>
              <a:t>u</a:t>
            </a:r>
            <a:r>
              <a:rPr lang="zh-CN" altLang="en-US" dirty="0"/>
              <a:t>能够到达的祖先的高度（即祖先的发现时刻），专用于判断</a:t>
            </a:r>
            <a:r>
              <a:rPr lang="en-US" altLang="zh-CN" dirty="0"/>
              <a:t>u</a:t>
            </a:r>
            <a:r>
              <a:rPr lang="zh-CN" altLang="en-US" dirty="0"/>
              <a:t>的父节点是否为断点。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083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每当一个节点变黑（见第</a:t>
            </a:r>
            <a:r>
              <a:rPr lang="en-US" altLang="zh-CN" dirty="0"/>
              <a:t>24</a:t>
            </a:r>
            <a:r>
              <a:rPr lang="zh-CN" altLang="en-US" dirty="0"/>
              <a:t>行），将启动</a:t>
            </a:r>
            <a:r>
              <a:rPr lang="en-US" altLang="zh-CN" dirty="0"/>
              <a:t>【lines 24--34】</a:t>
            </a:r>
            <a:r>
              <a:rPr lang="zh-CN" altLang="en-US" dirty="0"/>
              <a:t>代码判断其父节点是否为断点</a:t>
            </a:r>
            <a:endParaRPr lang="en-US" altLang="zh-CN" dirty="0"/>
          </a:p>
          <a:p>
            <a:r>
              <a:rPr lang="zh-CN" altLang="en-US" dirty="0"/>
              <a:t>蓝色字是专门用于检测双连通分支结构的。 其中第</a:t>
            </a:r>
            <a:r>
              <a:rPr lang="en-US" altLang="zh-CN" dirty="0"/>
              <a:t>28-29</a:t>
            </a:r>
            <a:r>
              <a:rPr lang="zh-CN" altLang="en-US" dirty="0"/>
              <a:t>行，属于正常更新</a:t>
            </a:r>
            <a:r>
              <a:rPr lang="en-US" altLang="zh-CN" dirty="0"/>
              <a:t>u</a:t>
            </a:r>
            <a:r>
              <a:rPr lang="zh-CN" altLang="en-US" dirty="0"/>
              <a:t>的父节点</a:t>
            </a:r>
            <a:r>
              <a:rPr lang="en-US" altLang="zh-CN" dirty="0"/>
              <a:t>w</a:t>
            </a:r>
            <a:r>
              <a:rPr lang="zh-CN" altLang="en-US" dirty="0"/>
              <a:t>的</a:t>
            </a:r>
            <a:r>
              <a:rPr lang="en-US" altLang="zh-CN" dirty="0"/>
              <a:t>back[w]</a:t>
            </a:r>
            <a:r>
              <a:rPr lang="zh-CN" altLang="en-US" dirty="0"/>
              <a:t>值</a:t>
            </a:r>
            <a:r>
              <a:rPr lang="en-US" altLang="zh-CN" dirty="0"/>
              <a:t>….</a:t>
            </a:r>
            <a:r>
              <a:rPr lang="zh-CN" altLang="en-US" dirty="0"/>
              <a:t>从后面的例子可以很容易地看出来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行是对的，即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只能是反向边，这</a:t>
            </a:r>
            <a:r>
              <a:rPr lang="zh-CN" altLang="en-US" dirty="0"/>
              <a:t>是因为，</a:t>
            </a:r>
            <a:r>
              <a:rPr lang="en-US" altLang="zh-CN" dirty="0"/>
              <a:t>1</a:t>
            </a:r>
            <a:r>
              <a:rPr lang="zh-CN" altLang="en-US" dirty="0"/>
              <a:t>）在无向图里，首先不会出现“交叉边”，无向图里（</a:t>
            </a:r>
            <a:r>
              <a:rPr lang="en-US" altLang="zh-CN" dirty="0" err="1"/>
              <a:t>u,v</a:t>
            </a:r>
            <a:r>
              <a:rPr lang="zh-CN" altLang="en-US" dirty="0"/>
              <a:t>）和（</a:t>
            </a:r>
            <a:r>
              <a:rPr lang="en-US" altLang="zh-CN" dirty="0" err="1"/>
              <a:t>v,u</a:t>
            </a:r>
            <a:r>
              <a:rPr lang="zh-CN" altLang="en-US" dirty="0"/>
              <a:t>）是同一条边，</a:t>
            </a:r>
            <a:r>
              <a:rPr lang="en-US" altLang="zh-CN" dirty="0"/>
              <a:t>2</a:t>
            </a:r>
            <a:r>
              <a:rPr lang="zh-CN" altLang="en-US" dirty="0"/>
              <a:t>）既然执行到第</a:t>
            </a:r>
            <a:r>
              <a:rPr lang="en-US" altLang="zh-CN" dirty="0"/>
              <a:t>21</a:t>
            </a:r>
            <a:r>
              <a:rPr lang="zh-CN" altLang="en-US" dirty="0"/>
              <a:t>行时，</a:t>
            </a:r>
            <a:r>
              <a:rPr lang="en-US" altLang="zh-CN" dirty="0"/>
              <a:t>u</a:t>
            </a:r>
            <a:r>
              <a:rPr lang="zh-CN" altLang="en-US" dirty="0"/>
              <a:t>还没变黑，</a:t>
            </a:r>
            <a:r>
              <a:rPr lang="en-US" altLang="zh-CN" dirty="0"/>
              <a:t>DFS</a:t>
            </a:r>
            <a:r>
              <a:rPr lang="zh-CN" altLang="en-US" dirty="0"/>
              <a:t>树上除了</a:t>
            </a:r>
            <a:r>
              <a:rPr lang="en-US" altLang="zh-CN" dirty="0"/>
              <a:t>u</a:t>
            </a:r>
            <a:r>
              <a:rPr lang="zh-CN" altLang="en-US" dirty="0"/>
              <a:t>自己，就是</a:t>
            </a:r>
            <a:r>
              <a:rPr lang="en-US" altLang="zh-CN" dirty="0"/>
              <a:t>u</a:t>
            </a:r>
            <a:r>
              <a:rPr lang="zh-CN" altLang="en-US" dirty="0"/>
              <a:t>的祖先和后代，祖先这时必然都是灰的（因为</a:t>
            </a:r>
            <a:r>
              <a:rPr lang="en-US" altLang="zh-CN" dirty="0"/>
              <a:t>u</a:t>
            </a:r>
            <a:r>
              <a:rPr lang="zh-CN" altLang="en-US" dirty="0"/>
              <a:t>作为后代都还没黑），重要的是，其后代这时则必然都是黑的</a:t>
            </a:r>
            <a:r>
              <a:rPr lang="en-US" altLang="zh-CN" dirty="0"/>
              <a:t>..</a:t>
            </a:r>
            <a:r>
              <a:rPr lang="zh-CN" altLang="en-US" dirty="0"/>
              <a:t>这时因为根据</a:t>
            </a:r>
            <a:r>
              <a:rPr lang="en-US" altLang="zh-CN" dirty="0"/>
              <a:t>DFS</a:t>
            </a:r>
            <a:r>
              <a:rPr lang="zh-CN" altLang="en-US" dirty="0"/>
              <a:t>，回溯到</a:t>
            </a:r>
            <a:r>
              <a:rPr lang="en-US" altLang="zh-CN" dirty="0"/>
              <a:t>u</a:t>
            </a:r>
            <a:r>
              <a:rPr lang="zh-CN" altLang="en-US" dirty="0"/>
              <a:t>的前提条件是其后代都完成访问了，而且即使这些后代有反向边指向</a:t>
            </a:r>
            <a:r>
              <a:rPr lang="en-US" altLang="zh-CN" dirty="0"/>
              <a:t>u</a:t>
            </a:r>
            <a:r>
              <a:rPr lang="zh-CN" altLang="en-US" dirty="0"/>
              <a:t>，这些边也在那时压入</a:t>
            </a:r>
            <a:r>
              <a:rPr lang="en-US" altLang="zh-CN" dirty="0"/>
              <a:t>S’</a:t>
            </a:r>
            <a:r>
              <a:rPr lang="zh-CN" altLang="en-US" dirty="0"/>
              <a:t>了</a:t>
            </a:r>
            <a:r>
              <a:rPr lang="en-US" altLang="zh-CN" dirty="0"/>
              <a:t>…</a:t>
            </a:r>
            <a:r>
              <a:rPr lang="zh-CN" altLang="en-US" dirty="0"/>
              <a:t>因为是无向边，连接两点的只有一条边，不是两条边，因此只会压入一次，之后图中就没有这条边了，因此等到回溯到</a:t>
            </a:r>
            <a:r>
              <a:rPr lang="en-US" altLang="zh-CN" dirty="0"/>
              <a:t>u</a:t>
            </a:r>
            <a:r>
              <a:rPr lang="zh-CN" altLang="en-US" dirty="0"/>
              <a:t>看的时候，这些原先的邻居都已经不再是邻居了</a:t>
            </a:r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被后代收为子孙的</a:t>
            </a:r>
            <a:r>
              <a:rPr lang="en-US" altLang="zh-CN" dirty="0"/>
              <a:t>Son candidate…</a:t>
            </a:r>
            <a:r>
              <a:rPr lang="zh-CN" altLang="en-US" dirty="0"/>
              <a:t>等回溯回来再向前看时，其实已经不再是</a:t>
            </a:r>
            <a:r>
              <a:rPr lang="en-US" altLang="zh-CN" dirty="0"/>
              <a:t>Son candidate</a:t>
            </a:r>
            <a:r>
              <a:rPr lang="zh-CN" altLang="en-US" dirty="0"/>
              <a:t>了</a:t>
            </a:r>
            <a:r>
              <a:rPr lang="en-US" altLang="zh-CN" dirty="0"/>
              <a:t>…</a:t>
            </a:r>
            <a:r>
              <a:rPr lang="zh-CN" altLang="en-US" dirty="0"/>
              <a:t>这时，所谓的前向边，已经在之前被当做后向边，被压入</a:t>
            </a:r>
            <a:r>
              <a:rPr lang="en-US" altLang="zh-CN" dirty="0"/>
              <a:t>S’</a:t>
            </a:r>
            <a:r>
              <a:rPr lang="zh-CN" altLang="en-US" dirty="0"/>
              <a:t>了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比如后面的例子中，图</a:t>
            </a:r>
            <a:r>
              <a:rPr lang="en-US" altLang="zh-CN" dirty="0"/>
              <a:t>(c), </a:t>
            </a:r>
            <a:r>
              <a:rPr lang="zh-CN" altLang="en-US" dirty="0"/>
              <a:t>当回溯到</a:t>
            </a:r>
            <a:r>
              <a:rPr lang="en-US" altLang="zh-CN" dirty="0"/>
              <a:t>f</a:t>
            </a:r>
            <a:r>
              <a:rPr lang="zh-CN" altLang="en-US" dirty="0"/>
              <a:t>时，就已经可以判断</a:t>
            </a:r>
            <a:r>
              <a:rPr lang="en-US" altLang="zh-CN" dirty="0"/>
              <a:t>f</a:t>
            </a:r>
            <a:r>
              <a:rPr lang="zh-CN" altLang="en-US" dirty="0"/>
              <a:t>是断点、</a:t>
            </a:r>
            <a:r>
              <a:rPr lang="en-US" altLang="zh-CN" dirty="0"/>
              <a:t>{</a:t>
            </a:r>
            <a:r>
              <a:rPr lang="en-US" altLang="zh-CN" dirty="0" err="1"/>
              <a:t>f,e,h</a:t>
            </a:r>
            <a:r>
              <a:rPr lang="en-US" altLang="zh-CN" dirty="0"/>
              <a:t>}</a:t>
            </a:r>
            <a:r>
              <a:rPr lang="zh-CN" altLang="en-US" dirty="0"/>
              <a:t>构成一个二连通分支，而没有再从</a:t>
            </a:r>
            <a:r>
              <a:rPr lang="en-US" altLang="zh-CN" dirty="0"/>
              <a:t>f</a:t>
            </a:r>
            <a:r>
              <a:rPr lang="zh-CN" altLang="en-US" dirty="0"/>
              <a:t>去前向看</a:t>
            </a:r>
            <a:r>
              <a:rPr lang="en-US" altLang="zh-CN" dirty="0"/>
              <a:t>h…</a:t>
            </a:r>
            <a:r>
              <a:rPr lang="zh-CN" altLang="en-US" dirty="0"/>
              <a:t>其实已经看不到了，因为那时边</a:t>
            </a:r>
            <a:r>
              <a:rPr lang="en-US" altLang="zh-CN" dirty="0"/>
              <a:t>(</a:t>
            </a:r>
            <a:r>
              <a:rPr lang="en-US" altLang="zh-CN" dirty="0" err="1"/>
              <a:t>h,f</a:t>
            </a:r>
            <a:r>
              <a:rPr lang="en-US" altLang="zh-CN" dirty="0"/>
              <a:t>)</a:t>
            </a:r>
            <a:r>
              <a:rPr lang="zh-CN" altLang="en-US" dirty="0"/>
              <a:t>已经压入</a:t>
            </a:r>
            <a:r>
              <a:rPr lang="en-US" altLang="zh-CN" dirty="0"/>
              <a:t>S’</a:t>
            </a:r>
            <a:r>
              <a:rPr lang="zh-CN" altLang="en-US" dirty="0"/>
              <a:t>了</a:t>
            </a:r>
            <a:r>
              <a:rPr lang="en-US" altLang="zh-CN" dirty="0"/>
              <a:t>..</a:t>
            </a:r>
            <a:r>
              <a:rPr lang="zh-CN" altLang="en-US" dirty="0"/>
              <a:t>图中已经删了</a:t>
            </a:r>
            <a:r>
              <a:rPr lang="en-US" altLang="zh-CN" dirty="0"/>
              <a:t>.</a:t>
            </a:r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判断一个普通节点是否是断点，在每一次回溯到该节点之前，在其儿子处即可得出结论，即第</a:t>
            </a:r>
            <a:r>
              <a:rPr lang="en-US" altLang="zh-CN" dirty="0"/>
              <a:t>28</a:t>
            </a:r>
            <a:r>
              <a:rPr lang="zh-CN" altLang="en-US" dirty="0"/>
              <a:t>行的条件（不成立时）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462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(c), </a:t>
            </a:r>
            <a:r>
              <a:rPr lang="zh-CN" altLang="en-US" dirty="0"/>
              <a:t>当回溯到</a:t>
            </a:r>
            <a:r>
              <a:rPr lang="en-US" altLang="zh-CN" dirty="0"/>
              <a:t>f</a:t>
            </a:r>
            <a:r>
              <a:rPr lang="zh-CN" altLang="en-US" dirty="0"/>
              <a:t>时，就已经可以判断</a:t>
            </a:r>
            <a:r>
              <a:rPr lang="en-US" altLang="zh-CN" dirty="0"/>
              <a:t>f</a:t>
            </a:r>
            <a:r>
              <a:rPr lang="zh-CN" altLang="en-US" dirty="0"/>
              <a:t>是断点、</a:t>
            </a:r>
            <a:r>
              <a:rPr lang="en-US" altLang="zh-CN" dirty="0"/>
              <a:t>{</a:t>
            </a:r>
            <a:r>
              <a:rPr lang="en-US" altLang="zh-CN" dirty="0" err="1"/>
              <a:t>f,e,h</a:t>
            </a:r>
            <a:r>
              <a:rPr lang="en-US" altLang="zh-CN" dirty="0"/>
              <a:t>}</a:t>
            </a:r>
            <a:r>
              <a:rPr lang="zh-CN" altLang="en-US" dirty="0"/>
              <a:t>构成一个二连通分支，而没有再从</a:t>
            </a:r>
            <a:r>
              <a:rPr lang="en-US" altLang="zh-CN" dirty="0"/>
              <a:t>f</a:t>
            </a:r>
            <a:r>
              <a:rPr lang="zh-CN" altLang="en-US" dirty="0"/>
              <a:t>去前向看</a:t>
            </a:r>
            <a:r>
              <a:rPr lang="en-US" altLang="zh-CN" dirty="0"/>
              <a:t>h…</a:t>
            </a:r>
            <a:r>
              <a:rPr lang="zh-CN" altLang="en-US" dirty="0"/>
              <a:t>其实已经看不到了，因为那时边</a:t>
            </a:r>
            <a:r>
              <a:rPr lang="en-US" altLang="zh-CN" dirty="0"/>
              <a:t>(</a:t>
            </a:r>
            <a:r>
              <a:rPr lang="en-US" altLang="zh-CN" dirty="0" err="1"/>
              <a:t>h,f</a:t>
            </a:r>
            <a:r>
              <a:rPr lang="en-US" altLang="zh-CN" dirty="0"/>
              <a:t>)</a:t>
            </a:r>
            <a:r>
              <a:rPr lang="zh-CN" altLang="en-US" dirty="0"/>
              <a:t>已经压入</a:t>
            </a:r>
            <a:r>
              <a:rPr lang="en-US" altLang="zh-CN" dirty="0"/>
              <a:t>S’</a:t>
            </a:r>
            <a:r>
              <a:rPr lang="zh-CN" altLang="en-US" dirty="0"/>
              <a:t>了</a:t>
            </a:r>
            <a:r>
              <a:rPr lang="en-US" altLang="zh-CN" dirty="0"/>
              <a:t>..</a:t>
            </a:r>
            <a:r>
              <a:rPr lang="zh-CN" altLang="en-US" dirty="0"/>
              <a:t>图中已经删了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36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左图中，比如</a:t>
            </a:r>
            <a:r>
              <a:rPr lang="en-US" altLang="zh-CN" dirty="0"/>
              <a:t>{1,2}</a:t>
            </a:r>
            <a:r>
              <a:rPr lang="zh-CN" altLang="en-US" dirty="0"/>
              <a:t>不是一个连通分支，因为它是</a:t>
            </a:r>
            <a:r>
              <a:rPr lang="en-US" altLang="zh-CN" dirty="0"/>
              <a:t>{1,2,3}</a:t>
            </a:r>
            <a:r>
              <a:rPr lang="zh-CN" altLang="en-US" dirty="0"/>
              <a:t>的子图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1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一个特殊情况是对角线上的元素，其值为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，可以认为自己到自己的距离为</a:t>
            </a:r>
            <a:r>
              <a:rPr lang="en-US" altLang="zh-CN" dirty="0">
                <a:sym typeface="Symbol" panose="05050102010706020507" pitchFamily="18" charset="2"/>
              </a:rPr>
              <a:t>0.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这页的邻接矩阵和上一页的邻接表，实际都表示的是邻居之间的可达性信息，并未对每条边赋权值。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6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第（</a:t>
            </a:r>
            <a:r>
              <a:rPr lang="en-US" altLang="zh-CN" dirty="0"/>
              <a:t>3</a:t>
            </a:r>
            <a:r>
              <a:rPr lang="zh-CN" altLang="en-US" dirty="0"/>
              <a:t>）步，说（新）邻居，指，每一步访问的顶点，是该轮次中首次访问到的顶点</a:t>
            </a:r>
            <a:r>
              <a:rPr lang="en-US" altLang="zh-CN" dirty="0"/>
              <a:t>….</a:t>
            </a:r>
            <a:r>
              <a:rPr lang="zh-CN" altLang="en-US" dirty="0"/>
              <a:t>而不包括横向和后向邻居顶点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altLang="zh-CN" sz="1200" i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00" i="0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200" i="0" dirty="0">
                <a:latin typeface="Times New Roman" pitchFamily="18" charset="0"/>
                <a:cs typeface="Times New Roman" pitchFamily="18" charset="0"/>
              </a:rPr>
              <a:t>顶点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1200" i="0" dirty="0">
                <a:latin typeface="Times New Roman" pitchFamily="18" charset="0"/>
                <a:cs typeface="Times New Roman" pitchFamily="18" charset="0"/>
              </a:rPr>
              <a:t>的邻居节点集合</a:t>
            </a:r>
            <a:endParaRPr lang="en-US" altLang="zh-CN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中存储灰色节点集合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4C05-0428-4442-B4D5-A71869A1CE7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E56C-0B89-46DC-AF76-53EEB20FAF5B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CE55-3D65-43E8-9B3F-285C2EAF7520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14B-7E0F-4823-9D7D-6EDE2DCCF93F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6458-163C-4DBD-BDCB-0B522061021C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2397-B9DE-4018-BA9E-E95E712941DC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ABDF-05D0-415A-87F4-5C12CC9921A8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026A-B9A2-4F9C-BD53-C2B5B5FE5C7A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6CCF-95D8-48A1-B9B7-C69FE4946383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879-889F-4C55-BDB1-83B7E7B5D680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0EFD-EAFD-4639-BC30-778185FA0186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B3B7-2ED1-428C-90FC-F63C63D634DC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png"/><Relationship Id="rId4" Type="http://schemas.openxmlformats.org/officeDocument/2006/relationships/image" Target="../media/image19.wmf"/><Relationship Id="rId9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1"/>
            <a:ext cx="8077200" cy="10668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SimSun" pitchFamily="2" charset="-122"/>
                <a:ea typeface="SimSun" pitchFamily="2" charset="-122"/>
              </a:rPr>
              <a:t>第 </a:t>
            </a:r>
            <a:r>
              <a:rPr lang="en-US" altLang="zh-CN" sz="3200" b="1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8</a:t>
            </a:r>
            <a:r>
              <a:rPr lang="en-US" sz="3200" b="1" dirty="0">
                <a:latin typeface="SimSun" pitchFamily="2" charset="-122"/>
                <a:ea typeface="SimSun" pitchFamily="2" charset="-122"/>
              </a:rPr>
              <a:t> </a:t>
            </a:r>
            <a:r>
              <a:rPr lang="zh-CN" altLang="en-US" sz="3200" b="1" dirty="0">
                <a:latin typeface="SimSun" pitchFamily="2" charset="-122"/>
                <a:ea typeface="SimSun" pitchFamily="2" charset="-122"/>
              </a:rPr>
              <a:t>章</a:t>
            </a:r>
            <a:r>
              <a:rPr lang="en-US" sz="3200" b="1" dirty="0">
                <a:latin typeface="SimSun" pitchFamily="2" charset="-122"/>
                <a:ea typeface="SimSun" pitchFamily="2" charset="-122"/>
              </a:rPr>
              <a:t>	</a:t>
            </a:r>
            <a:r>
              <a:rPr lang="zh-CN" altLang="en-US" sz="3200" b="1" dirty="0"/>
              <a:t>图的周游算法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382000" cy="4724400"/>
          </a:xfrm>
        </p:spPr>
        <p:txBody>
          <a:bodyPr>
            <a:noAutofit/>
          </a:bodyPr>
          <a:lstStyle/>
          <a:p>
            <a:pPr marL="465138" indent="-465138" algn="l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1900" dirty="0">
                <a:solidFill>
                  <a:schemeClr val="tx1"/>
                </a:solidFill>
              </a:rPr>
              <a:t>许多应用问题可以用图来刻画，因而基于图的算法非常重要。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465138" indent="-465138" algn="l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1900" dirty="0">
                <a:solidFill>
                  <a:schemeClr val="tx1"/>
                </a:solidFill>
              </a:rPr>
              <a:t>最重要的、也是最基本的图的算法，是</a:t>
            </a:r>
            <a:r>
              <a:rPr lang="zh-CN" alt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图的周游算法</a:t>
            </a:r>
            <a:r>
              <a:rPr lang="zh-CN" altLang="en-US" sz="1900" dirty="0">
                <a:solidFill>
                  <a:schemeClr val="tx1"/>
                </a:solidFill>
              </a:rPr>
              <a:t>。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465138" indent="-465138" algn="l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1900" dirty="0">
                <a:solidFill>
                  <a:schemeClr val="tx1"/>
                </a:solidFill>
              </a:rPr>
              <a:t>对一个</a:t>
            </a:r>
            <a:r>
              <a:rPr lang="zh-CN" alt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图的每个顶点及每条边按某种顺序逐一访问</a:t>
            </a:r>
            <a:r>
              <a:rPr lang="zh-CN" altLang="en-US" sz="1900" dirty="0">
                <a:solidFill>
                  <a:schemeClr val="tx1"/>
                </a:solidFill>
              </a:rPr>
              <a:t>称做</a:t>
            </a:r>
            <a:r>
              <a:rPr lang="zh-CN" alt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图的周游（</a:t>
            </a:r>
            <a:r>
              <a:rPr lang="en-US" altLang="zh-CN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graph traversal</a:t>
            </a:r>
            <a:r>
              <a:rPr lang="zh-CN" alt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1900" dirty="0">
                <a:solidFill>
                  <a:schemeClr val="tx1"/>
                </a:solidFill>
              </a:rPr>
              <a:t>。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465138" indent="-465138" algn="l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1900" dirty="0">
                <a:solidFill>
                  <a:schemeClr val="tx1"/>
                </a:solidFill>
              </a:rPr>
              <a:t>周游本身不是目的，而是为解决应用问题</a:t>
            </a:r>
            <a:r>
              <a:rPr lang="zh-CN" alt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提供快速有效的访问框架和顺序</a:t>
            </a:r>
            <a:r>
              <a:rPr lang="zh-CN" altLang="en-US" sz="1900" dirty="0">
                <a:solidFill>
                  <a:schemeClr val="tx1"/>
                </a:solidFill>
              </a:rPr>
              <a:t>。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465138" indent="-465138" algn="l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1900" dirty="0">
                <a:solidFill>
                  <a:schemeClr val="tx1"/>
                </a:solidFill>
              </a:rPr>
              <a:t>在解决具体问题时，需要在周游时加入其它的操作从而得到期望的结果。本章讨论内容：</a:t>
            </a:r>
            <a:endParaRPr lang="en-US" altLang="zh-CN" sz="1900" dirty="0">
              <a:solidFill>
                <a:schemeClr val="tx1"/>
              </a:solidFill>
            </a:endParaRPr>
          </a:p>
          <a:p>
            <a:pPr marL="922338" lvl="1" indent="-465138" algn="l">
              <a:lnSpc>
                <a:spcPct val="150000"/>
              </a:lnSpc>
              <a:buAutoNum type="arabicParenBoth"/>
            </a:pPr>
            <a:r>
              <a:rPr lang="en-US" altLang="zh-CN" sz="1900" dirty="0" err="1">
                <a:solidFill>
                  <a:schemeClr val="tx1"/>
                </a:solidFill>
                <a:sym typeface="Symbol"/>
              </a:rPr>
              <a:t>图的表示</a:t>
            </a:r>
            <a:endParaRPr lang="en-US" altLang="zh-CN" sz="1900" dirty="0">
              <a:solidFill>
                <a:schemeClr val="tx1"/>
              </a:solidFill>
              <a:sym typeface="Symbol"/>
            </a:endParaRPr>
          </a:p>
          <a:p>
            <a:pPr marL="922338" lvl="1" indent="-465138" algn="l">
              <a:lnSpc>
                <a:spcPct val="150000"/>
              </a:lnSpc>
              <a:buAutoNum type="arabicParenBoth"/>
            </a:pPr>
            <a:r>
              <a:rPr lang="zh-CN" altLang="en-US" sz="1900" dirty="0">
                <a:solidFill>
                  <a:schemeClr val="tx1"/>
                </a:solidFill>
                <a:sym typeface="Symbol"/>
              </a:rPr>
              <a:t>广度优先搜索及应用</a:t>
            </a:r>
            <a:endParaRPr lang="en-US" altLang="zh-CN" sz="1900" dirty="0">
              <a:solidFill>
                <a:schemeClr val="tx1"/>
              </a:solidFill>
              <a:sym typeface="Symbol"/>
            </a:endParaRPr>
          </a:p>
          <a:p>
            <a:pPr marL="922338" lvl="1" indent="-465138" algn="l">
              <a:lnSpc>
                <a:spcPct val="150000"/>
              </a:lnSpc>
              <a:buAutoNum type="arabicParenBoth"/>
            </a:pPr>
            <a:r>
              <a:rPr lang="zh-CN" altLang="en-US" sz="1900" dirty="0">
                <a:solidFill>
                  <a:schemeClr val="tx1"/>
                </a:solidFill>
                <a:sym typeface="Symbol"/>
              </a:rPr>
              <a:t>深度优先搜索及应用</a:t>
            </a:r>
            <a:endParaRPr lang="en-US" altLang="zh-CN" sz="1900" dirty="0">
              <a:solidFill>
                <a:schemeClr val="tx1"/>
              </a:solidFill>
              <a:sym typeface="Symbol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993D2F75-15E1-41F8-9B09-DA2147635D8C}"/>
              </a:ext>
            </a:extLst>
          </p:cNvPr>
          <p:cNvSpPr/>
          <p:nvPr/>
        </p:nvSpPr>
        <p:spPr>
          <a:xfrm>
            <a:off x="3733800" y="5791200"/>
            <a:ext cx="228600" cy="6096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9B3AA2-BD6B-41F4-9C9D-F4840438EDBE}"/>
              </a:ext>
            </a:extLst>
          </p:cNvPr>
          <p:cNvSpPr txBox="1"/>
          <p:nvPr/>
        </p:nvSpPr>
        <p:spPr>
          <a:xfrm>
            <a:off x="3980567" y="5634335"/>
            <a:ext cx="480131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有些问题可以直接采用这两个算法解出，有些</a:t>
            </a:r>
            <a:endParaRPr lang="en-US" altLang="zh-CN" dirty="0"/>
          </a:p>
          <a:p>
            <a:r>
              <a:rPr lang="zh-CN" altLang="en-US" dirty="0"/>
              <a:t>问题虽不能直接用周游算法解出，但周游算法</a:t>
            </a:r>
            <a:endParaRPr lang="en-US" altLang="zh-CN" dirty="0"/>
          </a:p>
          <a:p>
            <a:r>
              <a:rPr lang="zh-CN" altLang="en-US" dirty="0"/>
              <a:t>常常是求解过程中的重要步骤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5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295400"/>
            <a:ext cx="731520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spcAft>
                <a:spcPts val="900"/>
              </a:spcAft>
            </a:pPr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 图的表示法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marL="509588"/>
            <a:r>
              <a:rPr lang="en-US" sz="2400" b="1" dirty="0">
                <a:latin typeface="SimSun" pitchFamily="2" charset="-122"/>
                <a:ea typeface="SimSun" pitchFamily="2" charset="-122"/>
              </a:rPr>
              <a:t>1</a:t>
            </a:r>
            <a:r>
              <a:rPr lang="en-US" altLang="zh-CN" sz="2400" b="1" dirty="0">
                <a:latin typeface="SimSun" pitchFamily="2" charset="-122"/>
                <a:ea typeface="SimSun" pitchFamily="2" charset="-122"/>
              </a:rPr>
              <a:t>) </a:t>
            </a: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邻接表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1482394" y="2300702"/>
            <a:ext cx="5712136" cy="1568402"/>
            <a:chOff x="2953" y="2084"/>
            <a:chExt cx="5100" cy="1450"/>
          </a:xfrm>
        </p:grpSpPr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2965" y="2084"/>
              <a:ext cx="388" cy="350"/>
              <a:chOff x="2965" y="2084"/>
              <a:chExt cx="388" cy="350"/>
            </a:xfrm>
          </p:grpSpPr>
          <p:sp>
            <p:nvSpPr>
              <p:cNvPr id="57" name="Oval 5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Text Box 50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2953" y="3134"/>
              <a:ext cx="387" cy="350"/>
              <a:chOff x="2965" y="2084"/>
              <a:chExt cx="388" cy="350"/>
            </a:xfrm>
          </p:grpSpPr>
          <p:sp>
            <p:nvSpPr>
              <p:cNvPr id="55" name="Oval 4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Text Box 4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4690" y="2709"/>
              <a:ext cx="425" cy="354"/>
              <a:chOff x="2965" y="2109"/>
              <a:chExt cx="425" cy="354"/>
            </a:xfrm>
          </p:grpSpPr>
          <p:sp>
            <p:nvSpPr>
              <p:cNvPr id="53" name="Oval 4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Text Box 44"/>
              <p:cNvSpPr txBox="1">
                <a:spLocks noChangeArrowheads="1"/>
              </p:cNvSpPr>
              <p:nvPr/>
            </p:nvSpPr>
            <p:spPr bwMode="auto">
              <a:xfrm>
                <a:off x="3002" y="2113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3940" y="2096"/>
              <a:ext cx="388" cy="350"/>
              <a:chOff x="2965" y="2084"/>
              <a:chExt cx="388" cy="350"/>
            </a:xfrm>
          </p:grpSpPr>
          <p:sp>
            <p:nvSpPr>
              <p:cNvPr id="51" name="Oval 42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3965" y="3146"/>
              <a:ext cx="388" cy="350"/>
              <a:chOff x="2965" y="2084"/>
              <a:chExt cx="388" cy="350"/>
            </a:xfrm>
          </p:grpSpPr>
          <p:sp>
            <p:nvSpPr>
              <p:cNvPr id="49" name="Oval 39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Text Box 38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265" y="2259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3252" y="3321"/>
              <a:ext cx="7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3115" y="2421"/>
              <a:ext cx="1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4227" y="2346"/>
              <a:ext cx="500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3215" y="2397"/>
              <a:ext cx="812" cy="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5840" y="2096"/>
              <a:ext cx="388" cy="350"/>
              <a:chOff x="2965" y="2084"/>
              <a:chExt cx="388" cy="350"/>
            </a:xfrm>
          </p:grpSpPr>
          <p:sp>
            <p:nvSpPr>
              <p:cNvPr id="47" name="Oval 30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Text Box 29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828" y="3146"/>
              <a:ext cx="387" cy="350"/>
              <a:chOff x="2965" y="2084"/>
              <a:chExt cx="388" cy="350"/>
            </a:xfrm>
          </p:grpSpPr>
          <p:sp>
            <p:nvSpPr>
              <p:cNvPr id="45" name="Oval 2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Text Box 2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7615" y="2134"/>
              <a:ext cx="388" cy="350"/>
              <a:chOff x="2965" y="2084"/>
              <a:chExt cx="388" cy="350"/>
            </a:xfrm>
          </p:grpSpPr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Text Box 23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6815" y="2108"/>
              <a:ext cx="388" cy="350"/>
              <a:chOff x="2965" y="2084"/>
              <a:chExt cx="388" cy="350"/>
            </a:xfrm>
          </p:grpSpPr>
          <p:sp>
            <p:nvSpPr>
              <p:cNvPr id="41" name="Oval 2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Text Box 20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6840" y="3158"/>
              <a:ext cx="388" cy="350"/>
              <a:chOff x="2965" y="2084"/>
              <a:chExt cx="388" cy="350"/>
            </a:xfrm>
          </p:grpSpPr>
          <p:sp>
            <p:nvSpPr>
              <p:cNvPr id="39" name="Oval 1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140" y="2271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6127" y="3333"/>
              <a:ext cx="7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990" y="2433"/>
              <a:ext cx="1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7802" y="2445"/>
              <a:ext cx="25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V="1">
              <a:off x="7102" y="2433"/>
              <a:ext cx="563" cy="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6077" y="2370"/>
              <a:ext cx="850" cy="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6090" y="2433"/>
              <a:ext cx="787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7665" y="3184"/>
              <a:ext cx="388" cy="350"/>
              <a:chOff x="2965" y="2084"/>
              <a:chExt cx="388" cy="350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Text Box 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6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4" name="Line 4"/>
            <p:cNvSpPr>
              <a:spLocks noChangeShapeType="1"/>
            </p:cNvSpPr>
            <p:nvPr/>
          </p:nvSpPr>
          <p:spPr bwMode="auto">
            <a:xfrm>
              <a:off x="3239" y="2339"/>
              <a:ext cx="775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"/>
            <p:cNvSpPr>
              <a:spLocks noChangeShapeType="1"/>
            </p:cNvSpPr>
            <p:nvPr/>
          </p:nvSpPr>
          <p:spPr bwMode="auto">
            <a:xfrm flipH="1">
              <a:off x="4264" y="2952"/>
              <a:ext cx="475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"/>
            <p:cNvSpPr>
              <a:spLocks noChangeShapeType="1"/>
            </p:cNvSpPr>
            <p:nvPr/>
          </p:nvSpPr>
          <p:spPr bwMode="auto">
            <a:xfrm>
              <a:off x="7077" y="2389"/>
              <a:ext cx="625" cy="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2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" name="Rectangle 4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26" name="Group 268"/>
          <p:cNvGrpSpPr>
            <a:grpSpLocks noChangeAspect="1"/>
          </p:cNvGrpSpPr>
          <p:nvPr/>
        </p:nvGrpSpPr>
        <p:grpSpPr bwMode="auto">
          <a:xfrm>
            <a:off x="1187470" y="3990502"/>
            <a:ext cx="6769060" cy="2393202"/>
            <a:chOff x="2520" y="7743"/>
            <a:chExt cx="7633" cy="2499"/>
          </a:xfrm>
        </p:grpSpPr>
        <p:sp>
          <p:nvSpPr>
            <p:cNvPr id="227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2520" y="7743"/>
              <a:ext cx="7633" cy="2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420"/>
            <p:cNvGrpSpPr>
              <a:grpSpLocks/>
            </p:cNvGrpSpPr>
            <p:nvPr/>
          </p:nvGrpSpPr>
          <p:grpSpPr bwMode="auto">
            <a:xfrm>
              <a:off x="2928" y="7849"/>
              <a:ext cx="241" cy="2087"/>
              <a:chOff x="15937" y="8535"/>
              <a:chExt cx="630" cy="2678"/>
            </a:xfrm>
          </p:grpSpPr>
          <p:sp>
            <p:nvSpPr>
              <p:cNvPr id="380" name="Rectangle 425"/>
              <p:cNvSpPr>
                <a:spLocks noChangeArrowheads="1"/>
              </p:cNvSpPr>
              <p:nvPr/>
            </p:nvSpPr>
            <p:spPr bwMode="auto">
              <a:xfrm>
                <a:off x="15937" y="8535"/>
                <a:ext cx="608" cy="267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424"/>
              <p:cNvSpPr>
                <a:spLocks noChangeShapeType="1"/>
              </p:cNvSpPr>
              <p:nvPr/>
            </p:nvSpPr>
            <p:spPr bwMode="auto">
              <a:xfrm>
                <a:off x="15960" y="9098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423"/>
              <p:cNvSpPr>
                <a:spLocks noChangeShapeType="1"/>
              </p:cNvSpPr>
              <p:nvPr/>
            </p:nvSpPr>
            <p:spPr bwMode="auto">
              <a:xfrm>
                <a:off x="15960" y="9615"/>
                <a:ext cx="60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Line 422"/>
              <p:cNvSpPr>
                <a:spLocks noChangeShapeType="1"/>
              </p:cNvSpPr>
              <p:nvPr/>
            </p:nvSpPr>
            <p:spPr bwMode="auto">
              <a:xfrm>
                <a:off x="15937" y="10155"/>
                <a:ext cx="60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421"/>
              <p:cNvSpPr>
                <a:spLocks noChangeShapeType="1"/>
              </p:cNvSpPr>
              <p:nvPr/>
            </p:nvSpPr>
            <p:spPr bwMode="auto">
              <a:xfrm>
                <a:off x="15960" y="10695"/>
                <a:ext cx="60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9" name="Group 414"/>
            <p:cNvGrpSpPr>
              <a:grpSpLocks/>
            </p:cNvGrpSpPr>
            <p:nvPr/>
          </p:nvGrpSpPr>
          <p:grpSpPr bwMode="auto">
            <a:xfrm>
              <a:off x="3034" y="8059"/>
              <a:ext cx="420" cy="1621"/>
              <a:chOff x="2895" y="2346"/>
              <a:chExt cx="350" cy="1352"/>
            </a:xfrm>
          </p:grpSpPr>
          <p:sp>
            <p:nvSpPr>
              <p:cNvPr id="375" name="Line 419"/>
              <p:cNvSpPr>
                <a:spLocks noChangeShapeType="1"/>
              </p:cNvSpPr>
              <p:nvPr/>
            </p:nvSpPr>
            <p:spPr bwMode="auto">
              <a:xfrm>
                <a:off x="2908" y="2346"/>
                <a:ext cx="3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418"/>
              <p:cNvSpPr>
                <a:spLocks noChangeShapeType="1"/>
              </p:cNvSpPr>
              <p:nvPr/>
            </p:nvSpPr>
            <p:spPr bwMode="auto">
              <a:xfrm>
                <a:off x="2895" y="2699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417"/>
              <p:cNvSpPr>
                <a:spLocks noChangeShapeType="1"/>
              </p:cNvSpPr>
              <p:nvPr/>
            </p:nvSpPr>
            <p:spPr bwMode="auto">
              <a:xfrm>
                <a:off x="2908" y="3036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416"/>
              <p:cNvSpPr>
                <a:spLocks noChangeShapeType="1"/>
              </p:cNvSpPr>
              <p:nvPr/>
            </p:nvSpPr>
            <p:spPr bwMode="auto">
              <a:xfrm>
                <a:off x="2895" y="3375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415"/>
              <p:cNvSpPr>
                <a:spLocks noChangeShapeType="1"/>
              </p:cNvSpPr>
              <p:nvPr/>
            </p:nvSpPr>
            <p:spPr bwMode="auto">
              <a:xfrm>
                <a:off x="2895" y="3698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0" name="Line 413"/>
            <p:cNvSpPr>
              <a:spLocks noChangeShapeType="1"/>
            </p:cNvSpPr>
            <p:nvPr/>
          </p:nvSpPr>
          <p:spPr bwMode="auto">
            <a:xfrm>
              <a:off x="4863" y="8496"/>
              <a:ext cx="4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412"/>
            <p:cNvSpPr>
              <a:spLocks noChangeShapeType="1"/>
            </p:cNvSpPr>
            <p:nvPr/>
          </p:nvSpPr>
          <p:spPr bwMode="auto">
            <a:xfrm>
              <a:off x="4848" y="9352"/>
              <a:ext cx="4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411"/>
            <p:cNvSpPr>
              <a:spLocks noChangeShapeType="1"/>
            </p:cNvSpPr>
            <p:nvPr/>
          </p:nvSpPr>
          <p:spPr bwMode="auto">
            <a:xfrm>
              <a:off x="4878" y="9755"/>
              <a:ext cx="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Text Box 410"/>
            <p:cNvSpPr txBox="1">
              <a:spLocks noChangeArrowheads="1"/>
            </p:cNvSpPr>
            <p:nvPr/>
          </p:nvSpPr>
          <p:spPr bwMode="auto">
            <a:xfrm>
              <a:off x="4345" y="7921"/>
              <a:ext cx="481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Text Box 409"/>
            <p:cNvSpPr txBox="1">
              <a:spLocks noChangeArrowheads="1"/>
            </p:cNvSpPr>
            <p:nvPr/>
          </p:nvSpPr>
          <p:spPr bwMode="auto">
            <a:xfrm>
              <a:off x="4346" y="8320"/>
              <a:ext cx="48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Text Box 408"/>
            <p:cNvSpPr txBox="1">
              <a:spLocks noChangeArrowheads="1"/>
            </p:cNvSpPr>
            <p:nvPr/>
          </p:nvSpPr>
          <p:spPr bwMode="auto">
            <a:xfrm>
              <a:off x="4346" y="8717"/>
              <a:ext cx="4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Text Box 407"/>
            <p:cNvSpPr txBox="1">
              <a:spLocks noChangeArrowheads="1"/>
            </p:cNvSpPr>
            <p:nvPr/>
          </p:nvSpPr>
          <p:spPr bwMode="auto">
            <a:xfrm>
              <a:off x="4345" y="9563"/>
              <a:ext cx="481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Text Box 406"/>
            <p:cNvSpPr txBox="1">
              <a:spLocks noChangeArrowheads="1"/>
            </p:cNvSpPr>
            <p:nvPr/>
          </p:nvSpPr>
          <p:spPr bwMode="auto">
            <a:xfrm>
              <a:off x="4345" y="9195"/>
              <a:ext cx="481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Line 405"/>
            <p:cNvSpPr>
              <a:spLocks noChangeShapeType="1"/>
            </p:cNvSpPr>
            <p:nvPr/>
          </p:nvSpPr>
          <p:spPr bwMode="auto">
            <a:xfrm flipH="1">
              <a:off x="4652" y="8734"/>
              <a:ext cx="345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Text Box 404"/>
            <p:cNvSpPr txBox="1">
              <a:spLocks noChangeArrowheads="1"/>
            </p:cNvSpPr>
            <p:nvPr/>
          </p:nvSpPr>
          <p:spPr bwMode="auto">
            <a:xfrm>
              <a:off x="5305" y="9128"/>
              <a:ext cx="466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 Box 403"/>
            <p:cNvSpPr txBox="1">
              <a:spLocks noChangeArrowheads="1"/>
            </p:cNvSpPr>
            <p:nvPr/>
          </p:nvSpPr>
          <p:spPr bwMode="auto">
            <a:xfrm>
              <a:off x="5222" y="8318"/>
              <a:ext cx="480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Text Box 402"/>
            <p:cNvSpPr txBox="1">
              <a:spLocks noChangeArrowheads="1"/>
            </p:cNvSpPr>
            <p:nvPr/>
          </p:nvSpPr>
          <p:spPr bwMode="auto">
            <a:xfrm>
              <a:off x="5265" y="9583"/>
              <a:ext cx="4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Line 401"/>
            <p:cNvSpPr>
              <a:spLocks noChangeShapeType="1"/>
            </p:cNvSpPr>
            <p:nvPr/>
          </p:nvSpPr>
          <p:spPr bwMode="auto">
            <a:xfrm flipH="1">
              <a:off x="5567" y="9140"/>
              <a:ext cx="30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400"/>
            <p:cNvSpPr>
              <a:spLocks noChangeShapeType="1"/>
            </p:cNvSpPr>
            <p:nvPr/>
          </p:nvSpPr>
          <p:spPr bwMode="auto">
            <a:xfrm flipH="1">
              <a:off x="5583" y="9560"/>
              <a:ext cx="300" cy="4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4" name="Group 384"/>
            <p:cNvGrpSpPr>
              <a:grpSpLocks/>
            </p:cNvGrpSpPr>
            <p:nvPr/>
          </p:nvGrpSpPr>
          <p:grpSpPr bwMode="auto">
            <a:xfrm>
              <a:off x="3422" y="7894"/>
              <a:ext cx="646" cy="2057"/>
              <a:chOff x="16882" y="8625"/>
              <a:chExt cx="1215" cy="2925"/>
            </a:xfrm>
          </p:grpSpPr>
          <p:grpSp>
            <p:nvGrpSpPr>
              <p:cNvPr id="360" name="Group 397"/>
              <p:cNvGrpSpPr>
                <a:grpSpLocks/>
              </p:cNvGrpSpPr>
              <p:nvPr/>
            </p:nvGrpSpPr>
            <p:grpSpPr bwMode="auto">
              <a:xfrm>
                <a:off x="16882" y="8625"/>
                <a:ext cx="1215" cy="495"/>
                <a:chOff x="16882" y="8625"/>
                <a:chExt cx="1215" cy="495"/>
              </a:xfrm>
            </p:grpSpPr>
            <p:sp>
              <p:nvSpPr>
                <p:cNvPr id="373" name="Rectangle 399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1" name="Group 394"/>
              <p:cNvGrpSpPr>
                <a:grpSpLocks/>
              </p:cNvGrpSpPr>
              <p:nvPr/>
            </p:nvGrpSpPr>
            <p:grpSpPr bwMode="auto">
              <a:xfrm>
                <a:off x="16882" y="9233"/>
                <a:ext cx="1215" cy="495"/>
                <a:chOff x="16882" y="8625"/>
                <a:chExt cx="1215" cy="495"/>
              </a:xfrm>
            </p:grpSpPr>
            <p:sp>
              <p:nvSpPr>
                <p:cNvPr id="371" name="Rectangle 396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2" name="Line 395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2" name="Group 391"/>
              <p:cNvGrpSpPr>
                <a:grpSpLocks/>
              </p:cNvGrpSpPr>
              <p:nvPr/>
            </p:nvGrpSpPr>
            <p:grpSpPr bwMode="auto">
              <a:xfrm>
                <a:off x="16882" y="9840"/>
                <a:ext cx="1215" cy="495"/>
                <a:chOff x="16882" y="8625"/>
                <a:chExt cx="1215" cy="495"/>
              </a:xfrm>
            </p:grpSpPr>
            <p:sp>
              <p:nvSpPr>
                <p:cNvPr id="369" name="Rectangle 393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0" name="Line 392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3" name="Group 388"/>
              <p:cNvGrpSpPr>
                <a:grpSpLocks/>
              </p:cNvGrpSpPr>
              <p:nvPr/>
            </p:nvGrpSpPr>
            <p:grpSpPr bwMode="auto">
              <a:xfrm>
                <a:off x="16882" y="10448"/>
                <a:ext cx="1215" cy="495"/>
                <a:chOff x="16882" y="8625"/>
                <a:chExt cx="1215" cy="495"/>
              </a:xfrm>
            </p:grpSpPr>
            <p:sp>
              <p:nvSpPr>
                <p:cNvPr id="367" name="Rectangle 390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Line 389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4" name="Group 385"/>
              <p:cNvGrpSpPr>
                <a:grpSpLocks/>
              </p:cNvGrpSpPr>
              <p:nvPr/>
            </p:nvGrpSpPr>
            <p:grpSpPr bwMode="auto">
              <a:xfrm>
                <a:off x="16882" y="11055"/>
                <a:ext cx="1215" cy="495"/>
                <a:chOff x="16882" y="8625"/>
                <a:chExt cx="1215" cy="495"/>
              </a:xfrm>
            </p:grpSpPr>
            <p:sp>
              <p:nvSpPr>
                <p:cNvPr id="365" name="Rectangle 387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Line 386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45" name="Line 383"/>
            <p:cNvSpPr>
              <a:spLocks noChangeShapeType="1"/>
            </p:cNvSpPr>
            <p:nvPr/>
          </p:nvSpPr>
          <p:spPr bwMode="auto">
            <a:xfrm>
              <a:off x="3933" y="8089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382"/>
            <p:cNvSpPr>
              <a:spLocks noChangeShapeType="1"/>
            </p:cNvSpPr>
            <p:nvPr/>
          </p:nvSpPr>
          <p:spPr bwMode="auto">
            <a:xfrm>
              <a:off x="3918" y="8483"/>
              <a:ext cx="4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381"/>
            <p:cNvSpPr>
              <a:spLocks noChangeShapeType="1"/>
            </p:cNvSpPr>
            <p:nvPr/>
          </p:nvSpPr>
          <p:spPr bwMode="auto">
            <a:xfrm>
              <a:off x="3933" y="8904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380"/>
            <p:cNvSpPr>
              <a:spLocks noChangeShapeType="1"/>
            </p:cNvSpPr>
            <p:nvPr/>
          </p:nvSpPr>
          <p:spPr bwMode="auto">
            <a:xfrm>
              <a:off x="3918" y="9339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379"/>
            <p:cNvSpPr>
              <a:spLocks noChangeShapeType="1"/>
            </p:cNvSpPr>
            <p:nvPr/>
          </p:nvSpPr>
          <p:spPr bwMode="auto">
            <a:xfrm>
              <a:off x="3918" y="9756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Text Box 378"/>
            <p:cNvSpPr txBox="1">
              <a:spLocks noChangeArrowheads="1"/>
            </p:cNvSpPr>
            <p:nvPr/>
          </p:nvSpPr>
          <p:spPr bwMode="auto">
            <a:xfrm>
              <a:off x="3422" y="8319"/>
              <a:ext cx="4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" name="Text Box 377"/>
            <p:cNvSpPr txBox="1">
              <a:spLocks noChangeArrowheads="1"/>
            </p:cNvSpPr>
            <p:nvPr/>
          </p:nvSpPr>
          <p:spPr bwMode="auto">
            <a:xfrm>
              <a:off x="3407" y="8717"/>
              <a:ext cx="481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" name="Text Box 376"/>
            <p:cNvSpPr txBox="1">
              <a:spLocks noChangeArrowheads="1"/>
            </p:cNvSpPr>
            <p:nvPr/>
          </p:nvSpPr>
          <p:spPr bwMode="auto">
            <a:xfrm>
              <a:off x="3392" y="9593"/>
              <a:ext cx="482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Text Box 375"/>
            <p:cNvSpPr txBox="1">
              <a:spLocks noChangeArrowheads="1"/>
            </p:cNvSpPr>
            <p:nvPr/>
          </p:nvSpPr>
          <p:spPr bwMode="auto">
            <a:xfrm>
              <a:off x="3440" y="9128"/>
              <a:ext cx="526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Text Box 374"/>
            <p:cNvSpPr txBox="1">
              <a:spLocks noChangeArrowheads="1"/>
            </p:cNvSpPr>
            <p:nvPr/>
          </p:nvSpPr>
          <p:spPr bwMode="auto">
            <a:xfrm>
              <a:off x="3407" y="7835"/>
              <a:ext cx="481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5" name="Group 368"/>
            <p:cNvGrpSpPr>
              <a:grpSpLocks/>
            </p:cNvGrpSpPr>
            <p:nvPr/>
          </p:nvGrpSpPr>
          <p:grpSpPr bwMode="auto">
            <a:xfrm>
              <a:off x="2562" y="7864"/>
              <a:ext cx="494" cy="2191"/>
              <a:chOff x="15217" y="8490"/>
              <a:chExt cx="743" cy="3285"/>
            </a:xfrm>
          </p:grpSpPr>
          <p:sp>
            <p:nvSpPr>
              <p:cNvPr id="355" name="Text Box 373"/>
              <p:cNvSpPr txBox="1">
                <a:spLocks noChangeArrowheads="1"/>
              </p:cNvSpPr>
              <p:nvPr/>
            </p:nvSpPr>
            <p:spPr bwMode="auto">
              <a:xfrm>
                <a:off x="15217" y="8490"/>
                <a:ext cx="720" cy="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6" name="Text Box 372"/>
              <p:cNvSpPr txBox="1">
                <a:spLocks noChangeArrowheads="1"/>
              </p:cNvSpPr>
              <p:nvPr/>
            </p:nvSpPr>
            <p:spPr bwMode="auto">
              <a:xfrm>
                <a:off x="15219" y="9098"/>
                <a:ext cx="718" cy="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7" name="Text Box 371"/>
              <p:cNvSpPr txBox="1">
                <a:spLocks noChangeArrowheads="1"/>
              </p:cNvSpPr>
              <p:nvPr/>
            </p:nvSpPr>
            <p:spPr bwMode="auto">
              <a:xfrm>
                <a:off x="15241" y="9683"/>
                <a:ext cx="719" cy="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8" name="Text Box 370"/>
              <p:cNvSpPr txBox="1">
                <a:spLocks noChangeArrowheads="1"/>
              </p:cNvSpPr>
              <p:nvPr/>
            </p:nvSpPr>
            <p:spPr bwMode="auto">
              <a:xfrm>
                <a:off x="15240" y="10920"/>
                <a:ext cx="720" cy="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9" name="Text Box 369"/>
              <p:cNvSpPr txBox="1">
                <a:spLocks noChangeArrowheads="1"/>
              </p:cNvSpPr>
              <p:nvPr/>
            </p:nvSpPr>
            <p:spPr bwMode="auto">
              <a:xfrm>
                <a:off x="15240" y="10358"/>
                <a:ext cx="720" cy="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6" name="Group 365"/>
            <p:cNvGrpSpPr>
              <a:grpSpLocks/>
            </p:cNvGrpSpPr>
            <p:nvPr/>
          </p:nvGrpSpPr>
          <p:grpSpPr bwMode="auto">
            <a:xfrm>
              <a:off x="4338" y="7864"/>
              <a:ext cx="644" cy="375"/>
              <a:chOff x="16882" y="8625"/>
              <a:chExt cx="1215" cy="495"/>
            </a:xfrm>
          </p:grpSpPr>
          <p:sp>
            <p:nvSpPr>
              <p:cNvPr id="353" name="Rectangle 367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366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7" name="Group 362"/>
            <p:cNvGrpSpPr>
              <a:grpSpLocks/>
            </p:cNvGrpSpPr>
            <p:nvPr/>
          </p:nvGrpSpPr>
          <p:grpSpPr bwMode="auto">
            <a:xfrm>
              <a:off x="4338" y="8300"/>
              <a:ext cx="644" cy="374"/>
              <a:chOff x="16882" y="8625"/>
              <a:chExt cx="1215" cy="495"/>
            </a:xfrm>
          </p:grpSpPr>
          <p:sp>
            <p:nvSpPr>
              <p:cNvPr id="351" name="Rectangle 364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363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8" name="Group 359"/>
            <p:cNvGrpSpPr>
              <a:grpSpLocks/>
            </p:cNvGrpSpPr>
            <p:nvPr/>
          </p:nvGrpSpPr>
          <p:grpSpPr bwMode="auto">
            <a:xfrm>
              <a:off x="4338" y="8736"/>
              <a:ext cx="644" cy="373"/>
              <a:chOff x="16882" y="8625"/>
              <a:chExt cx="1215" cy="495"/>
            </a:xfrm>
          </p:grpSpPr>
          <p:sp>
            <p:nvSpPr>
              <p:cNvPr id="349" name="Rectangle 361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360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9" name="Group 356"/>
            <p:cNvGrpSpPr>
              <a:grpSpLocks/>
            </p:cNvGrpSpPr>
            <p:nvPr/>
          </p:nvGrpSpPr>
          <p:grpSpPr bwMode="auto">
            <a:xfrm>
              <a:off x="4338" y="9170"/>
              <a:ext cx="644" cy="360"/>
              <a:chOff x="16882" y="8625"/>
              <a:chExt cx="1215" cy="495"/>
            </a:xfrm>
          </p:grpSpPr>
          <p:sp>
            <p:nvSpPr>
              <p:cNvPr id="347" name="Rectangle 358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357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0" name="Group 353"/>
            <p:cNvGrpSpPr>
              <a:grpSpLocks/>
            </p:cNvGrpSpPr>
            <p:nvPr/>
          </p:nvGrpSpPr>
          <p:grpSpPr bwMode="auto">
            <a:xfrm>
              <a:off x="4338" y="9591"/>
              <a:ext cx="644" cy="390"/>
              <a:chOff x="16882" y="8625"/>
              <a:chExt cx="1215" cy="495"/>
            </a:xfrm>
          </p:grpSpPr>
          <p:sp>
            <p:nvSpPr>
              <p:cNvPr id="345" name="Rectangle 355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354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1" name="Group 350"/>
            <p:cNvGrpSpPr>
              <a:grpSpLocks/>
            </p:cNvGrpSpPr>
            <p:nvPr/>
          </p:nvGrpSpPr>
          <p:grpSpPr bwMode="auto">
            <a:xfrm>
              <a:off x="5254" y="8286"/>
              <a:ext cx="644" cy="390"/>
              <a:chOff x="16882" y="8625"/>
              <a:chExt cx="1215" cy="495"/>
            </a:xfrm>
          </p:grpSpPr>
          <p:sp>
            <p:nvSpPr>
              <p:cNvPr id="343" name="Rectangle 352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351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2" name="Group 347"/>
            <p:cNvGrpSpPr>
              <a:grpSpLocks/>
            </p:cNvGrpSpPr>
            <p:nvPr/>
          </p:nvGrpSpPr>
          <p:grpSpPr bwMode="auto">
            <a:xfrm>
              <a:off x="5238" y="9125"/>
              <a:ext cx="644" cy="390"/>
              <a:chOff x="16882" y="8625"/>
              <a:chExt cx="1215" cy="495"/>
            </a:xfrm>
          </p:grpSpPr>
          <p:sp>
            <p:nvSpPr>
              <p:cNvPr id="341" name="Rectangle 349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348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3" name="Group 344"/>
            <p:cNvGrpSpPr>
              <a:grpSpLocks/>
            </p:cNvGrpSpPr>
            <p:nvPr/>
          </p:nvGrpSpPr>
          <p:grpSpPr bwMode="auto">
            <a:xfrm>
              <a:off x="5253" y="9561"/>
              <a:ext cx="644" cy="420"/>
              <a:chOff x="16882" y="8625"/>
              <a:chExt cx="1215" cy="495"/>
            </a:xfrm>
          </p:grpSpPr>
          <p:sp>
            <p:nvSpPr>
              <p:cNvPr id="339" name="Rectangle 346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Line 345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4" name="Group 338"/>
            <p:cNvGrpSpPr>
              <a:grpSpLocks/>
            </p:cNvGrpSpPr>
            <p:nvPr/>
          </p:nvGrpSpPr>
          <p:grpSpPr bwMode="auto">
            <a:xfrm>
              <a:off x="5222" y="7849"/>
              <a:ext cx="676" cy="570"/>
              <a:chOff x="5607" y="2621"/>
              <a:chExt cx="563" cy="475"/>
            </a:xfrm>
          </p:grpSpPr>
          <p:sp>
            <p:nvSpPr>
              <p:cNvPr id="334" name="Text Box 343"/>
              <p:cNvSpPr txBox="1">
                <a:spLocks noChangeArrowheads="1"/>
              </p:cNvSpPr>
              <p:nvPr/>
            </p:nvSpPr>
            <p:spPr bwMode="auto">
              <a:xfrm>
                <a:off x="5607" y="2621"/>
                <a:ext cx="400" cy="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" name="Line 342"/>
              <p:cNvSpPr>
                <a:spLocks noChangeShapeType="1"/>
              </p:cNvSpPr>
              <p:nvPr/>
            </p:nvSpPr>
            <p:spPr bwMode="auto">
              <a:xfrm flipH="1">
                <a:off x="5907" y="2646"/>
                <a:ext cx="263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36" name="Group 339"/>
              <p:cNvGrpSpPr>
                <a:grpSpLocks/>
              </p:cNvGrpSpPr>
              <p:nvPr/>
            </p:nvGrpSpPr>
            <p:grpSpPr bwMode="auto">
              <a:xfrm>
                <a:off x="5632" y="2634"/>
                <a:ext cx="538" cy="275"/>
                <a:chOff x="16882" y="8625"/>
                <a:chExt cx="1215" cy="495"/>
              </a:xfrm>
            </p:grpSpPr>
            <p:sp>
              <p:nvSpPr>
                <p:cNvPr id="337" name="Rectangle 341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65" name="Line 337"/>
            <p:cNvSpPr>
              <a:spLocks noChangeShapeType="1"/>
            </p:cNvSpPr>
            <p:nvPr/>
          </p:nvSpPr>
          <p:spPr bwMode="auto">
            <a:xfrm>
              <a:off x="4856" y="8069"/>
              <a:ext cx="392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336"/>
            <p:cNvSpPr>
              <a:spLocks noChangeShapeType="1"/>
            </p:cNvSpPr>
            <p:nvPr/>
          </p:nvSpPr>
          <p:spPr bwMode="auto">
            <a:xfrm flipH="1">
              <a:off x="5593" y="8280"/>
              <a:ext cx="313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335"/>
            <p:cNvSpPr>
              <a:spLocks noChangeArrowheads="1"/>
            </p:cNvSpPr>
            <p:nvPr/>
          </p:nvSpPr>
          <p:spPr bwMode="auto">
            <a:xfrm>
              <a:off x="6692" y="7808"/>
              <a:ext cx="247" cy="23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334"/>
            <p:cNvSpPr>
              <a:spLocks noChangeShapeType="1"/>
            </p:cNvSpPr>
            <p:nvPr/>
          </p:nvSpPr>
          <p:spPr bwMode="auto">
            <a:xfrm>
              <a:off x="6700" y="8228"/>
              <a:ext cx="2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333"/>
            <p:cNvSpPr>
              <a:spLocks noChangeShapeType="1"/>
            </p:cNvSpPr>
            <p:nvPr/>
          </p:nvSpPr>
          <p:spPr bwMode="auto">
            <a:xfrm>
              <a:off x="6700" y="8615"/>
              <a:ext cx="2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332"/>
            <p:cNvSpPr>
              <a:spLocks noChangeShapeType="1"/>
            </p:cNvSpPr>
            <p:nvPr/>
          </p:nvSpPr>
          <p:spPr bwMode="auto">
            <a:xfrm>
              <a:off x="6692" y="9018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331"/>
            <p:cNvSpPr>
              <a:spLocks noChangeShapeType="1"/>
            </p:cNvSpPr>
            <p:nvPr/>
          </p:nvSpPr>
          <p:spPr bwMode="auto">
            <a:xfrm>
              <a:off x="6700" y="9420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2" name="Group 325"/>
            <p:cNvGrpSpPr>
              <a:grpSpLocks/>
            </p:cNvGrpSpPr>
            <p:nvPr/>
          </p:nvGrpSpPr>
          <p:grpSpPr bwMode="auto">
            <a:xfrm>
              <a:off x="6798" y="8018"/>
              <a:ext cx="421" cy="1624"/>
              <a:chOff x="2895" y="2346"/>
              <a:chExt cx="350" cy="1352"/>
            </a:xfrm>
          </p:grpSpPr>
          <p:sp>
            <p:nvSpPr>
              <p:cNvPr id="329" name="Line 330"/>
              <p:cNvSpPr>
                <a:spLocks noChangeShapeType="1"/>
              </p:cNvSpPr>
              <p:nvPr/>
            </p:nvSpPr>
            <p:spPr bwMode="auto">
              <a:xfrm>
                <a:off x="2908" y="2346"/>
                <a:ext cx="3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329"/>
              <p:cNvSpPr>
                <a:spLocks noChangeShapeType="1"/>
              </p:cNvSpPr>
              <p:nvPr/>
            </p:nvSpPr>
            <p:spPr bwMode="auto">
              <a:xfrm>
                <a:off x="2895" y="2699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328"/>
              <p:cNvSpPr>
                <a:spLocks noChangeShapeType="1"/>
              </p:cNvSpPr>
              <p:nvPr/>
            </p:nvSpPr>
            <p:spPr bwMode="auto">
              <a:xfrm>
                <a:off x="2908" y="3036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Line 327"/>
              <p:cNvSpPr>
                <a:spLocks noChangeShapeType="1"/>
              </p:cNvSpPr>
              <p:nvPr/>
            </p:nvSpPr>
            <p:spPr bwMode="auto">
              <a:xfrm>
                <a:off x="2895" y="3375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326"/>
              <p:cNvSpPr>
                <a:spLocks noChangeShapeType="1"/>
              </p:cNvSpPr>
              <p:nvPr/>
            </p:nvSpPr>
            <p:spPr bwMode="auto">
              <a:xfrm>
                <a:off x="2895" y="3698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" name="Text Box 324"/>
            <p:cNvSpPr txBox="1">
              <a:spLocks noChangeArrowheads="1"/>
            </p:cNvSpPr>
            <p:nvPr/>
          </p:nvSpPr>
          <p:spPr bwMode="auto">
            <a:xfrm>
              <a:off x="8102" y="7808"/>
              <a:ext cx="4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Text Box 323"/>
            <p:cNvSpPr txBox="1">
              <a:spLocks noChangeArrowheads="1"/>
            </p:cNvSpPr>
            <p:nvPr/>
          </p:nvSpPr>
          <p:spPr bwMode="auto">
            <a:xfrm>
              <a:off x="6392" y="9776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Line 322"/>
            <p:cNvSpPr>
              <a:spLocks noChangeShapeType="1"/>
            </p:cNvSpPr>
            <p:nvPr/>
          </p:nvSpPr>
          <p:spPr bwMode="auto">
            <a:xfrm flipH="1">
              <a:off x="7532" y="8231"/>
              <a:ext cx="30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321"/>
            <p:cNvSpPr>
              <a:spLocks noChangeShapeType="1"/>
            </p:cNvSpPr>
            <p:nvPr/>
          </p:nvSpPr>
          <p:spPr bwMode="auto">
            <a:xfrm flipH="1">
              <a:off x="7517" y="9072"/>
              <a:ext cx="300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320"/>
            <p:cNvSpPr>
              <a:spLocks noChangeShapeType="1"/>
            </p:cNvSpPr>
            <p:nvPr/>
          </p:nvSpPr>
          <p:spPr bwMode="auto">
            <a:xfrm flipH="1">
              <a:off x="7517" y="9458"/>
              <a:ext cx="315" cy="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8" name="Group 304"/>
            <p:cNvGrpSpPr>
              <a:grpSpLocks/>
            </p:cNvGrpSpPr>
            <p:nvPr/>
          </p:nvGrpSpPr>
          <p:grpSpPr bwMode="auto">
            <a:xfrm>
              <a:off x="7187" y="7824"/>
              <a:ext cx="645" cy="1952"/>
              <a:chOff x="16882" y="8625"/>
              <a:chExt cx="1215" cy="2925"/>
            </a:xfrm>
          </p:grpSpPr>
          <p:grpSp>
            <p:nvGrpSpPr>
              <p:cNvPr id="314" name="Group 317"/>
              <p:cNvGrpSpPr>
                <a:grpSpLocks/>
              </p:cNvGrpSpPr>
              <p:nvPr/>
            </p:nvGrpSpPr>
            <p:grpSpPr bwMode="auto">
              <a:xfrm>
                <a:off x="16882" y="8625"/>
                <a:ext cx="1215" cy="495"/>
                <a:chOff x="16882" y="8625"/>
                <a:chExt cx="1215" cy="495"/>
              </a:xfrm>
            </p:grpSpPr>
            <p:sp>
              <p:nvSpPr>
                <p:cNvPr id="327" name="Rectangle 319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Line 318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5" name="Group 314"/>
              <p:cNvGrpSpPr>
                <a:grpSpLocks/>
              </p:cNvGrpSpPr>
              <p:nvPr/>
            </p:nvGrpSpPr>
            <p:grpSpPr bwMode="auto">
              <a:xfrm>
                <a:off x="16882" y="9233"/>
                <a:ext cx="1215" cy="495"/>
                <a:chOff x="16882" y="8625"/>
                <a:chExt cx="1215" cy="495"/>
              </a:xfrm>
            </p:grpSpPr>
            <p:sp>
              <p:nvSpPr>
                <p:cNvPr id="325" name="Rectangle 316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Line 315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6" name="Group 311"/>
              <p:cNvGrpSpPr>
                <a:grpSpLocks/>
              </p:cNvGrpSpPr>
              <p:nvPr/>
            </p:nvGrpSpPr>
            <p:grpSpPr bwMode="auto">
              <a:xfrm>
                <a:off x="16882" y="9840"/>
                <a:ext cx="1215" cy="495"/>
                <a:chOff x="16882" y="8625"/>
                <a:chExt cx="1215" cy="495"/>
              </a:xfrm>
            </p:grpSpPr>
            <p:sp>
              <p:nvSpPr>
                <p:cNvPr id="323" name="Rectangle 313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Line 312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7" name="Group 308"/>
              <p:cNvGrpSpPr>
                <a:grpSpLocks/>
              </p:cNvGrpSpPr>
              <p:nvPr/>
            </p:nvGrpSpPr>
            <p:grpSpPr bwMode="auto">
              <a:xfrm>
                <a:off x="16882" y="10448"/>
                <a:ext cx="1215" cy="495"/>
                <a:chOff x="16882" y="8625"/>
                <a:chExt cx="1215" cy="495"/>
              </a:xfrm>
            </p:grpSpPr>
            <p:sp>
              <p:nvSpPr>
                <p:cNvPr id="321" name="Rectangle 310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8" name="Group 305"/>
              <p:cNvGrpSpPr>
                <a:grpSpLocks/>
              </p:cNvGrpSpPr>
              <p:nvPr/>
            </p:nvGrpSpPr>
            <p:grpSpPr bwMode="auto">
              <a:xfrm>
                <a:off x="16882" y="11055"/>
                <a:ext cx="1215" cy="495"/>
                <a:chOff x="16882" y="8625"/>
                <a:chExt cx="1215" cy="495"/>
              </a:xfrm>
            </p:grpSpPr>
            <p:sp>
              <p:nvSpPr>
                <p:cNvPr id="319" name="Rectangle 307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9" name="Line 303"/>
            <p:cNvSpPr>
              <a:spLocks noChangeShapeType="1"/>
            </p:cNvSpPr>
            <p:nvPr/>
          </p:nvSpPr>
          <p:spPr bwMode="auto">
            <a:xfrm>
              <a:off x="7699" y="7974"/>
              <a:ext cx="3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302"/>
            <p:cNvSpPr>
              <a:spLocks noChangeShapeType="1"/>
            </p:cNvSpPr>
            <p:nvPr/>
          </p:nvSpPr>
          <p:spPr bwMode="auto">
            <a:xfrm>
              <a:off x="6782" y="9986"/>
              <a:ext cx="4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Text Box 301"/>
            <p:cNvSpPr txBox="1">
              <a:spLocks noChangeArrowheads="1"/>
            </p:cNvSpPr>
            <p:nvPr/>
          </p:nvSpPr>
          <p:spPr bwMode="auto">
            <a:xfrm>
              <a:off x="7187" y="8214"/>
              <a:ext cx="4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Text Box 300"/>
            <p:cNvSpPr txBox="1">
              <a:spLocks noChangeArrowheads="1"/>
            </p:cNvSpPr>
            <p:nvPr/>
          </p:nvSpPr>
          <p:spPr bwMode="auto">
            <a:xfrm>
              <a:off x="7232" y="8637"/>
              <a:ext cx="481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Text Box 299"/>
            <p:cNvSpPr txBox="1">
              <a:spLocks noChangeArrowheads="1"/>
            </p:cNvSpPr>
            <p:nvPr/>
          </p:nvSpPr>
          <p:spPr bwMode="auto">
            <a:xfrm>
              <a:off x="7179" y="9446"/>
              <a:ext cx="482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" name="Text Box 298"/>
            <p:cNvSpPr txBox="1">
              <a:spLocks noChangeArrowheads="1"/>
            </p:cNvSpPr>
            <p:nvPr/>
          </p:nvSpPr>
          <p:spPr bwMode="auto">
            <a:xfrm>
              <a:off x="7222" y="9048"/>
              <a:ext cx="525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Text Box 297"/>
            <p:cNvSpPr txBox="1">
              <a:spLocks noChangeArrowheads="1"/>
            </p:cNvSpPr>
            <p:nvPr/>
          </p:nvSpPr>
          <p:spPr bwMode="auto">
            <a:xfrm>
              <a:off x="7232" y="7842"/>
              <a:ext cx="481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Text Box 296"/>
            <p:cNvSpPr txBox="1">
              <a:spLocks noChangeArrowheads="1"/>
            </p:cNvSpPr>
            <p:nvPr/>
          </p:nvSpPr>
          <p:spPr bwMode="auto">
            <a:xfrm>
              <a:off x="6386" y="7824"/>
              <a:ext cx="4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Text Box 295"/>
            <p:cNvSpPr txBox="1">
              <a:spLocks noChangeArrowheads="1"/>
            </p:cNvSpPr>
            <p:nvPr/>
          </p:nvSpPr>
          <p:spPr bwMode="auto">
            <a:xfrm>
              <a:off x="6387" y="8229"/>
              <a:ext cx="479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" name="Text Box 294"/>
            <p:cNvSpPr txBox="1">
              <a:spLocks noChangeArrowheads="1"/>
            </p:cNvSpPr>
            <p:nvPr/>
          </p:nvSpPr>
          <p:spPr bwMode="auto">
            <a:xfrm>
              <a:off x="6402" y="8621"/>
              <a:ext cx="4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Text Box 293"/>
            <p:cNvSpPr txBox="1">
              <a:spLocks noChangeArrowheads="1"/>
            </p:cNvSpPr>
            <p:nvPr/>
          </p:nvSpPr>
          <p:spPr bwMode="auto">
            <a:xfrm>
              <a:off x="6386" y="9445"/>
              <a:ext cx="480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Text Box 292"/>
            <p:cNvSpPr txBox="1">
              <a:spLocks noChangeArrowheads="1"/>
            </p:cNvSpPr>
            <p:nvPr/>
          </p:nvSpPr>
          <p:spPr bwMode="auto">
            <a:xfrm>
              <a:off x="6400" y="9071"/>
              <a:ext cx="48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1" name="Group 289"/>
            <p:cNvGrpSpPr>
              <a:grpSpLocks/>
            </p:cNvGrpSpPr>
            <p:nvPr/>
          </p:nvGrpSpPr>
          <p:grpSpPr bwMode="auto">
            <a:xfrm>
              <a:off x="8102" y="7824"/>
              <a:ext cx="645" cy="330"/>
              <a:chOff x="16882" y="8625"/>
              <a:chExt cx="1215" cy="495"/>
            </a:xfrm>
          </p:grpSpPr>
          <p:sp>
            <p:nvSpPr>
              <p:cNvPr id="312" name="Rectangle 291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Line 290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2" name="Group 282"/>
            <p:cNvGrpSpPr>
              <a:grpSpLocks/>
            </p:cNvGrpSpPr>
            <p:nvPr/>
          </p:nvGrpSpPr>
          <p:grpSpPr bwMode="auto">
            <a:xfrm>
              <a:off x="7699" y="8634"/>
              <a:ext cx="1048" cy="571"/>
              <a:chOff x="7859" y="2834"/>
              <a:chExt cx="874" cy="476"/>
            </a:xfrm>
          </p:grpSpPr>
          <p:sp>
            <p:nvSpPr>
              <p:cNvPr id="306" name="Text Box 288"/>
              <p:cNvSpPr txBox="1">
                <a:spLocks noChangeArrowheads="1"/>
              </p:cNvSpPr>
              <p:nvPr/>
            </p:nvSpPr>
            <p:spPr bwMode="auto">
              <a:xfrm>
                <a:off x="8195" y="2834"/>
                <a:ext cx="401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" name="Line 287"/>
              <p:cNvSpPr>
                <a:spLocks noChangeShapeType="1"/>
              </p:cNvSpPr>
              <p:nvPr/>
            </p:nvSpPr>
            <p:spPr bwMode="auto">
              <a:xfrm flipH="1">
                <a:off x="8483" y="2848"/>
                <a:ext cx="250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286"/>
              <p:cNvSpPr>
                <a:spLocks noChangeShapeType="1"/>
              </p:cNvSpPr>
              <p:nvPr/>
            </p:nvSpPr>
            <p:spPr bwMode="auto">
              <a:xfrm>
                <a:off x="7859" y="2974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09" name="Group 283"/>
              <p:cNvGrpSpPr>
                <a:grpSpLocks/>
              </p:cNvGrpSpPr>
              <p:nvPr/>
            </p:nvGrpSpPr>
            <p:grpSpPr bwMode="auto">
              <a:xfrm>
                <a:off x="8195" y="2834"/>
                <a:ext cx="538" cy="276"/>
                <a:chOff x="16882" y="8625"/>
                <a:chExt cx="1215" cy="495"/>
              </a:xfrm>
            </p:grpSpPr>
            <p:sp>
              <p:nvSpPr>
                <p:cNvPr id="310" name="Rectangle 285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Line 284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93" name="Group 279"/>
            <p:cNvGrpSpPr>
              <a:grpSpLocks/>
            </p:cNvGrpSpPr>
            <p:nvPr/>
          </p:nvGrpSpPr>
          <p:grpSpPr bwMode="auto">
            <a:xfrm>
              <a:off x="7187" y="9851"/>
              <a:ext cx="645" cy="330"/>
              <a:chOff x="16882" y="8625"/>
              <a:chExt cx="1215" cy="495"/>
            </a:xfrm>
          </p:grpSpPr>
          <p:sp>
            <p:nvSpPr>
              <p:cNvPr id="304" name="Rectangle 281"/>
              <p:cNvSpPr>
                <a:spLocks noChangeArrowheads="1"/>
              </p:cNvSpPr>
              <p:nvPr/>
            </p:nvSpPr>
            <p:spPr bwMode="auto">
              <a:xfrm>
                <a:off x="16882" y="8625"/>
                <a:ext cx="1215" cy="4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H="1">
                <a:off x="17490" y="8648"/>
                <a:ext cx="1" cy="4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4" name="Line 278"/>
            <p:cNvSpPr>
              <a:spLocks noChangeShapeType="1"/>
            </p:cNvSpPr>
            <p:nvPr/>
          </p:nvSpPr>
          <p:spPr bwMode="auto">
            <a:xfrm>
              <a:off x="6700" y="9795"/>
              <a:ext cx="22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77"/>
            <p:cNvSpPr>
              <a:spLocks noChangeShapeType="1"/>
            </p:cNvSpPr>
            <p:nvPr/>
          </p:nvSpPr>
          <p:spPr bwMode="auto">
            <a:xfrm flipH="1">
              <a:off x="7495" y="9855"/>
              <a:ext cx="33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76"/>
            <p:cNvSpPr>
              <a:spLocks noChangeShapeType="1"/>
            </p:cNvSpPr>
            <p:nvPr/>
          </p:nvSpPr>
          <p:spPr bwMode="auto">
            <a:xfrm flipH="1">
              <a:off x="7196" y="9854"/>
              <a:ext cx="313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7" name="Group 269"/>
            <p:cNvGrpSpPr>
              <a:grpSpLocks/>
            </p:cNvGrpSpPr>
            <p:nvPr/>
          </p:nvGrpSpPr>
          <p:grpSpPr bwMode="auto">
            <a:xfrm>
              <a:off x="8598" y="7824"/>
              <a:ext cx="1049" cy="571"/>
              <a:chOff x="7859" y="2834"/>
              <a:chExt cx="874" cy="476"/>
            </a:xfrm>
          </p:grpSpPr>
          <p:sp>
            <p:nvSpPr>
              <p:cNvPr id="298" name="Text Box 275"/>
              <p:cNvSpPr txBox="1">
                <a:spLocks noChangeArrowheads="1"/>
              </p:cNvSpPr>
              <p:nvPr/>
            </p:nvSpPr>
            <p:spPr bwMode="auto">
              <a:xfrm>
                <a:off x="8195" y="2834"/>
                <a:ext cx="401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 flipH="1">
                <a:off x="8483" y="2848"/>
                <a:ext cx="250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273"/>
              <p:cNvSpPr>
                <a:spLocks noChangeShapeType="1"/>
              </p:cNvSpPr>
              <p:nvPr/>
            </p:nvSpPr>
            <p:spPr bwMode="auto">
              <a:xfrm>
                <a:off x="7859" y="2974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01" name="Group 270"/>
              <p:cNvGrpSpPr>
                <a:grpSpLocks/>
              </p:cNvGrpSpPr>
              <p:nvPr/>
            </p:nvGrpSpPr>
            <p:grpSpPr bwMode="auto">
              <a:xfrm>
                <a:off x="8195" y="2834"/>
                <a:ext cx="538" cy="276"/>
                <a:chOff x="16882" y="8625"/>
                <a:chExt cx="1215" cy="495"/>
              </a:xfrm>
            </p:grpSpPr>
            <p:sp>
              <p:nvSpPr>
                <p:cNvPr id="302" name="Rectangle 272"/>
                <p:cNvSpPr>
                  <a:spLocks noChangeArrowheads="1"/>
                </p:cNvSpPr>
                <p:nvPr/>
              </p:nvSpPr>
              <p:spPr bwMode="auto">
                <a:xfrm>
                  <a:off x="16882" y="8625"/>
                  <a:ext cx="1215" cy="4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Line 271"/>
                <p:cNvSpPr>
                  <a:spLocks noChangeShapeType="1"/>
                </p:cNvSpPr>
                <p:nvPr/>
              </p:nvSpPr>
              <p:spPr bwMode="auto">
                <a:xfrm flipH="1">
                  <a:off x="17490" y="8648"/>
                  <a:ext cx="1" cy="4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" name="TextBox 2">
            <a:extLst>
              <a:ext uri="{FF2B5EF4-FFF2-40B4-BE49-F238E27FC236}">
                <a16:creationId xmlns:a16="http://schemas.microsoft.com/office/drawing/2014/main" id="{507656D2-DDDB-49D2-8797-9F7976D3029A}"/>
              </a:ext>
            </a:extLst>
          </p:cNvPr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1C54D6-CA98-4635-B77D-1DE9F78CE31B}"/>
              </a:ext>
            </a:extLst>
          </p:cNvPr>
          <p:cNvSpPr txBox="1"/>
          <p:nvPr/>
        </p:nvSpPr>
        <p:spPr>
          <a:xfrm>
            <a:off x="4730962" y="542361"/>
            <a:ext cx="4397358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邻接链表方式的空间需求是</a:t>
            </a:r>
            <a:r>
              <a:rPr lang="en-US" altLang="zh-CN" i="1" dirty="0"/>
              <a:t>O</a:t>
            </a:r>
            <a:r>
              <a:rPr lang="en-US" altLang="zh-CN" dirty="0"/>
              <a:t>(|</a:t>
            </a:r>
            <a:r>
              <a:rPr lang="en-US" altLang="zh-CN" i="1" dirty="0"/>
              <a:t>V</a:t>
            </a:r>
            <a:r>
              <a:rPr lang="en-US" altLang="zh-CN" dirty="0"/>
              <a:t>|+|</a:t>
            </a:r>
            <a:r>
              <a:rPr lang="en-US" altLang="zh-CN" i="1" dirty="0"/>
              <a:t>E</a:t>
            </a:r>
            <a:r>
              <a:rPr lang="en-US" altLang="zh-CN" dirty="0"/>
              <a:t>|),</a:t>
            </a:r>
          </a:p>
          <a:p>
            <a:r>
              <a:rPr lang="en-US" altLang="zh-CN" dirty="0"/>
              <a:t>      |</a:t>
            </a:r>
            <a:r>
              <a:rPr lang="en-US" altLang="zh-CN" i="1" dirty="0"/>
              <a:t>V</a:t>
            </a:r>
            <a:r>
              <a:rPr lang="en-US" altLang="zh-CN" dirty="0"/>
              <a:t>|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en-US" altLang="zh-CN" i="1" dirty="0"/>
              <a:t>E</a:t>
            </a:r>
            <a:r>
              <a:rPr lang="en-US" altLang="zh-CN" dirty="0"/>
              <a:t>|</a:t>
            </a:r>
            <a:r>
              <a:rPr lang="zh-CN" altLang="en-US" dirty="0"/>
              <a:t>分别为图中节点和边的数目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邻接链表的一个潜在缺陷是无法快速确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定</a:t>
            </a:r>
            <a:r>
              <a:rPr lang="en-US" altLang="zh-CN" dirty="0"/>
              <a:t>(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)</a:t>
            </a:r>
            <a:r>
              <a:rPr lang="zh-CN" altLang="en-US" dirty="0"/>
              <a:t>是否是图中的一条边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F60CE1-34FB-42DC-9D8A-C5D65BEA3802}"/>
              </a:ext>
            </a:extLst>
          </p:cNvPr>
          <p:cNvSpPr txBox="1"/>
          <p:nvPr/>
        </p:nvSpPr>
        <p:spPr>
          <a:xfrm>
            <a:off x="159973" y="6429948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对上述链表进行简单修改，也可以将其修改为权重图，从而每条边具有一个实数权重</a:t>
            </a:r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410826-6EA7-AC04-033D-BC49BFA01E64}"/>
              </a:ext>
            </a:extLst>
          </p:cNvPr>
          <p:cNvSpPr txBox="1"/>
          <p:nvPr/>
        </p:nvSpPr>
        <p:spPr>
          <a:xfrm>
            <a:off x="8029217" y="3016877"/>
            <a:ext cx="1000923" cy="2585323"/>
          </a:xfrm>
          <a:prstGeom prst="rect">
            <a:avLst/>
          </a:prstGeom>
          <a:solidFill>
            <a:srgbClr val="FFC000">
              <a:alpha val="53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有向图的邻接表里，每条目里只记录出行边，不记录入行边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94998" y="6492875"/>
            <a:ext cx="2895600" cy="365125"/>
          </a:xfrm>
        </p:spPr>
        <p:txBody>
          <a:bodyPr/>
          <a:lstStyle/>
          <a:p>
            <a:r>
              <a:rPr lang="en-US" dirty="0"/>
              <a:t>8-11</a:t>
            </a:r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1526864" y="2306685"/>
            <a:ext cx="5712136" cy="1568402"/>
            <a:chOff x="2953" y="2084"/>
            <a:chExt cx="5100" cy="1450"/>
          </a:xfrm>
        </p:grpSpPr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965" y="2084"/>
              <a:ext cx="388" cy="350"/>
              <a:chOff x="2965" y="2084"/>
              <a:chExt cx="388" cy="350"/>
            </a:xfrm>
          </p:grpSpPr>
          <p:sp>
            <p:nvSpPr>
              <p:cNvPr id="51" name="Oval 5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Text Box 50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953" y="3134"/>
              <a:ext cx="387" cy="350"/>
              <a:chOff x="2965" y="2084"/>
              <a:chExt cx="388" cy="350"/>
            </a:xfrm>
          </p:grpSpPr>
          <p:sp>
            <p:nvSpPr>
              <p:cNvPr id="49" name="Oval 4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Text Box 4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4690" y="2709"/>
              <a:ext cx="425" cy="354"/>
              <a:chOff x="2965" y="2109"/>
              <a:chExt cx="425" cy="354"/>
            </a:xfrm>
          </p:grpSpPr>
          <p:sp>
            <p:nvSpPr>
              <p:cNvPr id="47" name="Oval 4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002" y="2113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3940" y="2096"/>
              <a:ext cx="388" cy="350"/>
              <a:chOff x="2965" y="2084"/>
              <a:chExt cx="388" cy="350"/>
            </a:xfrm>
          </p:grpSpPr>
          <p:sp>
            <p:nvSpPr>
              <p:cNvPr id="45" name="Oval 42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Text Box 41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3965" y="3146"/>
              <a:ext cx="388" cy="350"/>
              <a:chOff x="2965" y="2084"/>
              <a:chExt cx="388" cy="350"/>
            </a:xfrm>
          </p:grpSpPr>
          <p:sp>
            <p:nvSpPr>
              <p:cNvPr id="43" name="Oval 39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>
              <a:off x="3265" y="2259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3252" y="3321"/>
              <a:ext cx="7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3115" y="2421"/>
              <a:ext cx="1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227" y="2346"/>
              <a:ext cx="500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 flipH="1">
              <a:off x="3215" y="2397"/>
              <a:ext cx="812" cy="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5840" y="2096"/>
              <a:ext cx="388" cy="350"/>
              <a:chOff x="2965" y="2084"/>
              <a:chExt cx="388" cy="350"/>
            </a:xfrm>
          </p:grpSpPr>
          <p:sp>
            <p:nvSpPr>
              <p:cNvPr id="41" name="Oval 30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Text Box 29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25"/>
            <p:cNvGrpSpPr>
              <a:grpSpLocks/>
            </p:cNvGrpSpPr>
            <p:nvPr/>
          </p:nvGrpSpPr>
          <p:grpSpPr bwMode="auto">
            <a:xfrm>
              <a:off x="5828" y="3146"/>
              <a:ext cx="387" cy="350"/>
              <a:chOff x="2965" y="2084"/>
              <a:chExt cx="388" cy="350"/>
            </a:xfrm>
          </p:grpSpPr>
          <p:sp>
            <p:nvSpPr>
              <p:cNvPr id="39" name="Oval 2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Text Box 2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7615" y="2134"/>
              <a:ext cx="388" cy="350"/>
              <a:chOff x="2965" y="2084"/>
              <a:chExt cx="388" cy="350"/>
            </a:xfrm>
          </p:grpSpPr>
          <p:sp>
            <p:nvSpPr>
              <p:cNvPr id="37" name="Oval 24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Text Box 23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6815" y="2108"/>
              <a:ext cx="388" cy="350"/>
              <a:chOff x="2965" y="2084"/>
              <a:chExt cx="388" cy="350"/>
            </a:xfrm>
          </p:grpSpPr>
          <p:sp>
            <p:nvSpPr>
              <p:cNvPr id="35" name="Oval 2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Text Box 20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6840" y="3158"/>
              <a:ext cx="388" cy="350"/>
              <a:chOff x="2965" y="2084"/>
              <a:chExt cx="388" cy="350"/>
            </a:xfrm>
          </p:grpSpPr>
          <p:sp>
            <p:nvSpPr>
              <p:cNvPr id="33" name="Oval 1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1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6140" y="2271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6127" y="3333"/>
              <a:ext cx="7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5990" y="2433"/>
              <a:ext cx="1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7802" y="2445"/>
              <a:ext cx="25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7102" y="2433"/>
              <a:ext cx="563" cy="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6077" y="2370"/>
              <a:ext cx="850" cy="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H="1">
              <a:off x="6090" y="2433"/>
              <a:ext cx="787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7665" y="3184"/>
              <a:ext cx="388" cy="350"/>
              <a:chOff x="2965" y="2084"/>
              <a:chExt cx="388" cy="350"/>
            </a:xfrm>
          </p:grpSpPr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6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Line 4"/>
            <p:cNvSpPr>
              <a:spLocks noChangeShapeType="1"/>
            </p:cNvSpPr>
            <p:nvPr/>
          </p:nvSpPr>
          <p:spPr bwMode="auto">
            <a:xfrm>
              <a:off x="3239" y="2339"/>
              <a:ext cx="775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"/>
            <p:cNvSpPr>
              <a:spLocks noChangeShapeType="1"/>
            </p:cNvSpPr>
            <p:nvPr/>
          </p:nvSpPr>
          <p:spPr bwMode="auto">
            <a:xfrm flipH="1">
              <a:off x="4264" y="2952"/>
              <a:ext cx="475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7077" y="2389"/>
              <a:ext cx="625" cy="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" name="Rectangle 9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" name="Rectangle 14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0" name="Group 115"/>
          <p:cNvGrpSpPr>
            <a:grpSpLocks noChangeAspect="1"/>
          </p:cNvGrpSpPr>
          <p:nvPr/>
        </p:nvGrpSpPr>
        <p:grpSpPr bwMode="auto">
          <a:xfrm>
            <a:off x="1727092" y="3886200"/>
            <a:ext cx="5508625" cy="2068513"/>
            <a:chOff x="3449" y="3004"/>
            <a:chExt cx="8674" cy="3258"/>
          </a:xfrm>
        </p:grpSpPr>
        <p:sp>
          <p:nvSpPr>
            <p:cNvPr id="121" name="AutoShape 146"/>
            <p:cNvSpPr>
              <a:spLocks noChangeAspect="1" noChangeArrowheads="1" noTextEdit="1"/>
            </p:cNvSpPr>
            <p:nvPr/>
          </p:nvSpPr>
          <p:spPr bwMode="auto">
            <a:xfrm>
              <a:off x="3449" y="3004"/>
              <a:ext cx="8674" cy="3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2" name="Group 132"/>
            <p:cNvGrpSpPr>
              <a:grpSpLocks/>
            </p:cNvGrpSpPr>
            <p:nvPr/>
          </p:nvGrpSpPr>
          <p:grpSpPr bwMode="auto">
            <a:xfrm>
              <a:off x="3553" y="3180"/>
              <a:ext cx="3023" cy="2634"/>
              <a:chOff x="3643" y="3180"/>
              <a:chExt cx="3023" cy="2634"/>
            </a:xfrm>
          </p:grpSpPr>
          <p:grpSp>
            <p:nvGrpSpPr>
              <p:cNvPr id="139" name="Group 134"/>
              <p:cNvGrpSpPr>
                <a:grpSpLocks/>
              </p:cNvGrpSpPr>
              <p:nvPr/>
            </p:nvGrpSpPr>
            <p:grpSpPr bwMode="auto">
              <a:xfrm>
                <a:off x="3643" y="3603"/>
                <a:ext cx="3023" cy="2211"/>
                <a:chOff x="3643" y="3348"/>
                <a:chExt cx="3023" cy="2211"/>
              </a:xfrm>
            </p:grpSpPr>
            <p:sp>
              <p:nvSpPr>
                <p:cNvPr id="141" name="Rectangle 145"/>
                <p:cNvSpPr>
                  <a:spLocks noChangeArrowheads="1"/>
                </p:cNvSpPr>
                <p:nvPr/>
              </p:nvSpPr>
              <p:spPr bwMode="auto">
                <a:xfrm>
                  <a:off x="4093" y="3407"/>
                  <a:ext cx="2257" cy="215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643" y="3348"/>
                  <a:ext cx="480" cy="4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1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645" y="3770"/>
                  <a:ext cx="478" cy="4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2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4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45" y="4173"/>
                  <a:ext cx="478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3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58" y="4986"/>
                  <a:ext cx="480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5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658" y="4564"/>
                  <a:ext cx="480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4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063" y="3770"/>
                  <a:ext cx="2504" cy="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1   0   1   0   1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063" y="4173"/>
                  <a:ext cx="2491" cy="5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0   1   0   1   0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078" y="4579"/>
                  <a:ext cx="2491" cy="5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1   0   1   0   1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084" y="4992"/>
                  <a:ext cx="2582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1   1   0   1   0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049" y="3393"/>
                  <a:ext cx="2414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0   1   0   1   1</a:t>
                  </a:r>
                  <a:endPara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0" name="Text Box 133"/>
              <p:cNvSpPr txBox="1">
                <a:spLocks noChangeArrowheads="1"/>
              </p:cNvSpPr>
              <p:nvPr/>
            </p:nvSpPr>
            <p:spPr bwMode="auto">
              <a:xfrm>
                <a:off x="4048" y="3180"/>
                <a:ext cx="2476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1   2   3   4   5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3" name="Group 116"/>
            <p:cNvGrpSpPr>
              <a:grpSpLocks/>
            </p:cNvGrpSpPr>
            <p:nvPr/>
          </p:nvGrpSpPr>
          <p:grpSpPr bwMode="auto">
            <a:xfrm>
              <a:off x="8140" y="3094"/>
              <a:ext cx="3616" cy="2892"/>
              <a:chOff x="7165" y="3292"/>
              <a:chExt cx="3616" cy="2892"/>
            </a:xfrm>
          </p:grpSpPr>
          <p:grpSp>
            <p:nvGrpSpPr>
              <p:cNvPr id="124" name="Group 118"/>
              <p:cNvGrpSpPr>
                <a:grpSpLocks/>
              </p:cNvGrpSpPr>
              <p:nvPr/>
            </p:nvGrpSpPr>
            <p:grpSpPr bwMode="auto">
              <a:xfrm>
                <a:off x="7165" y="3805"/>
                <a:ext cx="3616" cy="2379"/>
                <a:chOff x="7165" y="3460"/>
                <a:chExt cx="3616" cy="2379"/>
              </a:xfrm>
            </p:grpSpPr>
            <p:sp>
              <p:nvSpPr>
                <p:cNvPr id="126" name="Rectangle 131"/>
                <p:cNvSpPr>
                  <a:spLocks noChangeArrowheads="1"/>
                </p:cNvSpPr>
                <p:nvPr/>
              </p:nvSpPr>
              <p:spPr bwMode="auto">
                <a:xfrm>
                  <a:off x="7629" y="3460"/>
                  <a:ext cx="2709" cy="237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7179" y="3462"/>
                  <a:ext cx="48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1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7181" y="3822"/>
                  <a:ext cx="479" cy="4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2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7181" y="4211"/>
                  <a:ext cx="479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3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0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7195" y="4963"/>
                  <a:ext cx="480" cy="5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5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1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7165" y="4572"/>
                  <a:ext cx="480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4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7601" y="3460"/>
                  <a:ext cx="2909" cy="5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0   1   0   1   1   0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7599" y="3822"/>
                  <a:ext cx="2984" cy="5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0   0   0   0   0   1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4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7615" y="4196"/>
                  <a:ext cx="2911" cy="5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0   0   0   0   1   1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5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7615" y="4557"/>
                  <a:ext cx="3166" cy="5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0   1   0   0   0   0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6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7629" y="4932"/>
                  <a:ext cx="3046" cy="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0   0   0   1   0   0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7629" y="5307"/>
                  <a:ext cx="3023" cy="4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0   0   0   0   0   0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7179" y="5293"/>
                  <a:ext cx="480" cy="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6</a:t>
                  </a:r>
                  <a:endPara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5" name="Text Box 117"/>
              <p:cNvSpPr txBox="1">
                <a:spLocks noChangeArrowheads="1"/>
              </p:cNvSpPr>
              <p:nvPr/>
            </p:nvSpPr>
            <p:spPr bwMode="auto">
              <a:xfrm>
                <a:off x="7585" y="3292"/>
                <a:ext cx="2791" cy="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1   2   3   4   5   6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5" name="TextBox 2">
            <a:extLst>
              <a:ext uri="{FF2B5EF4-FFF2-40B4-BE49-F238E27FC236}">
                <a16:creationId xmlns:a16="http://schemas.microsoft.com/office/drawing/2014/main" id="{C39628D7-751B-42EB-8A1D-E07280999B98}"/>
              </a:ext>
            </a:extLst>
          </p:cNvPr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9FC394D-5F01-49D6-B32E-33CFC54EE7EB}"/>
              </a:ext>
            </a:extLst>
          </p:cNvPr>
          <p:cNvSpPr txBox="1"/>
          <p:nvPr/>
        </p:nvSpPr>
        <p:spPr>
          <a:xfrm>
            <a:off x="4730962" y="542361"/>
            <a:ext cx="4067139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邻接矩阵方式可以快速确定</a:t>
            </a:r>
            <a:r>
              <a:rPr lang="en-US" altLang="zh-CN" dirty="0"/>
              <a:t>(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)</a:t>
            </a:r>
            <a:r>
              <a:rPr lang="zh-CN" altLang="en-US" dirty="0"/>
              <a:t>是否是</a:t>
            </a:r>
            <a:endParaRPr lang="en-US" altLang="zh-CN" dirty="0"/>
          </a:p>
          <a:p>
            <a:r>
              <a:rPr lang="zh-CN" altLang="en-US" dirty="0"/>
              <a:t>图中的一条边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邻接矩阵方式的空间需求是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(|</a:t>
            </a:r>
            <a:r>
              <a:rPr lang="en-US" altLang="zh-CN" i="1" dirty="0"/>
              <a:t>V</a:t>
            </a:r>
            <a:r>
              <a:rPr lang="en-US" altLang="zh-CN" dirty="0"/>
              <a:t>|</a:t>
            </a:r>
            <a:r>
              <a:rPr lang="en-US" altLang="zh-CN" sz="2400" baseline="20000" dirty="0"/>
              <a:t>2</a:t>
            </a:r>
            <a:r>
              <a:rPr lang="en-US" altLang="zh-CN" dirty="0"/>
              <a:t>).</a:t>
            </a:r>
            <a:endParaRPr lang="en-US" dirty="0"/>
          </a:p>
        </p:txBody>
      </p:sp>
      <p:sp>
        <p:nvSpPr>
          <p:cNvPr id="57" name="TextBox 2">
            <a:extLst>
              <a:ext uri="{FF2B5EF4-FFF2-40B4-BE49-F238E27FC236}">
                <a16:creationId xmlns:a16="http://schemas.microsoft.com/office/drawing/2014/main" id="{586AD182-D588-4192-97A3-9EAE01BEBAB4}"/>
              </a:ext>
            </a:extLst>
          </p:cNvPr>
          <p:cNvSpPr txBox="1"/>
          <p:nvPr/>
        </p:nvSpPr>
        <p:spPr>
          <a:xfrm>
            <a:off x="990600" y="1295400"/>
            <a:ext cx="731520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spcAft>
                <a:spcPts val="900"/>
              </a:spcAft>
            </a:pPr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 图的表示法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marL="509588"/>
            <a:r>
              <a:rPr lang="en-US" sz="2400" b="1" dirty="0">
                <a:latin typeface="SimSun" pitchFamily="2" charset="-122"/>
                <a:ea typeface="SimSun" pitchFamily="2" charset="-122"/>
              </a:rPr>
              <a:t>2</a:t>
            </a:r>
            <a:r>
              <a:rPr lang="en-US" altLang="zh-CN" sz="2400" b="1" dirty="0">
                <a:latin typeface="SimSun" pitchFamily="2" charset="-122"/>
                <a:ea typeface="SimSun" pitchFamily="2" charset="-122"/>
              </a:rPr>
              <a:t>) </a:t>
            </a: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邻接</a:t>
            </a:r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矩阵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D1B15BF-CEBA-C7E8-19C4-BB9DFF0919F9}"/>
              </a:ext>
            </a:extLst>
          </p:cNvPr>
          <p:cNvSpPr txBox="1"/>
          <p:nvPr/>
        </p:nvSpPr>
        <p:spPr>
          <a:xfrm>
            <a:off x="419100" y="5876620"/>
            <a:ext cx="8305800" cy="923330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邻接矩阵中，为了表示方便起见，值为</a:t>
            </a:r>
            <a:r>
              <a:rPr lang="en-US" altLang="zh-CN" dirty="0"/>
              <a:t>0</a:t>
            </a:r>
            <a:r>
              <a:rPr lang="zh-CN" altLang="en-US" dirty="0"/>
              <a:t>的元素实际指该边不存在，边的权值为</a:t>
            </a:r>
            <a:r>
              <a:rPr lang="zh-CN" altLang="en-US" dirty="0">
                <a:sym typeface="Symbol" panose="05050102010706020507" pitchFamily="18" charset="2"/>
              </a:rPr>
              <a:t>，这里记为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，只是为了表示方便，实际编代码时不能真的记为</a:t>
            </a:r>
            <a:r>
              <a:rPr lang="en-US" altLang="zh-CN" dirty="0">
                <a:sym typeface="Symbol" panose="05050102010706020507" pitchFamily="18" charset="2"/>
              </a:rPr>
              <a:t>0.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上面给出的矩阵实际是可达性矩阵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32428"/>
            <a:ext cx="2895600" cy="365125"/>
          </a:xfrm>
        </p:spPr>
        <p:txBody>
          <a:bodyPr/>
          <a:lstStyle/>
          <a:p>
            <a:r>
              <a:rPr lang="en-US" dirty="0"/>
              <a:t>8-12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610600" cy="485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8.2 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广度优先搜索</a:t>
            </a:r>
            <a:r>
              <a:rPr lang="en-US" sz="2800" b="1" dirty="0">
                <a:latin typeface="SimSun" pitchFamily="2" charset="-122"/>
                <a:ea typeface="SimSun" pitchFamily="2" charset="-122"/>
              </a:rPr>
              <a:t>(BFS)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及应用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r>
              <a:rPr lang="zh-CN" altLang="en-US" sz="2400" b="1" dirty="0"/>
              <a:t>广度优先周游策略：</a:t>
            </a:r>
            <a:endParaRPr lang="en-US" altLang="zh-CN" sz="2400" b="1" dirty="0"/>
          </a:p>
          <a:p>
            <a:pPr indent="465138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dirty="0"/>
              <a:t>（假设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图是连通的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65138" indent="-465138">
              <a:lnSpc>
                <a:spcPct val="11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从图中一顶点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开始访问。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1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第一步，访问顶点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。             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根节点自身</a:t>
            </a:r>
            <a:r>
              <a:rPr lang="en-US" altLang="zh-CN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】</a:t>
            </a:r>
          </a:p>
          <a:p>
            <a:pPr marL="465138" indent="-465138">
              <a:lnSpc>
                <a:spcPct val="11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第二步，逐一访问与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直接相邻顶点，即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中所有顶点。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假设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中的顶点为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。            </a:t>
            </a:r>
            <a:r>
              <a:rPr lang="en-US" altLang="zh-CN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根节点的邻居</a:t>
            </a:r>
            <a:r>
              <a:rPr lang="en-US" altLang="zh-CN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】</a:t>
            </a:r>
            <a:r>
              <a:rPr lang="en-US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pPr marL="465138" indent="-465138">
              <a:lnSpc>
                <a:spcPct val="11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第三步，依次访问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中的顶点。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1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根节点的邻居的（新）邻居</a:t>
            </a:r>
            <a:r>
              <a:rPr lang="en-US" altLang="zh-CN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】 </a:t>
            </a:r>
          </a:p>
          <a:p>
            <a:pPr marL="465138" indent="-465138">
              <a:lnSpc>
                <a:spcPct val="11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第四步，逐一访问在上一步中被访问的顶点的前向邻居。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10000"/>
              </a:lnSpc>
              <a:buFont typeface="Symbol"/>
              <a:buChar char="·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marL="465138" indent="-465138">
              <a:lnSpc>
                <a:spcPct val="11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重复第四步，直到所有顶点都被访问到。</a:t>
            </a:r>
            <a:endParaRPr lang="en-US" sz="20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30FB14-630A-4AFB-A6A0-F84E12843989}"/>
              </a:ext>
            </a:extLst>
          </p:cNvPr>
          <p:cNvSpPr txBox="1"/>
          <p:nvPr/>
        </p:nvSpPr>
        <p:spPr>
          <a:xfrm>
            <a:off x="3810000" y="97084"/>
            <a:ext cx="52578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广度优先搜索（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BFS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Breadth First Search</a:t>
            </a:r>
            <a:endParaRPr 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8986BB-8AC0-4497-87A3-569B7043D279}"/>
              </a:ext>
            </a:extLst>
          </p:cNvPr>
          <p:cNvSpPr txBox="1"/>
          <p:nvPr/>
        </p:nvSpPr>
        <p:spPr>
          <a:xfrm>
            <a:off x="152400" y="5624957"/>
            <a:ext cx="8839200" cy="923330"/>
          </a:xfrm>
          <a:prstGeom prst="rect">
            <a:avLst/>
          </a:prstGeom>
          <a:solidFill>
            <a:srgbClr val="FFC000">
              <a:alpha val="47000"/>
            </a:srgb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可以看出，广度优先搜索是根据顶点</a:t>
            </a:r>
            <a:r>
              <a:rPr lang="en-US" altLang="zh-CN" i="1" dirty="0"/>
              <a:t>s</a:t>
            </a:r>
            <a:r>
              <a:rPr lang="zh-CN" altLang="en-US" dirty="0"/>
              <a:t>到每个顶点的</a:t>
            </a:r>
            <a:r>
              <a:rPr lang="en-US" altLang="zh-CN" dirty="0"/>
              <a:t>【</a:t>
            </a:r>
            <a:r>
              <a:rPr lang="zh-CN" altLang="en-US" dirty="0"/>
              <a:t>跳数</a:t>
            </a:r>
            <a:r>
              <a:rPr lang="en-US" altLang="zh-CN" dirty="0"/>
              <a:t>】</a:t>
            </a:r>
            <a:r>
              <a:rPr lang="zh-CN" altLang="en-US" dirty="0"/>
              <a:t>距离，一层一层地、逐层向外展开搜索的；相邻两层之间的距离恰好为</a:t>
            </a:r>
            <a:r>
              <a:rPr lang="en-US" altLang="zh-CN" dirty="0"/>
              <a:t>1</a:t>
            </a:r>
            <a:r>
              <a:rPr lang="zh-CN" altLang="en-US" dirty="0"/>
              <a:t>，即首先搜索的“层”是距离为</a:t>
            </a:r>
            <a:r>
              <a:rPr lang="en-US" altLang="zh-CN" dirty="0"/>
              <a:t>0</a:t>
            </a:r>
            <a:r>
              <a:rPr lang="zh-CN" altLang="en-US" dirty="0"/>
              <a:t>的，即顶点</a:t>
            </a:r>
            <a:r>
              <a:rPr lang="en-US" altLang="zh-CN" i="1" dirty="0"/>
              <a:t>s</a:t>
            </a:r>
            <a:r>
              <a:rPr lang="zh-CN" altLang="en-US" dirty="0"/>
              <a:t>，然后是距离为</a:t>
            </a:r>
            <a:r>
              <a:rPr lang="en-US" altLang="zh-CN" dirty="0"/>
              <a:t>1</a:t>
            </a:r>
            <a:r>
              <a:rPr lang="zh-CN" altLang="en-US" dirty="0"/>
              <a:t>的，即顶点</a:t>
            </a:r>
            <a:r>
              <a:rPr lang="en-US" altLang="zh-CN" i="1" dirty="0"/>
              <a:t>s</a:t>
            </a:r>
            <a:r>
              <a:rPr lang="zh-CN" altLang="en-US" dirty="0"/>
              <a:t>的所有直接邻居，再然后是距离为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28600"/>
            <a:ext cx="8991600" cy="583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算法简介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marL="465138" indent="-465138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/>
              <a:t>用白、灰、黑三种颜色来表示每个顶点被访问的三个阶段：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尚未被访问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白色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】</a:t>
            </a:r>
            <a:r>
              <a:rPr lang="zh-CN" altLang="en-US" sz="2000" dirty="0"/>
              <a:t>、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刚刚被访问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灰色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】</a:t>
            </a:r>
            <a:r>
              <a:rPr lang="zh-CN" altLang="en-US" sz="2000" dirty="0"/>
              <a:t>、和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所有前向邻居都已被访问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黑色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】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65138" indent="-465138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/>
              <a:t>每个顶点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来说，有</a:t>
            </a:r>
            <a:r>
              <a:rPr lang="zh-CN" altLang="en-US" sz="2000" dirty="0"/>
              <a:t>两个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伴随</a:t>
            </a:r>
            <a:r>
              <a:rPr lang="zh-CN" altLang="en-US" sz="2000" dirty="0"/>
              <a:t>变量：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1)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的距离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  2)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的父亲指针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。初始设置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</a:t>
            </a:r>
            <a:r>
              <a:rPr lang="zh-CN" altLang="en-US" sz="2400" dirty="0"/>
              <a:t>，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cap="small" dirty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但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000" dirty="0"/>
              <a:t>置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。  </a:t>
            </a:r>
            <a:endParaRPr lang="en-US" altLang="zh-CN" sz="2000" dirty="0"/>
          </a:p>
          <a:p>
            <a:pPr marL="465138" indent="-465138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/>
              <a:t>对于顶点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（初始为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）来说，当逐一访问其邻居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时，如发现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仍是白色，那么这次对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的访问是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首次访问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。称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的儿子，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的父亲，记为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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，并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)+1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。如果非首次访问，则称为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后续访问</a:t>
            </a:r>
            <a:r>
              <a:rPr lang="zh-CN" altLang="en-US" sz="2000" dirty="0"/>
              <a:t>。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922338" lvl="1" indent="-465138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的值在具体应用中用不着，可忽略。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本身在</a:t>
            </a:r>
            <a:r>
              <a:rPr lang="zh-CN" altLang="en-US" sz="2000" dirty="0"/>
              <a:t>后续访问时不需做任何附加操作，但在解决具体问题时，可能需要做一些必要的操作。</a:t>
            </a:r>
            <a:endParaRPr lang="en-US" altLang="zh-CN" sz="2000" dirty="0"/>
          </a:p>
          <a:p>
            <a:pPr marL="465138" indent="-465138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采用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先进先出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FIFO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First-In-First-Out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的队列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来存储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灰色顶点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——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即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那些自身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已被访问但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尚有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邻居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等待开发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的顶点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071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6525"/>
            <a:ext cx="8382000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2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 //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Breath-First Search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{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初始化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 	   color[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                    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；</a:t>
            </a: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4.                    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zh-CN" altLang="en-US" sz="2000" cap="small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sz="2000" cap="small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6.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Gray；          	</a:t>
            </a: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7.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0；</a:t>
            </a: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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；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队列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用于存储灰色顶点，初始为空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9.   Enqueue(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进队，初始化完成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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11.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Dequeue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取出队首元素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12.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	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邻居访问次序可以是任意的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13. 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14. 		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15. 		       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+ 1;</a:t>
            </a: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16. 		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17. 		             Enqueue(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先进先出，新来的加到队尾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18. 	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endif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19. 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20. 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</a:rPr>
              <a:t>black;</a:t>
            </a: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21.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endwhile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2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22.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AECD05E4-33F4-4915-B6E0-177C20077071}"/>
              </a:ext>
            </a:extLst>
          </p:cNvPr>
          <p:cNvSpPr/>
          <p:nvPr/>
        </p:nvSpPr>
        <p:spPr>
          <a:xfrm>
            <a:off x="3733800" y="1981200"/>
            <a:ext cx="457200" cy="365125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9F8ACC-139F-47A0-956D-AF9E1144E29E}"/>
              </a:ext>
            </a:extLst>
          </p:cNvPr>
          <p:cNvSpPr/>
          <p:nvPr/>
        </p:nvSpPr>
        <p:spPr>
          <a:xfrm>
            <a:off x="4191000" y="1976993"/>
            <a:ext cx="4357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6-7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行首先初始化信源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的状态信息</a:t>
            </a:r>
            <a:endParaRPr lang="zh-CN" altLang="en-US" sz="2000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AF6B9A6B-FDD5-3169-B6F6-1301243348DA}"/>
              </a:ext>
            </a:extLst>
          </p:cNvPr>
          <p:cNvSpPr/>
          <p:nvPr/>
        </p:nvSpPr>
        <p:spPr>
          <a:xfrm>
            <a:off x="304800" y="609600"/>
            <a:ext cx="2286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66FAC0-2A68-20A7-E171-8E4B101C7C50}"/>
              </a:ext>
            </a:extLst>
          </p:cNvPr>
          <p:cNvSpPr txBox="1"/>
          <p:nvPr/>
        </p:nvSpPr>
        <p:spPr>
          <a:xfrm>
            <a:off x="-81013" y="1032297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</a:t>
            </a:r>
            <a:endParaRPr lang="en-US" altLang="zh-CN" dirty="0"/>
          </a:p>
          <a:p>
            <a:r>
              <a:rPr lang="zh-CN" altLang="en-US" dirty="0"/>
              <a:t>始</a:t>
            </a:r>
            <a:endParaRPr lang="en-US" altLang="zh-CN" dirty="0"/>
          </a:p>
          <a:p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阶</a:t>
            </a:r>
            <a:endParaRPr lang="en-US" altLang="zh-CN" dirty="0"/>
          </a:p>
          <a:p>
            <a:r>
              <a:rPr lang="zh-CN" altLang="en-US" dirty="0"/>
              <a:t>段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E18091A-4E9B-065C-FE0E-5B09E6C06EE3}"/>
              </a:ext>
            </a:extLst>
          </p:cNvPr>
          <p:cNvSpPr/>
          <p:nvPr/>
        </p:nvSpPr>
        <p:spPr>
          <a:xfrm>
            <a:off x="304800" y="3100352"/>
            <a:ext cx="228600" cy="3148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770AEC-2D68-D80E-4A04-78C72735BD20}"/>
              </a:ext>
            </a:extLst>
          </p:cNvPr>
          <p:cNvSpPr txBox="1"/>
          <p:nvPr/>
        </p:nvSpPr>
        <p:spPr>
          <a:xfrm>
            <a:off x="-81013" y="4114800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搜</a:t>
            </a:r>
            <a:endParaRPr lang="en-US" altLang="zh-CN" dirty="0"/>
          </a:p>
          <a:p>
            <a:pPr algn="ctr"/>
            <a:r>
              <a:rPr lang="zh-CN" altLang="en-US" dirty="0"/>
              <a:t>索</a:t>
            </a:r>
            <a:endParaRPr lang="en-US" altLang="zh-CN" dirty="0"/>
          </a:p>
          <a:p>
            <a:pPr algn="ctr"/>
            <a:r>
              <a:rPr lang="zh-CN" altLang="en-US" dirty="0"/>
              <a:t>阶</a:t>
            </a:r>
            <a:endParaRPr lang="en-US" altLang="zh-CN" dirty="0"/>
          </a:p>
          <a:p>
            <a:pPr algn="ctr"/>
            <a:r>
              <a:rPr lang="zh-CN" altLang="en-US" dirty="0"/>
              <a:t>段</a:t>
            </a:r>
          </a:p>
        </p:txBody>
      </p:sp>
    </p:spTree>
    <p:extLst>
      <p:ext uri="{BB962C8B-B14F-4D97-AF65-F5344CB8AC3E}">
        <p14:creationId xmlns:p14="http://schemas.microsoft.com/office/powerpoint/2010/main" val="104033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729565"/>
            <a:ext cx="7924800" cy="548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复杂度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indent="406400" algn="just">
              <a:lnSpc>
                <a:spcPct val="1500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dirty="0"/>
              <a:t>复杂度是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，这是因为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初始化部分只需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时间。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循环部分，每个顶点被进队和出队列各一次，需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时间。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另外，对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的前向邻居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逐一访问的时间与邻居数量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)|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成正比，而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)|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就是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在图中的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度数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【outgoing degree】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无向图中，所有顶点的度数之和等于边数的两倍，即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，而有向图中所有顶点的出度之和就等于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，所以，访问所有顶点的邻居总共需要的时间是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任何周游算法都必须访问图中每个顶点和边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假定图是连通的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，因此广度优先算法是一个最优算法。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BFS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树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最短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距离树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（假定每条边长度为</a:t>
            </a:r>
            <a:r>
              <a:rPr lang="en-US" altLang="zh-CN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{(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-s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B37CD7-8869-4DF6-A04C-D6F4D8618E55}"/>
              </a:ext>
            </a:extLst>
          </p:cNvPr>
          <p:cNvSpPr txBox="1"/>
          <p:nvPr/>
        </p:nvSpPr>
        <p:spPr>
          <a:xfrm>
            <a:off x="5867400" y="381000"/>
            <a:ext cx="24112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</a:t>
            </a:r>
            <a:r>
              <a:rPr lang="zh-CN" altLang="en-US" dirty="0"/>
              <a:t>网络中边的数量；</a:t>
            </a:r>
            <a:endParaRPr lang="en-US" altLang="zh-CN" dirty="0"/>
          </a:p>
          <a:p>
            <a:r>
              <a:rPr lang="en-US" i="1" dirty="0"/>
              <a:t>n</a:t>
            </a:r>
            <a:r>
              <a:rPr lang="en-US" altLang="zh-CN" dirty="0"/>
              <a:t>:  </a:t>
            </a:r>
            <a:r>
              <a:rPr lang="zh-CN" altLang="en-US" dirty="0"/>
              <a:t>网络中顶点的数量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F7559A-53AB-64AA-5465-535570E1D5A1}"/>
              </a:ext>
            </a:extLst>
          </p:cNvPr>
          <p:cNvSpPr txBox="1"/>
          <p:nvPr/>
        </p:nvSpPr>
        <p:spPr>
          <a:xfrm>
            <a:off x="4953000" y="6441416"/>
            <a:ext cx="4114800" cy="369332"/>
          </a:xfrm>
          <a:prstGeom prst="rect">
            <a:avLst/>
          </a:prstGeom>
          <a:solidFill>
            <a:srgbClr val="FFC000">
              <a:alpha val="2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最小跳数树（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Min-hop distance tree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05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8382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imSun" pitchFamily="2" charset="-122"/>
                <a:ea typeface="SimSun" pitchFamily="2" charset="-122"/>
              </a:rPr>
              <a:t>例：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319437"/>
              </p:ext>
            </p:extLst>
          </p:nvPr>
        </p:nvGraphicFramePr>
        <p:xfrm>
          <a:off x="1606550" y="3124200"/>
          <a:ext cx="61976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857840" imgH="2457360" progId="Word.Picture.8">
                  <p:embed/>
                </p:oleObj>
              </mc:Choice>
              <mc:Fallback>
                <p:oleObj name="Picture" r:id="rId3" imgW="4857840" imgH="2457360" progId="Word.Picture.8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124200"/>
                        <a:ext cx="6197600" cy="32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635419"/>
              </p:ext>
            </p:extLst>
          </p:nvPr>
        </p:nvGraphicFramePr>
        <p:xfrm>
          <a:off x="1676400" y="381000"/>
          <a:ext cx="6096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4868009" imgH="2456755" progId="Word.Picture.8">
                  <p:embed/>
                </p:oleObj>
              </mc:Choice>
              <mc:Fallback>
                <p:oleObj name="Picture" r:id="rId5" imgW="4868009" imgH="2456755" progId="Word.Picture.8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"/>
                        <a:ext cx="6096000" cy="297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DC420953-7ED8-4715-8E83-DB7EBB644775}"/>
              </a:ext>
            </a:extLst>
          </p:cNvPr>
          <p:cNvSpPr/>
          <p:nvPr/>
        </p:nvSpPr>
        <p:spPr>
          <a:xfrm>
            <a:off x="6096000" y="457201"/>
            <a:ext cx="222250" cy="2285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DF4EF48-46C9-43AB-BFD8-C5B5D2B9CFC8}"/>
              </a:ext>
            </a:extLst>
          </p:cNvPr>
          <p:cNvSpPr/>
          <p:nvPr/>
        </p:nvSpPr>
        <p:spPr>
          <a:xfrm>
            <a:off x="2514600" y="3200412"/>
            <a:ext cx="222250" cy="2285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ED77A92-7CF6-484F-838D-7B8862370E52}"/>
              </a:ext>
            </a:extLst>
          </p:cNvPr>
          <p:cNvSpPr/>
          <p:nvPr/>
        </p:nvSpPr>
        <p:spPr>
          <a:xfrm rot="5400000">
            <a:off x="7286631" y="4610106"/>
            <a:ext cx="222250" cy="2285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E6BCF2-A658-41E6-8859-950D45E9A965}"/>
              </a:ext>
            </a:extLst>
          </p:cNvPr>
          <p:cNvSpPr txBox="1"/>
          <p:nvPr/>
        </p:nvSpPr>
        <p:spPr>
          <a:xfrm>
            <a:off x="1606550" y="381000"/>
            <a:ext cx="800219" cy="338554"/>
          </a:xfrm>
          <a:prstGeom prst="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初始化</a:t>
            </a:r>
            <a:endParaRPr lang="en-US" sz="1600" b="1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CCCC9B5-EAD8-4A61-863B-B589C66FC4BB}"/>
              </a:ext>
            </a:extLst>
          </p:cNvPr>
          <p:cNvSpPr/>
          <p:nvPr/>
        </p:nvSpPr>
        <p:spPr>
          <a:xfrm>
            <a:off x="304800" y="2138064"/>
            <a:ext cx="2209800" cy="565201"/>
          </a:xfrm>
          <a:prstGeom prst="rightArrow">
            <a:avLst/>
          </a:prstGeom>
          <a:solidFill>
            <a:schemeClr val="accent1">
              <a:alpha val="31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记录灰色顶点队列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68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8-17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60146"/>
              </p:ext>
            </p:extLst>
          </p:nvPr>
        </p:nvGraphicFramePr>
        <p:xfrm>
          <a:off x="1600200" y="228600"/>
          <a:ext cx="6096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868009" imgH="2456755" progId="Word.Picture.8">
                  <p:embed/>
                </p:oleObj>
              </mc:Choice>
              <mc:Fallback>
                <p:oleObj name="Picture" r:id="rId3" imgW="4868009" imgH="2456755" progId="Word.Picture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"/>
                        <a:ext cx="6096000" cy="32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1398"/>
              </p:ext>
            </p:extLst>
          </p:nvPr>
        </p:nvGraphicFramePr>
        <p:xfrm>
          <a:off x="1604963" y="3048000"/>
          <a:ext cx="6084887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4857840" imgH="2457360" progId="Word.Picture.8">
                  <p:embed/>
                </p:oleObj>
              </mc:Choice>
              <mc:Fallback>
                <p:oleObj name="Picture" r:id="rId5" imgW="4857840" imgH="245736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3048000"/>
                        <a:ext cx="608488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330BE0EC-1E00-4569-A320-2F500A63ADDF}"/>
              </a:ext>
            </a:extLst>
          </p:cNvPr>
          <p:cNvSpPr/>
          <p:nvPr/>
        </p:nvSpPr>
        <p:spPr>
          <a:xfrm rot="16200000">
            <a:off x="1450969" y="1714506"/>
            <a:ext cx="222250" cy="2285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6934F1E-2826-4F71-BC3C-852F8BB556D7}"/>
              </a:ext>
            </a:extLst>
          </p:cNvPr>
          <p:cNvSpPr/>
          <p:nvPr/>
        </p:nvSpPr>
        <p:spPr>
          <a:xfrm rot="10800000">
            <a:off x="6271845" y="2057400"/>
            <a:ext cx="222250" cy="2285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A62CC25-1B1B-45CD-966B-FDD9B1693882}"/>
              </a:ext>
            </a:extLst>
          </p:cNvPr>
          <p:cNvSpPr/>
          <p:nvPr/>
        </p:nvSpPr>
        <p:spPr>
          <a:xfrm>
            <a:off x="3962400" y="3200412"/>
            <a:ext cx="222250" cy="2285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3A1190C-CB9F-4757-82D4-CB49B007B6FB}"/>
              </a:ext>
            </a:extLst>
          </p:cNvPr>
          <p:cNvSpPr/>
          <p:nvPr/>
        </p:nvSpPr>
        <p:spPr>
          <a:xfrm rot="16371906">
            <a:off x="4505021" y="3637738"/>
            <a:ext cx="222250" cy="2285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8-18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69888"/>
              </p:ext>
            </p:extLst>
          </p:nvPr>
        </p:nvGraphicFramePr>
        <p:xfrm>
          <a:off x="1173163" y="344488"/>
          <a:ext cx="7018337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143680" imgH="2286000" progId="Word.Picture.8">
                  <p:embed/>
                </p:oleObj>
              </mc:Choice>
              <mc:Fallback>
                <p:oleObj name="Picture" r:id="rId3" imgW="5143680" imgH="2286000" progId="Word.Picture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344488"/>
                        <a:ext cx="7018337" cy="311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E2091DF5-2310-47CB-9A3C-35EF08E15CBA}"/>
              </a:ext>
            </a:extLst>
          </p:cNvPr>
          <p:cNvSpPr/>
          <p:nvPr/>
        </p:nvSpPr>
        <p:spPr>
          <a:xfrm rot="10800000">
            <a:off x="2133600" y="2362200"/>
            <a:ext cx="222250" cy="2285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59F8D-A144-42E8-9CEE-EC98E9A589A4}"/>
              </a:ext>
            </a:extLst>
          </p:cNvPr>
          <p:cNvSpPr txBox="1"/>
          <p:nvPr/>
        </p:nvSpPr>
        <p:spPr>
          <a:xfrm>
            <a:off x="1295400" y="3352800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（执行到这一步，</a:t>
            </a:r>
            <a:r>
              <a:rPr lang="en-US" altLang="zh-CN" i="1" dirty="0"/>
              <a:t>Q</a:t>
            </a:r>
            <a:r>
              <a:rPr lang="zh-CN" altLang="en-US" dirty="0"/>
              <a:t>为空，算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法结束）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4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8600"/>
            <a:ext cx="7772400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图的二着色：BFS应用举例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marL="463550" indent="-463550">
              <a:lnSpc>
                <a:spcPct val="110000"/>
              </a:lnSpc>
              <a:buFont typeface="Symbol" pitchFamily="18" charset="2"/>
              <a:buChar char="·"/>
            </a:pPr>
            <a:r>
              <a:rPr lang="zh-CN" altLang="en-US" sz="2000" dirty="0"/>
              <a:t>把一个无向图着色就是给图中每个顶点分配一种颜色</a:t>
            </a:r>
            <a:r>
              <a:rPr lang="en-US" sz="2000" dirty="0"/>
              <a:t>(</a:t>
            </a:r>
            <a:r>
              <a:rPr lang="zh-CN" altLang="en-US" sz="2000" dirty="0"/>
              <a:t>或一个号码</a:t>
            </a:r>
            <a:r>
              <a:rPr lang="en-US" sz="2000" dirty="0"/>
              <a:t>)</a:t>
            </a:r>
            <a:r>
              <a:rPr lang="zh-CN" altLang="en-US" sz="2000" dirty="0"/>
              <a:t>并使得图中任意两个相邻顶点的颜色不同。</a:t>
            </a:r>
            <a:endParaRPr lang="en-US" altLang="zh-CN" sz="2000" dirty="0"/>
          </a:p>
          <a:p>
            <a:pPr marL="463550" indent="-463550">
              <a:lnSpc>
                <a:spcPct val="110000"/>
              </a:lnSpc>
              <a:buFont typeface="Symbol" pitchFamily="18" charset="2"/>
              <a:buChar char="·"/>
            </a:pPr>
            <a:r>
              <a:rPr lang="zh-CN" altLang="en-US" sz="2000" dirty="0"/>
              <a:t>对一个图采用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种颜色来着色，并且着色之后图中任意两个相邻顶点的颜色互不相同，则称该图可以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着色。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3550" indent="-463550">
              <a:lnSpc>
                <a:spcPct val="11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图的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着色问题就是判断一个给定的图是否可以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着色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63550" indent="-463550">
              <a:lnSpc>
                <a:spcPct val="110000"/>
              </a:lnSpc>
              <a:buFont typeface="Symbol" pitchFamily="18" charset="2"/>
              <a:buChar char="·"/>
            </a:pPr>
            <a:r>
              <a:rPr lang="en-US" sz="2000" dirty="0" err="1">
                <a:latin typeface="SimSun" pitchFamily="2" charset="-122"/>
                <a:ea typeface="SimSun" pitchFamily="2" charset="-122"/>
              </a:rPr>
              <a:t>当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&gt; 2</a:t>
            </a:r>
            <a:r>
              <a:rPr 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时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着色问题是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NP-完全问题，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有多项式算法。</a:t>
            </a:r>
          </a:p>
          <a:p>
            <a:pPr marL="920750" lvl="1" indent="-463550">
              <a:lnSpc>
                <a:spcPct val="150000"/>
              </a:lnSpc>
              <a:buFont typeface="Symbol" pitchFamily="18" charset="2"/>
              <a:buChar char="·"/>
            </a:pPr>
            <a:endParaRPr lang="en-US" sz="16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A543C7-8108-4C99-AB8D-851AC31C8FA3}"/>
              </a:ext>
            </a:extLst>
          </p:cNvPr>
          <p:cNvGrpSpPr/>
          <p:nvPr/>
        </p:nvGrpSpPr>
        <p:grpSpPr>
          <a:xfrm>
            <a:off x="1143000" y="2985124"/>
            <a:ext cx="7772400" cy="3538631"/>
            <a:chOff x="1066800" y="2985124"/>
            <a:chExt cx="7772400" cy="3538631"/>
          </a:xfrm>
        </p:grpSpPr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id="{858FE095-C45B-4598-AEA6-D76172DD33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9340356"/>
                </p:ext>
              </p:extLst>
            </p:nvPr>
          </p:nvGraphicFramePr>
          <p:xfrm>
            <a:off x="3469386" y="3631455"/>
            <a:ext cx="5369814" cy="289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3" imgW="4457880" imgH="2343240" progId="Word.Picture.8">
                    <p:embed/>
                  </p:oleObj>
                </mc:Choice>
                <mc:Fallback>
                  <p:oleObj name="Picture" r:id="rId3" imgW="4457880" imgH="2343240" progId="Word.Picture.8">
                    <p:embed/>
                    <p:pic>
                      <p:nvPicPr>
                        <p:cNvPr id="5" name="Object 5">
                          <a:extLst>
                            <a:ext uri="{FF2B5EF4-FFF2-40B4-BE49-F238E27FC236}">
                              <a16:creationId xmlns:a16="http://schemas.microsoft.com/office/drawing/2014/main" id="{858FE095-C45B-4598-AEA6-D76172DD33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386" y="3631455"/>
                          <a:ext cx="5369814" cy="2892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7989212-C0BC-4DE7-87AE-6A5871B65196}"/>
                </a:ext>
              </a:extLst>
            </p:cNvPr>
            <p:cNvSpPr txBox="1"/>
            <p:nvPr/>
          </p:nvSpPr>
          <p:spPr>
            <a:xfrm>
              <a:off x="1066800" y="2985124"/>
              <a:ext cx="7772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作为特例，之前讲过的多级图，是可以在</a:t>
              </a:r>
              <a:r>
                <a:rPr lang="en-US" altLang="zh-CN" dirty="0"/>
                <a:t>O(</a:t>
              </a:r>
              <a:r>
                <a:rPr lang="en-US" altLang="zh-CN" i="1" dirty="0"/>
                <a:t>n</a:t>
              </a:r>
              <a:r>
                <a:rPr lang="en-US" altLang="zh-CN" dirty="0"/>
                <a:t>)</a:t>
              </a:r>
              <a:r>
                <a:rPr lang="zh-CN" altLang="en-US" dirty="0"/>
                <a:t>时间内实现</a:t>
              </a:r>
              <a:r>
                <a:rPr lang="en-US" altLang="zh-CN" i="1" dirty="0"/>
                <a:t>k</a:t>
              </a:r>
              <a:r>
                <a:rPr lang="en-US" altLang="zh-CN" dirty="0"/>
                <a:t>-</a:t>
              </a:r>
              <a:r>
                <a:rPr lang="zh-CN" altLang="en-US" dirty="0"/>
                <a:t>着色的</a:t>
              </a:r>
              <a:r>
                <a:rPr lang="en-US" altLang="zh-CN" dirty="0"/>
                <a:t>…</a:t>
              </a:r>
              <a:r>
                <a:rPr lang="zh-CN" altLang="en-US" dirty="0"/>
                <a:t>这是因为多级图同一层里的顶点互不相邻、不相邻的层的顶点也互不相邻。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60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67000" y="3231030"/>
            <a:ext cx="28956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8-4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608722-6D7D-4430-B0D4-9EECE3BE0B33}"/>
              </a:ext>
            </a:extLst>
          </p:cNvPr>
          <p:cNvGrpSpPr/>
          <p:nvPr/>
        </p:nvGrpSpPr>
        <p:grpSpPr>
          <a:xfrm>
            <a:off x="762000" y="1715880"/>
            <a:ext cx="8305800" cy="2416169"/>
            <a:chOff x="0" y="1162346"/>
            <a:chExt cx="7992929" cy="30303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C4AD1-4B47-4255-9E56-AFE272247934}"/>
                </a:ext>
              </a:extLst>
            </p:cNvPr>
            <p:cNvSpPr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7E29F9-947C-4337-A4B8-FB6935BCA35D}"/>
                </a:ext>
              </a:extLst>
            </p:cNvPr>
            <p:cNvSpPr txBox="1"/>
            <p:nvPr/>
          </p:nvSpPr>
          <p:spPr>
            <a:xfrm>
              <a:off x="0" y="1162346"/>
              <a:ext cx="7992929" cy="3030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338" tIns="270764" rIns="604338" bIns="128016" numCol="1" spcCol="1270" anchor="t" anchorCtr="0">
              <a:noAutofit/>
            </a:bodyPr>
            <a:lstStyle/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有向图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，其中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是图中顶点（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vertex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）的集合，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是图中边（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edge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）或链路（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link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）的集合。如果顶点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和顶点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之间存在一条边，则有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。如果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是一条有向边，则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称为“尾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(tail)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”，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称为“头（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head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）”，在图中一般用箭头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表示。有向图中，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并不意味着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也属于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  <a:endParaRPr lang="en-US" altLang="zh-CN" sz="22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0DEE0E-F007-4888-B29F-33421D692476}"/>
              </a:ext>
            </a:extLst>
          </p:cNvPr>
          <p:cNvGrpSpPr/>
          <p:nvPr/>
        </p:nvGrpSpPr>
        <p:grpSpPr>
          <a:xfrm>
            <a:off x="1151337" y="1524000"/>
            <a:ext cx="5450719" cy="383760"/>
            <a:chOff x="389337" y="970466"/>
            <a:chExt cx="5450719" cy="38376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0242F01-A68F-41DE-8BDF-E73ACB23DAD3}"/>
                </a:ext>
              </a:extLst>
            </p:cNvPr>
            <p:cNvSpPr/>
            <p:nvPr/>
          </p:nvSpPr>
          <p:spPr>
            <a:xfrm>
              <a:off x="389337" y="970466"/>
              <a:ext cx="5450719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0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6">
              <a:extLst>
                <a:ext uri="{FF2B5EF4-FFF2-40B4-BE49-F238E27FC236}">
                  <a16:creationId xmlns:a16="http://schemas.microsoft.com/office/drawing/2014/main" id="{64C44968-7552-4F97-BB77-91C35CCCE50B}"/>
                </a:ext>
              </a:extLst>
            </p:cNvPr>
            <p:cNvSpPr txBox="1"/>
            <p:nvPr/>
          </p:nvSpPr>
          <p:spPr>
            <a:xfrm>
              <a:off x="408071" y="989200"/>
              <a:ext cx="5413251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024" tIns="0" rIns="206024" bIns="0" numCol="1" spcCol="1270" anchor="ctr" anchorCtr="0">
              <a:noAutofit/>
            </a:bodyPr>
            <a:lstStyle/>
            <a:p>
              <a:pPr marL="0" lvl="0" indent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有向图</a:t>
              </a: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directed graph</a:t>
              </a: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）</a:t>
              </a:r>
              <a:endPara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9CD2552-4AD2-49CA-AF70-49121B2FABE3}"/>
              </a:ext>
            </a:extLst>
          </p:cNvPr>
          <p:cNvGrpSpPr/>
          <p:nvPr/>
        </p:nvGrpSpPr>
        <p:grpSpPr>
          <a:xfrm>
            <a:off x="3352800" y="4419600"/>
            <a:ext cx="3230522" cy="1981200"/>
            <a:chOff x="3352800" y="4419600"/>
            <a:chExt cx="2797888" cy="168478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44DD197-74C4-44C2-9A05-E96E8057C5C6}"/>
                </a:ext>
              </a:extLst>
            </p:cNvPr>
            <p:cNvSpPr/>
            <p:nvPr/>
          </p:nvSpPr>
          <p:spPr>
            <a:xfrm>
              <a:off x="3352800" y="44196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02A5A2E-869A-47A9-9402-E4AE5622B7BD}"/>
                </a:ext>
              </a:extLst>
            </p:cNvPr>
            <p:cNvSpPr/>
            <p:nvPr/>
          </p:nvSpPr>
          <p:spPr>
            <a:xfrm>
              <a:off x="4523144" y="44196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2EEB8D9-A065-454E-A88B-E1C9A02AC609}"/>
                </a:ext>
              </a:extLst>
            </p:cNvPr>
            <p:cNvSpPr/>
            <p:nvPr/>
          </p:nvSpPr>
          <p:spPr>
            <a:xfrm>
              <a:off x="5693488" y="44196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9CA1E62-DF4A-416D-90E1-BE8969E934E8}"/>
                </a:ext>
              </a:extLst>
            </p:cNvPr>
            <p:cNvSpPr/>
            <p:nvPr/>
          </p:nvSpPr>
          <p:spPr>
            <a:xfrm>
              <a:off x="3354977" y="5647189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C935D53-35AB-48CE-8AE3-49B08D9270F5}"/>
                </a:ext>
              </a:extLst>
            </p:cNvPr>
            <p:cNvSpPr/>
            <p:nvPr/>
          </p:nvSpPr>
          <p:spPr>
            <a:xfrm>
              <a:off x="4523144" y="5638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57196CD-9874-490B-B9C4-31E3257E8124}"/>
                </a:ext>
              </a:extLst>
            </p:cNvPr>
            <p:cNvSpPr/>
            <p:nvPr/>
          </p:nvSpPr>
          <p:spPr>
            <a:xfrm>
              <a:off x="5693488" y="5638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9D87C4C-209E-46E5-869D-C80D77F30855}"/>
                </a:ext>
              </a:extLst>
            </p:cNvPr>
            <p:cNvCxnSpPr>
              <a:cxnSpLocks/>
              <a:stCxn id="4" idx="4"/>
              <a:endCxn id="18" idx="0"/>
            </p:cNvCxnSpPr>
            <p:nvPr/>
          </p:nvCxnSpPr>
          <p:spPr>
            <a:xfrm>
              <a:off x="3581400" y="4876800"/>
              <a:ext cx="2177" cy="7703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76504C9-0320-4C86-99F9-8AEDA4D136D0}"/>
                </a:ext>
              </a:extLst>
            </p:cNvPr>
            <p:cNvCxnSpPr>
              <a:cxnSpLocks/>
              <a:stCxn id="15" idx="5"/>
              <a:endCxn id="20" idx="1"/>
            </p:cNvCxnSpPr>
            <p:nvPr/>
          </p:nvCxnSpPr>
          <p:spPr>
            <a:xfrm>
              <a:off x="4913389" y="4809845"/>
              <a:ext cx="847054" cy="895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9D1CAF3-1434-4ACB-9770-78465B73DA71}"/>
                </a:ext>
              </a:extLst>
            </p:cNvPr>
            <p:cNvCxnSpPr>
              <a:cxnSpLocks/>
              <a:stCxn id="17" idx="3"/>
              <a:endCxn id="19" idx="7"/>
            </p:cNvCxnSpPr>
            <p:nvPr/>
          </p:nvCxnSpPr>
          <p:spPr>
            <a:xfrm flipH="1">
              <a:off x="4913389" y="4809845"/>
              <a:ext cx="847054" cy="895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74ACDD1-EF27-4C9F-8187-0972048D0BCD}"/>
                </a:ext>
              </a:extLst>
            </p:cNvPr>
            <p:cNvCxnSpPr>
              <a:cxnSpLocks/>
              <a:stCxn id="4" idx="5"/>
              <a:endCxn id="19" idx="1"/>
            </p:cNvCxnSpPr>
            <p:nvPr/>
          </p:nvCxnSpPr>
          <p:spPr>
            <a:xfrm>
              <a:off x="3743045" y="4809845"/>
              <a:ext cx="847054" cy="895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A89A900-3AE5-46D0-A796-A3DA687C3B6E}"/>
                </a:ext>
              </a:extLst>
            </p:cNvPr>
            <p:cNvCxnSpPr>
              <a:cxnSpLocks/>
              <a:stCxn id="4" idx="6"/>
              <a:endCxn id="15" idx="2"/>
            </p:cNvCxnSpPr>
            <p:nvPr/>
          </p:nvCxnSpPr>
          <p:spPr>
            <a:xfrm>
              <a:off x="3810000" y="4648200"/>
              <a:ext cx="7131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2F4BEA1-AC73-4B8B-B75A-FB111F4A0702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5922088" y="4876800"/>
              <a:ext cx="0" cy="76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2161A60-7D42-4C45-8B2A-678D0A83B0EA}"/>
                </a:ext>
              </a:extLst>
            </p:cNvPr>
            <p:cNvCxnSpPr>
              <a:cxnSpLocks/>
              <a:stCxn id="18" idx="7"/>
              <a:endCxn id="15" idx="3"/>
            </p:cNvCxnSpPr>
            <p:nvPr/>
          </p:nvCxnSpPr>
          <p:spPr>
            <a:xfrm flipV="1">
              <a:off x="3745222" y="4809845"/>
              <a:ext cx="844877" cy="904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123EA47-17E2-41D6-9D37-2016F4B5B5F3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3812177" y="5867400"/>
              <a:ext cx="710967" cy="83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50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914400"/>
            <a:ext cx="8382000" cy="505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highlight>
                  <a:srgbClr val="FFFF00"/>
                </a:highlight>
                <a:latin typeface="SimSun" pitchFamily="2" charset="-122"/>
                <a:ea typeface="SimSun" pitchFamily="2" charset="-122"/>
              </a:rPr>
              <a:t>二着色</a:t>
            </a:r>
            <a:r>
              <a:rPr lang="en-US" sz="2400" b="1" dirty="0" err="1">
                <a:highlight>
                  <a:srgbClr val="FFFF00"/>
                </a:highlight>
                <a:latin typeface="SimSun" pitchFamily="2" charset="-122"/>
                <a:ea typeface="SimSun" pitchFamily="2" charset="-122"/>
              </a:rPr>
              <a:t>算法</a:t>
            </a: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简介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假设待着色的图是个连通图。</a:t>
            </a:r>
            <a:endParaRPr lang="en-US" altLang="zh-CN" sz="2000" dirty="0">
              <a:latin typeface="SimSun" pitchFamily="2" charset="-122"/>
              <a:ea typeface="SimSun" pitchFamily="2" charset="-122"/>
            </a:endParaRPr>
          </a:p>
          <a:p>
            <a:pPr marL="465138" indent="-465138">
              <a:lnSpc>
                <a:spcPct val="150000"/>
              </a:lnSpc>
              <a:spcBef>
                <a:spcPts val="300"/>
              </a:spcBef>
              <a:buFont typeface="Symbol" pitchFamily="18" charset="2"/>
              <a:buChar char="·"/>
            </a:pPr>
            <a:r>
              <a:rPr lang="en-US" sz="2000" dirty="0" err="1">
                <a:latin typeface="SimSun" pitchFamily="2" charset="-122"/>
                <a:ea typeface="SimSun" pitchFamily="2" charset="-122"/>
              </a:rPr>
              <a:t>用</a:t>
            </a:r>
            <a:r>
              <a:rPr lang="en-US" sz="2000" dirty="0" err="1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红</a:t>
            </a:r>
            <a:r>
              <a:rPr lang="en-US" sz="2000" dirty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red</a:t>
            </a:r>
            <a:r>
              <a:rPr lang="en-US" sz="2000" dirty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)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、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蓝(</a:t>
            </a:r>
            <a:r>
              <a:rPr lang="en-US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blue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两色为图着色</a:t>
            </a:r>
            <a:r>
              <a:rPr 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。</a:t>
            </a:r>
          </a:p>
          <a:p>
            <a:pPr marL="465138" indent="-465138">
              <a:lnSpc>
                <a:spcPct val="150000"/>
              </a:lnSpc>
              <a:spcBef>
                <a:spcPts val="300"/>
              </a:spcBef>
              <a:buFont typeface="Symbol" pitchFamily="18" charset="2"/>
              <a:buChar char="·"/>
            </a:pPr>
            <a:r>
              <a:rPr lang="en-US" sz="2000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原BFS中灰色不用，红、蓝代表顶点已不是白色</a:t>
            </a:r>
            <a:r>
              <a:rPr 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。</a:t>
            </a:r>
          </a:p>
          <a:p>
            <a:pPr marL="465138" indent="-465138">
              <a:lnSpc>
                <a:spcPct val="150000"/>
              </a:lnSpc>
              <a:spcBef>
                <a:spcPts val="300"/>
              </a:spcBef>
              <a:buFont typeface="Symbol" pitchFamily="18" charset="2"/>
              <a:buChar char="·"/>
            </a:pPr>
            <a:r>
              <a:rPr lang="en-US" sz="2000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原BFS中黑色不用，顶点出队即表明是黑色。队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列</a:t>
            </a:r>
            <a:r>
              <a:rPr lang="en-US" sz="2000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中顶点非红即蓝</a:t>
            </a:r>
            <a:r>
              <a:rPr 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。</a:t>
            </a:r>
          </a:p>
          <a:p>
            <a:pPr marL="465138" indent="-465138">
              <a:lnSpc>
                <a:spcPct val="150000"/>
              </a:lnSpc>
              <a:spcBef>
                <a:spcPts val="300"/>
              </a:spcBef>
              <a:buFont typeface="Symbol" pitchFamily="18" charset="2"/>
              <a:buChar char="·"/>
            </a:pPr>
            <a:r>
              <a:rPr lang="en-US" sz="2000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距离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sz="2000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与本题无关</a:t>
            </a:r>
            <a:r>
              <a:rPr 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，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忽略</a:t>
            </a:r>
            <a:r>
              <a:rPr 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。</a:t>
            </a:r>
          </a:p>
          <a:p>
            <a:pPr marL="465138" indent="-465138">
              <a:lnSpc>
                <a:spcPct val="150000"/>
              </a:lnSpc>
              <a:spcBef>
                <a:spcPts val="300"/>
              </a:spcBef>
              <a:buFont typeface="Symbol" pitchFamily="18" charset="2"/>
              <a:buChar char="·"/>
            </a:pPr>
            <a:r>
              <a:rPr lang="en-US" sz="2000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起始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顶</a:t>
            </a:r>
            <a:r>
              <a:rPr lang="en-US" sz="2000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点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的颜色着为红色，即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red</a:t>
            </a:r>
            <a:r>
              <a:rPr lang="en-US" sz="2000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.</a:t>
            </a:r>
          </a:p>
          <a:p>
            <a:pPr marL="465138" indent="-465138">
              <a:lnSpc>
                <a:spcPct val="150000"/>
              </a:lnSpc>
              <a:spcBef>
                <a:spcPts val="300"/>
              </a:spcBef>
              <a:buFont typeface="Symbol" pitchFamily="18" charset="2"/>
              <a:buChar char="·"/>
            </a:pP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首次访问点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v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时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染成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与其父亲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相反</a:t>
            </a:r>
            <a:r>
              <a:rPr lang="zh-CN" alt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的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颜色，用</a:t>
            </a:r>
            <a:r>
              <a:rPr lang="en-US" sz="2000" b="1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not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color(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表示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。</a:t>
            </a:r>
          </a:p>
          <a:p>
            <a:pPr marL="465138" indent="-465138">
              <a:lnSpc>
                <a:spcPct val="150000"/>
              </a:lnSpc>
              <a:spcBef>
                <a:spcPts val="300"/>
              </a:spcBef>
              <a:buFont typeface="Symbol" pitchFamily="18" charset="2"/>
              <a:buChar char="·"/>
            </a:pP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如从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u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到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v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是后续访问，检查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和color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是否相同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。</a:t>
            </a:r>
          </a:p>
          <a:p>
            <a:pPr indent="465138">
              <a:lnSpc>
                <a:spcPct val="150000"/>
              </a:lnSpc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如</a:t>
            </a:r>
            <a:r>
              <a:rPr lang="zh-CN" altLang="en-US" sz="20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果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相同，停止着色并报告</a:t>
            </a:r>
            <a:r>
              <a:rPr lang="zh-CN" altLang="en-US" sz="20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该图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不可二着色，否则继续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485" y="193188"/>
            <a:ext cx="81570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Two-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colorability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	color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White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每个顶点初始化为白色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；color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初始化完成，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是队列中唯一元素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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7 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Dequeue(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	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 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White 	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			then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(color[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])	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Enqueue(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	else if 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color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    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后续访问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				then return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(not 2-colorable)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14                   	       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endif 	      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              endif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17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endwhile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(2-colorable)</a:t>
            </a: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716508-AD32-4D02-9CD1-1F49EE46BAE8}"/>
              </a:ext>
            </a:extLst>
          </p:cNvPr>
          <p:cNvSpPr/>
          <p:nvPr/>
        </p:nvSpPr>
        <p:spPr>
          <a:xfrm>
            <a:off x="4267200" y="5090259"/>
            <a:ext cx="4572000" cy="1631216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此页的代码假设图是连通的。</a:t>
            </a:r>
            <a:endParaRPr lang="en-US" altLang="zh-CN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如果图不连通，上述代码有问题，比如</a:t>
            </a:r>
            <a:r>
              <a:rPr lang="en-US" altLang="zh-CN" i="1" dirty="0"/>
              <a:t>s</a:t>
            </a:r>
            <a:r>
              <a:rPr lang="zh-CN" altLang="en-US" dirty="0"/>
              <a:t>所在的分支是可</a:t>
            </a:r>
            <a:r>
              <a:rPr lang="en-US" altLang="zh-CN" dirty="0"/>
              <a:t>2-</a:t>
            </a:r>
            <a:r>
              <a:rPr lang="zh-CN" altLang="en-US" dirty="0"/>
              <a:t>染色的，但其它分支不知道，这样，得出的结论会有问题。因此，上述代码对不连通的图不适用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64F277C-0C64-DB32-524A-07597817C5C0}"/>
              </a:ext>
            </a:extLst>
          </p:cNvPr>
          <p:cNvSpPr/>
          <p:nvPr/>
        </p:nvSpPr>
        <p:spPr>
          <a:xfrm>
            <a:off x="304800" y="609600"/>
            <a:ext cx="188685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34EF5F-645A-902D-56C5-0C5C1E532040}"/>
              </a:ext>
            </a:extLst>
          </p:cNvPr>
          <p:cNvSpPr txBox="1"/>
          <p:nvPr/>
        </p:nvSpPr>
        <p:spPr>
          <a:xfrm>
            <a:off x="-69437" y="609600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</a:t>
            </a:r>
            <a:endParaRPr lang="en-US" altLang="zh-CN" dirty="0"/>
          </a:p>
          <a:p>
            <a:r>
              <a:rPr lang="zh-CN" altLang="en-US" dirty="0"/>
              <a:t>始</a:t>
            </a:r>
            <a:endParaRPr lang="en-US" altLang="zh-CN" dirty="0"/>
          </a:p>
          <a:p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阶</a:t>
            </a:r>
            <a:endParaRPr lang="en-US" altLang="zh-CN" dirty="0"/>
          </a:p>
          <a:p>
            <a:r>
              <a:rPr lang="zh-CN" altLang="en-US" dirty="0"/>
              <a:t>段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2CA26A9-5D1A-6356-E48B-5D1D6F691E7C}"/>
              </a:ext>
            </a:extLst>
          </p:cNvPr>
          <p:cNvSpPr/>
          <p:nvPr/>
        </p:nvSpPr>
        <p:spPr>
          <a:xfrm>
            <a:off x="304800" y="2209801"/>
            <a:ext cx="188685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90976C-77CE-6379-A5D7-0FE10730C82C}"/>
              </a:ext>
            </a:extLst>
          </p:cNvPr>
          <p:cNvSpPr txBox="1"/>
          <p:nvPr/>
        </p:nvSpPr>
        <p:spPr>
          <a:xfrm>
            <a:off x="-85796" y="3628934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染</a:t>
            </a:r>
            <a:endParaRPr lang="en-US" altLang="zh-CN" dirty="0"/>
          </a:p>
          <a:p>
            <a:pPr algn="ctr"/>
            <a:r>
              <a:rPr lang="zh-CN" altLang="en-US" dirty="0"/>
              <a:t>色</a:t>
            </a:r>
            <a:endParaRPr lang="en-US" altLang="zh-CN" dirty="0"/>
          </a:p>
          <a:p>
            <a:pPr algn="ctr"/>
            <a:r>
              <a:rPr lang="zh-CN" altLang="en-US" dirty="0"/>
              <a:t>阶</a:t>
            </a:r>
            <a:endParaRPr lang="en-US" altLang="zh-CN" dirty="0"/>
          </a:p>
          <a:p>
            <a:pPr algn="ctr"/>
            <a:r>
              <a:rPr lang="zh-CN" altLang="en-US" dirty="0"/>
              <a:t>段</a:t>
            </a:r>
          </a:p>
        </p:txBody>
      </p:sp>
    </p:spTree>
    <p:extLst>
      <p:ext uri="{BB962C8B-B14F-4D97-AF65-F5344CB8AC3E}">
        <p14:creationId xmlns:p14="http://schemas.microsoft.com/office/powerpoint/2010/main" val="4709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77948"/>
            <a:ext cx="8686800" cy="576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正确性证明</a:t>
            </a:r>
            <a:r>
              <a:rPr lang="en-US" sz="2400" b="1" dirty="0">
                <a:latin typeface="SimSun" pitchFamily="2" charset="-122"/>
                <a:ea typeface="SimSun" pitchFamily="2" charset="-122"/>
              </a:rPr>
              <a:t>：</a:t>
            </a:r>
          </a:p>
          <a:p>
            <a:pPr>
              <a:lnSpc>
                <a:spcPct val="140000"/>
              </a:lnSpc>
            </a:pPr>
            <a:r>
              <a:rPr lang="en-US" sz="2000" dirty="0" err="1">
                <a:latin typeface="SimSun" pitchFamily="2" charset="-122"/>
                <a:ea typeface="SimSun" pitchFamily="2" charset="-122"/>
              </a:rPr>
              <a:t>两种情形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：</a:t>
            </a:r>
          </a:p>
          <a:p>
            <a:pPr marL="457200" indent="-457200">
              <a:lnSpc>
                <a:spcPct val="14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(1)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算法顺利完成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【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即，执行第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18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行返回</a:t>
            </a:r>
            <a:r>
              <a:rPr lang="en-US" altLang="zh-CN" sz="2000" dirty="0">
                <a:latin typeface="SimSun" pitchFamily="2" charset="-122"/>
                <a:ea typeface="SimSun" pitchFamily="2" charset="-122"/>
              </a:rPr>
              <a:t>】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。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40000"/>
              </a:lnSpc>
            </a:pPr>
            <a:r>
              <a:rPr lang="en-US" sz="2000" dirty="0" err="1">
                <a:latin typeface="SimSun" pitchFamily="2" charset="-122"/>
                <a:ea typeface="SimSun" pitchFamily="2" charset="-122"/>
              </a:rPr>
              <a:t>考虑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任意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相邻两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顶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点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和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b</a:t>
            </a:r>
            <a:r>
              <a:rPr lang="en-US" sz="20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不失一般性，假设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顶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点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先被访问</a:t>
            </a:r>
            <a:r>
              <a:rPr lang="zh-CN" alt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、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着色。当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顶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点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成为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的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队首</a:t>
            </a:r>
            <a:r>
              <a:rPr lang="zh-CN" alt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元素再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去访问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顶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点</a:t>
            </a:r>
            <a:r>
              <a:rPr lang="en-US" sz="20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时，算法检查color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)。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因为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算法未中断，必有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color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color(</a:t>
            </a:r>
            <a:r>
              <a:rPr lang="en-US" sz="20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)。</a:t>
            </a:r>
            <a:r>
              <a:rPr lang="en-US" sz="20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所以图被正确地二着色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。 </a:t>
            </a:r>
          </a:p>
          <a:p>
            <a:pPr marL="457200" indent="-457200">
              <a:lnSpc>
                <a:spcPct val="14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(2)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算法中断运行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。</a:t>
            </a:r>
          </a:p>
          <a:p>
            <a:pPr marL="457200">
              <a:lnSpc>
                <a:spcPct val="140000"/>
              </a:lnSpc>
            </a:pPr>
            <a:r>
              <a:rPr lang="en-US" sz="2000" dirty="0" err="1">
                <a:latin typeface="SimSun" pitchFamily="2" charset="-122"/>
                <a:ea typeface="SimSun" pitchFamily="2" charset="-122"/>
              </a:rPr>
              <a:t>中断是因为算法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12行)</a:t>
            </a:r>
            <a:r>
              <a:rPr lang="zh-CN" altLang="en-US" sz="2000" dirty="0"/>
              <a:t>检测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color(</a:t>
            </a:r>
            <a:r>
              <a:rPr lang="en-US" sz="20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color(</a:t>
            </a:r>
            <a:r>
              <a:rPr lang="en-US" sz="2000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)。</a:t>
            </a:r>
            <a:r>
              <a:rPr lang="zh-CN" altLang="en-US" sz="2000" dirty="0"/>
              <a:t> 假设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都着了红色，那么有一条从根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的路径，路径上顶点的颜色必然是红蓝相间。这条路径必有偶数条边。同理，图中也有一条从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的偶数条边的路径。那么，这两条路径加上边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便形成了一个奇回路（即：有奇数条边的回路）从而不可二着色。如果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都着了蓝色，类似地也可找到一个奇回路。这就证明了算法的正确性。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B1EA02-0D33-4469-9AC2-BB41E845C9F7}"/>
              </a:ext>
            </a:extLst>
          </p:cNvPr>
          <p:cNvSpPr txBox="1"/>
          <p:nvPr/>
        </p:nvSpPr>
        <p:spPr>
          <a:xfrm>
            <a:off x="5562600" y="6400800"/>
            <a:ext cx="3488140" cy="369332"/>
          </a:xfrm>
          <a:prstGeom prst="rect">
            <a:avLst/>
          </a:prstGeom>
          <a:solidFill>
            <a:srgbClr val="FFC000"/>
          </a:solidFill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上述算法也可以用于寻找奇回路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111798"/>
            <a:ext cx="8915400" cy="6628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8.3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深度优先搜索</a:t>
            </a:r>
            <a:r>
              <a:rPr lang="en-US" sz="2800" b="1" dirty="0">
                <a:latin typeface="SimSun" pitchFamily="2" charset="-122"/>
                <a:ea typeface="SimSun" pitchFamily="2" charset="-122"/>
              </a:rPr>
              <a:t>(DFS)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及应用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r>
              <a:rPr lang="zh-CN" altLang="en-US" sz="2400" b="1" dirty="0"/>
              <a:t>周游策略：</a:t>
            </a:r>
            <a:endParaRPr lang="en-US" altLang="zh-CN" sz="2400" b="1" dirty="0"/>
          </a:p>
          <a:p>
            <a:pPr indent="465138"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en-US" dirty="0"/>
              <a:t>图可连通也可不连通，可有向也可无向。</a:t>
            </a:r>
            <a:endParaRPr lang="en-US" altLang="zh-CN" dirty="0"/>
          </a:p>
          <a:p>
            <a:pPr indent="46513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只要图中有还没访问的顶点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取一个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尚未访问的顶点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调用</a:t>
            </a:r>
            <a:r>
              <a:rPr lang="zh-CN" altLang="en-US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下面的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子程序</a:t>
            </a:r>
            <a:r>
              <a:rPr lang="zh-CN" altLang="en-US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dirty="0"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子程序的主要步骤是：</a:t>
            </a:r>
            <a:endParaRPr lang="en-US" altLang="zh-CN" dirty="0"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marL="465138" indent="-465138">
              <a:lnSpc>
                <a:spcPct val="125000"/>
              </a:lnSpc>
              <a:buFont typeface="Symbol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首先访问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，然后访问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的邻居；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25000"/>
              </a:lnSpc>
              <a:buFont typeface="Symbol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访问到某</a:t>
            </a:r>
            <a:r>
              <a:rPr lang="zh-CN" altLang="en-US" dirty="0">
                <a:latin typeface="Times" panose="02020603050405020304" pitchFamily="18" charset="0"/>
                <a:cs typeface="Times New Roman" pitchFamily="18" charset="0"/>
              </a:rPr>
              <a:t>顶点</a:t>
            </a:r>
            <a:r>
              <a:rPr lang="en-US" altLang="zh-CN" i="1" dirty="0">
                <a:latin typeface="Times" panose="02020603050405020304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cs typeface="Times New Roman" pitchFamily="18" charset="0"/>
              </a:rPr>
              <a:t>时并继续访问</a:t>
            </a:r>
            <a:r>
              <a:rPr lang="en-US" altLang="zh-CN" i="1" dirty="0">
                <a:latin typeface="Times" panose="02020603050405020304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cs typeface="Times New Roman" pitchFamily="18" charset="0"/>
              </a:rPr>
              <a:t>的（前向）邻居时，只从中选择一个尚未访问过的邻居</a:t>
            </a:r>
            <a:r>
              <a:rPr lang="en-US" altLang="zh-CN" i="1" dirty="0">
                <a:latin typeface="Times" panose="02020603050405020304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  <a:cs typeface="Times New Roman" pitchFamily="18" charset="0"/>
              </a:rPr>
              <a:t>作为自己的儿子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。然后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DFS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搜索进程暂时弃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的其它邻居不顾，而是从新收的儿子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出发继续访问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的邻居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......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当从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出发的所有访问全部完成后，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DFS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会回溯（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backtrack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）到父节点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。这时，又可以从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去访问它的下一个尚未被访问过的邻居节点（如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w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，作为其二儿子，然后重复与刚才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相同的搜索过程。</a:t>
            </a:r>
            <a:endParaRPr lang="en-US" altLang="zh-CN" dirty="0">
              <a:latin typeface="Times" panose="02020603050405020304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922338" lvl="1" indent="-465138">
              <a:lnSpc>
                <a:spcPct val="125000"/>
              </a:lnSpc>
              <a:buFont typeface="Symbol"/>
              <a:buChar char="·"/>
            </a:pP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需要注意的是，从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开始的搜索过程中，有可能其父节点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刚才没有访问的邻居已经被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或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的子孙访问到。这样，当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DFS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从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回溯到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时，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的这些</a:t>
            </a:r>
            <a:r>
              <a:rPr lang="zh-CN" altLang="en-US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邻居已经成为别人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的儿子，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对它们的访问只构成后续访问，不会形成父子关系。</a:t>
            </a:r>
            <a:endParaRPr lang="en-US" altLang="zh-CN" dirty="0">
              <a:latin typeface="Times" panose="02020603050405020304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marL="922338" lvl="1" indent="-465138">
              <a:lnSpc>
                <a:spcPct val="125000"/>
              </a:lnSpc>
              <a:buFont typeface="Symbol"/>
              <a:buChar char="·"/>
            </a:pP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当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完成对所有邻居访问后，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DFS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会回溯到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的父节点。如果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u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==</a:t>
            </a:r>
            <a:r>
              <a:rPr lang="en-US" altLang="zh-CN" i="1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，则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DFS</a:t>
            </a:r>
            <a:r>
              <a:rPr lang="zh-CN" altLang="en-US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结束</a:t>
            </a:r>
            <a:r>
              <a:rPr lang="en-US" altLang="zh-CN" dirty="0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</a:p>
          <a:p>
            <a:pPr marL="465138" indent="-465138">
              <a:lnSpc>
                <a:spcPct val="125000"/>
              </a:lnSpc>
              <a:buFont typeface="Symbol"/>
              <a:buChar char="·"/>
            </a:pPr>
            <a:r>
              <a:rPr lang="zh-CN" altLang="en-US" dirty="0">
                <a:latin typeface="Times" panose="02020603050405020304" pitchFamily="18" charset="0"/>
                <a:cs typeface="Times New Roman" pitchFamily="18" charset="0"/>
              </a:rPr>
              <a:t>如果图不连通或不是强连通的有向图，可能需要做多轮</a:t>
            </a:r>
            <a:r>
              <a:rPr lang="en-US" altLang="zh-CN" dirty="0">
                <a:latin typeface="Times" panose="02020603050405020304" pitchFamily="18" charset="0"/>
                <a:cs typeface="Times New Roman" pitchFamily="18" charset="0"/>
              </a:rPr>
              <a:t>DFS</a:t>
            </a:r>
            <a:r>
              <a:rPr lang="zh-CN" altLang="en-US" dirty="0">
                <a:latin typeface="Times" panose="02020603050405020304" pitchFamily="18" charset="0"/>
                <a:cs typeface="Times New Roman" pitchFamily="18" charset="0"/>
              </a:rPr>
              <a:t>搜索来确保访问到网络中所有顶点。 </a:t>
            </a:r>
            <a:endParaRPr lang="en-US" b="1" dirty="0">
              <a:latin typeface="Times" panose="02020603050405020304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771E9A-1BD5-C28D-282F-F17CF28B1DA3}"/>
              </a:ext>
            </a:extLst>
          </p:cNvPr>
          <p:cNvSpPr txBox="1"/>
          <p:nvPr/>
        </p:nvSpPr>
        <p:spPr>
          <a:xfrm>
            <a:off x="6096000" y="100447"/>
            <a:ext cx="29718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DFS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 Depth First Search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289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762000"/>
            <a:ext cx="8458200" cy="556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算法简介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marL="465138" indent="-465138">
              <a:lnSpc>
                <a:spcPct val="140000"/>
              </a:lnSpc>
              <a:buFont typeface="Symbol"/>
              <a:buChar char="·"/>
            </a:pPr>
            <a:r>
              <a:rPr lang="zh-CN" altLang="en-US" sz="2000" dirty="0"/>
              <a:t>用白、灰、黑三色表示每个顶点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尚未访问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(白)</a:t>
            </a:r>
            <a:r>
              <a:rPr lang="zh-CN" altLang="en-US" sz="2000" dirty="0"/>
              <a:t>，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刚被访问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(灰)</a:t>
            </a:r>
            <a:r>
              <a:rPr lang="zh-CN" altLang="en-US" sz="2000" dirty="0"/>
              <a:t>，以及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所有前向邻居都已被访问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(黑)</a:t>
            </a:r>
            <a:r>
              <a:rPr lang="zh-CN" altLang="en-US" sz="2000" dirty="0">
                <a:latin typeface="Times" panose="02020603050405020304" pitchFamily="18" charset="0"/>
              </a:rPr>
              <a:t>。</a:t>
            </a:r>
            <a:endParaRPr lang="en-US" altLang="zh-CN" sz="2000" dirty="0">
              <a:latin typeface="Times" panose="02020603050405020304" pitchFamily="18" charset="0"/>
            </a:endParaRPr>
          </a:p>
          <a:p>
            <a:pPr marL="465138" indent="-465138">
              <a:lnSpc>
                <a:spcPct val="140000"/>
              </a:lnSpc>
              <a:buFont typeface="Symbol"/>
              <a:buChar char="·"/>
            </a:pPr>
            <a:r>
              <a:rPr lang="zh-CN" altLang="en-US" sz="2000" dirty="0">
                <a:latin typeface="Times" panose="02020603050405020304" pitchFamily="18" charset="0"/>
              </a:rPr>
              <a:t>从顶点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进一步检查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" panose="02020603050405020304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" panose="02020603050405020304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中顶点</a:t>
            </a:r>
            <a:r>
              <a:rPr lang="en-US" altLang="zh-CN" sz="2000" i="1" dirty="0">
                <a:latin typeface="Times" panose="02020603050405020304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时，如发现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是白色，那么这是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首次访问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，这时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成为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的父亲，记为</a:t>
            </a:r>
            <a:r>
              <a:rPr lang="en-US" sz="2000" dirty="0">
                <a:latin typeface="Times" panose="02020603050405020304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" panose="02020603050405020304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" panose="02020603050405020304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" panose="02020603050405020304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sz="2000" dirty="0">
                <a:latin typeface="Times" panose="02020603050405020304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。非首次访问称为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后续访问</a:t>
            </a:r>
            <a:r>
              <a:rPr lang="zh-CN" altLang="en-US" sz="2000" dirty="0">
                <a:latin typeface="Times" panose="02020603050405020304" pitchFamily="18" charset="0"/>
              </a:rPr>
              <a:t>。</a:t>
            </a:r>
            <a:endParaRPr lang="en-US" altLang="zh-CN" sz="2000" dirty="0">
              <a:latin typeface="Times" panose="02020603050405020304" pitchFamily="18" charset="0"/>
              <a:cs typeface="Times New Roman" pitchFamily="18" charset="0"/>
            </a:endParaRPr>
          </a:p>
          <a:p>
            <a:pPr marL="465138" indent="-465138">
              <a:lnSpc>
                <a:spcPct val="140000"/>
              </a:lnSpc>
              <a:buFont typeface="Symbol"/>
              <a:buChar char="·"/>
            </a:pPr>
            <a:r>
              <a:rPr lang="zh-CN" altLang="en-US" sz="2000" dirty="0">
                <a:latin typeface="Times" panose="02020603050405020304" pitchFamily="18" charset="0"/>
              </a:rPr>
              <a:t>每个顶点</a:t>
            </a:r>
            <a:r>
              <a:rPr lang="en-US" altLang="zh-CN" sz="2000" i="1" dirty="0">
                <a:latin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有两个事件点，第一个事件点是</a:t>
            </a:r>
            <a:r>
              <a:rPr lang="en-US" altLang="zh-CN" sz="2000" i="1" dirty="0">
                <a:latin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刚被访问，由白变灰，称为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发现时刻</a:t>
            </a:r>
            <a:r>
              <a:rPr lang="zh-CN" altLang="en-US" sz="2000" dirty="0">
                <a:latin typeface="Times" panose="02020603050405020304" pitchFamily="18" charset="0"/>
              </a:rPr>
              <a:t>，记做</a:t>
            </a:r>
            <a:r>
              <a:rPr lang="en-US" altLang="zh-CN" sz="2000" i="1" dirty="0">
                <a:latin typeface="Times" panose="02020603050405020304" pitchFamily="18" charset="0"/>
              </a:rPr>
              <a:t>d</a:t>
            </a:r>
            <a:r>
              <a:rPr lang="en-US" altLang="zh-CN" sz="2000" dirty="0">
                <a:latin typeface="Times" panose="02020603050405020304" pitchFamily="18" charset="0"/>
              </a:rPr>
              <a:t>(</a:t>
            </a:r>
            <a:r>
              <a:rPr lang="en-US" altLang="zh-CN" sz="2000" i="1" dirty="0">
                <a:latin typeface="Times" panose="02020603050405020304" pitchFamily="18" charset="0"/>
              </a:rPr>
              <a:t>u</a:t>
            </a:r>
            <a:r>
              <a:rPr lang="en-US" altLang="zh-CN" sz="2000" dirty="0">
                <a:latin typeface="Times" panose="02020603050405020304" pitchFamily="18" charset="0"/>
              </a:rPr>
              <a:t>); </a:t>
            </a:r>
            <a:r>
              <a:rPr lang="zh-CN" altLang="en-US" sz="2000" dirty="0">
                <a:latin typeface="Times" panose="02020603050405020304" pitchFamily="18" charset="0"/>
              </a:rPr>
              <a:t>第二个事件点是</a:t>
            </a:r>
            <a:r>
              <a:rPr lang="en-US" altLang="zh-CN" sz="2000" i="1" dirty="0">
                <a:latin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由灰变黑，称为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完成时刻</a:t>
            </a:r>
            <a:r>
              <a:rPr lang="zh-CN" altLang="en-US" sz="2000" dirty="0">
                <a:latin typeface="Times" panose="02020603050405020304" pitchFamily="18" charset="0"/>
              </a:rPr>
              <a:t>，记做</a:t>
            </a:r>
            <a:r>
              <a:rPr lang="en-US" altLang="zh-CN" sz="2000" i="1" dirty="0">
                <a:latin typeface="Times" panose="02020603050405020304" pitchFamily="18" charset="0"/>
              </a:rPr>
              <a:t>f</a:t>
            </a:r>
            <a:r>
              <a:rPr lang="en-US" altLang="zh-CN" sz="2000" dirty="0">
                <a:latin typeface="Times" panose="02020603050405020304" pitchFamily="18" charset="0"/>
              </a:rPr>
              <a:t>(</a:t>
            </a:r>
            <a:r>
              <a:rPr lang="en-US" altLang="zh-CN" sz="2000" i="1" dirty="0">
                <a:latin typeface="Times" panose="02020603050405020304" pitchFamily="18" charset="0"/>
              </a:rPr>
              <a:t>u</a:t>
            </a:r>
            <a:r>
              <a:rPr lang="en-US" altLang="zh-CN" sz="2000" dirty="0">
                <a:latin typeface="Times" panose="02020603050405020304" pitchFamily="18" charset="0"/>
              </a:rPr>
              <a:t>)</a:t>
            </a:r>
            <a:r>
              <a:rPr lang="zh-CN" altLang="en-US" sz="2000" dirty="0">
                <a:latin typeface="Times" panose="02020603050405020304" pitchFamily="18" charset="0"/>
              </a:rPr>
              <a:t>。</a:t>
            </a:r>
            <a:r>
              <a:rPr lang="en-US" altLang="zh-CN" sz="2000" dirty="0">
                <a:latin typeface="Times" panose="02020603050405020304" pitchFamily="18" charset="0"/>
              </a:rPr>
              <a:t>【</a:t>
            </a:r>
            <a:r>
              <a:rPr lang="en-US" altLang="zh-CN" sz="2000" i="1" dirty="0">
                <a:latin typeface="Times" panose="02020603050405020304" pitchFamily="18" charset="0"/>
              </a:rPr>
              <a:t>d</a:t>
            </a:r>
            <a:r>
              <a:rPr lang="en-US" altLang="zh-CN" sz="2000" dirty="0">
                <a:latin typeface="Times" panose="02020603050405020304" pitchFamily="18" charset="0"/>
              </a:rPr>
              <a:t>: discover; </a:t>
            </a:r>
            <a:r>
              <a:rPr lang="en-US" altLang="zh-CN" sz="2000" i="1" dirty="0">
                <a:latin typeface="Times" panose="02020603050405020304" pitchFamily="18" charset="0"/>
              </a:rPr>
              <a:t>f</a:t>
            </a:r>
            <a:r>
              <a:rPr lang="en-US" altLang="zh-CN" sz="2000" dirty="0">
                <a:latin typeface="Times" panose="02020603050405020304" pitchFamily="18" charset="0"/>
              </a:rPr>
              <a:t>: finish】 </a:t>
            </a:r>
          </a:p>
          <a:p>
            <a:pPr marL="465138" indent="-465138">
              <a:lnSpc>
                <a:spcPct val="140000"/>
              </a:lnSpc>
              <a:buFont typeface="Symbol"/>
              <a:buChar char="·"/>
            </a:pPr>
            <a:r>
              <a:rPr lang="en-US" sz="2000" dirty="0" err="1">
                <a:latin typeface="Times" panose="02020603050405020304" pitchFamily="18" charset="0"/>
                <a:ea typeface="SimSun" pitchFamily="2" charset="-122"/>
              </a:rPr>
              <a:t>如果</a:t>
            </a:r>
            <a:r>
              <a:rPr lang="zh-CN" altLang="en-US" sz="2000" dirty="0">
                <a:latin typeface="Times" panose="02020603050405020304" pitchFamily="18" charset="0"/>
                <a:ea typeface="SimSun" pitchFamily="2" charset="-122"/>
              </a:rPr>
              <a:t>一个</a:t>
            </a:r>
            <a:r>
              <a:rPr lang="en-US" sz="2000" dirty="0">
                <a:latin typeface="Times" panose="02020603050405020304" pitchFamily="18" charset="0"/>
                <a:ea typeface="SimSun" pitchFamily="2" charset="-122"/>
              </a:rPr>
              <a:t>图</a:t>
            </a:r>
            <a:r>
              <a:rPr lang="zh-CN" altLang="en-US" sz="2000" dirty="0">
                <a:latin typeface="Times" panose="02020603050405020304" pitchFamily="18" charset="0"/>
                <a:ea typeface="SimSun" pitchFamily="2" charset="-122"/>
              </a:rPr>
              <a:t>中</a:t>
            </a:r>
            <a:r>
              <a:rPr lang="en-US" sz="2000" dirty="0">
                <a:latin typeface="Times" panose="02020603050405020304" pitchFamily="18" charset="0"/>
                <a:ea typeface="SimSun" pitchFamily="2" charset="-122"/>
              </a:rPr>
              <a:t>有</a:t>
            </a:r>
            <a:r>
              <a:rPr lang="en-US" sz="2000" i="1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" panose="02020603050405020304" pitchFamily="18" charset="0"/>
                <a:ea typeface="SimSun" pitchFamily="2" charset="-122"/>
              </a:rPr>
              <a:t>个顶点，这</a:t>
            </a:r>
            <a:r>
              <a:rPr lang="en-US" sz="2000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i="1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个</a:t>
            </a:r>
            <a:r>
              <a:rPr lang="en-US" sz="2000" dirty="0">
                <a:latin typeface="Times" panose="02020603050405020304" pitchFamily="18" charset="0"/>
                <a:ea typeface="SimSun" pitchFamily="2" charset="-122"/>
              </a:rPr>
              <a:t>事件点按发生顺序从1到</a:t>
            </a:r>
            <a:r>
              <a:rPr lang="en-US" sz="2000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i="1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" panose="02020603050405020304" pitchFamily="18" charset="0"/>
                <a:ea typeface="SimSun" pitchFamily="2" charset="-122"/>
              </a:rPr>
              <a:t>编号。</a:t>
            </a:r>
            <a:r>
              <a:rPr lang="en-US" sz="2000" dirty="0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既使</a:t>
            </a:r>
            <a:r>
              <a:rPr lang="zh-CN" altLang="en-US" sz="2000" dirty="0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原</a:t>
            </a:r>
            <a:r>
              <a:rPr lang="en-US" sz="2000" dirty="0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图</a:t>
            </a:r>
            <a:r>
              <a:rPr lang="zh-CN" altLang="en-US" sz="2000" dirty="0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并</a:t>
            </a:r>
            <a:r>
              <a:rPr lang="en-US" sz="2000" dirty="0" err="1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不连通，这</a:t>
            </a:r>
            <a:r>
              <a:rPr lang="zh-CN" altLang="en-US" sz="2000" dirty="0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些</a:t>
            </a:r>
            <a:r>
              <a:rPr lang="en-US" sz="2000" dirty="0" err="1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编号</a:t>
            </a:r>
            <a:r>
              <a:rPr lang="zh-CN" altLang="en-US" sz="2000" dirty="0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也</a:t>
            </a:r>
            <a:r>
              <a:rPr lang="en-US" sz="2000" dirty="0" err="1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是统一并连续的</a:t>
            </a:r>
            <a:r>
              <a:rPr lang="en-US" sz="2000" dirty="0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。</a:t>
            </a:r>
          </a:p>
          <a:p>
            <a:pPr marL="465138" indent="-465138">
              <a:lnSpc>
                <a:spcPct val="140000"/>
              </a:lnSpc>
              <a:buFont typeface="Symbol"/>
              <a:buChar char="·"/>
            </a:pPr>
            <a:r>
              <a:rPr lang="en-US" sz="2000" dirty="0" err="1">
                <a:latin typeface="Times" panose="02020603050405020304" pitchFamily="18" charset="0"/>
                <a:ea typeface="SimSun" pitchFamily="2" charset="-122"/>
              </a:rPr>
              <a:t>每次子程序的调用产生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一棵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DFS树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深</a:t>
            </a:r>
            <a:r>
              <a:rPr lang="en-US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度优先搜索树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)</a:t>
            </a:r>
            <a:r>
              <a:rPr lang="en-US" sz="2000" dirty="0">
                <a:latin typeface="Times" panose="02020603050405020304" pitchFamily="18" charset="0"/>
                <a:ea typeface="SimSun" pitchFamily="2" charset="-122"/>
              </a:rPr>
              <a:t>。</a:t>
            </a:r>
            <a:r>
              <a:rPr lang="en-US" sz="2000" dirty="0" err="1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多次调用</a:t>
            </a:r>
            <a:r>
              <a:rPr lang="zh-CN" altLang="en-US" sz="2000" dirty="0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会</a:t>
            </a:r>
            <a:r>
              <a:rPr lang="en-US" sz="2000" dirty="0" err="1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产生一个</a:t>
            </a:r>
            <a:r>
              <a:rPr lang="zh-CN" altLang="en-US" sz="2000" dirty="0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包含</a:t>
            </a:r>
            <a:r>
              <a:rPr lang="en-US" sz="2000" dirty="0" err="1">
                <a:highlight>
                  <a:srgbClr val="FFFF00"/>
                </a:highlight>
                <a:latin typeface="Times" panose="02020603050405020304" pitchFamily="18" charset="0"/>
                <a:ea typeface="SimSun" pitchFamily="2" charset="-122"/>
              </a:rPr>
              <a:t>多棵DFS树的森林</a:t>
            </a:r>
            <a:r>
              <a:rPr lang="en-US" altLang="zh-CN" sz="2000" dirty="0">
                <a:highlight>
                  <a:srgbClr val="FFFF00"/>
                </a:highlight>
                <a:latin typeface="SimSun" pitchFamily="2" charset="-122"/>
                <a:ea typeface="SimSun" pitchFamily="2" charset="-122"/>
              </a:rPr>
              <a:t>——</a:t>
            </a:r>
            <a:r>
              <a:rPr lang="zh-CN" altLang="en-US" sz="2000" dirty="0">
                <a:highlight>
                  <a:srgbClr val="FFFF00"/>
                </a:highlight>
                <a:latin typeface="SimSun" pitchFamily="2" charset="-122"/>
                <a:ea typeface="SimSun" pitchFamily="2" charset="-122"/>
              </a:rPr>
              <a:t>如果原图不连通的话（或者，如果不是强连通的有向图的话）</a:t>
            </a:r>
            <a:r>
              <a:rPr lang="en-US" sz="2000" dirty="0">
                <a:highlight>
                  <a:srgbClr val="FFFF00"/>
                </a:highlight>
                <a:latin typeface="SimSun" pitchFamily="2" charset="-122"/>
                <a:ea typeface="SimSun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137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838200"/>
            <a:ext cx="7924800" cy="55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主程序</a:t>
            </a: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伪码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>
              <a:lnSpc>
                <a:spcPct val="135000"/>
              </a:lnSpc>
              <a:spcBef>
                <a:spcPts val="12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DFS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0">
              <a:lnSpc>
                <a:spcPct val="135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35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White 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初始化每个点为白色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35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</a:rPr>
              <a:t>Nil</a:t>
            </a:r>
          </a:p>
          <a:p>
            <a:pPr lvl="0">
              <a:lnSpc>
                <a:spcPct val="135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35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		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初始时间为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35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35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White 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如有白色顶点，调用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US" sz="20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子程序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itchFamily="18" charset="0"/>
            </a:endParaRPr>
          </a:p>
          <a:p>
            <a:pPr lvl="0">
              <a:lnSpc>
                <a:spcPct val="135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DFS-Visit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135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endif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35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35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E132B8-F77C-44EC-A48F-4AFC749BA3F4}"/>
              </a:ext>
            </a:extLst>
          </p:cNvPr>
          <p:cNvSpPr txBox="1"/>
          <p:nvPr/>
        </p:nvSpPr>
        <p:spPr>
          <a:xfrm>
            <a:off x="5867400" y="5834554"/>
            <a:ext cx="3185487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7-11</a:t>
            </a:r>
            <a:r>
              <a:rPr lang="zh-CN" altLang="en-US" dirty="0"/>
              <a:t>行的</a:t>
            </a:r>
            <a:r>
              <a:rPr lang="en-US" altLang="zh-CN" dirty="0"/>
              <a:t>for</a:t>
            </a:r>
            <a:r>
              <a:rPr lang="zh-CN" altLang="en-US" dirty="0"/>
              <a:t>循环确保网络中</a:t>
            </a:r>
            <a:endParaRPr lang="en-US" altLang="zh-CN" dirty="0"/>
          </a:p>
          <a:p>
            <a:r>
              <a:rPr lang="zh-CN" altLang="en-US" dirty="0"/>
              <a:t>每个节点都会被访问到，无论</a:t>
            </a:r>
            <a:endParaRPr lang="en-US" altLang="zh-CN" dirty="0"/>
          </a:p>
          <a:p>
            <a:r>
              <a:rPr lang="zh-CN" altLang="en-US" dirty="0"/>
              <a:t>原图是否连通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218DDF12-55C7-0CC5-7598-F8B6AE5B72F8}"/>
              </a:ext>
            </a:extLst>
          </p:cNvPr>
          <p:cNvSpPr/>
          <p:nvPr/>
        </p:nvSpPr>
        <p:spPr>
          <a:xfrm>
            <a:off x="685800" y="1600200"/>
            <a:ext cx="304800" cy="21336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EF9B86-F007-A02F-CC0A-D9ED8A901A03}"/>
              </a:ext>
            </a:extLst>
          </p:cNvPr>
          <p:cNvSpPr txBox="1"/>
          <p:nvPr/>
        </p:nvSpPr>
        <p:spPr>
          <a:xfrm>
            <a:off x="232202" y="2205335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</a:t>
            </a:r>
            <a:endParaRPr lang="en-US" altLang="zh-CN" dirty="0"/>
          </a:p>
          <a:p>
            <a:r>
              <a:rPr lang="zh-CN" altLang="en-US" dirty="0"/>
              <a:t>始</a:t>
            </a:r>
            <a:endParaRPr lang="en-US" altLang="zh-CN" dirty="0"/>
          </a:p>
          <a:p>
            <a:r>
              <a:rPr lang="zh-CN" altLang="en-US" dirty="0"/>
              <a:t>化</a:t>
            </a:r>
            <a:endParaRPr lang="en-US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B72F1CFD-845F-E93C-E75A-5652DA01C98C}"/>
              </a:ext>
            </a:extLst>
          </p:cNvPr>
          <p:cNvSpPr/>
          <p:nvPr/>
        </p:nvSpPr>
        <p:spPr>
          <a:xfrm>
            <a:off x="647700" y="4096682"/>
            <a:ext cx="304800" cy="169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2782D7-0916-D23D-100D-FF4316C12A77}"/>
              </a:ext>
            </a:extLst>
          </p:cNvPr>
          <p:cNvSpPr txBox="1"/>
          <p:nvPr/>
        </p:nvSpPr>
        <p:spPr>
          <a:xfrm>
            <a:off x="232202" y="4066778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深</a:t>
            </a:r>
            <a:endParaRPr lang="en-US" altLang="zh-CN" dirty="0"/>
          </a:p>
          <a:p>
            <a:r>
              <a:rPr lang="zh-CN" altLang="en-US" dirty="0"/>
              <a:t>度</a:t>
            </a:r>
            <a:endParaRPr lang="en-US" altLang="zh-CN" dirty="0"/>
          </a:p>
          <a:p>
            <a:r>
              <a:rPr lang="zh-CN" altLang="en-US" dirty="0"/>
              <a:t>优</a:t>
            </a:r>
            <a:endParaRPr lang="en-US" altLang="zh-CN" dirty="0"/>
          </a:p>
          <a:p>
            <a:r>
              <a:rPr lang="zh-CN" altLang="en-US" dirty="0"/>
              <a:t>先</a:t>
            </a:r>
            <a:endParaRPr lang="en-US" altLang="zh-CN" dirty="0"/>
          </a:p>
          <a:p>
            <a:r>
              <a:rPr lang="zh-CN" altLang="en-US" dirty="0"/>
              <a:t>搜</a:t>
            </a:r>
            <a:endParaRPr lang="en-US" altLang="zh-CN" dirty="0"/>
          </a:p>
          <a:p>
            <a:r>
              <a:rPr lang="zh-CN" altLang="en-US" dirty="0"/>
              <a:t>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33400"/>
            <a:ext cx="8001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递归形式的</a:t>
            </a:r>
            <a:r>
              <a:rPr lang="en-US" sz="24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DFS子程序</a:t>
            </a: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伪码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endParaRPr lang="en-US" b="1" dirty="0">
              <a:latin typeface="SimSun" pitchFamily="2" charset="-122"/>
              <a:ea typeface="SimSun" pitchFamily="2" charset="-122"/>
            </a:endParaRPr>
          </a:p>
          <a:p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DFS-Visit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Gray  		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由白变灰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+ 1 			</a:t>
            </a:r>
          </a:p>
          <a:p>
            <a:pPr lvl="0"/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		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为顶点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打上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发现时刻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的时间戳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each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=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White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	DFS-Visit(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递归访问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的邻居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endif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Black 	    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此时，对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的访问已完成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+ 1 	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time                           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为顶点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打上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完成时刻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的时间戳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4969" y="5393394"/>
            <a:ext cx="7543800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SimSun" pitchFamily="2" charset="-122"/>
                <a:ea typeface="SimSun" pitchFamily="2" charset="-122"/>
              </a:rPr>
              <a:t>由伪码可见，如果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是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的儿子，那么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先完成对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的访问后才完成对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的访问。从而可知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，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/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==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/>
              <a:t>。</a:t>
            </a:r>
            <a:endParaRPr lang="en-US" sz="20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784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" y="685800"/>
            <a:ext cx="8572500" cy="555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定理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8.1  </a:t>
            </a: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区间套定理</a:t>
            </a: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sz="2400" b="1" dirty="0"/>
              <a:t>  </a:t>
            </a:r>
          </a:p>
          <a:p>
            <a:pPr marL="465138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结束时：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访问区间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包含访问区间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当且仅当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的祖先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；如果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没有直系关系，访问区间必不相交。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证明：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由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伪码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可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知，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的儿子，则有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)]。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显然，如果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的祖先，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那么有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)]。</a:t>
            </a:r>
          </a:p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)]，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说明访问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的过程中访问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了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，那么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必定是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的后代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</a:p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没有直系亲属关系，不妨假设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，因无直系关系，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完成前，必不会访问到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。故有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，它们的区间必不相交。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反之，如果区间不相交，不妨假设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，那么在节点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访问完成的时刻，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还没有被发现，所以顶点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不可能是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的后代。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60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8-28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97979"/>
            <a:ext cx="8458200" cy="593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定理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8.2</a:t>
            </a:r>
            <a:r>
              <a:rPr lang="en-US" sz="2400" b="1" dirty="0"/>
              <a:t> </a:t>
            </a: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白路径定理</a:t>
            </a: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en-US" sz="2400" b="1" dirty="0"/>
              <a:t>	</a:t>
            </a:r>
          </a:p>
          <a:p>
            <a:pPr marL="465138">
              <a:lnSpc>
                <a:spcPct val="150000"/>
              </a:lnSpc>
              <a:spcBef>
                <a:spcPts val="400"/>
              </a:spcBef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成为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的后代，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当且仅当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在时刻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，图中存在一条从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的由白色顶点构成的路径。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证明：</a:t>
            </a:r>
            <a:endParaRPr lang="en-US" altLang="zh-CN" sz="20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>
              <a:lnSpc>
                <a:spcPct val="13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/>
              <a:t>如果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的后代，那么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DFS树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必然存在一条路径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由定理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8.1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…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。这说</a:t>
            </a:r>
            <a:r>
              <a:rPr lang="zh-CN" altLang="en-US" sz="2000" dirty="0"/>
              <a:t>明在时刻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000" dirty="0"/>
              <a:t>，路径上所有顶点都还没被访问，因而是白色的。</a:t>
            </a:r>
            <a:endParaRPr lang="en-US" altLang="zh-CN" sz="2000" dirty="0"/>
          </a:p>
          <a:p>
            <a:pPr marL="465138" indent="-465138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	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如果在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时，存在一条从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的白路径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…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32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，那么该路径上所有节点都必然成为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的后代。采用归纳法。作为归纳基础，先证明，先证明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必然是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的后代。因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必需在所有白色邻居都完成访问后才可以“完成”。又因为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时刻时，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u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是白色节点，因此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必然是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的后代。现假设路径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…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，都是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的后代，那么路径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上的下一个顶点也必然是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的后代。否则，在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完成访问时，它还有个白色的邻居，这与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算法矛盾。  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6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685800"/>
            <a:ext cx="8001000" cy="567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一个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非递归</a:t>
            </a:r>
            <a:r>
              <a:rPr lang="en-US" sz="24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DFS子程序简介</a:t>
            </a:r>
            <a:endParaRPr lang="en-US" sz="24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/>
              <a:t>初始时刻，顶点</a:t>
            </a:r>
            <a:r>
              <a:rPr lang="en-US" sz="2000" i="1" dirty="0">
                <a:latin typeface="Times" panose="02020603050405020304" pitchFamily="18" charset="0"/>
              </a:rPr>
              <a:t>s</a:t>
            </a:r>
            <a:r>
              <a:rPr lang="zh-CN" altLang="en-US" sz="2000" dirty="0">
                <a:latin typeface="Times" panose="02020603050405020304" pitchFamily="18" charset="0"/>
              </a:rPr>
              <a:t>先被访问、压入堆栈并改为灰色。</a:t>
            </a:r>
            <a:endParaRPr lang="en-US" altLang="zh-CN" sz="2000" dirty="0">
              <a:latin typeface="Times" panose="02020603050405020304" pitchFamily="18" charset="0"/>
            </a:endParaRPr>
          </a:p>
          <a:p>
            <a:pPr marL="465138" indent="-465138">
              <a:lnSpc>
                <a:spcPct val="150000"/>
              </a:lnSpc>
              <a:buFont typeface="Symbol"/>
              <a:buChar char="·"/>
            </a:pPr>
            <a:r>
              <a:rPr lang="zh-CN" altLang="en-US" sz="2000" dirty="0">
                <a:latin typeface="Times" panose="02020603050405020304" pitchFamily="18" charset="0"/>
              </a:rPr>
              <a:t>假设当前栈顶是</a:t>
            </a:r>
            <a:r>
              <a:rPr lang="en-US" sz="2000" i="1" dirty="0" err="1">
                <a:latin typeface="Times" panose="02020603050405020304" pitchFamily="18" charset="0"/>
                <a:cs typeface="Times New Roman" pitchFamily="18" charset="0"/>
              </a:rPr>
              <a:t>u</a:t>
            </a:r>
            <a:r>
              <a:rPr lang="en-US" sz="2000" dirty="0" err="1">
                <a:latin typeface="Times" panose="02020603050405020304" pitchFamily="18" charset="0"/>
                <a:ea typeface="SimSun" panose="02010600030101010101" pitchFamily="2" charset="-122"/>
                <a:cs typeface="Times New Roman" pitchFamily="18" charset="0"/>
              </a:rPr>
              <a:t>，DFS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每一次</a:t>
            </a:r>
            <a:r>
              <a:rPr lang="zh-CN" altLang="en-US" sz="2000" dirty="0"/>
              <a:t>访问的都是栈顶顶点</a:t>
            </a:r>
            <a:r>
              <a:rPr lang="en-US" altLang="zh-CN" sz="2000" i="1" dirty="0">
                <a:latin typeface="Times" panose="02020603050405020304" pitchFamily="18" charset="0"/>
              </a:rPr>
              <a:t>u</a:t>
            </a:r>
            <a:r>
              <a:rPr lang="zh-CN" altLang="en-US" sz="2000" dirty="0"/>
              <a:t>的邻居。有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/>
              <a:t>种情况：</a:t>
            </a:r>
            <a:endParaRPr lang="en-US" sz="3200" dirty="0"/>
          </a:p>
          <a:p>
            <a:pPr marL="920750" lvl="1" indent="-455613">
              <a:lnSpc>
                <a:spcPct val="150000"/>
              </a:lnSpc>
              <a:buAutoNum type="arabicParenBoth"/>
            </a:pPr>
            <a:r>
              <a:rPr lang="zh-CN" altLang="en-US" sz="2000" dirty="0"/>
              <a:t>顶点</a:t>
            </a:r>
            <a:r>
              <a:rPr lang="en-US" sz="2000" i="1" dirty="0">
                <a:latin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的所有邻居都己访问过了。</a:t>
            </a:r>
            <a:endParaRPr lang="en-US" altLang="zh-CN" sz="2000" dirty="0">
              <a:latin typeface="Times" panose="02020603050405020304" pitchFamily="18" charset="0"/>
            </a:endParaRPr>
          </a:p>
          <a:p>
            <a:pPr marL="912813" lvl="1">
              <a:lnSpc>
                <a:spcPct val="150000"/>
              </a:lnSpc>
            </a:pPr>
            <a:r>
              <a:rPr lang="zh-CN" altLang="en-US" sz="2000" dirty="0">
                <a:latin typeface="Times" panose="02020603050405020304" pitchFamily="18" charset="0"/>
                <a:ea typeface="SimSun" panose="02010600030101010101" pitchFamily="2" charset="-122"/>
              </a:rPr>
              <a:t>从栈中</a:t>
            </a:r>
            <a:r>
              <a:rPr lang="en-US" sz="2000" dirty="0" err="1">
                <a:latin typeface="Times" panose="02020603050405020304" pitchFamily="18" charset="0"/>
                <a:ea typeface="SimSun" panose="02010600030101010101" pitchFamily="2" charset="-122"/>
              </a:rPr>
              <a:t>弹出</a:t>
            </a:r>
            <a:r>
              <a:rPr lang="en-US" sz="2000" i="1" dirty="0" err="1">
                <a:latin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，将其变成黑色，打上</a:t>
            </a:r>
            <a:r>
              <a:rPr lang="en-US" sz="2000" i="1" dirty="0">
                <a:latin typeface="Times" panose="02020603050405020304" pitchFamily="18" charset="0"/>
              </a:rPr>
              <a:t>f</a:t>
            </a:r>
            <a:r>
              <a:rPr lang="en-US" sz="2000" dirty="0">
                <a:latin typeface="Times" panose="02020603050405020304" pitchFamily="18" charset="0"/>
              </a:rPr>
              <a:t>(</a:t>
            </a:r>
            <a:r>
              <a:rPr lang="en-US" sz="2000" i="1" dirty="0">
                <a:latin typeface="Times" panose="02020603050405020304" pitchFamily="18" charset="0"/>
              </a:rPr>
              <a:t>u</a:t>
            </a:r>
            <a:r>
              <a:rPr lang="en-US" sz="2000" dirty="0">
                <a:latin typeface="Times" panose="02020603050405020304" pitchFamily="18" charset="0"/>
              </a:rPr>
              <a:t>)</a:t>
            </a:r>
            <a:r>
              <a:rPr lang="zh-CN" altLang="en-US" sz="2000" dirty="0">
                <a:latin typeface="Times" panose="02020603050405020304" pitchFamily="18" charset="0"/>
              </a:rPr>
              <a:t>。</a:t>
            </a:r>
            <a:r>
              <a:rPr lang="zh-CN" altLang="en-US" sz="2000" dirty="0">
                <a:latin typeface="Times" panose="02020603050405020304" pitchFamily="18" charset="0"/>
                <a:ea typeface="SimSun" panose="02010600030101010101" pitchFamily="2" charset="-122"/>
              </a:rPr>
              <a:t>如果栈为空</a:t>
            </a:r>
            <a:r>
              <a:rPr lang="en-US" sz="2000" dirty="0">
                <a:latin typeface="Times" panose="02020603050405020304" pitchFamily="18" charset="0"/>
                <a:ea typeface="SimSun" panose="02010600030101010101" pitchFamily="2" charset="-122"/>
              </a:rPr>
              <a:t>，</a:t>
            </a:r>
            <a:r>
              <a:rPr lang="en-US" sz="2000" dirty="0" err="1">
                <a:latin typeface="Times" panose="02020603050405020304" pitchFamily="18" charset="0"/>
                <a:ea typeface="SimSun" panose="02010600030101010101" pitchFamily="2" charset="-122"/>
              </a:rPr>
              <a:t>一轮</a:t>
            </a:r>
            <a:r>
              <a:rPr lang="en-US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000" dirty="0">
                <a:latin typeface="Times" panose="02020603050405020304" pitchFamily="18" charset="0"/>
              </a:rPr>
              <a:t> </a:t>
            </a:r>
            <a:r>
              <a:rPr lang="en-US" sz="2000" dirty="0" err="1">
                <a:latin typeface="Times" panose="02020603050405020304" pitchFamily="18" charset="0"/>
                <a:ea typeface="SimSun" panose="02010600030101010101" pitchFamily="2" charset="-122"/>
              </a:rPr>
              <a:t>完成</a:t>
            </a:r>
            <a:r>
              <a:rPr lang="zh-CN" altLang="en-US" sz="2000" dirty="0">
                <a:latin typeface="Times" panose="02020603050405020304" pitchFamily="18" charset="0"/>
              </a:rPr>
              <a:t>。</a:t>
            </a:r>
            <a:endParaRPr lang="en-US" altLang="zh-CN" sz="2000" dirty="0">
              <a:latin typeface="Times" panose="02020603050405020304" pitchFamily="18" charset="0"/>
            </a:endParaRPr>
          </a:p>
          <a:p>
            <a:pPr marL="808037" lvl="1" indent="-342900">
              <a:lnSpc>
                <a:spcPct val="150000"/>
              </a:lnSpc>
              <a:buAutoNum type="arabicParenBoth" startAt="2"/>
            </a:pPr>
            <a:r>
              <a:rPr lang="zh-CN" altLang="en-US" sz="2000" dirty="0">
                <a:latin typeface="Times" panose="02020603050405020304" pitchFamily="18" charset="0"/>
              </a:rPr>
              <a:t>顶点</a:t>
            </a:r>
            <a:r>
              <a:rPr lang="en-US" sz="2000" i="1" dirty="0">
                <a:latin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的下一个邻居</a:t>
            </a:r>
            <a:r>
              <a:rPr lang="en-US" sz="2000" i="1" dirty="0">
                <a:latin typeface="Times" panose="02020603050405020304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</a:rPr>
              <a:t>是白色。</a:t>
            </a:r>
            <a:endParaRPr lang="en-US" altLang="zh-CN" sz="2000" dirty="0">
              <a:latin typeface="Times" panose="02020603050405020304" pitchFamily="18" charset="0"/>
            </a:endParaRPr>
          </a:p>
          <a:p>
            <a:pPr marL="912813" lvl="1">
              <a:lnSpc>
                <a:spcPct val="150000"/>
              </a:lnSpc>
            </a:pPr>
            <a:r>
              <a:rPr lang="en-US" sz="2000" i="1" dirty="0">
                <a:latin typeface="Times" panose="02020603050405020304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</a:rPr>
              <a:t>被首次访问，压入堆栈、变灰色、记录时刻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" panose="02020603050405020304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" panose="02020603050405020304" pitchFamily="18" charset="0"/>
                <a:cs typeface="Times New Roman" pitchFamily="18" charset="0"/>
              </a:rPr>
              <a:t>) </a:t>
            </a:r>
            <a:r>
              <a:rPr lang="zh-CN" altLang="en-US" sz="2000" dirty="0">
                <a:latin typeface="Times" panose="02020603050405020304" pitchFamily="18" charset="0"/>
              </a:rPr>
              <a:t>和 </a:t>
            </a:r>
            <a:r>
              <a:rPr lang="zh-CN" altLang="en-US" sz="2000" dirty="0">
                <a:latin typeface="Times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>
                <a:latin typeface="Times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Times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latin typeface="Times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sz="2000" i="1" dirty="0">
                <a:latin typeface="Times" panose="02020603050405020304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。</a:t>
            </a:r>
            <a:endParaRPr lang="en-US" altLang="zh-CN" sz="2000" dirty="0">
              <a:latin typeface="Times" panose="02020603050405020304" pitchFamily="18" charset="0"/>
            </a:endParaRPr>
          </a:p>
          <a:p>
            <a:pPr marL="912813" lvl="1" indent="-447675">
              <a:lnSpc>
                <a:spcPct val="150000"/>
              </a:lnSpc>
              <a:buAutoNum type="arabicParenBoth" startAt="3"/>
            </a:pPr>
            <a:r>
              <a:rPr lang="zh-CN" altLang="en-US" sz="2000" dirty="0">
                <a:latin typeface="Times" panose="02020603050405020304" pitchFamily="18" charset="0"/>
              </a:rPr>
              <a:t>顶点</a:t>
            </a:r>
            <a:r>
              <a:rPr lang="en-US" sz="2000" i="1" dirty="0">
                <a:latin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的下一个邻居</a:t>
            </a:r>
            <a:r>
              <a:rPr lang="en-US" sz="2000" i="1" dirty="0">
                <a:latin typeface="Times" panose="02020603050405020304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</a:rPr>
              <a:t>不是白色。</a:t>
            </a:r>
            <a:endParaRPr lang="en-US" altLang="zh-CN" sz="2000" dirty="0">
              <a:latin typeface="Times" panose="02020603050405020304" pitchFamily="18" charset="0"/>
            </a:endParaRPr>
          </a:p>
          <a:p>
            <a:pPr marL="915988" lvl="1">
              <a:lnSpc>
                <a:spcPct val="150000"/>
              </a:lnSpc>
            </a:pPr>
            <a:r>
              <a:rPr lang="zh-CN" altLang="en-US" sz="2000" dirty="0">
                <a:latin typeface="Times" panose="02020603050405020304" pitchFamily="18" charset="0"/>
              </a:rPr>
              <a:t>这是对</a:t>
            </a:r>
            <a:r>
              <a:rPr lang="en-US" sz="2000" i="1" dirty="0">
                <a:latin typeface="Times" panose="02020603050405020304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</a:rPr>
              <a:t>的后续访问，</a:t>
            </a:r>
            <a:r>
              <a:rPr lang="en-US" sz="2000" dirty="0">
                <a:latin typeface="Times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latin typeface="Times" panose="02020603050405020304" pitchFamily="18" charset="0"/>
              </a:rPr>
              <a:t>本身并不做任何操作，但在解决具体应用问题时，需要结合具体问题而设计相</a:t>
            </a:r>
            <a:r>
              <a:rPr lang="zh-CN" altLang="en-US" sz="2000" dirty="0"/>
              <a:t>应的操作。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572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67000" y="3271963"/>
            <a:ext cx="28956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8-4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608722-6D7D-4430-B0D4-9EECE3BE0B33}"/>
              </a:ext>
            </a:extLst>
          </p:cNvPr>
          <p:cNvGrpSpPr/>
          <p:nvPr/>
        </p:nvGrpSpPr>
        <p:grpSpPr>
          <a:xfrm>
            <a:off x="762000" y="1756814"/>
            <a:ext cx="8091542" cy="2281786"/>
            <a:chOff x="0" y="1162346"/>
            <a:chExt cx="7786742" cy="30303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C4AD1-4B47-4255-9E56-AFE272247934}"/>
                </a:ext>
              </a:extLst>
            </p:cNvPr>
            <p:cNvSpPr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7E29F9-947C-4337-A4B8-FB6935BCA35D}"/>
                </a:ext>
              </a:extLst>
            </p:cNvPr>
            <p:cNvSpPr txBox="1"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338" tIns="270764" rIns="604338" bIns="128016" numCol="1" spcCol="1270" anchor="t" anchorCtr="0">
              <a:noAutofit/>
            </a:bodyPr>
            <a:lstStyle/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无向图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，其中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是图中顶点的集合，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是图中无向边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链路的集合。如果顶点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和顶点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之间存在一条边，则有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；无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向图中，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同时意味着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对于一条无向边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zh-CN" altLang="en-US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在图中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一般用连接两个顶点的直线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—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表示。</a:t>
              </a:r>
              <a:endParaRPr lang="en-US" altLang="zh-CN" sz="22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0DEE0E-F007-4888-B29F-33421D692476}"/>
              </a:ext>
            </a:extLst>
          </p:cNvPr>
          <p:cNvGrpSpPr/>
          <p:nvPr/>
        </p:nvGrpSpPr>
        <p:grpSpPr>
          <a:xfrm>
            <a:off x="1151337" y="1564933"/>
            <a:ext cx="5450719" cy="383760"/>
            <a:chOff x="389337" y="970466"/>
            <a:chExt cx="5450719" cy="38376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0242F01-A68F-41DE-8BDF-E73ACB23DAD3}"/>
                </a:ext>
              </a:extLst>
            </p:cNvPr>
            <p:cNvSpPr/>
            <p:nvPr/>
          </p:nvSpPr>
          <p:spPr>
            <a:xfrm>
              <a:off x="389337" y="970466"/>
              <a:ext cx="5450719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0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6">
              <a:extLst>
                <a:ext uri="{FF2B5EF4-FFF2-40B4-BE49-F238E27FC236}">
                  <a16:creationId xmlns:a16="http://schemas.microsoft.com/office/drawing/2014/main" id="{64C44968-7552-4F97-BB77-91C35CCCE50B}"/>
                </a:ext>
              </a:extLst>
            </p:cNvPr>
            <p:cNvSpPr txBox="1"/>
            <p:nvPr/>
          </p:nvSpPr>
          <p:spPr>
            <a:xfrm>
              <a:off x="408071" y="989200"/>
              <a:ext cx="5413251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024" tIns="0" rIns="206024" bIns="0" numCol="1" spcCol="1270" anchor="ctr" anchorCtr="0">
              <a:noAutofit/>
            </a:bodyPr>
            <a:lstStyle/>
            <a:p>
              <a:pPr marL="0" lvl="0" indent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无向图</a:t>
              </a: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undirected graph</a:t>
              </a: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）</a:t>
              </a:r>
              <a:endPara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63302CB-1574-46C8-84E5-0644A140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4202776"/>
            <a:ext cx="3114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4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13657"/>
            <a:ext cx="2895600" cy="365125"/>
          </a:xfrm>
        </p:spPr>
        <p:txBody>
          <a:bodyPr/>
          <a:lstStyle/>
          <a:p>
            <a:r>
              <a:rPr lang="en-US" dirty="0"/>
              <a:t>8-30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365"/>
            <a:ext cx="8229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DFS-Visit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Gray；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；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Push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 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清空堆栈后，顶点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入栈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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Top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		 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不是弹出，而是建立指针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’s next neighbor in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 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的邻接表中下一个邻居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6.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</a:rPr>
              <a:t>nil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	    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的邻居已全部访问完毕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7. 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Black    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由灰变黑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8. 			Pop(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	    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由栈顶弹出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9. 	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10. 	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	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完成时刻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11. 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12.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        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White	    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的下一个邻居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是白色的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13.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		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Gray 	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由白变灰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14. 		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 		</a:t>
            </a: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15. 		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 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发现时刻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16. 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 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的父亲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17. 				Push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压栈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18. 	 	 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19.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endif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endwhile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21.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9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678543"/>
            <a:ext cx="8001000" cy="515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DFS</a:t>
            </a: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导致的图中边的分类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  <a:spcBef>
                <a:spcPts val="600"/>
              </a:spcBef>
            </a:pPr>
            <a:r>
              <a:rPr lang="en-US" sz="22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从顶点</a:t>
            </a:r>
            <a:r>
              <a:rPr lang="en-US" sz="2200" i="1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200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出发访问</a:t>
            </a:r>
            <a:r>
              <a:rPr lang="zh-CN" altLang="en-US" sz="22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顶</a:t>
            </a:r>
            <a:r>
              <a:rPr lang="en-US" sz="2200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点</a:t>
            </a:r>
            <a:r>
              <a:rPr lang="en-US" sz="2200" i="1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2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时，若</a:t>
            </a:r>
            <a:r>
              <a:rPr lang="en-US" sz="2200" i="1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v</a:t>
            </a:r>
            <a:r>
              <a:rPr lang="en-US" sz="2200" dirty="0" err="1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不是白色，那么</a:t>
            </a:r>
            <a:r>
              <a:rPr lang="en-US" sz="22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2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2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sz="2200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是一条非树边</a:t>
            </a:r>
            <a:r>
              <a:rPr lang="zh-CN" altLang="en-US" sz="22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Non-tree edge</a:t>
            </a:r>
            <a:r>
              <a:rPr lang="zh-CN" altLang="en-US" sz="22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）</a:t>
            </a:r>
            <a:r>
              <a:rPr lang="en-US" sz="22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。</a:t>
            </a:r>
            <a:r>
              <a:rPr lang="en-US" sz="2200" dirty="0" err="1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>它被称为一条</a:t>
            </a:r>
            <a:r>
              <a:rPr 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  <a:p>
            <a:pPr marL="465138" indent="-465138">
              <a:lnSpc>
                <a:spcPct val="200000"/>
              </a:lnSpc>
            </a:pPr>
            <a:r>
              <a:rPr lang="zh-CN" altLang="en-US" sz="2000" b="1" dirty="0">
                <a:sym typeface="Symbol"/>
              </a:rPr>
              <a:t></a:t>
            </a:r>
            <a:r>
              <a:rPr lang="en-US" altLang="zh-CN" sz="2000" b="1" dirty="0">
                <a:sym typeface="Symbol"/>
              </a:rPr>
              <a:t>	</a:t>
            </a:r>
            <a:r>
              <a:rPr lang="zh-CN" altLang="en-US" sz="2000" b="1" dirty="0"/>
              <a:t>反向边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(back edge)</a:t>
            </a:r>
          </a:p>
          <a:p>
            <a:pPr marL="465138">
              <a:lnSpc>
                <a:spcPct val="200000"/>
              </a:lnSpc>
            </a:pPr>
            <a:r>
              <a:rPr lang="zh-CN" altLang="en-US" sz="2000" dirty="0"/>
              <a:t>如果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zh-CN" altLang="en-US" sz="2000" dirty="0"/>
              <a:t>一个祖先。判断条件：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 err="1"/>
              <a:t>是灰色</a:t>
            </a:r>
            <a:r>
              <a:rPr lang="en-US" altLang="zh-CN" sz="2000" dirty="0"/>
              <a:t>。</a:t>
            </a:r>
            <a:endParaRPr lang="en-US" sz="2000" dirty="0"/>
          </a:p>
          <a:p>
            <a:pPr marL="465138" indent="-465138">
              <a:lnSpc>
                <a:spcPct val="200000"/>
              </a:lnSpc>
            </a:pPr>
            <a:r>
              <a:rPr lang="zh-CN" altLang="en-US" sz="2000" b="1" dirty="0">
                <a:sym typeface="Symbol"/>
              </a:rPr>
              <a:t></a:t>
            </a:r>
            <a:r>
              <a:rPr lang="en-US" altLang="zh-CN" sz="2000" b="1" dirty="0">
                <a:sym typeface="Symbol"/>
              </a:rPr>
              <a:t>	</a:t>
            </a:r>
            <a:r>
              <a:rPr lang="zh-CN" altLang="en-US" sz="2000" b="1" dirty="0"/>
              <a:t>前向边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(forward edge)</a:t>
            </a:r>
          </a:p>
          <a:p>
            <a:pPr marL="465138">
              <a:lnSpc>
                <a:spcPct val="200000"/>
              </a:lnSpc>
            </a:pPr>
            <a:r>
              <a:rPr lang="zh-CN" altLang="en-US" sz="2000" dirty="0"/>
              <a:t>如果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zh-CN" altLang="en-US" sz="2000" dirty="0"/>
              <a:t>一个后代。判断条件：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是黑色且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)。</a:t>
            </a:r>
            <a:endParaRPr lang="en-US" sz="2000" dirty="0"/>
          </a:p>
          <a:p>
            <a:pPr marL="465138" indent="-465138">
              <a:lnSpc>
                <a:spcPct val="200000"/>
              </a:lnSpc>
            </a:pPr>
            <a:r>
              <a:rPr lang="zh-CN" altLang="en-US" sz="2000" b="1" dirty="0">
                <a:sym typeface="Symbol"/>
              </a:rPr>
              <a:t></a:t>
            </a:r>
            <a:r>
              <a:rPr lang="en-US" altLang="zh-CN" sz="2000" b="1" dirty="0">
                <a:sym typeface="Symbol"/>
              </a:rPr>
              <a:t>	</a:t>
            </a:r>
            <a:r>
              <a:rPr lang="zh-CN" altLang="en-US" sz="2000" b="1" dirty="0"/>
              <a:t>交叉边 </a:t>
            </a:r>
            <a:r>
              <a:rPr lang="en-US" sz="2000" dirty="0"/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edge</a:t>
            </a:r>
            <a:r>
              <a:rPr lang="en-US" sz="2000" dirty="0"/>
              <a:t>)</a:t>
            </a:r>
          </a:p>
          <a:p>
            <a:pPr marL="465138">
              <a:lnSpc>
                <a:spcPct val="200000"/>
              </a:lnSpc>
            </a:pPr>
            <a:r>
              <a:rPr lang="zh-CN" altLang="en-US" sz="2000" dirty="0"/>
              <a:t>如果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/>
              <a:t>无直系亲属关系。判断条件：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是黑色且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)。</a:t>
            </a:r>
            <a:endParaRPr lang="en-US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A59F6-69C5-42F9-AC10-52948F82AECC}"/>
              </a:ext>
            </a:extLst>
          </p:cNvPr>
          <p:cNvSpPr txBox="1"/>
          <p:nvPr/>
        </p:nvSpPr>
        <p:spPr>
          <a:xfrm>
            <a:off x="8516778" y="1736117"/>
            <a:ext cx="492443" cy="421205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无向图</a:t>
            </a:r>
            <a:r>
              <a:rPr lang="zh-CN" altLang="en-US" sz="2000" dirty="0"/>
              <a:t>中既无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前向边</a:t>
            </a:r>
            <a:r>
              <a:rPr lang="zh-CN" altLang="en-US" sz="2000" dirty="0"/>
              <a:t>也无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交叉边</a:t>
            </a:r>
            <a:endParaRPr 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  <a:ea typeface="华文细黑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242435-2408-5C23-ED72-ABA078E8C89B}"/>
              </a:ext>
            </a:extLst>
          </p:cNvPr>
          <p:cNvSpPr txBox="1"/>
          <p:nvPr/>
        </p:nvSpPr>
        <p:spPr>
          <a:xfrm>
            <a:off x="3733800" y="4724400"/>
            <a:ext cx="42672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一跳白邻居变成了自己的孙子、重孙子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B043AB0D-9421-8A5E-927F-9186B4C405BD}"/>
              </a:ext>
            </a:extLst>
          </p:cNvPr>
          <p:cNvSpPr/>
          <p:nvPr/>
        </p:nvSpPr>
        <p:spPr>
          <a:xfrm>
            <a:off x="5181600" y="4495800"/>
            <a:ext cx="492443" cy="2286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7F3FE6-F40F-B93C-329E-06701298CA71}"/>
              </a:ext>
            </a:extLst>
          </p:cNvPr>
          <p:cNvSpPr txBox="1"/>
          <p:nvPr/>
        </p:nvSpPr>
        <p:spPr>
          <a:xfrm>
            <a:off x="1600200" y="5897672"/>
            <a:ext cx="67818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pPr algn="just"/>
            <a:r>
              <a:rPr lang="zh-CN" altLang="en-US" dirty="0">
                <a:latin typeface="Times" panose="02020603050405020304" pitchFamily="18" charset="0"/>
              </a:rPr>
              <a:t>产生条件：</a:t>
            </a:r>
            <a:r>
              <a:rPr lang="en-US" altLang="zh-CN" i="1" dirty="0">
                <a:latin typeface="Times" panose="02020603050405020304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</a:rPr>
              <a:t>和</a:t>
            </a:r>
            <a:r>
              <a:rPr lang="en-US" altLang="zh-CN" i="1" dirty="0">
                <a:latin typeface="Times" panose="02020603050405020304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</a:rPr>
              <a:t>属于两个不同的连通分支，且两者之间只存在一条从</a:t>
            </a:r>
            <a:r>
              <a:rPr lang="en-US" altLang="zh-CN" i="1" dirty="0">
                <a:latin typeface="Times" panose="02020603050405020304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</a:rPr>
              <a:t>到</a:t>
            </a:r>
            <a:r>
              <a:rPr lang="en-US" altLang="zh-CN" i="1" dirty="0">
                <a:latin typeface="Times" panose="02020603050405020304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</a:rPr>
              <a:t>间的单向边，以</a:t>
            </a:r>
            <a:r>
              <a:rPr lang="en-US" altLang="zh-CN" i="1" dirty="0">
                <a:latin typeface="Times" panose="02020603050405020304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</a:rPr>
              <a:t>为子根的搜索未发现</a:t>
            </a:r>
            <a:r>
              <a:rPr lang="en-US" altLang="zh-CN" i="1" dirty="0">
                <a:latin typeface="Times" panose="02020603050405020304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</a:rPr>
              <a:t>，而当从</a:t>
            </a:r>
            <a:r>
              <a:rPr lang="en-US" altLang="zh-CN" i="1" dirty="0">
                <a:latin typeface="Times" panose="02020603050405020304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</a:rPr>
              <a:t>开始的后续搜索到访</a:t>
            </a:r>
            <a:r>
              <a:rPr lang="en-US" altLang="zh-CN" i="1" dirty="0">
                <a:latin typeface="Times" panose="02020603050405020304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</a:rPr>
              <a:t>时，</a:t>
            </a:r>
            <a:r>
              <a:rPr lang="en-US" altLang="zh-CN" i="1" dirty="0">
                <a:latin typeface="Times" panose="02020603050405020304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</a:rPr>
              <a:t>已变成黑色，从而形成一条交叉边</a:t>
            </a:r>
            <a:r>
              <a:rPr lang="en-US" altLang="zh-CN" dirty="0">
                <a:latin typeface="Times" panose="02020603050405020304" pitchFamily="18" charset="0"/>
              </a:rPr>
              <a:t>. </a:t>
            </a:r>
            <a:endParaRPr lang="en-US" dirty="0">
              <a:latin typeface="Times" panose="02020603050405020304" pitchFamily="18" charset="0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DD9277DD-8080-C3F0-A67B-6EE5BCD5A9B5}"/>
              </a:ext>
            </a:extLst>
          </p:cNvPr>
          <p:cNvSpPr/>
          <p:nvPr/>
        </p:nvSpPr>
        <p:spPr>
          <a:xfrm>
            <a:off x="5181599" y="5683708"/>
            <a:ext cx="492443" cy="2286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20DA8A6F-4DCA-308E-8EB2-2E3D27A92A3F}"/>
              </a:ext>
            </a:extLst>
          </p:cNvPr>
          <p:cNvSpPr/>
          <p:nvPr/>
        </p:nvSpPr>
        <p:spPr>
          <a:xfrm>
            <a:off x="8001000" y="3280789"/>
            <a:ext cx="49244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D49F9-74D8-D15B-4AF5-9B1771905B80}"/>
              </a:ext>
            </a:extLst>
          </p:cNvPr>
          <p:cNvSpPr txBox="1"/>
          <p:nvPr/>
        </p:nvSpPr>
        <p:spPr>
          <a:xfrm>
            <a:off x="774107" y="2278448"/>
            <a:ext cx="7239000" cy="246221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" panose="02020603050405020304" pitchFamily="18" charset="0"/>
              </a:rPr>
              <a:t>无向图中：</a:t>
            </a:r>
            <a:endParaRPr lang="en-US" altLang="zh-CN" sz="2400" dirty="0">
              <a:latin typeface="Times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" panose="02020603050405020304" pitchFamily="18" charset="0"/>
              </a:rPr>
              <a:t>不存在前向边，这是因为：一个顶点</a:t>
            </a:r>
            <a:r>
              <a:rPr lang="en-US" altLang="zh-CN" sz="2000" i="1" dirty="0">
                <a:latin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是无法直接访问到它的一个已经完成的后代</a:t>
            </a:r>
            <a:r>
              <a:rPr lang="en-US" altLang="zh-CN" sz="2000" i="1" dirty="0">
                <a:latin typeface="Times" panose="02020603050405020304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</a:rPr>
              <a:t>的，原因：由于</a:t>
            </a:r>
            <a:r>
              <a:rPr lang="en-US" altLang="zh-CN" sz="2000" i="1" dirty="0">
                <a:latin typeface="Times" panose="02020603050405020304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</a:rPr>
              <a:t>已经完成（</a:t>
            </a:r>
            <a:r>
              <a:rPr lang="en-US" altLang="zh-CN" sz="2000" dirty="0">
                <a:latin typeface="Times" panose="02020603050405020304" pitchFamily="18" charset="0"/>
              </a:rPr>
              <a:t>finished</a:t>
            </a:r>
            <a:r>
              <a:rPr lang="zh-CN" altLang="en-US" sz="2000" dirty="0">
                <a:latin typeface="Times" panose="02020603050405020304" pitchFamily="18" charset="0"/>
              </a:rPr>
              <a:t>），那么边（</a:t>
            </a:r>
            <a:r>
              <a:rPr lang="en-US" altLang="zh-CN" sz="2000" i="1" dirty="0" err="1">
                <a:latin typeface="Times" panose="02020603050405020304" pitchFamily="18" charset="0"/>
              </a:rPr>
              <a:t>u</a:t>
            </a:r>
            <a:r>
              <a:rPr lang="en-US" altLang="zh-CN" sz="2000" dirty="0" err="1">
                <a:latin typeface="Times" panose="02020603050405020304" pitchFamily="18" charset="0"/>
              </a:rPr>
              <a:t>,</a:t>
            </a:r>
            <a:r>
              <a:rPr lang="en-US" altLang="zh-CN" sz="2000" i="1" dirty="0" err="1">
                <a:latin typeface="Times" panose="02020603050405020304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</a:rPr>
              <a:t>）一定在从</a:t>
            </a:r>
            <a:r>
              <a:rPr lang="en-US" altLang="zh-CN" sz="2000" i="1" dirty="0">
                <a:latin typeface="Times" panose="02020603050405020304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</a:rPr>
              <a:t>开始的搜索时已被标记为反向边了</a:t>
            </a:r>
            <a:r>
              <a:rPr lang="en-US" altLang="zh-CN" sz="2000" dirty="0">
                <a:latin typeface="Times" panose="02020603050405020304" pitchFamily="18" charset="0"/>
              </a:rPr>
              <a:t>!  </a:t>
            </a:r>
            <a:r>
              <a:rPr lang="zh-CN" altLang="en-US" sz="2000" dirty="0">
                <a:latin typeface="Times" panose="02020603050405020304" pitchFamily="18" charset="0"/>
              </a:rPr>
              <a:t>注：无向图中，</a:t>
            </a:r>
            <a:r>
              <a:rPr lang="en-US" altLang="zh-CN" sz="2000" dirty="0">
                <a:latin typeface="Times" panose="02020603050405020304" pitchFamily="18" charset="0"/>
              </a:rPr>
              <a:t>(</a:t>
            </a:r>
            <a:r>
              <a:rPr lang="en-US" altLang="zh-CN" sz="2000" i="1" dirty="0" err="1">
                <a:latin typeface="Times" panose="02020603050405020304" pitchFamily="18" charset="0"/>
              </a:rPr>
              <a:t>u</a:t>
            </a:r>
            <a:r>
              <a:rPr lang="en-US" altLang="zh-CN" sz="2000" dirty="0" err="1">
                <a:latin typeface="Times" panose="02020603050405020304" pitchFamily="18" charset="0"/>
              </a:rPr>
              <a:t>,</a:t>
            </a:r>
            <a:r>
              <a:rPr lang="en-US" altLang="zh-CN" sz="2000" i="1" dirty="0" err="1">
                <a:latin typeface="Times" panose="02020603050405020304" pitchFamily="18" charset="0"/>
              </a:rPr>
              <a:t>v</a:t>
            </a:r>
            <a:r>
              <a:rPr lang="en-US" altLang="zh-CN" sz="2000" dirty="0">
                <a:latin typeface="Times" panose="02020603050405020304" pitchFamily="18" charset="0"/>
              </a:rPr>
              <a:t>) = (</a:t>
            </a:r>
            <a:r>
              <a:rPr lang="en-US" altLang="zh-CN" sz="2000" i="1" dirty="0" err="1">
                <a:latin typeface="Times" panose="02020603050405020304" pitchFamily="18" charset="0"/>
              </a:rPr>
              <a:t>v</a:t>
            </a:r>
            <a:r>
              <a:rPr lang="en-US" altLang="zh-CN" sz="2000" dirty="0" err="1">
                <a:latin typeface="Times" panose="02020603050405020304" pitchFamily="18" charset="0"/>
              </a:rPr>
              <a:t>,</a:t>
            </a:r>
            <a:r>
              <a:rPr lang="en-US" altLang="zh-CN" sz="2000" i="1" dirty="0" err="1">
                <a:latin typeface="Times" panose="02020603050405020304" pitchFamily="18" charset="0"/>
              </a:rPr>
              <a:t>u</a:t>
            </a:r>
            <a:r>
              <a:rPr lang="en-US" altLang="zh-CN" sz="2000" dirty="0">
                <a:latin typeface="Times" panose="02020603050405020304" pitchFamily="18" charset="0"/>
              </a:rPr>
              <a:t>). </a:t>
            </a:r>
            <a:r>
              <a:rPr lang="zh-CN" altLang="en-US" sz="2000" dirty="0">
                <a:latin typeface="Times" panose="02020603050405020304" pitchFamily="18" charset="0"/>
              </a:rPr>
              <a:t>因此，从</a:t>
            </a:r>
            <a:r>
              <a:rPr lang="en-US" altLang="zh-CN" sz="2000" i="1" dirty="0">
                <a:latin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</a:rPr>
              <a:t>已经无从访问到这样的</a:t>
            </a:r>
            <a:r>
              <a:rPr lang="en-US" altLang="zh-CN" sz="2000" i="1" dirty="0">
                <a:latin typeface="Times" panose="02020603050405020304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</a:rPr>
              <a:t>了。</a:t>
            </a:r>
            <a:endParaRPr lang="en-US" altLang="zh-CN" sz="2000" dirty="0">
              <a:latin typeface="Times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" panose="02020603050405020304" pitchFamily="18" charset="0"/>
              </a:rPr>
              <a:t>不存在交叉边，是因为无向图中不存在单向边</a:t>
            </a:r>
            <a:r>
              <a:rPr lang="en-US" altLang="zh-CN" sz="2000" dirty="0">
                <a:latin typeface="Times" panose="02020603050405020304" pitchFamily="18" charset="0"/>
              </a:rPr>
              <a:t>.  </a:t>
            </a:r>
            <a:endParaRPr lang="en-US" sz="20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2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8-32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762000"/>
            <a:ext cx="7620000" cy="243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</a:pPr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例 </a:t>
            </a:r>
            <a:r>
              <a:rPr lang="en-US" sz="2400" b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8.1</a:t>
            </a:r>
            <a:r>
              <a:rPr lang="en-US" b="1" dirty="0">
                <a:latin typeface="SimSun" pitchFamily="2" charset="-122"/>
                <a:ea typeface="SimSun" pitchFamily="2" charset="-122"/>
              </a:rPr>
              <a:t>	</a:t>
            </a:r>
          </a:p>
          <a:p>
            <a:pPr marL="465138" algn="just">
              <a:lnSpc>
                <a:spcPct val="150000"/>
              </a:lnSpc>
            </a:pP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对下面的有向图进行从顶点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开始的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搜索并标出各点的发现时刻和完成时刻。当搜索中有多种选择时，按字母顺序做确定。 当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搜索完成后，画出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树或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森林。同时，对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非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树边标出它的类别。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350677"/>
              </p:ext>
            </p:extLst>
          </p:nvPr>
        </p:nvGraphicFramePr>
        <p:xfrm>
          <a:off x="1600200" y="3117326"/>
          <a:ext cx="6184105" cy="370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057560" imgH="2171880" progId="Word.Picture.8">
                  <p:embed/>
                </p:oleObj>
              </mc:Choice>
              <mc:Fallback>
                <p:oleObj name="Picture" r:id="rId2" imgW="4057560" imgH="217188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17326"/>
                        <a:ext cx="6184105" cy="3703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599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8-33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685800"/>
            <a:ext cx="7010400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解：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下面图显示逐步操作后的情况。当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搜索在时刻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发现顶点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时，我们在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的旁边标以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，而在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的完成时刻在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的边上标以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)/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116488"/>
              </p:ext>
            </p:extLst>
          </p:nvPr>
        </p:nvGraphicFramePr>
        <p:xfrm>
          <a:off x="1301750" y="2076450"/>
          <a:ext cx="66992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829480" imgH="3200400" progId="Word.Picture.8">
                  <p:embed/>
                </p:oleObj>
              </mc:Choice>
              <mc:Fallback>
                <p:oleObj name="Picture" r:id="rId2" imgW="5829480" imgH="320040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076450"/>
                        <a:ext cx="6699250" cy="4171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710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77639"/>
              </p:ext>
            </p:extLst>
          </p:nvPr>
        </p:nvGraphicFramePr>
        <p:xfrm>
          <a:off x="1524001" y="74902"/>
          <a:ext cx="6582872" cy="3279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6114960" imgH="3429000" progId="Word.Picture.8">
                  <p:embed/>
                </p:oleObj>
              </mc:Choice>
              <mc:Fallback>
                <p:oleObj name="Picture" r:id="rId2" imgW="6114960" imgH="3429000" progId="Word.Picture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74902"/>
                        <a:ext cx="6582872" cy="3279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89428"/>
              </p:ext>
            </p:extLst>
          </p:nvPr>
        </p:nvGraphicFramePr>
        <p:xfrm>
          <a:off x="1376927" y="3200399"/>
          <a:ext cx="6980574" cy="358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6114960" imgH="3714840" progId="Word.Picture.8">
                  <p:embed/>
                </p:oleObj>
              </mc:Choice>
              <mc:Fallback>
                <p:oleObj name="Picture" r:id="rId4" imgW="6114960" imgH="3714840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927" y="3200399"/>
                        <a:ext cx="6980574" cy="3582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451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8-35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88051"/>
              </p:ext>
            </p:extLst>
          </p:nvPr>
        </p:nvGraphicFramePr>
        <p:xfrm>
          <a:off x="1134110" y="277993"/>
          <a:ext cx="7000240" cy="444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841683" imgH="3713926" progId="Word.Picture.8">
                  <p:embed/>
                </p:oleObj>
              </mc:Choice>
              <mc:Fallback>
                <p:oleObj name="Picture" r:id="rId3" imgW="5841683" imgH="3713926" progId="Word.Picture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110" y="277993"/>
                        <a:ext cx="7000240" cy="4446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795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6191"/>
              </p:ext>
            </p:extLst>
          </p:nvPr>
        </p:nvGraphicFramePr>
        <p:xfrm>
          <a:off x="990600" y="27254"/>
          <a:ext cx="7641187" cy="407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6972480" imgH="3714840" progId="Word.Picture.8">
                  <p:embed/>
                </p:oleObj>
              </mc:Choice>
              <mc:Fallback>
                <p:oleObj name="Picture" r:id="rId3" imgW="6972480" imgH="3714840" progId="Word.Picture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254"/>
                        <a:ext cx="7641187" cy="4070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163815"/>
              </p:ext>
            </p:extLst>
          </p:nvPr>
        </p:nvGraphicFramePr>
        <p:xfrm>
          <a:off x="1598564" y="3870080"/>
          <a:ext cx="6273218" cy="291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5039728" imgH="2342664" progId="Word.Picture.8">
                  <p:embed/>
                </p:oleObj>
              </mc:Choice>
              <mc:Fallback>
                <p:oleObj name="Picture" r:id="rId5" imgW="5039728" imgH="2342664" progId="Word.Picture.8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564" y="3870080"/>
                        <a:ext cx="6273218" cy="2911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7F964AF-EB54-48F0-9CF2-959142B98454}"/>
              </a:ext>
            </a:extLst>
          </p:cNvPr>
          <p:cNvSpPr txBox="1"/>
          <p:nvPr/>
        </p:nvSpPr>
        <p:spPr>
          <a:xfrm>
            <a:off x="8231677" y="152400"/>
            <a:ext cx="800219" cy="4196020"/>
          </a:xfrm>
          <a:prstGeom prst="rect">
            <a:avLst/>
          </a:prstGeom>
          <a:solidFill>
            <a:srgbClr val="FFC000"/>
          </a:solidFill>
          <a:ln w="34925"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sz="2000" dirty="0"/>
              <a:t>很明显，不同邻居搜索次序可能导致</a:t>
            </a:r>
            <a:endParaRPr lang="en-US" altLang="zh-CN" sz="2000" dirty="0"/>
          </a:p>
          <a:p>
            <a:r>
              <a:rPr lang="zh-CN" altLang="en-US" sz="2000" dirty="0"/>
              <a:t>不同的</a:t>
            </a:r>
            <a:r>
              <a:rPr lang="en-US" altLang="zh-CN" sz="2000" dirty="0"/>
              <a:t>DFS</a:t>
            </a:r>
            <a:r>
              <a:rPr lang="zh-CN" altLang="en-US" sz="2000" dirty="0"/>
              <a:t>树和不同的边的属性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91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762000"/>
            <a:ext cx="7391400" cy="18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拓扑排序</a:t>
            </a:r>
            <a:r>
              <a:rPr lang="en-US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(Topological sort)</a:t>
            </a:r>
          </a:p>
          <a:p>
            <a:pPr indent="465138">
              <a:lnSpc>
                <a:spcPct val="150000"/>
              </a:lnSpc>
            </a:pPr>
            <a:r>
              <a:rPr lang="zh-CN" altLang="en-US" sz="2000" dirty="0"/>
              <a:t>对一个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有向无环图</a:t>
            </a:r>
            <a:r>
              <a:rPr lang="zh-CN" altLang="en-US" sz="2000" dirty="0"/>
              <a:t>（</a:t>
            </a:r>
            <a:r>
              <a:rPr lang="en-US" altLang="zh-CN" sz="2000" dirty="0"/>
              <a:t>DAG</a:t>
            </a:r>
            <a:r>
              <a:rPr lang="zh-CN" altLang="en-US" sz="2000" dirty="0"/>
              <a:t>，</a:t>
            </a:r>
            <a:r>
              <a:rPr lang="en-US" altLang="zh-CN" sz="2000" dirty="0"/>
              <a:t>Directed Acyclic Graph</a:t>
            </a:r>
            <a:r>
              <a:rPr lang="zh-CN" altLang="en-US" sz="2000" dirty="0"/>
              <a:t>）中的顶点排序，使得该序列的顺序和图中每一条边都一致：只要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/>
              <a:t>是图中一条边，在序列中，顶点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/>
              <a:t>就一定出现在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zh-CN" altLang="en-US" sz="2000" dirty="0"/>
              <a:t>的前面。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514209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一个无回路有向图的例子</a:t>
            </a:r>
            <a:r>
              <a:rPr lang="en-US" sz="2400" b="1" dirty="0">
                <a:latin typeface="SimSun" pitchFamily="2" charset="-122"/>
                <a:ea typeface="SimSun" pitchFamily="2" charset="-122"/>
              </a:rPr>
              <a:t> (图8-7)</a:t>
            </a: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Rectangle 10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4" name="Group 59"/>
          <p:cNvGrpSpPr>
            <a:grpSpLocks noChangeAspect="1"/>
          </p:cNvGrpSpPr>
          <p:nvPr/>
        </p:nvGrpSpPr>
        <p:grpSpPr bwMode="auto">
          <a:xfrm>
            <a:off x="614951" y="3022891"/>
            <a:ext cx="6704493" cy="3333457"/>
            <a:chOff x="2520" y="5331"/>
            <a:chExt cx="7515" cy="3423"/>
          </a:xfrm>
        </p:grpSpPr>
        <p:sp>
          <p:nvSpPr>
            <p:cNvPr id="55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520" y="5331"/>
              <a:ext cx="7515" cy="3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Line 105"/>
            <p:cNvSpPr>
              <a:spLocks noChangeShapeType="1"/>
            </p:cNvSpPr>
            <p:nvPr/>
          </p:nvSpPr>
          <p:spPr bwMode="auto">
            <a:xfrm>
              <a:off x="4942" y="6576"/>
              <a:ext cx="11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Line 104"/>
            <p:cNvSpPr>
              <a:spLocks noChangeShapeType="1"/>
            </p:cNvSpPr>
            <p:nvPr/>
          </p:nvSpPr>
          <p:spPr bwMode="auto">
            <a:xfrm flipH="1">
              <a:off x="4524" y="6758"/>
              <a:ext cx="2111" cy="7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Line 103"/>
            <p:cNvSpPr>
              <a:spLocks noChangeShapeType="1"/>
            </p:cNvSpPr>
            <p:nvPr/>
          </p:nvSpPr>
          <p:spPr bwMode="auto">
            <a:xfrm>
              <a:off x="4900" y="6607"/>
              <a:ext cx="1534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59" name="Group 87"/>
            <p:cNvGrpSpPr>
              <a:grpSpLocks/>
            </p:cNvGrpSpPr>
            <p:nvPr/>
          </p:nvGrpSpPr>
          <p:grpSpPr bwMode="auto">
            <a:xfrm>
              <a:off x="3293" y="5437"/>
              <a:ext cx="1656" cy="3128"/>
              <a:chOff x="3799" y="1764"/>
              <a:chExt cx="1440" cy="2720"/>
            </a:xfrm>
          </p:grpSpPr>
          <p:grpSp>
            <p:nvGrpSpPr>
              <p:cNvPr id="87" name="Group 100"/>
              <p:cNvGrpSpPr>
                <a:grpSpLocks/>
              </p:cNvGrpSpPr>
              <p:nvPr/>
            </p:nvGrpSpPr>
            <p:grpSpPr bwMode="auto">
              <a:xfrm>
                <a:off x="3893" y="1764"/>
                <a:ext cx="1200" cy="367"/>
                <a:chOff x="3871" y="2782"/>
                <a:chExt cx="979" cy="367"/>
              </a:xfrm>
            </p:grpSpPr>
            <p:sp>
              <p:nvSpPr>
                <p:cNvPr id="100" name="Oval 102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0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979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离散数学</a:t>
                  </a:r>
                  <a:endParaRPr kumimoji="0" lang="zh-CN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8" name="Group 97"/>
              <p:cNvGrpSpPr>
                <a:grpSpLocks/>
              </p:cNvGrpSpPr>
              <p:nvPr/>
            </p:nvGrpSpPr>
            <p:grpSpPr bwMode="auto">
              <a:xfrm>
                <a:off x="3799" y="2575"/>
                <a:ext cx="1440" cy="358"/>
                <a:chOff x="6335" y="2695"/>
                <a:chExt cx="1175" cy="355"/>
              </a:xfrm>
            </p:grpSpPr>
            <p:sp>
              <p:nvSpPr>
                <p:cNvPr id="98" name="Oval 99"/>
                <p:cNvSpPr>
                  <a:spLocks noChangeArrowheads="1"/>
                </p:cNvSpPr>
                <p:nvPr/>
              </p:nvSpPr>
              <p:spPr bwMode="auto">
                <a:xfrm>
                  <a:off x="6335" y="2696"/>
                  <a:ext cx="1150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6336" y="2695"/>
                  <a:ext cx="1174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计算机原理</a:t>
                  </a:r>
                  <a:endParaRPr kumimoji="0" 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9" name="Group 94"/>
              <p:cNvGrpSpPr>
                <a:grpSpLocks/>
              </p:cNvGrpSpPr>
              <p:nvPr/>
            </p:nvGrpSpPr>
            <p:grpSpPr bwMode="auto">
              <a:xfrm>
                <a:off x="3946" y="4117"/>
                <a:ext cx="1195" cy="367"/>
                <a:chOff x="3871" y="2782"/>
                <a:chExt cx="979" cy="367"/>
              </a:xfrm>
            </p:grpSpPr>
            <p:sp>
              <p:nvSpPr>
                <p:cNvPr id="96" name="Oval 96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979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操作系统</a:t>
                  </a:r>
                  <a:endParaRPr kumimoji="0" lang="zh-CN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0" name="Group 91"/>
              <p:cNvGrpSpPr>
                <a:grpSpLocks/>
              </p:cNvGrpSpPr>
              <p:nvPr/>
            </p:nvGrpSpPr>
            <p:grpSpPr bwMode="auto">
              <a:xfrm>
                <a:off x="3904" y="3323"/>
                <a:ext cx="1201" cy="366"/>
                <a:chOff x="3871" y="2782"/>
                <a:chExt cx="979" cy="367"/>
              </a:xfrm>
            </p:grpSpPr>
            <p:sp>
              <p:nvSpPr>
                <p:cNvPr id="94" name="Oval 93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979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6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体系结构</a:t>
                  </a:r>
                  <a:endParaRPr kumimoji="0" lang="zh-CN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>
                <a:off x="4347" y="2103"/>
                <a:ext cx="0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" name="Line 89"/>
              <p:cNvSpPr>
                <a:spLocks noChangeShapeType="1"/>
              </p:cNvSpPr>
              <p:nvPr/>
            </p:nvSpPr>
            <p:spPr bwMode="auto">
              <a:xfrm>
                <a:off x="4347" y="2926"/>
                <a:ext cx="0" cy="4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4347" y="3642"/>
                <a:ext cx="0" cy="4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0" name="Line 86"/>
            <p:cNvSpPr>
              <a:spLocks noChangeShapeType="1"/>
            </p:cNvSpPr>
            <p:nvPr/>
          </p:nvSpPr>
          <p:spPr bwMode="auto">
            <a:xfrm>
              <a:off x="7148" y="6576"/>
              <a:ext cx="10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Line 85"/>
            <p:cNvSpPr>
              <a:spLocks noChangeShapeType="1"/>
            </p:cNvSpPr>
            <p:nvPr/>
          </p:nvSpPr>
          <p:spPr bwMode="auto">
            <a:xfrm flipV="1">
              <a:off x="7269" y="7477"/>
              <a:ext cx="1065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Line 84"/>
            <p:cNvSpPr>
              <a:spLocks noChangeShapeType="1"/>
            </p:cNvSpPr>
            <p:nvPr/>
          </p:nvSpPr>
          <p:spPr bwMode="auto">
            <a:xfrm flipV="1">
              <a:off x="7149" y="6668"/>
              <a:ext cx="1233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Line 83"/>
            <p:cNvSpPr>
              <a:spLocks noChangeShapeType="1"/>
            </p:cNvSpPr>
            <p:nvPr/>
          </p:nvSpPr>
          <p:spPr bwMode="auto">
            <a:xfrm>
              <a:off x="4553" y="5692"/>
              <a:ext cx="1967" cy="6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64" name="Group 74"/>
            <p:cNvGrpSpPr>
              <a:grpSpLocks/>
            </p:cNvGrpSpPr>
            <p:nvPr/>
          </p:nvGrpSpPr>
          <p:grpSpPr bwMode="auto">
            <a:xfrm>
              <a:off x="8110" y="5563"/>
              <a:ext cx="1662" cy="2238"/>
              <a:chOff x="7780" y="5563"/>
              <a:chExt cx="1662" cy="2238"/>
            </a:xfrm>
          </p:grpSpPr>
          <p:sp>
            <p:nvSpPr>
              <p:cNvPr id="79" name="Oval 82"/>
              <p:cNvSpPr>
                <a:spLocks noChangeArrowheads="1"/>
              </p:cNvSpPr>
              <p:nvPr/>
            </p:nvSpPr>
            <p:spPr bwMode="auto">
              <a:xfrm>
                <a:off x="7894" y="6357"/>
                <a:ext cx="1103" cy="40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0" name="Text Box 81"/>
              <p:cNvSpPr txBox="1">
                <a:spLocks noChangeArrowheads="1"/>
              </p:cNvSpPr>
              <p:nvPr/>
            </p:nvSpPr>
            <p:spPr bwMode="auto">
              <a:xfrm>
                <a:off x="8067" y="6356"/>
                <a:ext cx="137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算法</a:t>
                </a:r>
                <a:endParaRPr kumimoji="0" 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1" name="Group 78"/>
              <p:cNvGrpSpPr>
                <a:grpSpLocks/>
              </p:cNvGrpSpPr>
              <p:nvPr/>
            </p:nvGrpSpPr>
            <p:grpSpPr bwMode="auto">
              <a:xfrm>
                <a:off x="7780" y="5563"/>
                <a:ext cx="1381" cy="423"/>
                <a:chOff x="3871" y="2782"/>
                <a:chExt cx="979" cy="367"/>
              </a:xfrm>
            </p:grpSpPr>
            <p:sp>
              <p:nvSpPr>
                <p:cNvPr id="85" name="Oval 80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979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知识产权</a:t>
                  </a:r>
                  <a:endParaRPr kumimoji="0" 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2" name="Oval 77"/>
              <p:cNvSpPr>
                <a:spLocks noChangeArrowheads="1"/>
              </p:cNvSpPr>
              <p:nvPr/>
            </p:nvSpPr>
            <p:spPr bwMode="auto">
              <a:xfrm>
                <a:off x="7956" y="7259"/>
                <a:ext cx="1134" cy="39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3" name="Text Box 76"/>
              <p:cNvSpPr txBox="1">
                <a:spLocks noChangeArrowheads="1"/>
              </p:cNvSpPr>
              <p:nvPr/>
            </p:nvSpPr>
            <p:spPr bwMode="auto">
              <a:xfrm>
                <a:off x="7931" y="7242"/>
                <a:ext cx="1416" cy="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数据结构</a:t>
                </a:r>
                <a:endParaRPr kumimoji="0" 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Line 75"/>
              <p:cNvSpPr>
                <a:spLocks noChangeShapeType="1"/>
              </p:cNvSpPr>
              <p:nvPr/>
            </p:nvSpPr>
            <p:spPr bwMode="auto">
              <a:xfrm flipH="1" flipV="1">
                <a:off x="8318" y="6773"/>
                <a:ext cx="39" cy="4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5" name="Line 73"/>
            <p:cNvSpPr>
              <a:spLocks noChangeShapeType="1"/>
            </p:cNvSpPr>
            <p:nvPr/>
          </p:nvSpPr>
          <p:spPr bwMode="auto">
            <a:xfrm>
              <a:off x="4726" y="6726"/>
              <a:ext cx="1745" cy="1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Line 72"/>
            <p:cNvSpPr>
              <a:spLocks noChangeShapeType="1"/>
            </p:cNvSpPr>
            <p:nvPr/>
          </p:nvSpPr>
          <p:spPr bwMode="auto">
            <a:xfrm flipH="1">
              <a:off x="4591" y="8332"/>
              <a:ext cx="167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67" name="Group 61"/>
            <p:cNvGrpSpPr>
              <a:grpSpLocks/>
            </p:cNvGrpSpPr>
            <p:nvPr/>
          </p:nvGrpSpPr>
          <p:grpSpPr bwMode="auto">
            <a:xfrm>
              <a:off x="6039" y="6359"/>
              <a:ext cx="1328" cy="2163"/>
              <a:chOff x="5586" y="2566"/>
              <a:chExt cx="1155" cy="1880"/>
            </a:xfrm>
          </p:grpSpPr>
          <p:grpSp>
            <p:nvGrpSpPr>
              <p:cNvPr id="69" name="Group 69"/>
              <p:cNvGrpSpPr>
                <a:grpSpLocks/>
              </p:cNvGrpSpPr>
              <p:nvPr/>
            </p:nvGrpSpPr>
            <p:grpSpPr bwMode="auto">
              <a:xfrm>
                <a:off x="5586" y="2566"/>
                <a:ext cx="1009" cy="367"/>
                <a:chOff x="3871" y="2782"/>
                <a:chExt cx="822" cy="367"/>
              </a:xfrm>
            </p:grpSpPr>
            <p:sp>
              <p:nvSpPr>
                <p:cNvPr id="77" name="Oval 71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812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逻辑设计</a:t>
                  </a:r>
                  <a:endParaRPr kumimoji="0" 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0" name="Group 66"/>
              <p:cNvGrpSpPr>
                <a:grpSpLocks/>
              </p:cNvGrpSpPr>
              <p:nvPr/>
            </p:nvGrpSpPr>
            <p:grpSpPr bwMode="auto">
              <a:xfrm>
                <a:off x="5667" y="3360"/>
                <a:ext cx="1007" cy="368"/>
                <a:chOff x="3871" y="2782"/>
                <a:chExt cx="822" cy="367"/>
              </a:xfrm>
            </p:grpSpPr>
            <p:sp>
              <p:nvSpPr>
                <p:cNvPr id="75" name="Oval 68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7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809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C++</a:t>
                  </a:r>
                  <a:endPara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1" name="Group 63"/>
              <p:cNvGrpSpPr>
                <a:grpSpLocks/>
              </p:cNvGrpSpPr>
              <p:nvPr/>
            </p:nvGrpSpPr>
            <p:grpSpPr bwMode="auto">
              <a:xfrm>
                <a:off x="5733" y="4076"/>
                <a:ext cx="1008" cy="370"/>
                <a:chOff x="3871" y="2782"/>
                <a:chExt cx="822" cy="367"/>
              </a:xfrm>
            </p:grpSpPr>
            <p:sp>
              <p:nvSpPr>
                <p:cNvPr id="73" name="Oval 65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7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822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汇编语言</a:t>
                  </a:r>
                  <a:endParaRPr kumimoji="0" 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2" name="Line 62"/>
              <p:cNvSpPr>
                <a:spLocks noChangeShapeType="1"/>
              </p:cNvSpPr>
              <p:nvPr/>
            </p:nvSpPr>
            <p:spPr bwMode="auto">
              <a:xfrm>
                <a:off x="6127" y="3706"/>
                <a:ext cx="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 flipV="1">
              <a:off x="7350" y="7671"/>
              <a:ext cx="1404" cy="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F957C15-7A97-4CB7-B162-CEE62747F952}"/>
              </a:ext>
            </a:extLst>
          </p:cNvPr>
          <p:cNvSpPr txBox="1"/>
          <p:nvPr/>
        </p:nvSpPr>
        <p:spPr>
          <a:xfrm>
            <a:off x="6019800" y="6163629"/>
            <a:ext cx="3084981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DAG: directed acyclic graph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272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EF49E374-8630-4E89-AE46-8D3A6343D13C}"/>
              </a:ext>
            </a:extLst>
          </p:cNvPr>
          <p:cNvSpPr txBox="1"/>
          <p:nvPr/>
        </p:nvSpPr>
        <p:spPr>
          <a:xfrm>
            <a:off x="377612" y="838200"/>
            <a:ext cx="8382000" cy="3247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SimSun" pitchFamily="2" charset="-122"/>
                <a:ea typeface="SimSun" pitchFamily="2" charset="-122"/>
              </a:rPr>
              <a:t>算法伪码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Topological-Sort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465138" lvl="0" indent="-465138">
              <a:lnSpc>
                <a:spcPct val="150000"/>
              </a:lnSpc>
              <a:buAutoNum type="arabicPlain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对图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进行深度优先搜索。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lvl="0" indent="-465138">
              <a:lnSpc>
                <a:spcPct val="150000"/>
              </a:lnSpc>
              <a:buAutoNum type="arabicPlain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进行过程中，当一个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顶点完成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时，将它输出并插入到已输出序列的前面。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lvl="0" indent="-465138">
              <a:lnSpc>
                <a:spcPct val="150000"/>
              </a:lnSpc>
              <a:buAutoNum type="arabicPlain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按序列的顺序输出各顶点。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lvl="0" indent="-465138">
              <a:lnSpc>
                <a:spcPct val="150000"/>
              </a:lnSpc>
              <a:buAutoNum type="arabicPlain"/>
            </a:pPr>
            <a:r>
              <a:rPr lang="en-US" altLang="zh-CN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altLang="zh-CN" sz="20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DDE5C94-261B-421D-B030-CAC1AA4759C8}"/>
              </a:ext>
            </a:extLst>
          </p:cNvPr>
          <p:cNvSpPr txBox="1"/>
          <p:nvPr/>
        </p:nvSpPr>
        <p:spPr>
          <a:xfrm>
            <a:off x="377612" y="4480265"/>
            <a:ext cx="8382000" cy="2065758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465138" algn="just">
              <a:lnSpc>
                <a:spcPct val="150000"/>
              </a:lnSpc>
            </a:pPr>
            <a:r>
              <a:rPr lang="zh-CN" altLang="en-US" sz="2200" dirty="0"/>
              <a:t>有时，我们希望从某一给定顶点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200" dirty="0"/>
              <a:t>开始进行拓扑排序，并且只对从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200" dirty="0"/>
              <a:t>可以有路径到达的顶点排序，那么，我们只需要做一轮从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200" dirty="0"/>
              <a:t>开始的深度优先搜索即可。我们用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Topological-Sort(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/>
              <a:t>表示这样一种拓扑排序。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38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2281" y="6324600"/>
            <a:ext cx="2895600" cy="365125"/>
          </a:xfrm>
        </p:spPr>
        <p:txBody>
          <a:bodyPr/>
          <a:lstStyle/>
          <a:p>
            <a:r>
              <a:rPr lang="en-US" dirty="0"/>
              <a:t>8-39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8029" y="72973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imSun" pitchFamily="2" charset="-122"/>
                <a:ea typeface="SimSun" pitchFamily="2" charset="-122"/>
              </a:rPr>
              <a:t>例: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对上面有向图作拓扑排序的结果如下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：</a:t>
            </a:r>
          </a:p>
        </p:txBody>
      </p:sp>
      <p:sp>
        <p:nvSpPr>
          <p:cNvPr id="4" name="Rectangle 9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76200" y="1271578"/>
            <a:ext cx="7069939" cy="4777997"/>
            <a:chOff x="2527" y="6060"/>
            <a:chExt cx="6600" cy="4854"/>
          </a:xfrm>
        </p:grpSpPr>
        <p:sp>
          <p:nvSpPr>
            <p:cNvPr id="6" name="AutoShape 98"/>
            <p:cNvSpPr>
              <a:spLocks noChangeAspect="1" noChangeArrowheads="1" noTextEdit="1"/>
            </p:cNvSpPr>
            <p:nvPr/>
          </p:nvSpPr>
          <p:spPr bwMode="auto">
            <a:xfrm>
              <a:off x="2527" y="6060"/>
              <a:ext cx="6600" cy="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3813" y="6225"/>
              <a:ext cx="834" cy="367"/>
              <a:chOff x="3871" y="2782"/>
              <a:chExt cx="835" cy="367"/>
            </a:xfrm>
          </p:grpSpPr>
          <p:sp>
            <p:nvSpPr>
              <p:cNvPr id="101" name="Oval 97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02" name="Text Box 96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3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离散数学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3720" y="7036"/>
              <a:ext cx="1175" cy="357"/>
              <a:chOff x="6335" y="2695"/>
              <a:chExt cx="1175" cy="355"/>
            </a:xfrm>
          </p:grpSpPr>
          <p:sp>
            <p:nvSpPr>
              <p:cNvPr id="99" name="Oval 94"/>
              <p:cNvSpPr>
                <a:spLocks noChangeArrowheads="1"/>
              </p:cNvSpPr>
              <p:nvPr/>
            </p:nvSpPr>
            <p:spPr bwMode="auto">
              <a:xfrm>
                <a:off x="6335" y="2696"/>
                <a:ext cx="1150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00" name="Text Box 93"/>
              <p:cNvSpPr txBox="1">
                <a:spLocks noChangeArrowheads="1"/>
              </p:cNvSpPr>
              <p:nvPr/>
            </p:nvSpPr>
            <p:spPr bwMode="auto">
              <a:xfrm>
                <a:off x="6336" y="2695"/>
                <a:ext cx="1174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计算机原理</a:t>
                </a:r>
                <a:endParaRPr kumimoji="0" 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89"/>
            <p:cNvGrpSpPr>
              <a:grpSpLocks/>
            </p:cNvGrpSpPr>
            <p:nvPr/>
          </p:nvGrpSpPr>
          <p:grpSpPr bwMode="auto">
            <a:xfrm>
              <a:off x="5508" y="7026"/>
              <a:ext cx="822" cy="367"/>
              <a:chOff x="3871" y="2782"/>
              <a:chExt cx="822" cy="367"/>
            </a:xfrm>
          </p:grpSpPr>
          <p:sp>
            <p:nvSpPr>
              <p:cNvPr id="97" name="Oval 91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8" name="Text Box 90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0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R="0" lv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400">
                    <a:latin typeface="Times New Roman" pitchFamily="18" charset="0"/>
                    <a:ea typeface="SimSun" pitchFamily="2" charset="-122"/>
                    <a:cs typeface="Times New Roman" pitchFamily="18" charset="0"/>
                  </a:defRPr>
                </a:lvl1pPr>
              </a:lstStyle>
              <a:p>
                <a:r>
                  <a:rPr lang="zh-CN" dirty="0"/>
                  <a:t>逻辑设计</a:t>
                </a:r>
              </a:p>
            </p:txBody>
          </p:sp>
        </p:grpSp>
        <p:grpSp>
          <p:nvGrpSpPr>
            <p:cNvPr id="10" name="Group 86"/>
            <p:cNvGrpSpPr>
              <a:grpSpLocks/>
            </p:cNvGrpSpPr>
            <p:nvPr/>
          </p:nvGrpSpPr>
          <p:grpSpPr bwMode="auto">
            <a:xfrm>
              <a:off x="7072" y="7025"/>
              <a:ext cx="819" cy="368"/>
              <a:chOff x="3871" y="2782"/>
              <a:chExt cx="822" cy="367"/>
            </a:xfrm>
          </p:grpSpPr>
          <p:sp>
            <p:nvSpPr>
              <p:cNvPr id="95" name="Oval 88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6" name="Text Box 87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0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算法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83"/>
            <p:cNvGrpSpPr>
              <a:grpSpLocks/>
            </p:cNvGrpSpPr>
            <p:nvPr/>
          </p:nvGrpSpPr>
          <p:grpSpPr bwMode="auto">
            <a:xfrm>
              <a:off x="5623" y="7821"/>
              <a:ext cx="782" cy="398"/>
              <a:chOff x="3909" y="2782"/>
              <a:chExt cx="784" cy="398"/>
            </a:xfrm>
          </p:grpSpPr>
          <p:sp>
            <p:nvSpPr>
              <p:cNvPr id="93" name="Oval 85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4" name="Text Box 84"/>
              <p:cNvSpPr txBox="1">
                <a:spLocks noChangeArrowheads="1"/>
              </p:cNvSpPr>
              <p:nvPr/>
            </p:nvSpPr>
            <p:spPr bwMode="auto">
              <a:xfrm>
                <a:off x="3955" y="2825"/>
                <a:ext cx="732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C++</a:t>
                </a:r>
                <a:endPara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5651" y="8536"/>
              <a:ext cx="827" cy="370"/>
              <a:chOff x="3871" y="2782"/>
              <a:chExt cx="828" cy="367"/>
            </a:xfrm>
          </p:grpSpPr>
          <p:sp>
            <p:nvSpPr>
              <p:cNvPr id="91" name="Oval 82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2" name="Text Box 81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2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汇编语言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77"/>
            <p:cNvGrpSpPr>
              <a:grpSpLocks/>
            </p:cNvGrpSpPr>
            <p:nvPr/>
          </p:nvGrpSpPr>
          <p:grpSpPr bwMode="auto">
            <a:xfrm>
              <a:off x="3868" y="8577"/>
              <a:ext cx="817" cy="367"/>
              <a:chOff x="3871" y="2782"/>
              <a:chExt cx="822" cy="367"/>
            </a:xfrm>
          </p:grpSpPr>
          <p:sp>
            <p:nvSpPr>
              <p:cNvPr id="89" name="Oval 79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0" name="Text Box 78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22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4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操作系统</a:t>
                </a:r>
              </a:p>
            </p:txBody>
          </p:sp>
        </p:grpSp>
        <p:grpSp>
          <p:nvGrpSpPr>
            <p:cNvPr id="14" name="Group 74"/>
            <p:cNvGrpSpPr>
              <a:grpSpLocks/>
            </p:cNvGrpSpPr>
            <p:nvPr/>
          </p:nvGrpSpPr>
          <p:grpSpPr bwMode="auto">
            <a:xfrm>
              <a:off x="3826" y="7783"/>
              <a:ext cx="822" cy="366"/>
              <a:chOff x="3871" y="2782"/>
              <a:chExt cx="822" cy="367"/>
            </a:xfrm>
          </p:grpSpPr>
          <p:sp>
            <p:nvSpPr>
              <p:cNvPr id="87" name="Oval 76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88" name="Text Box 75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2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R="0" lv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cap="none" normalizeH="0" baseline="0">
                    <a:ln>
                      <a:noFill/>
                    </a:ln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defRPr>
                </a:lvl1pPr>
              </a:lstStyle>
              <a:p>
                <a:r>
                  <a:rPr lang="zh-CN" altLang="en-US" dirty="0"/>
                  <a:t>体系结构</a:t>
                </a:r>
              </a:p>
            </p:txBody>
          </p:sp>
        </p:grpSp>
        <p:grpSp>
          <p:nvGrpSpPr>
            <p:cNvPr id="15" name="Group 71"/>
            <p:cNvGrpSpPr>
              <a:grpSpLocks/>
            </p:cNvGrpSpPr>
            <p:nvPr/>
          </p:nvGrpSpPr>
          <p:grpSpPr bwMode="auto">
            <a:xfrm>
              <a:off x="6982" y="6230"/>
              <a:ext cx="821" cy="368"/>
              <a:chOff x="3871" y="2782"/>
              <a:chExt cx="822" cy="367"/>
            </a:xfrm>
          </p:grpSpPr>
          <p:sp>
            <p:nvSpPr>
              <p:cNvPr id="85" name="Oval 73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86" name="Text Box 72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2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R="0" lv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400">
                    <a:latin typeface="Times New Roman" pitchFamily="18" charset="0"/>
                    <a:ea typeface="SimSun" pitchFamily="2" charset="-122"/>
                    <a:cs typeface="Times New Roman" pitchFamily="18" charset="0"/>
                  </a:defRPr>
                </a:lvl1pPr>
              </a:lstStyle>
              <a:p>
                <a:r>
                  <a:rPr lang="zh-CN" dirty="0"/>
                  <a:t>知识产权</a:t>
                </a:r>
              </a:p>
            </p:txBody>
          </p:sp>
        </p:grpSp>
        <p:grpSp>
          <p:nvGrpSpPr>
            <p:cNvPr id="16" name="Group 68"/>
            <p:cNvGrpSpPr>
              <a:grpSpLocks/>
            </p:cNvGrpSpPr>
            <p:nvPr/>
          </p:nvGrpSpPr>
          <p:grpSpPr bwMode="auto">
            <a:xfrm>
              <a:off x="7126" y="7809"/>
              <a:ext cx="843" cy="379"/>
              <a:chOff x="3871" y="2782"/>
              <a:chExt cx="822" cy="394"/>
            </a:xfrm>
          </p:grpSpPr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84" name="Text Box 69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22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数据结构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4269" y="6564"/>
              <a:ext cx="0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" name="Line 66"/>
            <p:cNvSpPr>
              <a:spLocks noChangeShapeType="1"/>
            </p:cNvSpPr>
            <p:nvPr/>
          </p:nvSpPr>
          <p:spPr bwMode="auto">
            <a:xfrm>
              <a:off x="4269" y="7386"/>
              <a:ext cx="0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9" name="Line 65"/>
            <p:cNvSpPr>
              <a:spLocks noChangeShapeType="1"/>
            </p:cNvSpPr>
            <p:nvPr/>
          </p:nvSpPr>
          <p:spPr bwMode="auto">
            <a:xfrm>
              <a:off x="4855" y="7202"/>
              <a:ext cx="6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0" name="Line 64"/>
            <p:cNvSpPr>
              <a:spLocks noChangeShapeType="1"/>
            </p:cNvSpPr>
            <p:nvPr/>
          </p:nvSpPr>
          <p:spPr bwMode="auto">
            <a:xfrm flipH="1">
              <a:off x="4634" y="7373"/>
              <a:ext cx="1134" cy="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1" name="Line 63"/>
            <p:cNvSpPr>
              <a:spLocks noChangeShapeType="1"/>
            </p:cNvSpPr>
            <p:nvPr/>
          </p:nvSpPr>
          <p:spPr bwMode="auto">
            <a:xfrm>
              <a:off x="4687" y="7334"/>
              <a:ext cx="1003" cy="5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2" name="Line 62"/>
            <p:cNvSpPr>
              <a:spLocks noChangeShapeType="1"/>
            </p:cNvSpPr>
            <p:nvPr/>
          </p:nvSpPr>
          <p:spPr bwMode="auto">
            <a:xfrm>
              <a:off x="4269" y="8102"/>
              <a:ext cx="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>
              <a:off x="6316" y="7202"/>
              <a:ext cx="7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4" name="Line 60"/>
            <p:cNvSpPr>
              <a:spLocks noChangeShapeType="1"/>
            </p:cNvSpPr>
            <p:nvPr/>
          </p:nvSpPr>
          <p:spPr bwMode="auto">
            <a:xfrm flipV="1">
              <a:off x="6394" y="7972"/>
              <a:ext cx="756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" name="Line 59"/>
            <p:cNvSpPr>
              <a:spLocks noChangeShapeType="1"/>
            </p:cNvSpPr>
            <p:nvPr/>
          </p:nvSpPr>
          <p:spPr bwMode="auto">
            <a:xfrm flipV="1">
              <a:off x="6407" y="7360"/>
              <a:ext cx="874" cy="5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6" name="Line 58"/>
            <p:cNvSpPr>
              <a:spLocks noChangeShapeType="1"/>
            </p:cNvSpPr>
            <p:nvPr/>
          </p:nvSpPr>
          <p:spPr bwMode="auto">
            <a:xfrm>
              <a:off x="4594" y="6460"/>
              <a:ext cx="1096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" name="Line 57"/>
            <p:cNvSpPr>
              <a:spLocks noChangeShapeType="1"/>
            </p:cNvSpPr>
            <p:nvPr/>
          </p:nvSpPr>
          <p:spPr bwMode="auto">
            <a:xfrm flipH="1" flipV="1">
              <a:off x="7490" y="7386"/>
              <a:ext cx="27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3101" y="7032"/>
              <a:ext cx="744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12/19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440" y="7789"/>
              <a:ext cx="60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4/7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54"/>
            <p:cNvSpPr txBox="1">
              <a:spLocks noChangeArrowheads="1"/>
            </p:cNvSpPr>
            <p:nvPr/>
          </p:nvSpPr>
          <p:spPr bwMode="auto">
            <a:xfrm>
              <a:off x="3466" y="8636"/>
              <a:ext cx="60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5/6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5801" y="6745"/>
              <a:ext cx="60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1/8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7408" y="6745"/>
              <a:ext cx="60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2/3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51"/>
            <p:cNvSpPr txBox="1">
              <a:spLocks noChangeArrowheads="1"/>
            </p:cNvSpPr>
            <p:nvPr/>
          </p:nvSpPr>
          <p:spPr bwMode="auto">
            <a:xfrm>
              <a:off x="5618" y="7554"/>
              <a:ext cx="71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13/18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7601" y="7567"/>
              <a:ext cx="887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15/16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4627" y="7358"/>
              <a:ext cx="1226" cy="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H="1">
              <a:off x="4692" y="8728"/>
              <a:ext cx="10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6048" y="8167"/>
              <a:ext cx="0" cy="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V="1">
              <a:off x="6479" y="8167"/>
              <a:ext cx="1017" cy="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7770" y="6263"/>
              <a:ext cx="60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9/10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3244" y="6237"/>
              <a:ext cx="86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11/20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5827" y="8884"/>
              <a:ext cx="730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14/17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2" name="Group 40"/>
            <p:cNvGrpSpPr>
              <a:grpSpLocks/>
            </p:cNvGrpSpPr>
            <p:nvPr/>
          </p:nvGrpSpPr>
          <p:grpSpPr bwMode="auto">
            <a:xfrm>
              <a:off x="7831" y="9439"/>
              <a:ext cx="844" cy="353"/>
              <a:chOff x="3871" y="2782"/>
              <a:chExt cx="822" cy="367"/>
            </a:xfrm>
          </p:grpSpPr>
          <p:sp>
            <p:nvSpPr>
              <p:cNvPr id="81" name="Oval 42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82" name="Text Box 41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2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数据结构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" name="Group 37"/>
            <p:cNvGrpSpPr>
              <a:grpSpLocks/>
            </p:cNvGrpSpPr>
            <p:nvPr/>
          </p:nvGrpSpPr>
          <p:grpSpPr bwMode="auto">
            <a:xfrm>
              <a:off x="4152" y="9436"/>
              <a:ext cx="1172" cy="356"/>
              <a:chOff x="4647" y="9736"/>
              <a:chExt cx="1174" cy="356"/>
            </a:xfrm>
          </p:grpSpPr>
          <p:sp>
            <p:nvSpPr>
              <p:cNvPr id="79" name="Oval 39"/>
              <p:cNvSpPr>
                <a:spLocks noChangeArrowheads="1"/>
              </p:cNvSpPr>
              <p:nvPr/>
            </p:nvSpPr>
            <p:spPr bwMode="auto">
              <a:xfrm>
                <a:off x="4647" y="9737"/>
                <a:ext cx="1148" cy="35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80" name="Text Box 38"/>
              <p:cNvSpPr txBox="1">
                <a:spLocks noChangeArrowheads="1"/>
              </p:cNvSpPr>
              <p:nvPr/>
            </p:nvSpPr>
            <p:spPr bwMode="auto">
              <a:xfrm>
                <a:off x="4661" y="9736"/>
                <a:ext cx="1160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计算机原理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4" name="Group 34"/>
            <p:cNvGrpSpPr>
              <a:grpSpLocks/>
            </p:cNvGrpSpPr>
            <p:nvPr/>
          </p:nvGrpSpPr>
          <p:grpSpPr bwMode="auto">
            <a:xfrm>
              <a:off x="6735" y="9423"/>
              <a:ext cx="826" cy="371"/>
              <a:chOff x="3871" y="2782"/>
              <a:chExt cx="828" cy="367"/>
            </a:xfrm>
          </p:grpSpPr>
          <p:sp>
            <p:nvSpPr>
              <p:cNvPr id="77" name="Oval 36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8" name="Text Box 35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2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R="0" lv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cap="none" normalizeH="0" baseline="0">
                    <a:ln>
                      <a:noFill/>
                    </a:ln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defRPr>
                </a:lvl1pPr>
              </a:lstStyle>
              <a:p>
                <a:r>
                  <a:rPr lang="zh-CN" dirty="0"/>
                  <a:t>汇编语言</a:t>
                </a:r>
              </a:p>
            </p:txBody>
          </p:sp>
        </p:grpSp>
        <p:grpSp>
          <p:nvGrpSpPr>
            <p:cNvPr id="45" name="Group 31"/>
            <p:cNvGrpSpPr>
              <a:grpSpLocks/>
            </p:cNvGrpSpPr>
            <p:nvPr/>
          </p:nvGrpSpPr>
          <p:grpSpPr bwMode="auto">
            <a:xfrm>
              <a:off x="5628" y="9425"/>
              <a:ext cx="797" cy="367"/>
              <a:chOff x="3909" y="2782"/>
              <a:chExt cx="798" cy="367"/>
            </a:xfrm>
          </p:grpSpPr>
          <p:sp>
            <p:nvSpPr>
              <p:cNvPr id="75" name="Oval 33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6" name="Text Box 32"/>
              <p:cNvSpPr txBox="1">
                <a:spLocks noChangeArrowheads="1"/>
              </p:cNvSpPr>
              <p:nvPr/>
            </p:nvSpPr>
            <p:spPr bwMode="auto">
              <a:xfrm>
                <a:off x="3917" y="2794"/>
                <a:ext cx="790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C++</a:t>
                </a:r>
                <a:endPara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6" name="Group 28"/>
            <p:cNvGrpSpPr>
              <a:grpSpLocks/>
            </p:cNvGrpSpPr>
            <p:nvPr/>
          </p:nvGrpSpPr>
          <p:grpSpPr bwMode="auto">
            <a:xfrm>
              <a:off x="2992" y="9434"/>
              <a:ext cx="823" cy="367"/>
              <a:chOff x="3871" y="2782"/>
              <a:chExt cx="822" cy="367"/>
            </a:xfrm>
          </p:grpSpPr>
          <p:sp>
            <p:nvSpPr>
              <p:cNvPr id="73" name="Oval 30"/>
              <p:cNvSpPr>
                <a:spLocks noChangeArrowheads="1"/>
              </p:cNvSpPr>
              <p:nvPr/>
            </p:nvSpPr>
            <p:spPr bwMode="auto">
              <a:xfrm>
                <a:off x="3909" y="2782"/>
                <a:ext cx="784" cy="35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4" name="Text Box 29"/>
              <p:cNvSpPr txBox="1">
                <a:spLocks noChangeArrowheads="1"/>
              </p:cNvSpPr>
              <p:nvPr/>
            </p:nvSpPr>
            <p:spPr bwMode="auto">
              <a:xfrm>
                <a:off x="3871" y="2794"/>
                <a:ext cx="81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离散数学</a:t>
                </a:r>
                <a:endParaRPr kumimoji="0" 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3179" y="9758"/>
              <a:ext cx="60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(1)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4524" y="9758"/>
              <a:ext cx="60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(2)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5736" y="9771"/>
              <a:ext cx="60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(3)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6962" y="9758"/>
              <a:ext cx="60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(4)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8084" y="9758"/>
              <a:ext cx="60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(5)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2" name="Group 2"/>
            <p:cNvGrpSpPr>
              <a:grpSpLocks/>
            </p:cNvGrpSpPr>
            <p:nvPr/>
          </p:nvGrpSpPr>
          <p:grpSpPr bwMode="auto">
            <a:xfrm>
              <a:off x="2952" y="10142"/>
              <a:ext cx="5761" cy="738"/>
              <a:chOff x="2991" y="10325"/>
              <a:chExt cx="5761" cy="737"/>
            </a:xfrm>
          </p:grpSpPr>
          <p:grpSp>
            <p:nvGrpSpPr>
              <p:cNvPr id="53" name="Group 20"/>
              <p:cNvGrpSpPr>
                <a:grpSpLocks/>
              </p:cNvGrpSpPr>
              <p:nvPr/>
            </p:nvGrpSpPr>
            <p:grpSpPr bwMode="auto">
              <a:xfrm>
                <a:off x="6869" y="10352"/>
                <a:ext cx="817" cy="364"/>
                <a:chOff x="3871" y="2782"/>
                <a:chExt cx="822" cy="367"/>
              </a:xfrm>
            </p:grpSpPr>
            <p:sp>
              <p:nvSpPr>
                <p:cNvPr id="71" name="Oval 22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 dirty="0"/>
                </a:p>
              </p:txBody>
            </p:sp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822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kumimoji="0" sz="1400" b="0" i="0" u="none" strike="noStrike" cap="none" normalizeH="0" baseline="0">
                      <a:ln>
                        <a:noFill/>
                      </a:ln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defRPr>
                  </a:lvl1pPr>
                </a:lstStyle>
                <a:p>
                  <a:r>
                    <a:rPr lang="zh-CN" altLang="en-US" dirty="0"/>
                    <a:t>操作系统</a:t>
                  </a:r>
                </a:p>
              </p:txBody>
            </p:sp>
          </p:grpSp>
          <p:grpSp>
            <p:nvGrpSpPr>
              <p:cNvPr id="54" name="Group 17"/>
              <p:cNvGrpSpPr>
                <a:grpSpLocks/>
              </p:cNvGrpSpPr>
              <p:nvPr/>
            </p:nvGrpSpPr>
            <p:grpSpPr bwMode="auto">
              <a:xfrm>
                <a:off x="7933" y="10337"/>
                <a:ext cx="819" cy="369"/>
                <a:chOff x="3871" y="2782"/>
                <a:chExt cx="822" cy="367"/>
              </a:xfrm>
            </p:grpSpPr>
            <p:sp>
              <p:nvSpPr>
                <p:cNvPr id="69" name="Oval 19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7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822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算法</a:t>
                  </a:r>
                  <a:endPara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5" name="Group 14"/>
              <p:cNvGrpSpPr>
                <a:grpSpLocks/>
              </p:cNvGrpSpPr>
              <p:nvPr/>
            </p:nvGrpSpPr>
            <p:grpSpPr bwMode="auto">
              <a:xfrm>
                <a:off x="4257" y="10326"/>
                <a:ext cx="836" cy="367"/>
                <a:chOff x="3871" y="2782"/>
                <a:chExt cx="836" cy="367"/>
              </a:xfrm>
            </p:grpSpPr>
            <p:sp>
              <p:nvSpPr>
                <p:cNvPr id="67" name="Oval 16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6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836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逻辑设计</a:t>
                  </a:r>
                  <a:endPara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6" name="Group 11"/>
              <p:cNvGrpSpPr>
                <a:grpSpLocks/>
              </p:cNvGrpSpPr>
              <p:nvPr/>
            </p:nvGrpSpPr>
            <p:grpSpPr bwMode="auto">
              <a:xfrm>
                <a:off x="5640" y="10339"/>
                <a:ext cx="823" cy="366"/>
                <a:chOff x="3871" y="2782"/>
                <a:chExt cx="822" cy="367"/>
              </a:xfrm>
            </p:grpSpPr>
            <p:sp>
              <p:nvSpPr>
                <p:cNvPr id="65" name="Oval 13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6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810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体系结构</a:t>
                  </a:r>
                  <a:endPara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7" name="Group 8"/>
              <p:cNvGrpSpPr>
                <a:grpSpLocks/>
              </p:cNvGrpSpPr>
              <p:nvPr/>
            </p:nvGrpSpPr>
            <p:grpSpPr bwMode="auto">
              <a:xfrm>
                <a:off x="2991" y="10325"/>
                <a:ext cx="836" cy="369"/>
                <a:chOff x="3871" y="2782"/>
                <a:chExt cx="837" cy="367"/>
              </a:xfrm>
            </p:grpSpPr>
            <p:sp>
              <p:nvSpPr>
                <p:cNvPr id="63" name="Oval 10"/>
                <p:cNvSpPr>
                  <a:spLocks noChangeArrowheads="1"/>
                </p:cNvSpPr>
                <p:nvPr/>
              </p:nvSpPr>
              <p:spPr bwMode="auto">
                <a:xfrm>
                  <a:off x="3909" y="2782"/>
                  <a:ext cx="784" cy="352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6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71" y="2794"/>
                  <a:ext cx="837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知识产权</a:t>
                  </a:r>
                  <a:endParaRPr kumimoji="0" 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3218" y="10671"/>
                <a:ext cx="600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(6)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6"/>
              <p:cNvSpPr txBox="1">
                <a:spLocks noChangeArrowheads="1"/>
              </p:cNvSpPr>
              <p:nvPr/>
            </p:nvSpPr>
            <p:spPr bwMode="auto">
              <a:xfrm>
                <a:off x="4484" y="10671"/>
                <a:ext cx="600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(7)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Text Box 5"/>
              <p:cNvSpPr txBox="1">
                <a:spLocks noChangeArrowheads="1"/>
              </p:cNvSpPr>
              <p:nvPr/>
            </p:nvSpPr>
            <p:spPr bwMode="auto">
              <a:xfrm>
                <a:off x="5840" y="10671"/>
                <a:ext cx="600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(8)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 Box 4"/>
              <p:cNvSpPr txBox="1">
                <a:spLocks noChangeArrowheads="1"/>
              </p:cNvSpPr>
              <p:nvPr/>
            </p:nvSpPr>
            <p:spPr bwMode="auto">
              <a:xfrm>
                <a:off x="7079" y="10671"/>
                <a:ext cx="587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(9)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Text Box 3"/>
              <p:cNvSpPr txBox="1">
                <a:spLocks noChangeArrowheads="1"/>
              </p:cNvSpPr>
              <p:nvPr/>
            </p:nvSpPr>
            <p:spPr bwMode="auto">
              <a:xfrm>
                <a:off x="8084" y="10658"/>
                <a:ext cx="600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(10)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16F1AC-6C2D-44EA-937E-690A0DB37CC1}"/>
              </a:ext>
            </a:extLst>
          </p:cNvPr>
          <p:cNvSpPr txBox="1"/>
          <p:nvPr/>
        </p:nvSpPr>
        <p:spPr>
          <a:xfrm>
            <a:off x="6580881" y="1171553"/>
            <a:ext cx="2479969" cy="34163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这个例子给出了计算机系研究生应修的</a:t>
            </a:r>
            <a:r>
              <a:rPr lang="en-US" altLang="zh-CN" dirty="0"/>
              <a:t>10</a:t>
            </a:r>
            <a:r>
              <a:rPr lang="zh-CN" altLang="en-US" dirty="0"/>
              <a:t>门课之间的关系，其中每条边表示了课程之间应该遵守的顺序。假设一个在职研究生一学期只能选一门课，他应该如何安排这些选课，才能在</a:t>
            </a:r>
            <a:r>
              <a:rPr lang="en-US" altLang="zh-CN" dirty="0"/>
              <a:t>10</a:t>
            </a:r>
            <a:r>
              <a:rPr lang="zh-CN" altLang="en-US" dirty="0"/>
              <a:t>个学期内上完所有课程，并且每次选课时，所选课程要求的预修课都已完成</a:t>
            </a:r>
            <a:endParaRPr 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F9ECE3D-C227-46F9-A5DD-F278922300EE}"/>
              </a:ext>
            </a:extLst>
          </p:cNvPr>
          <p:cNvSpPr txBox="1"/>
          <p:nvPr/>
        </p:nvSpPr>
        <p:spPr>
          <a:xfrm>
            <a:off x="3199384" y="6380217"/>
            <a:ext cx="58448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DFS</a:t>
            </a:r>
            <a:r>
              <a:rPr lang="zh-CN" altLang="en-US" dirty="0"/>
              <a:t>可以从任意节点开始，拓扑排序的结果未必唯一</a:t>
            </a:r>
            <a:endParaRPr lang="en-US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A813ADE-902A-4D9B-9CE9-80E04FBE5DEC}"/>
              </a:ext>
            </a:extLst>
          </p:cNvPr>
          <p:cNvGrpSpPr/>
          <p:nvPr/>
        </p:nvGrpSpPr>
        <p:grpSpPr>
          <a:xfrm>
            <a:off x="742680" y="1330730"/>
            <a:ext cx="5398227" cy="3033626"/>
            <a:chOff x="3086099" y="1391417"/>
            <a:chExt cx="5398227" cy="3033626"/>
          </a:xfrm>
        </p:grpSpPr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AAA352C2-7362-413A-829D-7E05BD158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6099" y="1391417"/>
              <a:ext cx="1" cy="131912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6BB5A035-F4C9-4690-9A53-8197162729AD}"/>
                </a:ext>
              </a:extLst>
            </p:cNvPr>
            <p:cNvCxnSpPr/>
            <p:nvPr/>
          </p:nvCxnSpPr>
          <p:spPr>
            <a:xfrm>
              <a:off x="3086100" y="1391417"/>
              <a:ext cx="1985554" cy="29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7B21F85-AD07-4341-B1E5-31424D3677F6}"/>
                </a:ext>
              </a:extLst>
            </p:cNvPr>
            <p:cNvCxnSpPr/>
            <p:nvPr/>
          </p:nvCxnSpPr>
          <p:spPr>
            <a:xfrm flipH="1">
              <a:off x="5042263" y="1420809"/>
              <a:ext cx="29391" cy="111991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3388E18-8E8A-4325-8B3C-470A67C54287}"/>
                </a:ext>
              </a:extLst>
            </p:cNvPr>
            <p:cNvCxnSpPr>
              <a:cxnSpLocks/>
            </p:cNvCxnSpPr>
            <p:nvPr/>
          </p:nvCxnSpPr>
          <p:spPr>
            <a:xfrm>
              <a:off x="3086099" y="2710543"/>
              <a:ext cx="1564278" cy="2286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6D24EB17-A91F-42A4-8AE6-1DB7E55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650377" y="2733403"/>
              <a:ext cx="1371600" cy="166039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C0F00B37-335E-4D37-A35F-A18064708B1F}"/>
                </a:ext>
              </a:extLst>
            </p:cNvPr>
            <p:cNvCxnSpPr/>
            <p:nvPr/>
          </p:nvCxnSpPr>
          <p:spPr>
            <a:xfrm>
              <a:off x="5042263" y="2540726"/>
              <a:ext cx="787037" cy="27105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C4B7B90-7485-4A3D-9B21-2B235266C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0" y="2811780"/>
              <a:ext cx="265502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0BCB6DE4-BBC7-4C1E-BBA6-B033E660CB48}"/>
                </a:ext>
              </a:extLst>
            </p:cNvPr>
            <p:cNvCxnSpPr/>
            <p:nvPr/>
          </p:nvCxnSpPr>
          <p:spPr>
            <a:xfrm>
              <a:off x="6021977" y="4393795"/>
              <a:ext cx="623752" cy="3124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3944C004-D8FB-432E-B52E-85A775ECDE0F}"/>
                </a:ext>
              </a:extLst>
            </p:cNvPr>
            <p:cNvCxnSpPr/>
            <p:nvPr/>
          </p:nvCxnSpPr>
          <p:spPr>
            <a:xfrm>
              <a:off x="8484326" y="2811780"/>
              <a:ext cx="0" cy="64661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C71F7C6B-7966-4640-B786-3C74612069A4}"/>
                </a:ext>
              </a:extLst>
            </p:cNvPr>
            <p:cNvCxnSpPr/>
            <p:nvPr/>
          </p:nvCxnSpPr>
          <p:spPr>
            <a:xfrm flipH="1">
              <a:off x="6645729" y="3471454"/>
              <a:ext cx="1838597" cy="95358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D105ECF8-ADAD-4D49-A9AD-33AC61D90CFC}"/>
              </a:ext>
            </a:extLst>
          </p:cNvPr>
          <p:cNvSpPr/>
          <p:nvPr/>
        </p:nvSpPr>
        <p:spPr>
          <a:xfrm>
            <a:off x="4724400" y="1271578"/>
            <a:ext cx="1524000" cy="6171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DAF334DE-B92F-4C85-9F3B-5012EF486CC8}"/>
              </a:ext>
            </a:extLst>
          </p:cNvPr>
          <p:cNvGrpSpPr/>
          <p:nvPr/>
        </p:nvGrpSpPr>
        <p:grpSpPr>
          <a:xfrm>
            <a:off x="1085190" y="2001488"/>
            <a:ext cx="4885998" cy="2197327"/>
            <a:chOff x="1100820" y="1968823"/>
            <a:chExt cx="4885998" cy="2197327"/>
          </a:xfrm>
        </p:grpSpPr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D14C518-0B81-41F8-BF76-FAB7BDCD74D0}"/>
                </a:ext>
              </a:extLst>
            </p:cNvPr>
            <p:cNvCxnSpPr>
              <a:cxnSpLocks/>
            </p:cNvCxnSpPr>
            <p:nvPr/>
          </p:nvCxnSpPr>
          <p:spPr>
            <a:xfrm>
              <a:off x="3559208" y="1973880"/>
              <a:ext cx="242340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0C686BDB-FBB0-4114-A7C5-0AA42DC23182}"/>
                </a:ext>
              </a:extLst>
            </p:cNvPr>
            <p:cNvCxnSpPr>
              <a:cxnSpLocks/>
            </p:cNvCxnSpPr>
            <p:nvPr/>
          </p:nvCxnSpPr>
          <p:spPr>
            <a:xfrm>
              <a:off x="5982616" y="1968823"/>
              <a:ext cx="4202" cy="70613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D37DEBC-4F6F-4F62-AE4A-89E3214AABA4}"/>
                </a:ext>
              </a:extLst>
            </p:cNvPr>
            <p:cNvCxnSpPr/>
            <p:nvPr/>
          </p:nvCxnSpPr>
          <p:spPr>
            <a:xfrm flipH="1">
              <a:off x="3759075" y="2664845"/>
              <a:ext cx="222354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3D75F323-37B7-4ADE-B444-D488B9B4F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305" y="2664845"/>
              <a:ext cx="1257760" cy="62958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B7CA149D-DF01-4DA8-97FC-2FF8F5E4A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040" y="1973879"/>
              <a:ext cx="1269166" cy="8058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E99918A8-23E2-4A9A-A76F-A1C83EE19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800" y="2779769"/>
              <a:ext cx="1159239" cy="49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AA75C336-E451-48E2-A045-5EF0F18C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0820" y="2779769"/>
              <a:ext cx="34978" cy="13863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666EEEF-B7C5-42D5-96B0-B7F89F39118D}"/>
                </a:ext>
              </a:extLst>
            </p:cNvPr>
            <p:cNvCxnSpPr>
              <a:cxnSpLocks/>
            </p:cNvCxnSpPr>
            <p:nvPr/>
          </p:nvCxnSpPr>
          <p:spPr>
            <a:xfrm>
              <a:off x="1100820" y="4166150"/>
              <a:ext cx="142048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B8C970A1-981F-4E44-9B38-A15F157DF5C9}"/>
                </a:ext>
              </a:extLst>
            </p:cNvPr>
            <p:cNvCxnSpPr>
              <a:cxnSpLocks/>
            </p:cNvCxnSpPr>
            <p:nvPr/>
          </p:nvCxnSpPr>
          <p:spPr>
            <a:xfrm>
              <a:off x="2521305" y="3294432"/>
              <a:ext cx="0" cy="8717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24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608722-6D7D-4430-B0D4-9EECE3BE0B33}"/>
              </a:ext>
            </a:extLst>
          </p:cNvPr>
          <p:cNvGrpSpPr/>
          <p:nvPr/>
        </p:nvGrpSpPr>
        <p:grpSpPr>
          <a:xfrm>
            <a:off x="762000" y="1756813"/>
            <a:ext cx="8091542" cy="1877439"/>
            <a:chOff x="0" y="1162346"/>
            <a:chExt cx="7786742" cy="30303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C4AD1-4B47-4255-9E56-AFE272247934}"/>
                </a:ext>
              </a:extLst>
            </p:cNvPr>
            <p:cNvSpPr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7E29F9-947C-4337-A4B8-FB6935BCA35D}"/>
                </a:ext>
              </a:extLst>
            </p:cNvPr>
            <p:cNvSpPr txBox="1"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338" tIns="270764" rIns="604338" bIns="128016" numCol="1" spcCol="1270" anchor="t" anchorCtr="0">
              <a:noAutofit/>
            </a:bodyPr>
            <a:lstStyle/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多重图：允许同一对节点之间存在多条边（称平行边），且允许自环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endPara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2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简单图：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不含平行边且不含自环的图称为简单图。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本课程主要研究简单图。</a:t>
              </a:r>
              <a:endPara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0DEE0E-F007-4888-B29F-33421D692476}"/>
              </a:ext>
            </a:extLst>
          </p:cNvPr>
          <p:cNvGrpSpPr/>
          <p:nvPr/>
        </p:nvGrpSpPr>
        <p:grpSpPr>
          <a:xfrm>
            <a:off x="1151337" y="1564933"/>
            <a:ext cx="5450719" cy="383760"/>
            <a:chOff x="389337" y="970466"/>
            <a:chExt cx="5450719" cy="38376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0242F01-A68F-41DE-8BDF-E73ACB23DAD3}"/>
                </a:ext>
              </a:extLst>
            </p:cNvPr>
            <p:cNvSpPr/>
            <p:nvPr/>
          </p:nvSpPr>
          <p:spPr>
            <a:xfrm>
              <a:off x="389337" y="970466"/>
              <a:ext cx="5450719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0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6">
              <a:extLst>
                <a:ext uri="{FF2B5EF4-FFF2-40B4-BE49-F238E27FC236}">
                  <a16:creationId xmlns:a16="http://schemas.microsoft.com/office/drawing/2014/main" id="{64C44968-7552-4F97-BB77-91C35CCCE50B}"/>
                </a:ext>
              </a:extLst>
            </p:cNvPr>
            <p:cNvSpPr txBox="1"/>
            <p:nvPr/>
          </p:nvSpPr>
          <p:spPr>
            <a:xfrm>
              <a:off x="408071" y="989200"/>
              <a:ext cx="5413251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024" tIns="0" rIns="206024" bIns="0" numCol="1" spcCol="1270" anchor="ctr" anchorCtr="0">
              <a:noAutofit/>
            </a:bodyPr>
            <a:lstStyle/>
            <a:p>
              <a:pPr marL="0" lvl="0" indent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简单图</a:t>
              </a: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simple graph</a:t>
              </a: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）</a:t>
              </a:r>
              <a:endPara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5DCC724-6F72-4776-A6CF-CBE93E522F98}"/>
              </a:ext>
            </a:extLst>
          </p:cNvPr>
          <p:cNvSpPr txBox="1"/>
          <p:nvPr/>
        </p:nvSpPr>
        <p:spPr>
          <a:xfrm>
            <a:off x="6477000" y="61076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简单图</a:t>
            </a:r>
            <a:endParaRPr lang="en-US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E521EF-332B-4A70-BBCF-D940CBDE041A}"/>
              </a:ext>
            </a:extLst>
          </p:cNvPr>
          <p:cNvGrpSpPr/>
          <p:nvPr/>
        </p:nvGrpSpPr>
        <p:grpSpPr>
          <a:xfrm>
            <a:off x="5954233" y="4114800"/>
            <a:ext cx="1922696" cy="1828800"/>
            <a:chOff x="3048000" y="4305300"/>
            <a:chExt cx="2456096" cy="22479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DF79D53-C11A-471D-BA2E-7232D71DF369}"/>
                </a:ext>
              </a:extLst>
            </p:cNvPr>
            <p:cNvSpPr/>
            <p:nvPr/>
          </p:nvSpPr>
          <p:spPr>
            <a:xfrm>
              <a:off x="4038600" y="43053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ADA440C-66BB-4380-9CE8-28392788E22A}"/>
                </a:ext>
              </a:extLst>
            </p:cNvPr>
            <p:cNvSpPr/>
            <p:nvPr/>
          </p:nvSpPr>
          <p:spPr>
            <a:xfrm>
              <a:off x="3048000" y="527505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0597491-F1F5-4891-8D29-6F06218EB99B}"/>
                </a:ext>
              </a:extLst>
            </p:cNvPr>
            <p:cNvSpPr/>
            <p:nvPr/>
          </p:nvSpPr>
          <p:spPr>
            <a:xfrm>
              <a:off x="5123096" y="525632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3F62938-8229-44B1-B056-76638A2FE1B4}"/>
                </a:ext>
              </a:extLst>
            </p:cNvPr>
            <p:cNvSpPr/>
            <p:nvPr/>
          </p:nvSpPr>
          <p:spPr>
            <a:xfrm>
              <a:off x="4042756" y="6172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AE6675C-9822-482B-BB39-490DBA27D865}"/>
                </a:ext>
              </a:extLst>
            </p:cNvPr>
            <p:cNvCxnSpPr>
              <a:stCxn id="15" idx="5"/>
              <a:endCxn id="17" idx="1"/>
            </p:cNvCxnSpPr>
            <p:nvPr/>
          </p:nvCxnSpPr>
          <p:spPr>
            <a:xfrm>
              <a:off x="4363804" y="4630504"/>
              <a:ext cx="815088" cy="68161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D3D0F40-3E73-4CA0-A0AB-7CFBDA658EDB}"/>
                </a:ext>
              </a:extLst>
            </p:cNvPr>
            <p:cNvCxnSpPr>
              <a:stCxn id="15" idx="3"/>
              <a:endCxn id="16" idx="7"/>
            </p:cNvCxnSpPr>
            <p:nvPr/>
          </p:nvCxnSpPr>
          <p:spPr>
            <a:xfrm flipH="1">
              <a:off x="3373204" y="4630504"/>
              <a:ext cx="721192" cy="7003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D84F303-D564-44E3-BCBB-861200E8FC1C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>
              <a:off x="4229100" y="4686300"/>
              <a:ext cx="4156" cy="14859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FD14D12-1708-457A-AC22-676D8B510FE6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3429000" y="5446823"/>
              <a:ext cx="1694096" cy="187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5FF369D-2B7D-4882-8389-4683DC9F3D48}"/>
                </a:ext>
              </a:extLst>
            </p:cNvPr>
            <p:cNvCxnSpPr>
              <a:cxnSpLocks/>
              <a:stCxn id="18" idx="1"/>
              <a:endCxn id="16" idx="5"/>
            </p:cNvCxnSpPr>
            <p:nvPr/>
          </p:nvCxnSpPr>
          <p:spPr>
            <a:xfrm flipH="1" flipV="1">
              <a:off x="3373204" y="5600261"/>
              <a:ext cx="725348" cy="6277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230E052-FB8E-4878-A8A8-0DEF8001F50E}"/>
                </a:ext>
              </a:extLst>
            </p:cNvPr>
            <p:cNvCxnSpPr>
              <a:cxnSpLocks/>
              <a:stCxn id="17" idx="3"/>
              <a:endCxn id="18" idx="7"/>
            </p:cNvCxnSpPr>
            <p:nvPr/>
          </p:nvCxnSpPr>
          <p:spPr>
            <a:xfrm flipH="1">
              <a:off x="4367960" y="5581527"/>
              <a:ext cx="810932" cy="6464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05538CF-FA49-4262-A223-5E42BA6F0AEB}"/>
              </a:ext>
            </a:extLst>
          </p:cNvPr>
          <p:cNvGrpSpPr/>
          <p:nvPr/>
        </p:nvGrpSpPr>
        <p:grpSpPr>
          <a:xfrm>
            <a:off x="1416207" y="4195536"/>
            <a:ext cx="2012793" cy="1823260"/>
            <a:chOff x="471097" y="3766360"/>
            <a:chExt cx="2456096" cy="224790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49F28D4-A41D-4E89-AB30-1C6A3ECF81DC}"/>
                </a:ext>
              </a:extLst>
            </p:cNvPr>
            <p:cNvSpPr/>
            <p:nvPr/>
          </p:nvSpPr>
          <p:spPr>
            <a:xfrm>
              <a:off x="1461697" y="376636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DD15011-A285-44E4-B17B-0B2DA01296B0}"/>
                </a:ext>
              </a:extLst>
            </p:cNvPr>
            <p:cNvSpPr/>
            <p:nvPr/>
          </p:nvSpPr>
          <p:spPr>
            <a:xfrm>
              <a:off x="471097" y="473611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1BF5EDD-88A3-492F-B53C-AC563158CDD7}"/>
                </a:ext>
              </a:extLst>
            </p:cNvPr>
            <p:cNvSpPr/>
            <p:nvPr/>
          </p:nvSpPr>
          <p:spPr>
            <a:xfrm>
              <a:off x="2546193" y="471738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6193E05-F6E5-4CDF-8DE4-F95057C8FCE3}"/>
                </a:ext>
              </a:extLst>
            </p:cNvPr>
            <p:cNvSpPr/>
            <p:nvPr/>
          </p:nvSpPr>
          <p:spPr>
            <a:xfrm>
              <a:off x="1465853" y="563326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37BAB31-3FCA-4D5B-8C13-37D1C38B87D1}"/>
                </a:ext>
              </a:extLst>
            </p:cNvPr>
            <p:cNvCxnSpPr>
              <a:stCxn id="25" idx="5"/>
              <a:endCxn id="27" idx="1"/>
            </p:cNvCxnSpPr>
            <p:nvPr/>
          </p:nvCxnSpPr>
          <p:spPr>
            <a:xfrm>
              <a:off x="1786901" y="4091564"/>
              <a:ext cx="815088" cy="68161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1540524-9CC2-4E73-8765-DCD1F5B2BD11}"/>
                </a:ext>
              </a:extLst>
            </p:cNvPr>
            <p:cNvCxnSpPr>
              <a:stCxn id="25" idx="3"/>
              <a:endCxn id="26" idx="7"/>
            </p:cNvCxnSpPr>
            <p:nvPr/>
          </p:nvCxnSpPr>
          <p:spPr>
            <a:xfrm flipH="1">
              <a:off x="796301" y="4091564"/>
              <a:ext cx="721192" cy="7003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087BAE-D640-4C00-BC7E-607E192D60F1}"/>
                </a:ext>
              </a:extLst>
            </p:cNvPr>
            <p:cNvCxnSpPr>
              <a:cxnSpLocks/>
              <a:stCxn id="25" idx="4"/>
              <a:endCxn id="28" idx="0"/>
            </p:cNvCxnSpPr>
            <p:nvPr/>
          </p:nvCxnSpPr>
          <p:spPr>
            <a:xfrm>
              <a:off x="1652197" y="4147360"/>
              <a:ext cx="4156" cy="14859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3D9AA98-738D-4AC4-9426-65092F19E8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flipH="1">
              <a:off x="852097" y="4907883"/>
              <a:ext cx="1694096" cy="187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3055550-60B9-46E1-B298-1B0011D0ACF8}"/>
                </a:ext>
              </a:extLst>
            </p:cNvPr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796301" y="5061321"/>
              <a:ext cx="725348" cy="6277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C28E425-0603-4F5E-9F91-319A93941366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1791057" y="5042587"/>
              <a:ext cx="810932" cy="6464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7924AF68-9F81-47BB-BAD3-B451FA0594EB}"/>
                </a:ext>
              </a:extLst>
            </p:cNvPr>
            <p:cNvCxnSpPr>
              <a:cxnSpLocks/>
              <a:stCxn id="25" idx="6"/>
              <a:endCxn id="28" idx="6"/>
            </p:cNvCxnSpPr>
            <p:nvPr/>
          </p:nvCxnSpPr>
          <p:spPr>
            <a:xfrm>
              <a:off x="1842697" y="3956860"/>
              <a:ext cx="4156" cy="1866900"/>
            </a:xfrm>
            <a:prstGeom prst="curvedConnector3">
              <a:avLst>
                <a:gd name="adj1" fmla="val 5600481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801E016-4D5A-48F9-A1CA-8BE73CDD1C76}"/>
              </a:ext>
            </a:extLst>
          </p:cNvPr>
          <p:cNvSpPr txBox="1"/>
          <p:nvPr/>
        </p:nvSpPr>
        <p:spPr>
          <a:xfrm>
            <a:off x="1914770" y="6155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多重图</a:t>
            </a:r>
            <a:endParaRPr lang="en-US" sz="2000" dirty="0"/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2CCB02E4-90E1-42CE-8B4B-1B570A9C83D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24607" y="4330700"/>
            <a:ext cx="298257" cy="12700"/>
          </a:xfrm>
          <a:prstGeom prst="curvedConnector5">
            <a:avLst>
              <a:gd name="adj1" fmla="val -76645"/>
              <a:gd name="adj2" fmla="val 3020339"/>
              <a:gd name="adj3" fmla="val 1766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26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8-40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33400"/>
            <a:ext cx="7772400" cy="454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“拓扑排序算法”</a:t>
            </a: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正确性证明</a:t>
            </a:r>
            <a:r>
              <a:rPr lang="en-US" sz="2400" b="1" dirty="0">
                <a:latin typeface="SimSun" pitchFamily="2" charset="-122"/>
                <a:ea typeface="SimSun" pitchFamily="2" charset="-122"/>
              </a:rPr>
              <a:t>：</a:t>
            </a:r>
          </a:p>
          <a:p>
            <a:endParaRPr lang="en-US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25000"/>
              </a:lnSpc>
            </a:pPr>
            <a:r>
              <a:rPr lang="zh-CN" altLang="en-US" sz="2000" dirty="0"/>
              <a:t>我们只须证明，图中一条边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中的两个顶点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，一定会先输出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，后输出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。也就是要证明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。我们分两种情况讨论：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65138" lvl="0" indent="-465138">
              <a:lnSpc>
                <a:spcPct val="125000"/>
              </a:lnSpc>
              <a:buAutoNum type="arabicParenBoth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lvl="0">
              <a:lnSpc>
                <a:spcPct val="125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发现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的一个白色的邻居。由白路径定理，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要先完成对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的访问之后才能完成对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的访问，所以有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lvl="0" indent="-465138">
              <a:lnSpc>
                <a:spcPct val="125000"/>
              </a:lnSpc>
              <a:buAutoNum type="arabicParenBoth" startAt="2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)。</a:t>
            </a:r>
          </a:p>
          <a:p>
            <a:pPr marL="463550" lvl="0">
              <a:lnSpc>
                <a:spcPct val="125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发现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是一个白色的顶点。由于图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无回路，不存在从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的路径。所以，在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完成对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的访问之后才有可能去发现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。所以也有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因此，算法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Topological-Sort(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是正确的。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4932BAE-0F7A-4237-8E25-B27054A99220}"/>
              </a:ext>
            </a:extLst>
          </p:cNvPr>
          <p:cNvSpPr txBox="1"/>
          <p:nvPr/>
        </p:nvSpPr>
        <p:spPr>
          <a:xfrm>
            <a:off x="228600" y="5302560"/>
            <a:ext cx="8833628" cy="141891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        需要说明的事，拓扑排序算法执行过程中，我们不能采用</a:t>
            </a: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顶点发现</a:t>
            </a:r>
            <a:r>
              <a:rPr lang="zh-CN" altLang="en-US" sz="2000" u="sng" dirty="0">
                <a:latin typeface="Times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时间的早晚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来进行顶点排序。这是因为：对于上面证明过程中所说的两种情况，如果采用顶点发现时间的话，</a:t>
            </a:r>
            <a:r>
              <a:rPr lang="en-US" altLang="zh-CN" sz="2000" i="1" dirty="0">
                <a:latin typeface="Times" panose="02020603050405020304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和</a:t>
            </a:r>
            <a:r>
              <a:rPr lang="en-US" altLang="zh-CN" sz="2000" i="1" dirty="0">
                <a:latin typeface="Times" panose="02020603050405020304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" panose="02020603050405020304" pitchFamily="18" charset="0"/>
                <a:cs typeface="Times New Roman" pitchFamily="18" charset="0"/>
              </a:rPr>
              <a:t>的次序将不再具有唯一性，因而无法保证结果的正确性。</a:t>
            </a:r>
            <a:endParaRPr lang="en-US" altLang="zh-CN" sz="20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8-41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8077200" cy="479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有向图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的强连通分支分解</a:t>
            </a:r>
            <a:endParaRPr lang="en-US" sz="2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/>
              <a:t>如果一个有向图中每个顶点都有一条通向其它所有顶点的路径，那么这个有向图称为一个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强连通图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(Strongly Connected Graph)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/>
              <a:t>如果有向图的一个子图是强连通的，则称其为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强连通子图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(Strongly Connected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/>
              <a:t>如果一个“强连通子图”已经最大化，即不能再加入其它任何一个顶点而仍然保持强连通特性，那么这个子图称为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强连通分支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(Strongly Connected Component)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>
                <a:solidFill>
                  <a:srgbClr val="FF0000"/>
                </a:solidFill>
              </a:rPr>
              <a:t>有向图的强连通分支问题</a:t>
            </a:r>
            <a:r>
              <a:rPr lang="zh-CN" altLang="en-US" sz="2000" dirty="0"/>
              <a:t>就是把一个有向图的顶点划分为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不相交的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若干个强连通分支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D96EE-6FDD-6B5A-F539-2538B15F8ADF}"/>
              </a:ext>
            </a:extLst>
          </p:cNvPr>
          <p:cNvSpPr txBox="1"/>
          <p:nvPr/>
        </p:nvSpPr>
        <p:spPr>
          <a:xfrm>
            <a:off x="190500" y="5867400"/>
            <a:ext cx="8763000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早期，寻找有向图的强连通分支，采用一轮</a:t>
            </a:r>
            <a:r>
              <a:rPr lang="en-US" altLang="zh-CN" dirty="0"/>
              <a:t>DFS</a:t>
            </a:r>
            <a:r>
              <a:rPr lang="zh-CN" altLang="en-US" dirty="0"/>
              <a:t>搜索，但还需要为每个顶点引入辅助状态变量以及繁琐的更新程序。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本节，我们介绍的算法采用了两轮</a:t>
            </a:r>
            <a:r>
              <a:rPr lang="en-US" altLang="zh-CN" dirty="0"/>
              <a:t>DFS</a:t>
            </a:r>
            <a:r>
              <a:rPr lang="zh-CN" altLang="en-US" dirty="0"/>
              <a:t>，简洁而清楚易懂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990600"/>
            <a:ext cx="7239000" cy="9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强连通图与弱连通图</a:t>
            </a:r>
            <a:endParaRPr lang="en-US" sz="2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A6CCF3-1FCD-4D50-B3E2-09AC8FE3AB7C}"/>
              </a:ext>
            </a:extLst>
          </p:cNvPr>
          <p:cNvGrpSpPr/>
          <p:nvPr/>
        </p:nvGrpSpPr>
        <p:grpSpPr>
          <a:xfrm>
            <a:off x="1143000" y="1912858"/>
            <a:ext cx="7162800" cy="2887742"/>
            <a:chOff x="1675120" y="1912859"/>
            <a:chExt cx="5723743" cy="1964946"/>
          </a:xfrm>
        </p:grpSpPr>
        <p:sp>
          <p:nvSpPr>
            <p:cNvPr id="27" name="Line 55">
              <a:extLst>
                <a:ext uri="{FF2B5EF4-FFF2-40B4-BE49-F238E27FC236}">
                  <a16:creationId xmlns:a16="http://schemas.microsoft.com/office/drawing/2014/main" id="{3577AA80-E266-4C77-890C-F81D24CB2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7079" y="2093494"/>
              <a:ext cx="1343305" cy="1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8" name="Line 54">
              <a:extLst>
                <a:ext uri="{FF2B5EF4-FFF2-40B4-BE49-F238E27FC236}">
                  <a16:creationId xmlns:a16="http://schemas.microsoft.com/office/drawing/2014/main" id="{126BA699-ECDF-49BC-B29E-A905E15C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9154" y="2158544"/>
              <a:ext cx="710411" cy="635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id="{CFB1FD54-BD40-40FC-B7BB-99425A9D6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8298" y="2146179"/>
              <a:ext cx="546346" cy="647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CC963190-07DC-46A9-ACD0-0C113588C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230" y="2957962"/>
              <a:ext cx="0" cy="667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" name="Line 51">
              <a:extLst>
                <a:ext uri="{FF2B5EF4-FFF2-40B4-BE49-F238E27FC236}">
                  <a16:creationId xmlns:a16="http://schemas.microsoft.com/office/drawing/2014/main" id="{D8F2D447-45D2-429F-B319-93C314049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524" y="3727812"/>
              <a:ext cx="678665" cy="1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7C90A24B-90BF-40FC-AB24-5C126E6B9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9024" y="2170909"/>
              <a:ext cx="528054" cy="5919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3" name="Line 49">
              <a:extLst>
                <a:ext uri="{FF2B5EF4-FFF2-40B4-BE49-F238E27FC236}">
                  <a16:creationId xmlns:a16="http://schemas.microsoft.com/office/drawing/2014/main" id="{0A86509F-3A8C-4886-B747-96CD1398F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2895600"/>
              <a:ext cx="1068912" cy="748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4" name="Oval 48">
              <a:extLst>
                <a:ext uri="{FF2B5EF4-FFF2-40B4-BE49-F238E27FC236}">
                  <a16:creationId xmlns:a16="http://schemas.microsoft.com/office/drawing/2014/main" id="{A86CA3DF-94B1-4E0F-94B3-F0025AF9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858" y="1991349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5" name="Text Box 47">
              <a:extLst>
                <a:ext uri="{FF2B5EF4-FFF2-40B4-BE49-F238E27FC236}">
                  <a16:creationId xmlns:a16="http://schemas.microsoft.com/office/drawing/2014/main" id="{A3E37A75-39AF-4050-A5BF-80AFA552C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660" y="1956153"/>
              <a:ext cx="356101" cy="30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C578EDDF-489C-4947-9A6E-7EE5159CC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579" y="2015207"/>
              <a:ext cx="21463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7" name="Text Box 45">
              <a:extLst>
                <a:ext uri="{FF2B5EF4-FFF2-40B4-BE49-F238E27FC236}">
                  <a16:creationId xmlns:a16="http://schemas.microsoft.com/office/drawing/2014/main" id="{2C553518-A18C-490E-83B8-DBC509F9B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717" y="2682709"/>
              <a:ext cx="357930" cy="33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44">
              <a:extLst>
                <a:ext uri="{FF2B5EF4-FFF2-40B4-BE49-F238E27FC236}">
                  <a16:creationId xmlns:a16="http://schemas.microsoft.com/office/drawing/2014/main" id="{9ACB78C2-43E6-4D27-981A-E2BF3D463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278" y="2762812"/>
              <a:ext cx="216465" cy="1838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9" name="Text Box 43">
              <a:extLst>
                <a:ext uri="{FF2B5EF4-FFF2-40B4-BE49-F238E27FC236}">
                  <a16:creationId xmlns:a16="http://schemas.microsoft.com/office/drawing/2014/main" id="{0303DA45-B5BE-408F-B0CC-41522347B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790" y="3541802"/>
              <a:ext cx="434150" cy="30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42">
              <a:extLst>
                <a:ext uri="{FF2B5EF4-FFF2-40B4-BE49-F238E27FC236}">
                  <a16:creationId xmlns:a16="http://schemas.microsoft.com/office/drawing/2014/main" id="{57B8E24A-880A-4EC6-A852-A348158DA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229" y="3617603"/>
              <a:ext cx="238417" cy="1903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8B574905-3D11-4732-B922-6780A9E9B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2213" y="3582121"/>
              <a:ext cx="355491" cy="26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659D296E-3C65-4C93-BC44-44A99B415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603" y="3646096"/>
              <a:ext cx="212807" cy="1849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0A59384A-98DB-4930-97AF-0AA58D190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7195" y="2838077"/>
              <a:ext cx="1092083" cy="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67FCBC1B-20BF-4360-B945-15448AC66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798" y="2700183"/>
              <a:ext cx="356711" cy="30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Oval 37">
              <a:extLst>
                <a:ext uri="{FF2B5EF4-FFF2-40B4-BE49-F238E27FC236}">
                  <a16:creationId xmlns:a16="http://schemas.microsoft.com/office/drawing/2014/main" id="{C2DAE8F1-405E-4733-979B-3FA06AC02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189" y="2794531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6" name="Line 36">
              <a:extLst>
                <a:ext uri="{FF2B5EF4-FFF2-40B4-BE49-F238E27FC236}">
                  <a16:creationId xmlns:a16="http://schemas.microsoft.com/office/drawing/2014/main" id="{11514224-3786-4278-AA95-F71BA092C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287" y="2989681"/>
              <a:ext cx="4268" cy="645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7" name="Line 35">
              <a:extLst>
                <a:ext uri="{FF2B5EF4-FFF2-40B4-BE49-F238E27FC236}">
                  <a16:creationId xmlns:a16="http://schemas.microsoft.com/office/drawing/2014/main" id="{372ECF18-A342-441E-BE16-797DB5A77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8182" y="2926244"/>
              <a:ext cx="768300" cy="709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EEFF4176-63C8-4A1D-8394-28C80DDC2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5139" y="2186498"/>
              <a:ext cx="7927" cy="6074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0055B319-D67B-462C-AD70-A0495BF3B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5120" y="2683246"/>
              <a:ext cx="356711" cy="337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30">
              <a:extLst>
                <a:ext uri="{FF2B5EF4-FFF2-40B4-BE49-F238E27FC236}">
                  <a16:creationId xmlns:a16="http://schemas.microsoft.com/office/drawing/2014/main" id="{18123C9A-E453-431E-8DAA-4CD4ACDD2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55" y="2741845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D9EA197D-D3DD-4C85-93B8-178E78C50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79" y="1912859"/>
              <a:ext cx="356711" cy="373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3694E617-E24C-414A-AB1A-6E558BE13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35433" y="2124137"/>
              <a:ext cx="1343305" cy="1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7D0553F6-29DC-4A39-BFC3-606BEF144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77508" y="2189187"/>
              <a:ext cx="710411" cy="635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4845A78B-4A50-45A9-A735-487C1C660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86652" y="2176822"/>
              <a:ext cx="546346" cy="647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B751A8B9-0816-4B71-B89C-FD0D08AC2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9584" y="2988605"/>
              <a:ext cx="0" cy="667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4B7BA420-E0A6-4FF5-A585-E52E21582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7878" y="3758455"/>
              <a:ext cx="678665" cy="1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7" name="Line 50">
              <a:extLst>
                <a:ext uri="{FF2B5EF4-FFF2-40B4-BE49-F238E27FC236}">
                  <a16:creationId xmlns:a16="http://schemas.microsoft.com/office/drawing/2014/main" id="{A3F4869C-483B-41EB-B813-D0119C27C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378" y="2201552"/>
              <a:ext cx="528054" cy="5919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8" name="Line 49">
              <a:extLst>
                <a:ext uri="{FF2B5EF4-FFF2-40B4-BE49-F238E27FC236}">
                  <a16:creationId xmlns:a16="http://schemas.microsoft.com/office/drawing/2014/main" id="{F1AC2CC1-09F1-4E15-8251-1DE952BF9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3354" y="2926243"/>
              <a:ext cx="1068912" cy="748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9" name="Oval 48">
              <a:extLst>
                <a:ext uri="{FF2B5EF4-FFF2-40B4-BE49-F238E27FC236}">
                  <a16:creationId xmlns:a16="http://schemas.microsoft.com/office/drawing/2014/main" id="{6C2DEB74-02A2-47D9-8E48-C6B7358F6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212" y="2021992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0" name="Text Box 47">
              <a:extLst>
                <a:ext uri="{FF2B5EF4-FFF2-40B4-BE49-F238E27FC236}">
                  <a16:creationId xmlns:a16="http://schemas.microsoft.com/office/drawing/2014/main" id="{89B72A1F-EBB3-40F7-B8B6-9AE114348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9014" y="1986796"/>
              <a:ext cx="356101" cy="30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Oval 46">
              <a:extLst>
                <a:ext uri="{FF2B5EF4-FFF2-40B4-BE49-F238E27FC236}">
                  <a16:creationId xmlns:a16="http://schemas.microsoft.com/office/drawing/2014/main" id="{FA1521BA-2716-46FF-96AA-5B803DC4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5933" y="2045850"/>
              <a:ext cx="21463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2" name="Text Box 45">
              <a:extLst>
                <a:ext uri="{FF2B5EF4-FFF2-40B4-BE49-F238E27FC236}">
                  <a16:creationId xmlns:a16="http://schemas.microsoft.com/office/drawing/2014/main" id="{268CB465-103D-4B8C-9359-DC9D3979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5071" y="2713352"/>
              <a:ext cx="357930" cy="33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Oval 44">
              <a:extLst>
                <a:ext uri="{FF2B5EF4-FFF2-40B4-BE49-F238E27FC236}">
                  <a16:creationId xmlns:a16="http://schemas.microsoft.com/office/drawing/2014/main" id="{9979FC30-4CCD-46F9-9902-D5B50BEB9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32" y="2793455"/>
              <a:ext cx="216465" cy="1838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4" name="Text Box 43">
              <a:extLst>
                <a:ext uri="{FF2B5EF4-FFF2-40B4-BE49-F238E27FC236}">
                  <a16:creationId xmlns:a16="http://schemas.microsoft.com/office/drawing/2014/main" id="{C1ED5A18-DD66-4A63-8B65-4C98BC8F4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7144" y="3572445"/>
              <a:ext cx="434150" cy="30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42">
              <a:extLst>
                <a:ext uri="{FF2B5EF4-FFF2-40B4-BE49-F238E27FC236}">
                  <a16:creationId xmlns:a16="http://schemas.microsoft.com/office/drawing/2014/main" id="{6AF2A6E8-DBF3-4448-8F95-753960577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583" y="3648246"/>
              <a:ext cx="238417" cy="1903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6" name="Text Box 41">
              <a:extLst>
                <a:ext uri="{FF2B5EF4-FFF2-40B4-BE49-F238E27FC236}">
                  <a16:creationId xmlns:a16="http://schemas.microsoft.com/office/drawing/2014/main" id="{619204B9-CCA3-46DE-B8B6-0BC1F3044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0567" y="3612764"/>
              <a:ext cx="355491" cy="26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Oval 40">
              <a:extLst>
                <a:ext uri="{FF2B5EF4-FFF2-40B4-BE49-F238E27FC236}">
                  <a16:creationId xmlns:a16="http://schemas.microsoft.com/office/drawing/2014/main" id="{141ABABB-F31D-495C-B5C3-7A0098B53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957" y="3676739"/>
              <a:ext cx="212807" cy="1849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8" name="Line 39">
              <a:extLst>
                <a:ext uri="{FF2B5EF4-FFF2-40B4-BE49-F238E27FC236}">
                  <a16:creationId xmlns:a16="http://schemas.microsoft.com/office/drawing/2014/main" id="{EE2AF901-7162-484F-AAB8-89126352A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5549" y="2868720"/>
              <a:ext cx="1092083" cy="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9" name="Text Box 38">
              <a:extLst>
                <a:ext uri="{FF2B5EF4-FFF2-40B4-BE49-F238E27FC236}">
                  <a16:creationId xmlns:a16="http://schemas.microsoft.com/office/drawing/2014/main" id="{834360B6-B501-4D4B-8CA8-5AEE71221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152" y="2730826"/>
              <a:ext cx="356711" cy="30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Oval 37">
              <a:extLst>
                <a:ext uri="{FF2B5EF4-FFF2-40B4-BE49-F238E27FC236}">
                  <a16:creationId xmlns:a16="http://schemas.microsoft.com/office/drawing/2014/main" id="{31C56F69-F21F-4A6C-AF60-22C33C26F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6543" y="2825174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73BC87D6-7B52-4510-8ED5-110E666B7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2641" y="3020324"/>
              <a:ext cx="4268" cy="645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72" name="Line 35">
              <a:extLst>
                <a:ext uri="{FF2B5EF4-FFF2-40B4-BE49-F238E27FC236}">
                  <a16:creationId xmlns:a16="http://schemas.microsoft.com/office/drawing/2014/main" id="{854D4DFB-1781-471F-9E22-851605491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6536" y="2956887"/>
              <a:ext cx="768300" cy="709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73" name="Line 32">
              <a:extLst>
                <a:ext uri="{FF2B5EF4-FFF2-40B4-BE49-F238E27FC236}">
                  <a16:creationId xmlns:a16="http://schemas.microsoft.com/office/drawing/2014/main" id="{B1A4DA10-CDEB-44E7-8C0B-99BE7379A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2641" y="2230247"/>
              <a:ext cx="15243" cy="60782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195935F4-2DD3-4539-BC3F-BAE0583B8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474" y="2713889"/>
              <a:ext cx="356711" cy="337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Oval 30">
              <a:extLst>
                <a:ext uri="{FF2B5EF4-FFF2-40B4-BE49-F238E27FC236}">
                  <a16:creationId xmlns:a16="http://schemas.microsoft.com/office/drawing/2014/main" id="{165C6A25-BD07-414C-A6D5-AF05BD831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109" y="2772488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76" name="Text Box 29">
              <a:extLst>
                <a:ext uri="{FF2B5EF4-FFF2-40B4-BE49-F238E27FC236}">
                  <a16:creationId xmlns:a16="http://schemas.microsoft.com/office/drawing/2014/main" id="{4671E5D7-F863-42C8-82E1-A531C8CE2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333" y="1943502"/>
              <a:ext cx="356711" cy="373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7BA3FDFC-56A1-4F8C-8D61-C5817CB90A6D}"/>
              </a:ext>
            </a:extLst>
          </p:cNvPr>
          <p:cNvSpPr txBox="1"/>
          <p:nvPr/>
        </p:nvSpPr>
        <p:spPr>
          <a:xfrm>
            <a:off x="1714092" y="4889938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一个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弱</a:t>
            </a:r>
            <a:r>
              <a:rPr lang="zh-CN" altLang="en-US" sz="2000" dirty="0"/>
              <a:t>连通图的例子</a:t>
            </a:r>
            <a:endParaRPr lang="en-US" sz="2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A1D424A-0DEE-4345-B96F-0B663B1D2813}"/>
              </a:ext>
            </a:extLst>
          </p:cNvPr>
          <p:cNvSpPr txBox="1"/>
          <p:nvPr/>
        </p:nvSpPr>
        <p:spPr>
          <a:xfrm>
            <a:off x="5257800" y="4908538"/>
            <a:ext cx="2764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一个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</a:t>
            </a:r>
            <a:r>
              <a:rPr lang="zh-CN" altLang="en-US" sz="2000" dirty="0"/>
              <a:t>连通图的例子</a:t>
            </a:r>
            <a:endParaRPr lang="en-US" sz="2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D272C6D-1AAB-427C-B81F-02B6D782BCEC}"/>
              </a:ext>
            </a:extLst>
          </p:cNvPr>
          <p:cNvSpPr txBox="1"/>
          <p:nvPr/>
        </p:nvSpPr>
        <p:spPr>
          <a:xfrm>
            <a:off x="100586" y="6243285"/>
            <a:ext cx="904341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700" dirty="0"/>
              <a:t>弱连通图</a:t>
            </a:r>
            <a:r>
              <a:rPr lang="en-US" altLang="zh-CN" sz="1700" dirty="0"/>
              <a:t>: </a:t>
            </a:r>
            <a:r>
              <a:rPr lang="zh-CN" altLang="en-US" sz="1700" dirty="0"/>
              <a:t>对于一个有向图来说，如果其隐含的无向图是一个连通图，则该有向图必然是弱连通的</a:t>
            </a:r>
            <a:r>
              <a:rPr lang="en-US" altLang="zh-CN" sz="1700" dirty="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30501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467600" y="6569075"/>
            <a:ext cx="2895600" cy="365125"/>
          </a:xfrm>
        </p:spPr>
        <p:txBody>
          <a:bodyPr/>
          <a:lstStyle/>
          <a:p>
            <a:r>
              <a:rPr lang="en-US" dirty="0"/>
              <a:t>8-42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395" y="756356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例</a:t>
            </a:r>
            <a:endParaRPr lang="en-US" b="1" dirty="0"/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28600" y="3350240"/>
            <a:ext cx="8435819" cy="29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强连通分支算法</a:t>
            </a:r>
            <a:r>
              <a:rPr lang="en-US" sz="2000" b="1" dirty="0">
                <a:latin typeface="SimSun" pitchFamily="2" charset="-122"/>
                <a:ea typeface="SimSun" pitchFamily="2" charset="-122"/>
              </a:rPr>
              <a:t>:</a:t>
            </a:r>
          </a:p>
          <a:p>
            <a:pPr marL="465138" lvl="0" indent="-465138">
              <a:lnSpc>
                <a:spcPct val="125000"/>
              </a:lnSpc>
              <a:buAutoNum type="arabicPlain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对图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搜索并标出各顶点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]/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65138" lvl="0" indent="-465138">
              <a:lnSpc>
                <a:spcPct val="125000"/>
              </a:lnSpc>
              <a:buAutoNum type="arabicPlain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构造图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的转置图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是把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中每条边反向后得到的图。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65138" lvl="0" indent="-465138">
              <a:lnSpc>
                <a:spcPct val="125000"/>
              </a:lnSpc>
              <a:buAutoNum type="arabicPlain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从具有最大的完成时刻的顶点（如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）出发对图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进行一轮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搜索。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所有能访问到的顶点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形成一个强连通分支并且被输出。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65138" lvl="0" indent="-465138">
              <a:lnSpc>
                <a:spcPct val="125000"/>
              </a:lnSpc>
              <a:buAutoNum type="arabicPlain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如果还有未访问到的顶点，则在这些尚未访问的顶点中重复第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步直到所有顶点都在某一轮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搜索之后输出完毕。</a:t>
            </a:r>
            <a:endParaRPr lang="en-US" sz="2200" b="1" dirty="0">
              <a:latin typeface="SimSun" pitchFamily="2" charset="-122"/>
              <a:ea typeface="SimSun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7F4A5E-D202-4D0A-8C7D-EF0C61C1FFCB}"/>
              </a:ext>
            </a:extLst>
          </p:cNvPr>
          <p:cNvGrpSpPr/>
          <p:nvPr/>
        </p:nvGrpSpPr>
        <p:grpSpPr>
          <a:xfrm>
            <a:off x="1828800" y="228600"/>
            <a:ext cx="6248400" cy="3121640"/>
            <a:chOff x="1956732" y="858797"/>
            <a:chExt cx="5230535" cy="2299873"/>
          </a:xfrm>
        </p:grpSpPr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B836A354-C5F3-4D9A-BBEF-A0648FD85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691" y="1039432"/>
              <a:ext cx="1343305" cy="1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D361BCA1-71DE-4333-89AB-24A42208E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766" y="1104482"/>
              <a:ext cx="710411" cy="635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5" name="Line 53">
              <a:extLst>
                <a:ext uri="{FF2B5EF4-FFF2-40B4-BE49-F238E27FC236}">
                  <a16:creationId xmlns:a16="http://schemas.microsoft.com/office/drawing/2014/main" id="{F99E91CF-6DFC-4B71-97C4-FEC161E9C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9910" y="1092117"/>
              <a:ext cx="546346" cy="647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Line 52">
              <a:extLst>
                <a:ext uri="{FF2B5EF4-FFF2-40B4-BE49-F238E27FC236}">
                  <a16:creationId xmlns:a16="http://schemas.microsoft.com/office/drawing/2014/main" id="{B6409202-E668-459D-B7D9-1C1560386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842" y="1903900"/>
              <a:ext cx="0" cy="667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3045A1B2-AB5C-461B-BB72-A25C224E9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136" y="2673750"/>
              <a:ext cx="678665" cy="1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E2607A31-BDDC-41EF-93A7-78502DAE4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0636" y="1116847"/>
              <a:ext cx="528054" cy="5919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Line 49">
              <a:extLst>
                <a:ext uri="{FF2B5EF4-FFF2-40B4-BE49-F238E27FC236}">
                  <a16:creationId xmlns:a16="http://schemas.microsoft.com/office/drawing/2014/main" id="{8785108C-7032-40A8-8D4B-240C91CF3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6612" y="1841538"/>
              <a:ext cx="1068912" cy="748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Oval 48">
              <a:extLst>
                <a:ext uri="{FF2B5EF4-FFF2-40B4-BE49-F238E27FC236}">
                  <a16:creationId xmlns:a16="http://schemas.microsoft.com/office/drawing/2014/main" id="{2D228613-A9E5-4C41-B40E-D471E5915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470" y="937287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Text Box 47">
              <a:extLst>
                <a:ext uri="{FF2B5EF4-FFF2-40B4-BE49-F238E27FC236}">
                  <a16:creationId xmlns:a16="http://schemas.microsoft.com/office/drawing/2014/main" id="{6CD1D73E-C6E6-43AB-B21D-7E871A816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272" y="902091"/>
              <a:ext cx="356101" cy="30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46">
              <a:extLst>
                <a:ext uri="{FF2B5EF4-FFF2-40B4-BE49-F238E27FC236}">
                  <a16:creationId xmlns:a16="http://schemas.microsoft.com/office/drawing/2014/main" id="{B5523C2F-90F1-47B5-8478-9AE8F4F4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191" y="961145"/>
              <a:ext cx="21463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Text Box 45">
              <a:extLst>
                <a:ext uri="{FF2B5EF4-FFF2-40B4-BE49-F238E27FC236}">
                  <a16:creationId xmlns:a16="http://schemas.microsoft.com/office/drawing/2014/main" id="{6D95172F-D704-48A1-A99A-E3B1C4AA5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329" y="1628647"/>
              <a:ext cx="357930" cy="33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Oval 44">
              <a:extLst>
                <a:ext uri="{FF2B5EF4-FFF2-40B4-BE49-F238E27FC236}">
                  <a16:creationId xmlns:a16="http://schemas.microsoft.com/office/drawing/2014/main" id="{0F983BFB-89BE-45FA-9198-7FB71075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890" y="1708750"/>
              <a:ext cx="216465" cy="1838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Text Box 43">
              <a:extLst>
                <a:ext uri="{FF2B5EF4-FFF2-40B4-BE49-F238E27FC236}">
                  <a16:creationId xmlns:a16="http://schemas.microsoft.com/office/drawing/2014/main" id="{397613B8-6AB4-4754-93E9-E61C49D16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402" y="2487740"/>
              <a:ext cx="434150" cy="30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Oval 42">
              <a:extLst>
                <a:ext uri="{FF2B5EF4-FFF2-40B4-BE49-F238E27FC236}">
                  <a16:creationId xmlns:a16="http://schemas.microsoft.com/office/drawing/2014/main" id="{C7BDF495-7D20-4E37-B8F8-EC7B4630F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841" y="2563541"/>
              <a:ext cx="238417" cy="1903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Text Box 41">
              <a:extLst>
                <a:ext uri="{FF2B5EF4-FFF2-40B4-BE49-F238E27FC236}">
                  <a16:creationId xmlns:a16="http://schemas.microsoft.com/office/drawing/2014/main" id="{48AEA373-6CEF-4A90-8C9F-20011D538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721" y="2558674"/>
              <a:ext cx="355491" cy="26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Oval 40">
              <a:extLst>
                <a:ext uri="{FF2B5EF4-FFF2-40B4-BE49-F238E27FC236}">
                  <a16:creationId xmlns:a16="http://schemas.microsoft.com/office/drawing/2014/main" id="{D35552DE-6227-493F-8B37-6B17D1D7B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215" y="2592034"/>
              <a:ext cx="212807" cy="1849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6135F938-0288-4567-8A10-038E57379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8807" y="1784015"/>
              <a:ext cx="1092083" cy="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Text Box 38">
              <a:extLst>
                <a:ext uri="{FF2B5EF4-FFF2-40B4-BE49-F238E27FC236}">
                  <a16:creationId xmlns:a16="http://schemas.microsoft.com/office/drawing/2014/main" id="{78A9BBB5-993F-4129-B266-4BC11E34B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410" y="1646121"/>
              <a:ext cx="356711" cy="30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Oval 37">
              <a:extLst>
                <a:ext uri="{FF2B5EF4-FFF2-40B4-BE49-F238E27FC236}">
                  <a16:creationId xmlns:a16="http://schemas.microsoft.com/office/drawing/2014/main" id="{BEA52861-010C-42A9-A3CD-44B5E991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801" y="1740469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Line 36">
              <a:extLst>
                <a:ext uri="{FF2B5EF4-FFF2-40B4-BE49-F238E27FC236}">
                  <a16:creationId xmlns:a16="http://schemas.microsoft.com/office/drawing/2014/main" id="{C4145262-8C3A-47D2-8007-A2AE549F9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5899" y="1935619"/>
              <a:ext cx="4268" cy="645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Line 35">
              <a:extLst>
                <a:ext uri="{FF2B5EF4-FFF2-40B4-BE49-F238E27FC236}">
                  <a16:creationId xmlns:a16="http://schemas.microsoft.com/office/drawing/2014/main" id="{BFB1E249-51E8-47D9-B5C9-E9ADE0288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9794" y="1872182"/>
              <a:ext cx="768300" cy="709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Line 32">
              <a:extLst>
                <a:ext uri="{FF2B5EF4-FFF2-40B4-BE49-F238E27FC236}">
                  <a16:creationId xmlns:a16="http://schemas.microsoft.com/office/drawing/2014/main" id="{E33221DE-C500-4B5F-A752-6A3F4673A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6751" y="1132436"/>
              <a:ext cx="7927" cy="607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5" name="Text Box 31">
              <a:extLst>
                <a:ext uri="{FF2B5EF4-FFF2-40B4-BE49-F238E27FC236}">
                  <a16:creationId xmlns:a16="http://schemas.microsoft.com/office/drawing/2014/main" id="{A9825AA7-E650-464E-B477-ADBC58FD4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732" y="1629184"/>
              <a:ext cx="356711" cy="337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Oval 30">
              <a:extLst>
                <a:ext uri="{FF2B5EF4-FFF2-40B4-BE49-F238E27FC236}">
                  <a16:creationId xmlns:a16="http://schemas.microsoft.com/office/drawing/2014/main" id="{68D3E2EB-4E9D-49B9-B563-77129B672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367" y="1687783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DC444427-C898-40D0-9691-A52F4BC3B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591" y="858797"/>
              <a:ext cx="356711" cy="373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27">
              <a:extLst>
                <a:ext uri="{FF2B5EF4-FFF2-40B4-BE49-F238E27FC236}">
                  <a16:creationId xmlns:a16="http://schemas.microsoft.com/office/drawing/2014/main" id="{24FCEDDE-D95E-4839-9C79-74CA9095A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907" y="2869437"/>
              <a:ext cx="1975627" cy="282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(a)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一个有向图</a:t>
              </a:r>
              <a:endPara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Line 26">
              <a:extLst>
                <a:ext uri="{FF2B5EF4-FFF2-40B4-BE49-F238E27FC236}">
                  <a16:creationId xmlns:a16="http://schemas.microsoft.com/office/drawing/2014/main" id="{878321DA-5183-49A8-95F1-5E0DF15B3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3714" y="1055560"/>
              <a:ext cx="1343305" cy="10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2A9F01D4-0F96-4C4C-A88F-CE4EB84EF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3167" y="1132437"/>
              <a:ext cx="724397" cy="6284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Line 24">
              <a:extLst>
                <a:ext uri="{FF2B5EF4-FFF2-40B4-BE49-F238E27FC236}">
                  <a16:creationId xmlns:a16="http://schemas.microsoft.com/office/drawing/2014/main" id="{BF8CC733-505C-46C0-9D86-D1D9072D7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04933" y="1108246"/>
              <a:ext cx="546346" cy="6478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6100687F-A8D0-45CB-8D41-49FA27D22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6159" y="2689879"/>
              <a:ext cx="678665" cy="10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8F49CFE-F520-4370-A26C-5696FF98F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5660" y="1132975"/>
              <a:ext cx="528053" cy="5919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Oval 21">
              <a:extLst>
                <a:ext uri="{FF2B5EF4-FFF2-40B4-BE49-F238E27FC236}">
                  <a16:creationId xmlns:a16="http://schemas.microsoft.com/office/drawing/2014/main" id="{DAB2771D-6E98-4471-A7C9-07E367E2E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93" y="953415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Text Box 20">
              <a:extLst>
                <a:ext uri="{FF2B5EF4-FFF2-40B4-BE49-F238E27FC236}">
                  <a16:creationId xmlns:a16="http://schemas.microsoft.com/office/drawing/2014/main" id="{F69822BB-D6AA-49AB-8F6E-09C1E5020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6990" y="925460"/>
              <a:ext cx="391467" cy="30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Oval 19">
              <a:extLst>
                <a:ext uri="{FF2B5EF4-FFF2-40B4-BE49-F238E27FC236}">
                  <a16:creationId xmlns:a16="http://schemas.microsoft.com/office/drawing/2014/main" id="{D1087076-CCB5-4A9A-8894-DAF68660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824" y="986360"/>
              <a:ext cx="21463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Text Box 18">
              <a:extLst>
                <a:ext uri="{FF2B5EF4-FFF2-40B4-BE49-F238E27FC236}">
                  <a16:creationId xmlns:a16="http://schemas.microsoft.com/office/drawing/2014/main" id="{588CC95C-417B-4C99-8E72-68E497AAD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3352" y="1641012"/>
              <a:ext cx="357930" cy="408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Oval 17">
              <a:extLst>
                <a:ext uri="{FF2B5EF4-FFF2-40B4-BE49-F238E27FC236}">
                  <a16:creationId xmlns:a16="http://schemas.microsoft.com/office/drawing/2014/main" id="{DADAB3B3-D06B-480A-9D1A-F2DE63D1B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914" y="1724878"/>
              <a:ext cx="216465" cy="1838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Text Box 16">
              <a:extLst>
                <a:ext uri="{FF2B5EF4-FFF2-40B4-BE49-F238E27FC236}">
                  <a16:creationId xmlns:a16="http://schemas.microsoft.com/office/drawing/2014/main" id="{CB5EBE5F-FEA0-46EF-8840-922050DFC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8358" y="2507081"/>
              <a:ext cx="394516" cy="349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Oval 15">
              <a:extLst>
                <a:ext uri="{FF2B5EF4-FFF2-40B4-BE49-F238E27FC236}">
                  <a16:creationId xmlns:a16="http://schemas.microsoft.com/office/drawing/2014/main" id="{7EE91846-4C0C-41A5-98DD-752F215F1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864" y="2579670"/>
              <a:ext cx="238417" cy="1903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Text Box 14">
              <a:extLst>
                <a:ext uri="{FF2B5EF4-FFF2-40B4-BE49-F238E27FC236}">
                  <a16:creationId xmlns:a16="http://schemas.microsoft.com/office/drawing/2014/main" id="{D94B4D29-0D0F-4B2D-95F1-3B828556C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989" y="2573957"/>
              <a:ext cx="355491" cy="30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Oval 13">
              <a:extLst>
                <a:ext uri="{FF2B5EF4-FFF2-40B4-BE49-F238E27FC236}">
                  <a16:creationId xmlns:a16="http://schemas.microsoft.com/office/drawing/2014/main" id="{CD9DD69E-9D4B-4DF1-9362-D0C7787F5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3238" y="2608163"/>
              <a:ext cx="212807" cy="1849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Line 12">
              <a:extLst>
                <a:ext uri="{FF2B5EF4-FFF2-40B4-BE49-F238E27FC236}">
                  <a16:creationId xmlns:a16="http://schemas.microsoft.com/office/drawing/2014/main" id="{10AE9510-8309-4B0D-BA9A-D8290645E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3831" y="1800680"/>
              <a:ext cx="1105498" cy="53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Text Box 11">
              <a:extLst>
                <a:ext uri="{FF2B5EF4-FFF2-40B4-BE49-F238E27FC236}">
                  <a16:creationId xmlns:a16="http://schemas.microsoft.com/office/drawing/2014/main" id="{8BD186A6-9A8F-4FF8-8ED2-E771344C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263" y="1667892"/>
              <a:ext cx="356710" cy="37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Oval 10">
              <a:extLst>
                <a:ext uri="{FF2B5EF4-FFF2-40B4-BE49-F238E27FC236}">
                  <a16:creationId xmlns:a16="http://schemas.microsoft.com/office/drawing/2014/main" id="{C041339A-CD3F-4F59-B1BD-9D961F2D2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824" y="1756597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Line 9">
              <a:extLst>
                <a:ext uri="{FF2B5EF4-FFF2-40B4-BE49-F238E27FC236}">
                  <a16:creationId xmlns:a16="http://schemas.microsoft.com/office/drawing/2014/main" id="{2EF2D051-09EA-47D6-BCDA-C3A3BD197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0922" y="1929168"/>
              <a:ext cx="0" cy="6682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BAA70285-AAF4-4FC1-9A89-CC1A7493B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34817" y="1888310"/>
              <a:ext cx="768300" cy="7091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Text Box 5">
              <a:extLst>
                <a:ext uri="{FF2B5EF4-FFF2-40B4-BE49-F238E27FC236}">
                  <a16:creationId xmlns:a16="http://schemas.microsoft.com/office/drawing/2014/main" id="{E4CC2731-6DEB-4DEE-82E4-F9226D138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755" y="1639399"/>
              <a:ext cx="356710" cy="37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Oval 4">
              <a:extLst>
                <a:ext uri="{FF2B5EF4-FFF2-40B4-BE49-F238E27FC236}">
                  <a16:creationId xmlns:a16="http://schemas.microsoft.com/office/drawing/2014/main" id="{5AE652AD-E772-4CD4-A909-4743C581F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390" y="1703912"/>
              <a:ext cx="214026" cy="1843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Text Box 3">
              <a:extLst>
                <a:ext uri="{FF2B5EF4-FFF2-40B4-BE49-F238E27FC236}">
                  <a16:creationId xmlns:a16="http://schemas.microsoft.com/office/drawing/2014/main" id="{02BF4C5E-1974-4C9F-BBE7-A2EB6267D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7615" y="884602"/>
              <a:ext cx="356710" cy="309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 Box 2">
              <a:extLst>
                <a:ext uri="{FF2B5EF4-FFF2-40B4-BE49-F238E27FC236}">
                  <a16:creationId xmlns:a16="http://schemas.microsoft.com/office/drawing/2014/main" id="{3E12ACE0-3F3E-4919-9C9C-4F24E9281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561" y="2876428"/>
              <a:ext cx="2542706" cy="282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(b)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分解为两个连通分支</a:t>
              </a:r>
              <a:endPara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CA170CA-988D-47AE-A11C-848A6A048AEA}"/>
              </a:ext>
            </a:extLst>
          </p:cNvPr>
          <p:cNvSpPr txBox="1"/>
          <p:nvPr/>
        </p:nvSpPr>
        <p:spPr>
          <a:xfrm>
            <a:off x="9215735" y="990600"/>
            <a:ext cx="461665" cy="923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6C8943-5954-4F20-8826-0E330275D337}"/>
              </a:ext>
            </a:extLst>
          </p:cNvPr>
          <p:cNvSpPr txBox="1"/>
          <p:nvPr/>
        </p:nvSpPr>
        <p:spPr>
          <a:xfrm>
            <a:off x="8591140" y="877447"/>
            <a:ext cx="461665" cy="5461303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spc="100" dirty="0"/>
              <a:t>图</a:t>
            </a:r>
            <a:r>
              <a:rPr lang="en-US" altLang="zh-CN" i="1" spc="100" dirty="0"/>
              <a:t>G</a:t>
            </a:r>
            <a:r>
              <a:rPr lang="zh-CN" altLang="en-US" spc="100" dirty="0"/>
              <a:t>的强连通分支与其转置图</a:t>
            </a:r>
            <a:r>
              <a:rPr lang="en-US" altLang="zh-CN" i="1" spc="100" dirty="0"/>
              <a:t>G</a:t>
            </a:r>
            <a:r>
              <a:rPr lang="en-US" altLang="zh-CN" sz="2400" i="1" spc="100" baseline="30000" dirty="0"/>
              <a:t>T</a:t>
            </a:r>
            <a:r>
              <a:rPr lang="zh-CN" altLang="en-US" spc="100" dirty="0"/>
              <a:t>的强连通分支相同</a:t>
            </a:r>
            <a:r>
              <a:rPr lang="en-US" altLang="zh-CN" spc="100" dirty="0"/>
              <a:t>.</a:t>
            </a:r>
            <a:endParaRPr lang="en-US" spc="100" dirty="0"/>
          </a:p>
        </p:txBody>
      </p:sp>
    </p:spTree>
    <p:extLst>
      <p:ext uri="{BB962C8B-B14F-4D97-AF65-F5344CB8AC3E}">
        <p14:creationId xmlns:p14="http://schemas.microsoft.com/office/powerpoint/2010/main" val="39088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例 </a:t>
            </a:r>
            <a:r>
              <a:rPr lang="en-US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8.4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 </a:t>
            </a:r>
            <a:r>
              <a:rPr lang="zh-CN" altLang="en-US" sz="2400" dirty="0">
                <a:latin typeface="SimSun" pitchFamily="2" charset="-122"/>
                <a:ea typeface="SimSun" pitchFamily="2" charset="-122"/>
              </a:rPr>
              <a:t>对例</a:t>
            </a:r>
            <a:r>
              <a:rPr lang="en-US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</a:t>
            </a:r>
            <a:r>
              <a:rPr lang="zh-CN" altLang="en-US" sz="2400" dirty="0">
                <a:latin typeface="SimSun" pitchFamily="2" charset="-122"/>
                <a:ea typeface="SimSun" pitchFamily="2" charset="-122"/>
              </a:rPr>
              <a:t>中有向图顶点进行强连通分支分解。</a:t>
            </a:r>
            <a:endParaRPr lang="en-US" sz="24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7392"/>
              </p:ext>
            </p:extLst>
          </p:nvPr>
        </p:nvGraphicFramePr>
        <p:xfrm>
          <a:off x="1295400" y="690265"/>
          <a:ext cx="7119678" cy="3348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029200" imgH="2629080" progId="Word.Picture.8">
                  <p:embed/>
                </p:oleObj>
              </mc:Choice>
              <mc:Fallback>
                <p:oleObj name="Picture" r:id="rId2" imgW="5029200" imgH="2629080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90265"/>
                        <a:ext cx="7119678" cy="3348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16753"/>
              </p:ext>
            </p:extLst>
          </p:nvPr>
        </p:nvGraphicFramePr>
        <p:xfrm>
          <a:off x="1752600" y="3657600"/>
          <a:ext cx="5883656" cy="320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4857840" imgH="2629080" progId="Word.Picture.8">
                  <p:embed/>
                </p:oleObj>
              </mc:Choice>
              <mc:Fallback>
                <p:oleObj name="Picture" r:id="rId4" imgW="4857840" imgH="2629080" progId="Word.Picture.8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5883656" cy="3207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09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38723"/>
              </p:ext>
            </p:extLst>
          </p:nvPr>
        </p:nvGraphicFramePr>
        <p:xfrm>
          <a:off x="3744097" y="483219"/>
          <a:ext cx="55403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400640" imgH="2629080" progId="Word.Picture.8">
                  <p:embed/>
                </p:oleObj>
              </mc:Choice>
              <mc:Fallback>
                <p:oleObj name="Picture" r:id="rId3" imgW="4400640" imgH="2629080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097" y="483219"/>
                        <a:ext cx="5540375" cy="32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78433"/>
              </p:ext>
            </p:extLst>
          </p:nvPr>
        </p:nvGraphicFramePr>
        <p:xfrm>
          <a:off x="3505200" y="3433723"/>
          <a:ext cx="6182197" cy="340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4229280" imgH="2457360" progId="Word.Picture.8">
                  <p:embed/>
                </p:oleObj>
              </mc:Choice>
              <mc:Fallback>
                <p:oleObj name="Picture" r:id="rId5" imgW="4229280" imgH="2457360" progId="Word.Picture.8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33723"/>
                        <a:ext cx="6182197" cy="3402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78ACF50-215E-4569-9CD5-43F53E48E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0" y="68855"/>
            <a:ext cx="4343400" cy="21588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F4B6B8-B116-46C0-8804-3EC7E06ECF8A}"/>
              </a:ext>
            </a:extLst>
          </p:cNvPr>
          <p:cNvSpPr txBox="1"/>
          <p:nvPr/>
        </p:nvSpPr>
        <p:spPr>
          <a:xfrm>
            <a:off x="5029200" y="3498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zh-CN" altLang="en-US" dirty="0"/>
              <a:t>一</a:t>
            </a:r>
            <a:r>
              <a:rPr lang="en-US" dirty="0"/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E1508F-2277-46E5-ACB3-049F6C25E1C0}"/>
              </a:ext>
            </a:extLst>
          </p:cNvPr>
          <p:cNvSpPr txBox="1"/>
          <p:nvPr/>
        </p:nvSpPr>
        <p:spPr>
          <a:xfrm>
            <a:off x="7315200" y="478031"/>
            <a:ext cx="6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zh-CN" altLang="en-US" dirty="0"/>
              <a:t>二</a:t>
            </a:r>
            <a:r>
              <a:rPr lang="en-US" dirty="0"/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0081E8-C327-45C9-B3AE-F959D6BEFF06}"/>
              </a:ext>
            </a:extLst>
          </p:cNvPr>
          <p:cNvSpPr txBox="1"/>
          <p:nvPr/>
        </p:nvSpPr>
        <p:spPr>
          <a:xfrm>
            <a:off x="4419600" y="240169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zh-CN" altLang="en-US" dirty="0"/>
              <a:t>三</a:t>
            </a:r>
            <a:r>
              <a:rPr lang="en-US" dirty="0"/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22567-EE16-42DD-9F2A-6820C88C97E3}"/>
              </a:ext>
            </a:extLst>
          </p:cNvPr>
          <p:cNvSpPr txBox="1"/>
          <p:nvPr/>
        </p:nvSpPr>
        <p:spPr>
          <a:xfrm>
            <a:off x="7239000" y="278289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zh-CN" altLang="en-US" dirty="0"/>
              <a:t>四</a:t>
            </a:r>
            <a:r>
              <a:rPr lang="en-US" dirty="0"/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7818AC-0DDD-43DF-8654-05F232F48177}"/>
              </a:ext>
            </a:extLst>
          </p:cNvPr>
          <p:cNvSpPr txBox="1"/>
          <p:nvPr/>
        </p:nvSpPr>
        <p:spPr>
          <a:xfrm>
            <a:off x="152400" y="4950784"/>
            <a:ext cx="4114800" cy="707886"/>
          </a:xfrm>
          <a:prstGeom prst="rect">
            <a:avLst/>
          </a:prstGeom>
          <a:solidFill>
            <a:srgbClr val="FFC000"/>
          </a:solidFill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输出一个强连通分支时，必须将与其关联的边也一块去掉</a:t>
            </a:r>
            <a:r>
              <a:rPr lang="en-US" altLang="zh-CN" sz="2000" dirty="0"/>
              <a:t>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7F10FF-3E1C-4177-BA86-3D11CC460E8E}"/>
              </a:ext>
            </a:extLst>
          </p:cNvPr>
          <p:cNvSpPr txBox="1"/>
          <p:nvPr/>
        </p:nvSpPr>
        <p:spPr>
          <a:xfrm>
            <a:off x="152400" y="5785737"/>
            <a:ext cx="4114800" cy="923330"/>
          </a:xfrm>
          <a:prstGeom prst="rect">
            <a:avLst/>
          </a:prstGeom>
          <a:solidFill>
            <a:srgbClr val="FFC000"/>
          </a:solidFill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两轮</a:t>
            </a:r>
            <a:r>
              <a:rPr lang="en-US" altLang="zh-CN" dirty="0"/>
              <a:t>DFS</a:t>
            </a:r>
            <a:r>
              <a:rPr lang="zh-CN" altLang="en-US" dirty="0"/>
              <a:t>，既解决了如何判断分支内强连通的问题，也解决了如何自然地将强连通分支一个个切下来的问题</a:t>
            </a:r>
            <a:r>
              <a:rPr lang="en-US" altLang="zh-CN" dirty="0"/>
              <a:t>.</a:t>
            </a:r>
            <a:endParaRPr lang="en-US" dirty="0"/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F5CEDFB0-8D85-9BA8-7AE5-6A0A6104C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530668"/>
              </p:ext>
            </p:extLst>
          </p:nvPr>
        </p:nvGraphicFramePr>
        <p:xfrm>
          <a:off x="-277419" y="2172549"/>
          <a:ext cx="5038814" cy="27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8" imgW="4857840" imgH="2629080" progId="Word.Picture.8">
                  <p:embed/>
                </p:oleObj>
              </mc:Choice>
              <mc:Fallback>
                <p:oleObj name="Picture" r:id="rId8" imgW="4857840" imgH="2629080" progId="Word.Picture.8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F5CEDFB0-8D85-9BA8-7AE5-6A0A6104C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77419" y="2172549"/>
                        <a:ext cx="5038814" cy="274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9351728C-E6D9-54BA-C73A-A9BD9BED67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423" y="3074951"/>
            <a:ext cx="5282577" cy="3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A288EB-459A-4079-99B5-C97D85B55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48" y="3330947"/>
            <a:ext cx="4409143" cy="212933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02952" y="6523037"/>
            <a:ext cx="2895600" cy="365125"/>
          </a:xfrm>
        </p:spPr>
        <p:txBody>
          <a:bodyPr/>
          <a:lstStyle/>
          <a:p>
            <a:r>
              <a:rPr lang="en-US" dirty="0"/>
              <a:t>8-46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143" y="669185"/>
            <a:ext cx="7620000" cy="255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强连通分支图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/>
              <a:t>连通分支图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2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2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2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中每个顶点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sz="2800" i="1" baseline="2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代表一个强连通分支。边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sz="2800" i="1" baseline="2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当且仅当 在原图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中存在（至少）一条从分支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中顶点到分支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中顶点的边。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indent="465138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分支图无回路，否则回路上的所有分支都应属于同一连通分支。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例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：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前例的分支图是</a:t>
            </a:r>
            <a:r>
              <a:rPr lang="zh-CN" altLang="en-US" sz="2000" dirty="0">
                <a:latin typeface="SimSun" pitchFamily="2" charset="-122"/>
                <a:ea typeface="SimSun" pitchFamily="2" charset="-122"/>
              </a:rPr>
              <a:t>右图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：</a:t>
            </a:r>
            <a:endParaRPr lang="en-US" sz="20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3657600" y="3280211"/>
            <a:ext cx="5321936" cy="2448347"/>
            <a:chOff x="2520" y="1440"/>
            <a:chExt cx="7515" cy="2748"/>
          </a:xfrm>
        </p:grpSpPr>
        <p:sp>
          <p:nvSpPr>
            <p:cNvPr id="7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520" y="1440"/>
              <a:ext cx="7515" cy="2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632" y="1519"/>
              <a:ext cx="1026" cy="70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546" y="1602"/>
              <a:ext cx="1728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7670" y="1519"/>
              <a:ext cx="1063" cy="70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608" y="1657"/>
              <a:ext cx="1345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r>
                <a:rPr kumimoji="0" lang="en-US" altLang="zh-CN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kumimoji="0" lang="en-US" altLang="zh-CN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kumimoji="0" lang="en-US" altLang="zh-CN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r>
                <a:rPr kumimoji="0" lang="en-US" altLang="zh-CN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kumimoji="0" lang="en-US" altLang="zh-CN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k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712" y="3182"/>
              <a:ext cx="967" cy="70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672" y="3286"/>
              <a:ext cx="1226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c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830" y="3216"/>
              <a:ext cx="1024" cy="70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7790" y="3320"/>
              <a:ext cx="122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p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m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f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V="1">
              <a:off x="5153" y="2257"/>
              <a:ext cx="0" cy="8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5636" y="1863"/>
              <a:ext cx="20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8271" y="2223"/>
              <a:ext cx="0" cy="1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9" name="Line 2"/>
            <p:cNvSpPr>
              <a:spLocks noChangeShapeType="1"/>
            </p:cNvSpPr>
            <p:nvPr/>
          </p:nvSpPr>
          <p:spPr bwMode="auto">
            <a:xfrm>
              <a:off x="5676" y="3576"/>
              <a:ext cx="2152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6B177EE4-AECD-4B18-92FC-ED0E1AFCA06A}"/>
              </a:ext>
            </a:extLst>
          </p:cNvPr>
          <p:cNvSpPr/>
          <p:nvPr/>
        </p:nvSpPr>
        <p:spPr>
          <a:xfrm rot="2821617">
            <a:off x="969992" y="3438939"/>
            <a:ext cx="1215358" cy="822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0FBC906-34F1-4F6D-930C-53B302822D89}"/>
              </a:ext>
            </a:extLst>
          </p:cNvPr>
          <p:cNvSpPr/>
          <p:nvPr/>
        </p:nvSpPr>
        <p:spPr>
          <a:xfrm rot="906861">
            <a:off x="860840" y="4414858"/>
            <a:ext cx="1200240" cy="772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3676BFE-308D-40CA-9315-4868493E88C1}"/>
              </a:ext>
            </a:extLst>
          </p:cNvPr>
          <p:cNvSpPr/>
          <p:nvPr/>
        </p:nvSpPr>
        <p:spPr>
          <a:xfrm rot="332955">
            <a:off x="2345480" y="3503268"/>
            <a:ext cx="1567862" cy="1127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918659E-8D41-4E6A-B75E-7D2061EE01D8}"/>
              </a:ext>
            </a:extLst>
          </p:cNvPr>
          <p:cNvSpPr/>
          <p:nvPr/>
        </p:nvSpPr>
        <p:spPr>
          <a:xfrm rot="332955">
            <a:off x="2252045" y="4704547"/>
            <a:ext cx="1567862" cy="6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D802439-5FDC-4B1D-9603-C6080776453A}"/>
              </a:ext>
            </a:extLst>
          </p:cNvPr>
          <p:cNvSpPr/>
          <p:nvPr/>
        </p:nvSpPr>
        <p:spPr>
          <a:xfrm>
            <a:off x="4596605" y="4015131"/>
            <a:ext cx="310738" cy="590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31FB72-9C11-49F3-8AD2-DE741FF22D3F}"/>
              </a:ext>
            </a:extLst>
          </p:cNvPr>
          <p:cNvSpPr txBox="1"/>
          <p:nvPr/>
        </p:nvSpPr>
        <p:spPr>
          <a:xfrm>
            <a:off x="5971198" y="5491946"/>
            <a:ext cx="126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分支图</a:t>
            </a:r>
            <a:endParaRPr 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401BA2-F584-4AA9-A786-4C768A3E81AB}"/>
              </a:ext>
            </a:extLst>
          </p:cNvPr>
          <p:cNvSpPr txBox="1"/>
          <p:nvPr/>
        </p:nvSpPr>
        <p:spPr>
          <a:xfrm>
            <a:off x="4304861" y="594378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分支图是一个超图，图中每条超边连接的不是两个顶点，而是顶点子集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8-47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0100" y="780550"/>
            <a:ext cx="7886700" cy="529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强连通分支算法</a:t>
            </a:r>
            <a:r>
              <a:rPr lang="en-US" sz="2800" b="1" dirty="0" err="1">
                <a:latin typeface="SimSun" pitchFamily="2" charset="-122"/>
                <a:ea typeface="SimSun" pitchFamily="2" charset="-122"/>
              </a:rPr>
              <a:t>正确性证明</a:t>
            </a:r>
            <a:r>
              <a:rPr lang="en-US" sz="2800" b="1" dirty="0">
                <a:latin typeface="SimSun" pitchFamily="2" charset="-122"/>
                <a:ea typeface="SimSun" pitchFamily="2" charset="-122"/>
              </a:rPr>
              <a:t>：</a:t>
            </a:r>
          </a:p>
          <a:p>
            <a:pPr marL="465138" indent="-465138">
              <a:lnSpc>
                <a:spcPct val="150000"/>
              </a:lnSpc>
            </a:pPr>
            <a:r>
              <a:rPr lang="zh-CN" altLang="en-US" sz="2000" b="1" dirty="0"/>
              <a:t>引理：</a:t>
            </a:r>
            <a:r>
              <a:rPr lang="zh-CN" altLang="en-US" sz="2000" dirty="0"/>
              <a:t>如果</a:t>
            </a:r>
            <a:r>
              <a:rPr lang="zh-CN" altLang="en-US" sz="2000" dirty="0">
                <a:solidFill>
                  <a:srgbClr val="FF0000"/>
                </a:solidFill>
              </a:rPr>
              <a:t>分支图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中存在边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，那么，分支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的所有顶点中，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搜索最后完成的顶点必定落在分支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sz="20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分两种情况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itchFamily="18" charset="0"/>
            </a:endParaRPr>
          </a:p>
          <a:p>
            <a:pPr marL="347663" lvl="0" indent="-347663">
              <a:lnSpc>
                <a:spcPct val="150000"/>
              </a:lnSpc>
              <a:buAutoNum type="arabicParenBoth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最先被发现的顶点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在分支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中。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7663" lvl="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因为边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的存在，在时刻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有白路径到达分支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中任何一个点。两分支中任何顶点都是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的后代，因而对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的访问最后完成。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7663" lvl="0" indent="-347663">
              <a:lnSpc>
                <a:spcPct val="150000"/>
              </a:lnSpc>
              <a:buAutoNum type="arabicParenBoth" startAt="2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最先被发现的顶点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在分支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lvl="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因为分支图无回路，所以在原图中不存在从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中顶点的路径。所以，当分支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中顶点全部搜索都完成时，分支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中的顶点还都是白色的。当然，最后完成的点也必定落在分支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69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8-48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382000" cy="605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5138"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由上，如果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最后完成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所在的分支是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的话，那么在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中只有从分支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出去的边而没有进来的边。由于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强连通分支的划分在转置图</a:t>
            </a:r>
            <a:r>
              <a:rPr lang="en-US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800" b="1" i="1" baseline="2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中不变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，所以分支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2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中只有进来的边而没有出去的边。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indent="465138">
              <a:lnSpc>
                <a:spcPct val="150000"/>
              </a:lnSpc>
            </a:pP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  <a:p>
            <a:pPr indent="465138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第一轮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搜索时，从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完成时间最大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的顶点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分支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）开始对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2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进行搜索时，分支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中所有顶点会被访问到，但是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跑不出分支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。所以，第一轮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搜索正好把分支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整个剥离出来。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65138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第二轮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时，搜索将从除了分支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以外的顶点中最后完成的顶点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开始。那么，剥离分支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以后，顶点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所在的分支在残余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2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中也只有进来的边而没有出去的边。这样第二轮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搜索便正确地分离了这个分支。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65138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…</a:t>
            </a:r>
          </a:p>
          <a:p>
            <a:pPr indent="465138"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依次类推，每一轮DFS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搜索都能够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正确地剥离一个强连通分支，直到所有顶点都被访问到。</a:t>
            </a:r>
            <a:r>
              <a:rPr lang="zh-CN" altLang="en-US" sz="2000" b="1" dirty="0">
                <a:latin typeface="Matura MT Script Capitals" panose="03020802060602070202" pitchFamily="66" charset="0"/>
                <a:ea typeface="SimSun" pitchFamily="2" charset="-122"/>
                <a:cs typeface="Times New Roman" pitchFamily="18" charset="0"/>
                <a:sym typeface="Symbol"/>
              </a:rPr>
              <a:t>  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8B4AC3-EBAD-4D74-CD63-21A644B9F64A}"/>
              </a:ext>
            </a:extLst>
          </p:cNvPr>
          <p:cNvSpPr/>
          <p:nvPr/>
        </p:nvSpPr>
        <p:spPr>
          <a:xfrm>
            <a:off x="457200" y="2590800"/>
            <a:ext cx="8382000" cy="413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13F891-6257-8FA8-B806-99DACDEAF800}"/>
              </a:ext>
            </a:extLst>
          </p:cNvPr>
          <p:cNvSpPr txBox="1"/>
          <p:nvPr/>
        </p:nvSpPr>
        <p:spPr>
          <a:xfrm>
            <a:off x="381000" y="2133599"/>
            <a:ext cx="25908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u="sng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对</a:t>
            </a: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u="sng" baseline="2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u="sng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进行</a:t>
            </a:r>
            <a:r>
              <a:rPr lang="en-US" altLang="zh-CN" sz="2000" u="sng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DFS</a:t>
            </a:r>
            <a:r>
              <a:rPr lang="zh-CN" altLang="en-US" sz="2000" u="sng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搜索时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：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5535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533400"/>
            <a:ext cx="7924800" cy="363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无向图</a:t>
            </a:r>
            <a:r>
              <a:rPr lang="zh-CN" altLang="en-US" sz="26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连通分支</a:t>
            </a:r>
            <a:r>
              <a:rPr lang="zh-CN" altLang="en-US" sz="26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的分解</a:t>
            </a:r>
            <a:endParaRPr lang="en-US" altLang="zh-CN" sz="26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2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en-US" altLang="zh-CN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一个顶点称为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/>
              </a:rPr>
              <a:t>断点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，如果把这个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顶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点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以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及与之相关联的边从图中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删除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后，这个图不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再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连通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。</a:t>
            </a:r>
          </a:p>
          <a:p>
            <a:pPr marL="465138" lvl="2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没有断点的图称为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/>
              </a:rPr>
              <a:t>双连通图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  <a:sym typeface="Symbol"/>
            </a:endParaRPr>
          </a:p>
          <a:p>
            <a:pPr marL="465138" lvl="2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一个子图称为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/>
              </a:rPr>
              <a:t>双连通子图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，如果它是双连通的。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  <a:sym typeface="Symbol"/>
            </a:endParaRPr>
          </a:p>
          <a:p>
            <a:pPr marL="465138" lvl="2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一个子图称为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/>
              </a:rPr>
              <a:t>双连通分支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，如果它是双连通的并且最大化。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  <a:sym typeface="Symbol"/>
            </a:endParaRPr>
          </a:p>
          <a:p>
            <a:pPr marL="465138" lvl="2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对一个图进行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/>
              </a:rPr>
              <a:t>双连通分支分解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实际上是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/>
              </a:rPr>
              <a:t>对边的一种划分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  <a:sym typeface="Symbol"/>
            </a:endParaRPr>
          </a:p>
          <a:p>
            <a:pPr marL="0" lvl="2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例</a:t>
            </a:r>
            <a:endParaRPr lang="en-US" sz="28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94042"/>
              </p:ext>
            </p:extLst>
          </p:nvPr>
        </p:nvGraphicFramePr>
        <p:xfrm>
          <a:off x="1371600" y="3711142"/>
          <a:ext cx="718897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743360" imgH="2057400" progId="Word.Picture.8">
                  <p:embed/>
                </p:oleObj>
              </mc:Choice>
              <mc:Fallback>
                <p:oleObj name="Picture" r:id="rId3" imgW="4743360" imgH="2057400" progId="Word.Picture.8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11142"/>
                        <a:ext cx="7188970" cy="304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0C82F1F-5B82-4871-B629-7350462A18AA}"/>
              </a:ext>
            </a:extLst>
          </p:cNvPr>
          <p:cNvSpPr txBox="1"/>
          <p:nvPr/>
        </p:nvSpPr>
        <p:spPr>
          <a:xfrm>
            <a:off x="5076059" y="82034"/>
            <a:ext cx="399174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双连通分支：</a:t>
            </a:r>
            <a:r>
              <a:rPr lang="en-US" altLang="zh-CN" dirty="0"/>
              <a:t>Bi-Connected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1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608722-6D7D-4430-B0D4-9EECE3BE0B33}"/>
              </a:ext>
            </a:extLst>
          </p:cNvPr>
          <p:cNvGrpSpPr/>
          <p:nvPr/>
        </p:nvGrpSpPr>
        <p:grpSpPr>
          <a:xfrm>
            <a:off x="762000" y="1774824"/>
            <a:ext cx="8091542" cy="1432904"/>
            <a:chOff x="0" y="1162346"/>
            <a:chExt cx="7786742" cy="30303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C4AD1-4B47-4255-9E56-AFE272247934}"/>
                </a:ext>
              </a:extLst>
            </p:cNvPr>
            <p:cNvSpPr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7E29F9-947C-4337-A4B8-FB6935BCA35D}"/>
                </a:ext>
              </a:extLst>
            </p:cNvPr>
            <p:cNvSpPr txBox="1"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338" tIns="270764" rIns="604338" bIns="128016" numCol="1" spcCol="1270" anchor="t" anchorCtr="0">
              <a:noAutofit/>
            </a:bodyPr>
            <a:lstStyle/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子图（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subgraph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）：对于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来说，我们说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 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是其子图，如果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满足以下条件：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且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E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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 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22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0DEE0E-F007-4888-B29F-33421D692476}"/>
              </a:ext>
            </a:extLst>
          </p:cNvPr>
          <p:cNvGrpSpPr/>
          <p:nvPr/>
        </p:nvGrpSpPr>
        <p:grpSpPr>
          <a:xfrm>
            <a:off x="1151337" y="1582943"/>
            <a:ext cx="5450719" cy="383760"/>
            <a:chOff x="389337" y="970466"/>
            <a:chExt cx="5450719" cy="38376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0242F01-A68F-41DE-8BDF-E73ACB23DAD3}"/>
                </a:ext>
              </a:extLst>
            </p:cNvPr>
            <p:cNvSpPr/>
            <p:nvPr/>
          </p:nvSpPr>
          <p:spPr>
            <a:xfrm>
              <a:off x="389337" y="970466"/>
              <a:ext cx="5450719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0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6">
              <a:extLst>
                <a:ext uri="{FF2B5EF4-FFF2-40B4-BE49-F238E27FC236}">
                  <a16:creationId xmlns:a16="http://schemas.microsoft.com/office/drawing/2014/main" id="{64C44968-7552-4F97-BB77-91C35CCCE50B}"/>
                </a:ext>
              </a:extLst>
            </p:cNvPr>
            <p:cNvSpPr txBox="1"/>
            <p:nvPr/>
          </p:nvSpPr>
          <p:spPr>
            <a:xfrm>
              <a:off x="408071" y="989200"/>
              <a:ext cx="5413251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024" tIns="0" rIns="206024" bIns="0" numCol="1" spcCol="1270" anchor="ctr" anchorCtr="0">
              <a:noAutofit/>
            </a:bodyPr>
            <a:lstStyle/>
            <a:p>
              <a:pPr marL="0" lvl="0" indent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子图</a:t>
              </a:r>
              <a:endPara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337D02E-003D-42A5-B3D3-BA23299CA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3834939"/>
            <a:ext cx="3152775" cy="2143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7BA73-1152-444B-9752-BEDAF360F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21728"/>
            <a:ext cx="1888159" cy="18383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B87C251-7E47-40D8-B0F9-E610B1090CE6}"/>
              </a:ext>
            </a:extLst>
          </p:cNvPr>
          <p:cNvSpPr txBox="1"/>
          <p:nvPr/>
        </p:nvSpPr>
        <p:spPr>
          <a:xfrm>
            <a:off x="1905000" y="3650272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17E963-B630-4126-8DFB-F2746E45A8B5}"/>
              </a:ext>
            </a:extLst>
          </p:cNvPr>
          <p:cNvSpPr txBox="1"/>
          <p:nvPr/>
        </p:nvSpPr>
        <p:spPr>
          <a:xfrm>
            <a:off x="6583322" y="3625335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26D008F-0B22-43BE-B814-F00A06F29A94}"/>
              </a:ext>
            </a:extLst>
          </p:cNvPr>
          <p:cNvSpPr/>
          <p:nvPr/>
        </p:nvSpPr>
        <p:spPr>
          <a:xfrm>
            <a:off x="3259760" y="4648200"/>
            <a:ext cx="2045666" cy="838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的子图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20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730437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imSun" pitchFamily="2" charset="-122"/>
                <a:ea typeface="SimSun" pitchFamily="2" charset="-122"/>
              </a:rPr>
              <a:t>上图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sz="2000" dirty="0" err="1">
                <a:latin typeface="SimSun" pitchFamily="2" charset="-122"/>
                <a:ea typeface="SimSun" pitchFamily="2" charset="-122"/>
              </a:rPr>
              <a:t>可分解为两个双连通分支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88228"/>
              </p:ext>
            </p:extLst>
          </p:nvPr>
        </p:nvGraphicFramePr>
        <p:xfrm>
          <a:off x="1143000" y="1074056"/>
          <a:ext cx="7176408" cy="287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440525" imgH="2114120" progId="Word.Picture.8">
                  <p:embed/>
                </p:oleObj>
              </mc:Choice>
              <mc:Fallback>
                <p:oleObj name="Picture" r:id="rId3" imgW="5440525" imgH="211412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74056"/>
                        <a:ext cx="7176408" cy="287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3944633"/>
            <a:ext cx="7581900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下面的观察可帮助我们把断点识别出来。</a:t>
            </a:r>
            <a:endParaRPr lang="en-US" sz="3200" dirty="0"/>
          </a:p>
          <a:p>
            <a:pPr lvl="1" indent="-457200">
              <a:lnSpc>
                <a:spcPct val="150000"/>
              </a:lnSpc>
            </a:pPr>
            <a:r>
              <a:rPr lang="en-US" sz="2000" dirty="0"/>
              <a:t>(1)</a:t>
            </a:r>
            <a:r>
              <a:rPr lang="en-US" sz="2000" i="1" dirty="0"/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000" dirty="0"/>
              <a:t>树中任意一个</a:t>
            </a:r>
            <a:r>
              <a:rPr lang="zh-CN" altLang="en-US" sz="2000" dirty="0">
                <a:solidFill>
                  <a:srgbClr val="0000FF"/>
                </a:solidFill>
              </a:rPr>
              <a:t>叶子</a:t>
            </a:r>
            <a:r>
              <a:rPr lang="zh-CN" altLang="en-US" sz="2000" dirty="0"/>
              <a:t>顶点不可能是断点。</a:t>
            </a:r>
            <a:endParaRPr lang="en-US" sz="3200" dirty="0"/>
          </a:p>
          <a:p>
            <a:pPr lvl="1" indent="-457200">
              <a:lnSpc>
                <a:spcPct val="150000"/>
              </a:lnSpc>
            </a:pPr>
            <a:r>
              <a:rPr lang="en-US" sz="2000" dirty="0"/>
              <a:t>(2)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DFS</a:t>
            </a:r>
            <a:r>
              <a:rPr lang="zh-CN" altLang="en-US" sz="2000" dirty="0"/>
              <a:t>树的</a:t>
            </a:r>
            <a:r>
              <a:rPr lang="zh-CN" altLang="en-US" sz="2000" dirty="0">
                <a:solidFill>
                  <a:srgbClr val="0000FF"/>
                </a:solidFill>
              </a:rPr>
              <a:t>根</a:t>
            </a:r>
            <a:r>
              <a:rPr lang="zh-CN" altLang="en-US" sz="2000" dirty="0"/>
              <a:t>是一个断点，当且仅当它有两个或更多的儿子。</a:t>
            </a:r>
            <a:endParaRPr lang="en-US" sz="3200" dirty="0"/>
          </a:p>
          <a:p>
            <a:pPr lvl="1" indent="-457200">
              <a:lnSpc>
                <a:spcPct val="150000"/>
              </a:lnSpc>
            </a:pPr>
            <a:r>
              <a:rPr lang="en-US" sz="2000" dirty="0"/>
              <a:t>(3)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000" dirty="0"/>
              <a:t>树中，根以外的</a:t>
            </a:r>
            <a:r>
              <a:rPr lang="zh-CN" altLang="en-US" sz="2000" dirty="0">
                <a:solidFill>
                  <a:srgbClr val="0000FF"/>
                </a:solidFill>
              </a:rPr>
              <a:t>内结点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是一个断点，当且仅当它的某个子树中的顶点没有反向边指向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的祖先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本身不算</a:t>
            </a:r>
            <a:r>
              <a:rPr lang="en-US" sz="2000" dirty="0"/>
              <a:t>)</a:t>
            </a:r>
            <a:r>
              <a:rPr lang="zh-CN" altLang="en-US" sz="2000" dirty="0"/>
              <a:t>。</a:t>
            </a:r>
            <a:endParaRPr 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8C351C-8B3E-478C-B88B-2D1FBC4EA2FE}"/>
              </a:ext>
            </a:extLst>
          </p:cNvPr>
          <p:cNvSpPr txBox="1"/>
          <p:nvPr/>
        </p:nvSpPr>
        <p:spPr>
          <a:xfrm>
            <a:off x="1017494" y="2204602"/>
            <a:ext cx="7848600" cy="3589252"/>
          </a:xfrm>
          <a:prstGeom prst="rect">
            <a:avLst/>
          </a:prstGeom>
          <a:solidFill>
            <a:srgbClr val="FFC000"/>
          </a:solidFill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一个断点可以出现在多个双连通分支中，但每条边只能属于一个分支</a:t>
            </a:r>
            <a:r>
              <a:rPr lang="en-US" altLang="zh-CN" sz="22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/>
              <a:t>DFS</a:t>
            </a:r>
            <a:r>
              <a:rPr lang="zh-CN" altLang="en-US" sz="2200" dirty="0"/>
              <a:t>树的根节点有几个儿子，在根那断开，就会造成几个分支</a:t>
            </a:r>
            <a:r>
              <a:rPr lang="en-US" altLang="zh-CN" sz="2200" dirty="0"/>
              <a:t>….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需要注意的是，这里说的是“儿子节点”，不是“邻居节点”，因为根节点的邻居节点未必最终就能成为其在</a:t>
            </a:r>
            <a:r>
              <a:rPr lang="en-US" altLang="zh-CN" sz="2200" dirty="0"/>
              <a:t>DFS</a:t>
            </a:r>
            <a:r>
              <a:rPr lang="zh-CN" altLang="en-US" sz="2200" dirty="0"/>
              <a:t>树上的儿子节点</a:t>
            </a:r>
            <a:r>
              <a:rPr lang="en-US" altLang="zh-CN" sz="2200" dirty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5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8-51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9906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mSun" pitchFamily="2" charset="-122"/>
                <a:ea typeface="SimSun" pitchFamily="2" charset="-122"/>
              </a:rPr>
              <a:t>下图帮助解释上面第</a:t>
            </a:r>
            <a:r>
              <a:rPr lang="en-US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条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48618"/>
              </p:ext>
            </p:extLst>
          </p:nvPr>
        </p:nvGraphicFramePr>
        <p:xfrm>
          <a:off x="1062038" y="1673225"/>
          <a:ext cx="7021512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208016" imgH="2118565" progId="Word.Picture.8">
                  <p:embed/>
                </p:oleObj>
              </mc:Choice>
              <mc:Fallback>
                <p:oleObj name="Picture" r:id="rId3" imgW="5208016" imgH="2118565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673225"/>
                        <a:ext cx="7021512" cy="3294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80CD98F-D097-AA1C-B54E-4973AC555FB3}"/>
              </a:ext>
            </a:extLst>
          </p:cNvPr>
          <p:cNvSpPr txBox="1"/>
          <p:nvPr/>
        </p:nvSpPr>
        <p:spPr>
          <a:xfrm>
            <a:off x="5562600" y="44196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lang="zh-CN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对于子树</a:t>
            </a:r>
            <a:r>
              <a:rPr lang="en-US" altLang="zh-CN" sz="2000" i="1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zh-CN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就是个断点</a:t>
            </a:r>
            <a:endParaRPr lang="en-US" altLang="zh-CN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60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8-52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762000"/>
            <a:ext cx="7467600" cy="548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算法简介</a:t>
            </a:r>
            <a:endParaRPr lang="en-US" sz="2400" dirty="0"/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sym typeface="Symbol"/>
              </a:rPr>
              <a:t>采</a:t>
            </a:r>
            <a:r>
              <a:rPr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  <a:sym typeface="Symbol"/>
              </a:rPr>
              <a:t>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DFS</a:t>
            </a:r>
            <a:r>
              <a:rPr lang="en-US" altLang="zh-CN" sz="2000" dirty="0" err="1">
                <a:sym typeface="Symbol"/>
              </a:rPr>
              <a:t>，</a:t>
            </a:r>
            <a:r>
              <a:rPr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  <a:sym typeface="Symbol"/>
              </a:rPr>
              <a:t>但不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sym typeface="Symbol"/>
              </a:rPr>
              <a:t>需要</a:t>
            </a:r>
            <a:r>
              <a:rPr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  <a:sym typeface="Symbol"/>
              </a:rPr>
              <a:t>记录完成时刻</a:t>
            </a:r>
            <a:r>
              <a:rPr lang="en-US" altLang="zh-CN" sz="2000" dirty="0" err="1">
                <a:sym typeface="Symbol"/>
              </a:rPr>
              <a:t>，</a:t>
            </a:r>
            <a:r>
              <a:rPr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  <a:sym typeface="Symbol"/>
              </a:rPr>
              <a:t>发现时刻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altLang="zh-CN" sz="2000" dirty="0">
                <a:sym typeface="Symbol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dirty="0">
                <a:sym typeface="Symbol"/>
              </a:rPr>
              <a:t>]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  <a:sym typeface="Symbol"/>
              </a:rPr>
              <a:t>从</a:t>
            </a:r>
            <a:r>
              <a:rPr lang="en-US" altLang="zh-CN" sz="2000" dirty="0">
                <a:sym typeface="Symbol"/>
              </a:rPr>
              <a:t>1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  <a:sym typeface="Symbol"/>
              </a:rPr>
              <a:t>到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  <a:sym typeface="Symbol"/>
              </a:rPr>
              <a:t>标记</a:t>
            </a:r>
            <a:r>
              <a:rPr lang="zh-CN" altLang="en-US" sz="2000" dirty="0"/>
              <a:t>。</a:t>
            </a:r>
            <a:endParaRPr lang="en-US" sz="2000" dirty="0"/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引入变量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：记录“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的所有反向边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的所有后代的反向边”所能达到的最高的祖先</a:t>
            </a:r>
            <a:r>
              <a:rPr lang="zh-CN" altLang="en-US" sz="2000" dirty="0"/>
              <a:t>的高度。 </a:t>
            </a:r>
            <a:endParaRPr lang="en-US" altLang="zh-CN" sz="2000" dirty="0"/>
          </a:p>
          <a:p>
            <a:pPr marL="465138" indent="-465138">
              <a:lnSpc>
                <a:spcPct val="150000"/>
              </a:lnSpc>
              <a:tabLst>
                <a:tab pos="465138" algn="l"/>
              </a:tabLst>
            </a:pPr>
            <a:r>
              <a:rPr lang="en-US" sz="2000" i="1" dirty="0"/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的后代并且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是一条反向边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——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这里，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/>
              <a:t>本身也算作它自己的后代，所以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355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计算和更新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的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方法</a:t>
            </a:r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：</a:t>
            </a:r>
          </a:p>
          <a:p>
            <a:pPr marL="914400" lvl="0" indent="-450850">
              <a:lnSpc>
                <a:spcPct val="150000"/>
              </a:lnSpc>
              <a:buAutoNum type="arabicParenBoth"/>
            </a:pPr>
            <a:r>
              <a:rPr lang="zh-CN" altLang="en-US" sz="2000" dirty="0"/>
              <a:t>当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被发现时，置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-450850">
              <a:lnSpc>
                <a:spcPct val="150000"/>
              </a:lnSpc>
              <a:buAutoNum type="arabicParenBoth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当发现一条反向边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时，更新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: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3550" lvl="0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marL="914400" lvl="0" indent="-449263">
              <a:lnSpc>
                <a:spcPct val="150000"/>
              </a:lnSpc>
              <a:buAutoNum type="arabicParenBoth" startAt="3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搜索进程从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的一个儿子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回溯（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backtrack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）到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时，如果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1F549745-4257-4F57-B22C-26DFCCDFABB9}"/>
              </a:ext>
            </a:extLst>
          </p:cNvPr>
          <p:cNvSpPr/>
          <p:nvPr/>
        </p:nvSpPr>
        <p:spPr>
          <a:xfrm>
            <a:off x="8153400" y="1752600"/>
            <a:ext cx="304800" cy="441476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5989E4-447A-4001-A19B-AF06FC5B73EF}"/>
              </a:ext>
            </a:extLst>
          </p:cNvPr>
          <p:cNvSpPr txBox="1"/>
          <p:nvPr/>
        </p:nvSpPr>
        <p:spPr>
          <a:xfrm>
            <a:off x="8444944" y="2667000"/>
            <a:ext cx="553998" cy="3147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计算和更新</a:t>
            </a:r>
            <a:r>
              <a:rPr lang="en-US" altLang="zh-CN" sz="2400" i="1" dirty="0">
                <a:solidFill>
                  <a:srgbClr val="0000FF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back</a:t>
            </a:r>
            <a:r>
              <a:rPr lang="en-US" altLang="zh-CN" sz="2400" dirty="0">
                <a:solidFill>
                  <a:srgbClr val="0000FF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u</a:t>
            </a:r>
            <a:r>
              <a:rPr lang="en-US" altLang="zh-CN" sz="2400" dirty="0">
                <a:solidFill>
                  <a:srgbClr val="0000FF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endParaRPr lang="en-US" sz="2400" dirty="0">
              <a:solidFill>
                <a:srgbClr val="0000FF"/>
              </a:solidFill>
              <a:latin typeface="Times" panose="02020603050405020304" pitchFamily="18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377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8-53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858098"/>
            <a:ext cx="8382000" cy="594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断点识别与切割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/>
              <a:t>当从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儿子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回溯到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时，如果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 那么，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是断点。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从当前的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树中切开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一分为二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的递归性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，当把以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为根的子树从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切下来时，这棵子树中其它断点都已在之前被甄别出来，并且相应的双连通分支也已被切除。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922338" lvl="1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当前，我们切下的双连通分支所包含的边正好是，从访问边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开始，到从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回溯到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为止，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所访问过的所有边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刨去那些之前已被剥离的分支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379538" lvl="2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dirty="0">
                <a:latin typeface="Times" panose="02020603050405020304" pitchFamily="18" charset="0"/>
              </a:rPr>
              <a:t>比如：假设网络中有一段是一条路径，即</a:t>
            </a:r>
            <a:r>
              <a:rPr lang="en-US" altLang="zh-CN" i="1" dirty="0">
                <a:latin typeface="Times" panose="02020603050405020304" pitchFamily="18" charset="0"/>
              </a:rPr>
              <a:t>u</a:t>
            </a:r>
            <a:r>
              <a:rPr lang="en-US" altLang="zh-CN" dirty="0">
                <a:latin typeface="Times" panose="02020603050405020304" pitchFamily="18" charset="0"/>
              </a:rPr>
              <a:t>-</a:t>
            </a:r>
            <a:r>
              <a:rPr lang="en-US" altLang="zh-CN" i="1" dirty="0">
                <a:latin typeface="Times" panose="02020603050405020304" pitchFamily="18" charset="0"/>
              </a:rPr>
              <a:t>v</a:t>
            </a:r>
            <a:r>
              <a:rPr lang="en-US" altLang="zh-CN" dirty="0">
                <a:latin typeface="Times" panose="02020603050405020304" pitchFamily="18" charset="0"/>
              </a:rPr>
              <a:t>-</a:t>
            </a:r>
            <a:r>
              <a:rPr lang="en-US" altLang="zh-CN" i="1" dirty="0">
                <a:latin typeface="Times" panose="02020603050405020304" pitchFamily="18" charset="0"/>
              </a:rPr>
              <a:t>w</a:t>
            </a:r>
            <a:r>
              <a:rPr lang="en-US" altLang="zh-CN" dirty="0">
                <a:latin typeface="Times" panose="02020603050405020304" pitchFamily="18" charset="0"/>
              </a:rPr>
              <a:t>-</a:t>
            </a:r>
            <a:r>
              <a:rPr lang="en-US" altLang="zh-CN" i="1" dirty="0">
                <a:latin typeface="Times" panose="02020603050405020304" pitchFamily="18" charset="0"/>
              </a:rPr>
              <a:t>x</a:t>
            </a:r>
            <a:r>
              <a:rPr lang="zh-CN" altLang="en-US" dirty="0">
                <a:latin typeface="Times" panose="02020603050405020304" pitchFamily="18" charset="0"/>
              </a:rPr>
              <a:t>，这条路径仅通过</a:t>
            </a:r>
            <a:r>
              <a:rPr lang="en-US" altLang="zh-CN" i="1" dirty="0">
                <a:latin typeface="Times" panose="02020603050405020304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</a:rPr>
              <a:t>与网络中其它部分相连，</a:t>
            </a:r>
            <a:r>
              <a:rPr lang="en-US" altLang="zh-CN" i="1" dirty="0">
                <a:latin typeface="Times" panose="02020603050405020304" pitchFamily="18" charset="0"/>
              </a:rPr>
              <a:t>x</a:t>
            </a:r>
            <a:r>
              <a:rPr lang="zh-CN" altLang="en-US" dirty="0">
                <a:latin typeface="Times" panose="02020603050405020304" pitchFamily="18" charset="0"/>
              </a:rPr>
              <a:t>是末梢节点。这样，当</a:t>
            </a:r>
            <a:r>
              <a:rPr lang="en-US" altLang="zh-CN" dirty="0">
                <a:latin typeface="Times" panose="02020603050405020304" pitchFamily="18" charset="0"/>
              </a:rPr>
              <a:t>DFS</a:t>
            </a:r>
            <a:r>
              <a:rPr lang="zh-CN" altLang="en-US" dirty="0">
                <a:latin typeface="Times" panose="02020603050405020304" pitchFamily="18" charset="0"/>
              </a:rPr>
              <a:t>从</a:t>
            </a:r>
            <a:r>
              <a:rPr lang="en-US" altLang="zh-CN" i="1" dirty="0">
                <a:latin typeface="Times" panose="02020603050405020304" pitchFamily="18" charset="0"/>
              </a:rPr>
              <a:t>x</a:t>
            </a:r>
            <a:r>
              <a:rPr lang="zh-CN" altLang="en-US" dirty="0">
                <a:latin typeface="Times" panose="02020603050405020304" pitchFamily="18" charset="0"/>
              </a:rPr>
              <a:t>往</a:t>
            </a:r>
            <a:r>
              <a:rPr lang="en-US" altLang="zh-CN" i="1" dirty="0">
                <a:latin typeface="Times" panose="02020603050405020304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</a:rPr>
              <a:t>回溯时，依次会切下来一条链路，各自成为一个二连通分支，等从</a:t>
            </a:r>
            <a:r>
              <a:rPr lang="en-US" altLang="zh-CN" i="1" dirty="0">
                <a:latin typeface="Times" panose="02020603050405020304" pitchFamily="18" charset="0"/>
              </a:rPr>
              <a:t>v</a:t>
            </a:r>
            <a:r>
              <a:rPr lang="zh-CN" altLang="en-US" dirty="0">
                <a:latin typeface="Times" panose="02020603050405020304" pitchFamily="18" charset="0"/>
              </a:rPr>
              <a:t>回溯到</a:t>
            </a:r>
            <a:r>
              <a:rPr lang="en-US" altLang="zh-CN" i="1" dirty="0">
                <a:latin typeface="Times" panose="02020603050405020304" pitchFamily="18" charset="0"/>
              </a:rPr>
              <a:t>u</a:t>
            </a:r>
            <a:r>
              <a:rPr lang="zh-CN" altLang="en-US" dirty="0">
                <a:latin typeface="Times" panose="02020603050405020304" pitchFamily="18" charset="0"/>
              </a:rPr>
              <a:t>时，</a:t>
            </a:r>
            <a:r>
              <a:rPr lang="en-US" altLang="zh-CN" i="1" dirty="0">
                <a:latin typeface="Times" panose="02020603050405020304" pitchFamily="18" charset="0"/>
              </a:rPr>
              <a:t>w</a:t>
            </a:r>
            <a:r>
              <a:rPr lang="en-US" altLang="zh-CN" dirty="0">
                <a:latin typeface="Times" panose="02020603050405020304" pitchFamily="18" charset="0"/>
              </a:rPr>
              <a:t>, </a:t>
            </a:r>
            <a:r>
              <a:rPr lang="en-US" altLang="zh-CN" i="1" dirty="0">
                <a:latin typeface="Times" panose="02020603050405020304" pitchFamily="18" charset="0"/>
              </a:rPr>
              <a:t>x</a:t>
            </a:r>
            <a:r>
              <a:rPr lang="zh-CN" altLang="en-US" dirty="0">
                <a:latin typeface="Times" panose="02020603050405020304" pitchFamily="18" charset="0"/>
              </a:rPr>
              <a:t>及其关联的边都已经剥离完毕</a:t>
            </a:r>
            <a:r>
              <a:rPr lang="en-US" altLang="zh-CN" dirty="0">
                <a:latin typeface="Times" panose="02020603050405020304" pitchFamily="18" charset="0"/>
              </a:rPr>
              <a:t>.</a:t>
            </a:r>
            <a:endParaRPr lang="en-US" altLang="zh-CN" sz="2800" dirty="0">
              <a:latin typeface="Times" panose="02020603050405020304" pitchFamily="18" charset="0"/>
              <a:cs typeface="Times New Roman" pitchFamily="18" charset="0"/>
            </a:endParaRPr>
          </a:p>
          <a:p>
            <a:pPr marL="922338" lvl="1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343A8E2-6E88-41C6-9B0E-1CC210AE1526}"/>
              </a:ext>
            </a:extLst>
          </p:cNvPr>
          <p:cNvSpPr/>
          <p:nvPr/>
        </p:nvSpPr>
        <p:spPr>
          <a:xfrm>
            <a:off x="4267200" y="564854"/>
            <a:ext cx="2667000" cy="826644"/>
          </a:xfrm>
          <a:prstGeom prst="wedgeRectCallout">
            <a:avLst>
              <a:gd name="adj1" fmla="val -36178"/>
              <a:gd name="adj2" fmla="val 6358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" panose="02020603050405020304" pitchFamily="18" charset="0"/>
              </a:rPr>
              <a:t>指儿子</a:t>
            </a:r>
            <a:r>
              <a:rPr lang="en-US" altLang="zh-CN" sz="2000" b="1" i="1" dirty="0">
                <a:solidFill>
                  <a:schemeClr val="tx1"/>
                </a:solidFill>
                <a:latin typeface="Times" panose="02020603050405020304" pitchFamily="18" charset="0"/>
              </a:rPr>
              <a:t>v</a:t>
            </a:r>
            <a:r>
              <a:rPr lang="zh-CN" altLang="en-US" sz="2000" b="1" dirty="0">
                <a:solidFill>
                  <a:schemeClr val="tx1"/>
                </a:solidFill>
                <a:latin typeface="Times" panose="02020603050405020304" pitchFamily="18" charset="0"/>
              </a:rPr>
              <a:t>能达到的祖先高度不超过父节点</a:t>
            </a:r>
            <a:r>
              <a:rPr lang="en-US" altLang="zh-CN" sz="2000" b="1" i="1" dirty="0">
                <a:solidFill>
                  <a:schemeClr val="tx1"/>
                </a:solidFill>
                <a:latin typeface="Times" panose="02020603050405020304" pitchFamily="18" charset="0"/>
              </a:rPr>
              <a:t>u</a:t>
            </a:r>
            <a:endParaRPr lang="en-US" sz="2000" b="1" i="1" dirty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F604D2-9804-404F-8D93-7D3ACD7BCF4F}"/>
              </a:ext>
            </a:extLst>
          </p:cNvPr>
          <p:cNvCxnSpPr>
            <a:cxnSpLocks/>
          </p:cNvCxnSpPr>
          <p:nvPr/>
        </p:nvCxnSpPr>
        <p:spPr>
          <a:xfrm>
            <a:off x="3733800" y="1924898"/>
            <a:ext cx="1600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CC788FF5-05B0-4EE6-B060-3FF8C853BBB1}"/>
              </a:ext>
            </a:extLst>
          </p:cNvPr>
          <p:cNvSpPr txBox="1"/>
          <p:nvPr/>
        </p:nvSpPr>
        <p:spPr>
          <a:xfrm>
            <a:off x="228600" y="4603014"/>
            <a:ext cx="8382000" cy="18805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我们专门用一个堆栈来存储访问过的边。当一个分支被剥离时，它里面的边会被弹出。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树根时上述做法也是正确的，它会把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树根的每一棵子树从根剥离并各自形成一个双连通分支。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97394-CC7E-40EE-B9BF-13519160400F}"/>
              </a:ext>
            </a:extLst>
          </p:cNvPr>
          <p:cNvSpPr txBox="1"/>
          <p:nvPr/>
        </p:nvSpPr>
        <p:spPr>
          <a:xfrm>
            <a:off x="8570978" y="1314696"/>
            <a:ext cx="492443" cy="5170646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sz="2000" spc="200" dirty="0"/>
              <a:t>在线发现“二连通分支”，随发现随剥离</a:t>
            </a:r>
            <a:endParaRPr lang="en-US" sz="2000" spc="200" dirty="0"/>
          </a:p>
        </p:txBody>
      </p:sp>
    </p:spTree>
    <p:extLst>
      <p:ext uri="{BB962C8B-B14F-4D97-AF65-F5344CB8AC3E}">
        <p14:creationId xmlns:p14="http://schemas.microsoft.com/office/powerpoint/2010/main" val="27500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8-54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384" y="14478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Bi-component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//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为连通图，起始点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可任取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//DFS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初始化开始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White；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nil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Gray；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	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时间戳从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开始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双连通分支编号，将从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开始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S’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/>
              </a:rPr>
              <a:t>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；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   //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自身所用堆栈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边的堆栈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8. Push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		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初始化完成，顶点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入栈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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u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Top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		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不是弹出，而是建立指针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’s next neighbor in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的下一个邻居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lvl="0" algn="ctr"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接下页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48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8-55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0"/>
            <a:ext cx="8829431" cy="718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8000"/>
              </a:lnSpc>
              <a:tabLst>
                <a:tab pos="4651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			 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还有邻居未被访问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defTabSz="731838">
              <a:lnSpc>
                <a:spcPct val="88000"/>
              </a:lnSpc>
              <a:tabLst>
                <a:tab pos="739775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White	 //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下一个邻居是白色的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          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 		</a:t>
            </a: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time 	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给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打上发现时刻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	    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初始化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 	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的父亲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Gray </a:t>
            </a: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     Push (S,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 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Push 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’, 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))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//DFS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树中一条边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           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else 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back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Min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{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back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),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必是反向边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注：无向图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Push 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’, 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       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endif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BLACK 	    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由灰变黑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Pop(S) 			    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由栈顶弹出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 	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≠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/>
              </a:rPr>
              <a:t>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88000"/>
              </a:lnSpc>
              <a:tabLst>
                <a:tab pos="2293938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then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Top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的父亲节点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back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 &lt;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>
              <a:lnSpc>
                <a:spcPct val="88000"/>
              </a:lnSpc>
              <a:tabLst>
                <a:tab pos="3090863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then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back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Min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{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back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),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back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)}</a:t>
            </a:r>
          </a:p>
          <a:p>
            <a:pPr lvl="0">
              <a:lnSpc>
                <a:spcPct val="88000"/>
              </a:lnSpc>
              <a:tabLst>
                <a:tab pos="3090863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else 	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+1 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是断点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53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页第一条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】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 Pop(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’) until 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) is po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ped </a:t>
            </a: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endif</a:t>
            </a: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endif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spc="-100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000" i="1" spc="-1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spc="-1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spc="-100" dirty="0">
                <a:latin typeface="Times New Roman" pitchFamily="18" charset="0"/>
                <a:cs typeface="Times New Roman" pitchFamily="18" charset="0"/>
                <a:sym typeface="Symbol"/>
              </a:rPr>
              <a:t> , </a:t>
            </a:r>
            <a:r>
              <a:rPr lang="zh-CN" altLang="en-US" sz="2000" spc="-100" dirty="0">
                <a:latin typeface="Times New Roman" pitchFamily="18" charset="0"/>
                <a:cs typeface="Times New Roman" pitchFamily="18" charset="0"/>
                <a:sym typeface="Symbol"/>
              </a:rPr>
              <a:t>那么最后一个分支在根</a:t>
            </a:r>
            <a:r>
              <a:rPr lang="en-US" altLang="zh-CN" sz="20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zh-CN" altLang="en-US" sz="2000" spc="-100" dirty="0">
                <a:latin typeface="Times New Roman" pitchFamily="18" charset="0"/>
                <a:cs typeface="Times New Roman" pitchFamily="18" charset="0"/>
                <a:sym typeface="Symbol"/>
              </a:rPr>
              <a:t>的最后一个儿子回溯时</a:t>
            </a:r>
            <a:endParaRPr lang="en-US" sz="2000" spc="-1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altLang="zh-CN" sz="2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ndif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endwhile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</a:t>
            </a:r>
          </a:p>
          <a:p>
            <a:pPr lvl="0">
              <a:lnSpc>
                <a:spcPct val="88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FEFF26-16B1-40AD-BA15-CB35786C9377}"/>
              </a:ext>
            </a:extLst>
          </p:cNvPr>
          <p:cNvSpPr txBox="1"/>
          <p:nvPr/>
        </p:nvSpPr>
        <p:spPr>
          <a:xfrm>
            <a:off x="3124200" y="600512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-100" dirty="0">
                <a:latin typeface="Times New Roman" pitchFamily="18" charset="0"/>
                <a:cs typeface="Times New Roman" pitchFamily="18" charset="0"/>
                <a:sym typeface="Symbol"/>
              </a:rPr>
              <a:t>时</a:t>
            </a:r>
            <a:r>
              <a:rPr lang="zh-CN" altLang="en-US" sz="1800" spc="-100" dirty="0">
                <a:latin typeface="Times New Roman" pitchFamily="18" charset="0"/>
                <a:cs typeface="Times New Roman" pitchFamily="18" charset="0"/>
                <a:sym typeface="Symbol"/>
              </a:rPr>
              <a:t>已剥离，</a:t>
            </a:r>
            <a:r>
              <a:rPr lang="zh-CN" altLang="en-US" dirty="0">
                <a:latin typeface="Times" panose="02020603050405020304" pitchFamily="18" charset="0"/>
              </a:rPr>
              <a:t>即，那时第</a:t>
            </a:r>
            <a:r>
              <a:rPr lang="en-US" altLang="zh-CN" dirty="0">
                <a:latin typeface="Times" panose="02020603050405020304" pitchFamily="18" charset="0"/>
              </a:rPr>
              <a:t>30</a:t>
            </a:r>
            <a:r>
              <a:rPr lang="zh-CN" altLang="en-US" dirty="0">
                <a:latin typeface="Times" panose="02020603050405020304" pitchFamily="18" charset="0"/>
              </a:rPr>
              <a:t>行的</a:t>
            </a:r>
            <a:r>
              <a:rPr lang="en-US" altLang="zh-CN" dirty="0">
                <a:latin typeface="Times" panose="02020603050405020304" pitchFamily="18" charset="0"/>
              </a:rPr>
              <a:t>else</a:t>
            </a:r>
            <a:r>
              <a:rPr lang="zh-CN" altLang="en-US" dirty="0">
                <a:latin typeface="Times" panose="02020603050405020304" pitchFamily="18" charset="0"/>
              </a:rPr>
              <a:t>成立</a:t>
            </a:r>
            <a:endParaRPr lang="en-US" dirty="0">
              <a:latin typeface="Times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65BE9D-6E91-4CC4-82F5-9160989E2C2E}"/>
              </a:ext>
            </a:extLst>
          </p:cNvPr>
          <p:cNvSpPr txBox="1"/>
          <p:nvPr/>
        </p:nvSpPr>
        <p:spPr>
          <a:xfrm>
            <a:off x="5423647" y="2802505"/>
            <a:ext cx="3688977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无向图中没有前向边、交叉边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860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8-56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762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SimSun" pitchFamily="2" charset="-122"/>
                <a:ea typeface="SimSun" pitchFamily="2" charset="-122"/>
              </a:rPr>
              <a:t>例 </a:t>
            </a:r>
            <a:r>
              <a:rPr lang="en-US" sz="2400" b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8.5</a:t>
            </a:r>
            <a:r>
              <a:rPr lang="en-US" sz="2400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zh-CN" altLang="en-US" sz="2400" dirty="0">
                <a:latin typeface="SimSun" pitchFamily="2" charset="-122"/>
                <a:ea typeface="SimSun" pitchFamily="2" charset="-122"/>
              </a:rPr>
              <a:t>对下面的无向图进行双连通分支的分解。</a:t>
            </a:r>
            <a:endParaRPr lang="en-US" sz="24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48310"/>
              </p:ext>
            </p:extLst>
          </p:nvPr>
        </p:nvGraphicFramePr>
        <p:xfrm>
          <a:off x="1704870" y="1219200"/>
          <a:ext cx="5802924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779976" imgH="2228212" progId="Word.Picture.8">
                  <p:embed/>
                </p:oleObj>
              </mc:Choice>
              <mc:Fallback>
                <p:oleObj name="Picture" r:id="rId2" imgW="3779976" imgH="2228212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870" y="1219200"/>
                        <a:ext cx="5802924" cy="32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5029" y="4419600"/>
            <a:ext cx="6553200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</a:pPr>
            <a:r>
              <a:rPr lang="en-US" sz="2000" b="1" dirty="0" err="1">
                <a:latin typeface="SimSun" pitchFamily="2" charset="-122"/>
                <a:ea typeface="SimSun" pitchFamily="2" charset="-122"/>
              </a:rPr>
              <a:t>解</a:t>
            </a:r>
            <a:r>
              <a:rPr lang="en-US" b="1" dirty="0" err="1">
                <a:latin typeface="SimSun" pitchFamily="2" charset="-122"/>
                <a:ea typeface="SimSun" pitchFamily="2" charset="-122"/>
              </a:rPr>
              <a:t>：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(a)-(g)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给出逐步操作的情况。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开始</a:t>
            </a:r>
            <a:r>
              <a:rPr lang="zh-CN" altLang="en-US" sz="2000" dirty="0"/>
              <a:t>。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图中每个顶点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边上的数字是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)/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dirty="0"/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7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3" name="Group 75"/>
          <p:cNvGrpSpPr>
            <a:grpSpLocks noChangeAspect="1"/>
          </p:cNvGrpSpPr>
          <p:nvPr/>
        </p:nvGrpSpPr>
        <p:grpSpPr bwMode="auto">
          <a:xfrm>
            <a:off x="457200" y="38063"/>
            <a:ext cx="5863726" cy="3148775"/>
            <a:chOff x="2520" y="5693"/>
            <a:chExt cx="7826" cy="4203"/>
          </a:xfrm>
        </p:grpSpPr>
        <p:sp>
          <p:nvSpPr>
            <p:cNvPr id="54" name="AutoShape 122"/>
            <p:cNvSpPr>
              <a:spLocks noChangeAspect="1" noChangeArrowheads="1" noTextEdit="1"/>
            </p:cNvSpPr>
            <p:nvPr/>
          </p:nvSpPr>
          <p:spPr bwMode="auto">
            <a:xfrm>
              <a:off x="2520" y="5693"/>
              <a:ext cx="7485" cy="4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Line 121"/>
            <p:cNvSpPr>
              <a:spLocks noChangeShapeType="1"/>
            </p:cNvSpPr>
            <p:nvPr/>
          </p:nvSpPr>
          <p:spPr bwMode="auto">
            <a:xfrm>
              <a:off x="2656" y="6236"/>
              <a:ext cx="722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Line 120"/>
            <p:cNvSpPr>
              <a:spLocks noChangeShapeType="1"/>
            </p:cNvSpPr>
            <p:nvPr/>
          </p:nvSpPr>
          <p:spPr bwMode="auto">
            <a:xfrm flipH="1">
              <a:off x="6108" y="5921"/>
              <a:ext cx="28" cy="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Text Box 119"/>
            <p:cNvSpPr txBox="1">
              <a:spLocks noChangeArrowheads="1"/>
            </p:cNvSpPr>
            <p:nvPr/>
          </p:nvSpPr>
          <p:spPr bwMode="auto">
            <a:xfrm>
              <a:off x="3388" y="5836"/>
              <a:ext cx="2192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DFS</a:t>
              </a: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树的形成</a:t>
              </a:r>
              <a:endPara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 Box 118"/>
            <p:cNvSpPr txBox="1">
              <a:spLocks noChangeArrowheads="1"/>
            </p:cNvSpPr>
            <p:nvPr/>
          </p:nvSpPr>
          <p:spPr bwMode="auto">
            <a:xfrm>
              <a:off x="6001" y="5837"/>
              <a:ext cx="434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堆</a:t>
              </a:r>
              <a:r>
                <a:rPr kumimoji="0" lang="zh-CN" alt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栈</a:t>
              </a:r>
              <a:r>
                <a:rPr kumimoji="0" lang="en-US" altLang="zh-CN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S’ </a:t>
              </a:r>
              <a:r>
                <a:rPr kumimoji="0" lang="zh-CN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中的边及各分支中的边</a:t>
              </a:r>
              <a:endParaRPr kumimoji="0" 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117"/>
            <p:cNvSpPr txBox="1">
              <a:spLocks noChangeArrowheads="1"/>
            </p:cNvSpPr>
            <p:nvPr/>
          </p:nvSpPr>
          <p:spPr bwMode="auto">
            <a:xfrm>
              <a:off x="2653" y="8597"/>
              <a:ext cx="678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6/6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116"/>
            <p:cNvSpPr txBox="1">
              <a:spLocks noChangeArrowheads="1"/>
            </p:cNvSpPr>
            <p:nvPr/>
          </p:nvSpPr>
          <p:spPr bwMode="auto">
            <a:xfrm>
              <a:off x="3685" y="6496"/>
              <a:ext cx="82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115"/>
            <p:cNvSpPr txBox="1">
              <a:spLocks noChangeArrowheads="1"/>
            </p:cNvSpPr>
            <p:nvPr/>
          </p:nvSpPr>
          <p:spPr bwMode="auto">
            <a:xfrm>
              <a:off x="5393" y="6512"/>
              <a:ext cx="587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 Box 114"/>
            <p:cNvSpPr txBox="1">
              <a:spLocks noChangeArrowheads="1"/>
            </p:cNvSpPr>
            <p:nvPr/>
          </p:nvSpPr>
          <p:spPr bwMode="auto">
            <a:xfrm>
              <a:off x="5454" y="9136"/>
              <a:ext cx="58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113"/>
            <p:cNvSpPr txBox="1">
              <a:spLocks noChangeArrowheads="1"/>
            </p:cNvSpPr>
            <p:nvPr/>
          </p:nvSpPr>
          <p:spPr bwMode="auto">
            <a:xfrm>
              <a:off x="3988" y="6317"/>
              <a:ext cx="715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1/1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112"/>
            <p:cNvSpPr txBox="1">
              <a:spLocks noChangeArrowheads="1"/>
            </p:cNvSpPr>
            <p:nvPr/>
          </p:nvSpPr>
          <p:spPr bwMode="auto">
            <a:xfrm>
              <a:off x="5578" y="6557"/>
              <a:ext cx="749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2/2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111"/>
            <p:cNvSpPr txBox="1">
              <a:spLocks noChangeArrowheads="1"/>
            </p:cNvSpPr>
            <p:nvPr/>
          </p:nvSpPr>
          <p:spPr bwMode="auto">
            <a:xfrm>
              <a:off x="3056" y="7606"/>
              <a:ext cx="823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 Box 110"/>
            <p:cNvSpPr txBox="1">
              <a:spLocks noChangeArrowheads="1"/>
            </p:cNvSpPr>
            <p:nvPr/>
          </p:nvSpPr>
          <p:spPr bwMode="auto">
            <a:xfrm>
              <a:off x="4765" y="7636"/>
              <a:ext cx="6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 flipH="1">
              <a:off x="3430" y="6692"/>
              <a:ext cx="690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Line 108"/>
            <p:cNvSpPr>
              <a:spLocks noChangeShapeType="1"/>
            </p:cNvSpPr>
            <p:nvPr/>
          </p:nvSpPr>
          <p:spPr bwMode="auto">
            <a:xfrm>
              <a:off x="3430" y="7817"/>
              <a:ext cx="138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Line 107"/>
            <p:cNvSpPr>
              <a:spLocks noChangeShapeType="1"/>
            </p:cNvSpPr>
            <p:nvPr/>
          </p:nvSpPr>
          <p:spPr bwMode="auto">
            <a:xfrm>
              <a:off x="4106" y="6707"/>
              <a:ext cx="705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Text Box 106"/>
            <p:cNvSpPr txBox="1">
              <a:spLocks noChangeArrowheads="1"/>
            </p:cNvSpPr>
            <p:nvPr/>
          </p:nvSpPr>
          <p:spPr bwMode="auto">
            <a:xfrm>
              <a:off x="5125" y="7937"/>
              <a:ext cx="63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3414" y="7817"/>
              <a:ext cx="856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Line 104"/>
            <p:cNvSpPr>
              <a:spLocks noChangeShapeType="1"/>
            </p:cNvSpPr>
            <p:nvPr/>
          </p:nvSpPr>
          <p:spPr bwMode="auto">
            <a:xfrm flipV="1">
              <a:off x="3647" y="8432"/>
              <a:ext cx="652" cy="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Text Box 103"/>
            <p:cNvSpPr txBox="1">
              <a:spLocks noChangeArrowheads="1"/>
            </p:cNvSpPr>
            <p:nvPr/>
          </p:nvSpPr>
          <p:spPr bwMode="auto">
            <a:xfrm>
              <a:off x="2740" y="8295"/>
              <a:ext cx="64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4149" y="8454"/>
              <a:ext cx="60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Line 101"/>
            <p:cNvSpPr>
              <a:spLocks noChangeShapeType="1"/>
            </p:cNvSpPr>
            <p:nvPr/>
          </p:nvSpPr>
          <p:spPr bwMode="auto">
            <a:xfrm flipV="1">
              <a:off x="4270" y="8148"/>
              <a:ext cx="915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Line 100"/>
            <p:cNvSpPr>
              <a:spLocks noChangeShapeType="1"/>
            </p:cNvSpPr>
            <p:nvPr/>
          </p:nvSpPr>
          <p:spPr bwMode="auto">
            <a:xfrm>
              <a:off x="3099" y="8522"/>
              <a:ext cx="555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Line 99"/>
            <p:cNvSpPr>
              <a:spLocks noChangeShapeType="1"/>
            </p:cNvSpPr>
            <p:nvPr/>
          </p:nvSpPr>
          <p:spPr bwMode="auto">
            <a:xfrm>
              <a:off x="4254" y="8446"/>
              <a:ext cx="1275" cy="8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Line 98"/>
            <p:cNvSpPr>
              <a:spLocks noChangeShapeType="1"/>
            </p:cNvSpPr>
            <p:nvPr/>
          </p:nvSpPr>
          <p:spPr bwMode="auto">
            <a:xfrm>
              <a:off x="4105" y="6707"/>
              <a:ext cx="1393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Line 97"/>
            <p:cNvSpPr>
              <a:spLocks noChangeShapeType="1"/>
            </p:cNvSpPr>
            <p:nvPr/>
          </p:nvSpPr>
          <p:spPr bwMode="auto">
            <a:xfrm flipH="1">
              <a:off x="4810" y="6707"/>
              <a:ext cx="674" cy="1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Line 96"/>
            <p:cNvSpPr>
              <a:spLocks noChangeShapeType="1"/>
            </p:cNvSpPr>
            <p:nvPr/>
          </p:nvSpPr>
          <p:spPr bwMode="auto">
            <a:xfrm>
              <a:off x="5169" y="8132"/>
              <a:ext cx="360" cy="1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Line 95"/>
            <p:cNvSpPr>
              <a:spLocks noChangeShapeType="1"/>
            </p:cNvSpPr>
            <p:nvPr/>
          </p:nvSpPr>
          <p:spPr bwMode="auto">
            <a:xfrm flipV="1">
              <a:off x="3070" y="8476"/>
              <a:ext cx="1214" cy="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Text Box 94"/>
            <p:cNvSpPr txBox="1">
              <a:spLocks noChangeArrowheads="1"/>
            </p:cNvSpPr>
            <p:nvPr/>
          </p:nvSpPr>
          <p:spPr bwMode="auto">
            <a:xfrm>
              <a:off x="3624" y="9151"/>
              <a:ext cx="584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 Box 93"/>
            <p:cNvSpPr txBox="1">
              <a:spLocks noChangeArrowheads="1"/>
            </p:cNvSpPr>
            <p:nvPr/>
          </p:nvSpPr>
          <p:spPr bwMode="auto">
            <a:xfrm>
              <a:off x="4963" y="7636"/>
              <a:ext cx="830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3/3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2858" y="7405"/>
              <a:ext cx="74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4/4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 Box 91"/>
            <p:cNvSpPr txBox="1">
              <a:spLocks noChangeArrowheads="1"/>
            </p:cNvSpPr>
            <p:nvPr/>
          </p:nvSpPr>
          <p:spPr bwMode="auto">
            <a:xfrm>
              <a:off x="4033" y="8758"/>
              <a:ext cx="752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5/5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90"/>
            <p:cNvSpPr txBox="1">
              <a:spLocks noChangeArrowheads="1"/>
            </p:cNvSpPr>
            <p:nvPr/>
          </p:nvSpPr>
          <p:spPr bwMode="auto">
            <a:xfrm>
              <a:off x="3145" y="9283"/>
              <a:ext cx="72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7/7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 Box 89"/>
            <p:cNvSpPr txBox="1">
              <a:spLocks noChangeArrowheads="1"/>
            </p:cNvSpPr>
            <p:nvPr/>
          </p:nvSpPr>
          <p:spPr bwMode="auto">
            <a:xfrm>
              <a:off x="7046" y="7601"/>
              <a:ext cx="823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8754" y="7629"/>
              <a:ext cx="6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7420" y="7810"/>
              <a:ext cx="1379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Line 86"/>
            <p:cNvSpPr>
              <a:spLocks noChangeShapeType="1"/>
            </p:cNvSpPr>
            <p:nvPr/>
          </p:nvSpPr>
          <p:spPr bwMode="auto">
            <a:xfrm>
              <a:off x="7403" y="7810"/>
              <a:ext cx="856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Text Box 85"/>
            <p:cNvSpPr txBox="1">
              <a:spLocks noChangeArrowheads="1"/>
            </p:cNvSpPr>
            <p:nvPr/>
          </p:nvSpPr>
          <p:spPr bwMode="auto">
            <a:xfrm>
              <a:off x="6729" y="8275"/>
              <a:ext cx="64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84"/>
            <p:cNvSpPr txBox="1">
              <a:spLocks noChangeArrowheads="1"/>
            </p:cNvSpPr>
            <p:nvPr/>
          </p:nvSpPr>
          <p:spPr bwMode="auto">
            <a:xfrm>
              <a:off x="8138" y="8484"/>
              <a:ext cx="60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Line 83"/>
            <p:cNvSpPr>
              <a:spLocks noChangeShapeType="1"/>
            </p:cNvSpPr>
            <p:nvPr/>
          </p:nvSpPr>
          <p:spPr bwMode="auto">
            <a:xfrm>
              <a:off x="7088" y="8515"/>
              <a:ext cx="556" cy="8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Line 82"/>
            <p:cNvSpPr>
              <a:spLocks noChangeShapeType="1"/>
            </p:cNvSpPr>
            <p:nvPr/>
          </p:nvSpPr>
          <p:spPr bwMode="auto">
            <a:xfrm>
              <a:off x="8095" y="6700"/>
              <a:ext cx="13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Line 81"/>
            <p:cNvSpPr>
              <a:spLocks noChangeShapeType="1"/>
            </p:cNvSpPr>
            <p:nvPr/>
          </p:nvSpPr>
          <p:spPr bwMode="auto">
            <a:xfrm flipH="1">
              <a:off x="8784" y="6700"/>
              <a:ext cx="658" cy="1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Line 80"/>
            <p:cNvSpPr>
              <a:spLocks noChangeShapeType="1"/>
            </p:cNvSpPr>
            <p:nvPr/>
          </p:nvSpPr>
          <p:spPr bwMode="auto">
            <a:xfrm flipV="1">
              <a:off x="7060" y="8469"/>
              <a:ext cx="1213" cy="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Text Box 79"/>
            <p:cNvSpPr txBox="1">
              <a:spLocks noChangeArrowheads="1"/>
            </p:cNvSpPr>
            <p:nvPr/>
          </p:nvSpPr>
          <p:spPr bwMode="auto">
            <a:xfrm>
              <a:off x="7583" y="9220"/>
              <a:ext cx="585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 Box 78"/>
            <p:cNvSpPr txBox="1">
              <a:spLocks noChangeArrowheads="1"/>
            </p:cNvSpPr>
            <p:nvPr/>
          </p:nvSpPr>
          <p:spPr bwMode="auto">
            <a:xfrm>
              <a:off x="7719" y="6466"/>
              <a:ext cx="69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9320" y="6388"/>
              <a:ext cx="498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76"/>
            <p:cNvSpPr>
              <a:spLocks noChangeArrowheads="1"/>
            </p:cNvSpPr>
            <p:nvPr/>
          </p:nvSpPr>
          <p:spPr bwMode="auto">
            <a:xfrm>
              <a:off x="2625" y="5870"/>
              <a:ext cx="7275" cy="39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250485" y="1834459"/>
            <a:ext cx="2131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从开始到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发现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的情形。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3" name="Rectangle 19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4" name="Group 150"/>
          <p:cNvGrpSpPr>
            <a:grpSpLocks noChangeAspect="1"/>
          </p:cNvGrpSpPr>
          <p:nvPr/>
        </p:nvGrpSpPr>
        <p:grpSpPr bwMode="auto">
          <a:xfrm>
            <a:off x="381000" y="3200847"/>
            <a:ext cx="5867400" cy="3445229"/>
            <a:chOff x="2520" y="1440"/>
            <a:chExt cx="7633" cy="4608"/>
          </a:xfrm>
        </p:grpSpPr>
        <p:sp>
          <p:nvSpPr>
            <p:cNvPr id="105" name="AutoShape 198"/>
            <p:cNvSpPr>
              <a:spLocks noChangeAspect="1" noChangeArrowheads="1" noTextEdit="1"/>
            </p:cNvSpPr>
            <p:nvPr/>
          </p:nvSpPr>
          <p:spPr bwMode="auto">
            <a:xfrm>
              <a:off x="2520" y="1440"/>
              <a:ext cx="7515" cy="4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Text Box 197"/>
            <p:cNvSpPr txBox="1">
              <a:spLocks noChangeArrowheads="1"/>
            </p:cNvSpPr>
            <p:nvPr/>
          </p:nvSpPr>
          <p:spPr bwMode="auto">
            <a:xfrm>
              <a:off x="3802" y="2336"/>
              <a:ext cx="123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 Box 196"/>
            <p:cNvSpPr txBox="1">
              <a:spLocks noChangeArrowheads="1"/>
            </p:cNvSpPr>
            <p:nvPr/>
          </p:nvSpPr>
          <p:spPr bwMode="auto">
            <a:xfrm>
              <a:off x="5493" y="2357"/>
              <a:ext cx="587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195"/>
            <p:cNvSpPr txBox="1">
              <a:spLocks noChangeArrowheads="1"/>
            </p:cNvSpPr>
            <p:nvPr/>
          </p:nvSpPr>
          <p:spPr bwMode="auto">
            <a:xfrm>
              <a:off x="5554" y="4981"/>
              <a:ext cx="586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194"/>
            <p:cNvSpPr txBox="1">
              <a:spLocks noChangeArrowheads="1"/>
            </p:cNvSpPr>
            <p:nvPr/>
          </p:nvSpPr>
          <p:spPr bwMode="auto">
            <a:xfrm>
              <a:off x="3666" y="2099"/>
              <a:ext cx="755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1/1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 Box 193"/>
            <p:cNvSpPr txBox="1">
              <a:spLocks noChangeArrowheads="1"/>
            </p:cNvSpPr>
            <p:nvPr/>
          </p:nvSpPr>
          <p:spPr bwMode="auto">
            <a:xfrm>
              <a:off x="5414" y="2650"/>
              <a:ext cx="691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2/2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 Box 192"/>
            <p:cNvSpPr txBox="1">
              <a:spLocks noChangeArrowheads="1"/>
            </p:cNvSpPr>
            <p:nvPr/>
          </p:nvSpPr>
          <p:spPr bwMode="auto">
            <a:xfrm>
              <a:off x="3216" y="3571"/>
              <a:ext cx="823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 Box 191"/>
            <p:cNvSpPr txBox="1">
              <a:spLocks noChangeArrowheads="1"/>
            </p:cNvSpPr>
            <p:nvPr/>
          </p:nvSpPr>
          <p:spPr bwMode="auto">
            <a:xfrm>
              <a:off x="4779" y="3514"/>
              <a:ext cx="6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Line 190"/>
            <p:cNvSpPr>
              <a:spLocks noChangeShapeType="1"/>
            </p:cNvSpPr>
            <p:nvPr/>
          </p:nvSpPr>
          <p:spPr bwMode="auto">
            <a:xfrm flipH="1">
              <a:off x="3530" y="2537"/>
              <a:ext cx="690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Line 189"/>
            <p:cNvSpPr>
              <a:spLocks noChangeShapeType="1"/>
            </p:cNvSpPr>
            <p:nvPr/>
          </p:nvSpPr>
          <p:spPr bwMode="auto">
            <a:xfrm>
              <a:off x="3530" y="3662"/>
              <a:ext cx="1380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Line 188"/>
            <p:cNvSpPr>
              <a:spLocks noChangeShapeType="1"/>
            </p:cNvSpPr>
            <p:nvPr/>
          </p:nvSpPr>
          <p:spPr bwMode="auto">
            <a:xfrm>
              <a:off x="4207" y="2552"/>
              <a:ext cx="705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Text Box 187"/>
            <p:cNvSpPr txBox="1">
              <a:spLocks noChangeArrowheads="1"/>
            </p:cNvSpPr>
            <p:nvPr/>
          </p:nvSpPr>
          <p:spPr bwMode="auto">
            <a:xfrm>
              <a:off x="5226" y="3781"/>
              <a:ext cx="63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186"/>
            <p:cNvSpPr>
              <a:spLocks noChangeShapeType="1"/>
            </p:cNvSpPr>
            <p:nvPr/>
          </p:nvSpPr>
          <p:spPr bwMode="auto">
            <a:xfrm>
              <a:off x="3514" y="3662"/>
              <a:ext cx="857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Line 185"/>
            <p:cNvSpPr>
              <a:spLocks noChangeShapeType="1"/>
            </p:cNvSpPr>
            <p:nvPr/>
          </p:nvSpPr>
          <p:spPr bwMode="auto">
            <a:xfrm flipV="1">
              <a:off x="3741" y="4277"/>
              <a:ext cx="659" cy="9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Text Box 184"/>
            <p:cNvSpPr txBox="1">
              <a:spLocks noChangeArrowheads="1"/>
            </p:cNvSpPr>
            <p:nvPr/>
          </p:nvSpPr>
          <p:spPr bwMode="auto">
            <a:xfrm>
              <a:off x="2850" y="4006"/>
              <a:ext cx="64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 Box 183"/>
            <p:cNvSpPr txBox="1">
              <a:spLocks noChangeArrowheads="1"/>
            </p:cNvSpPr>
            <p:nvPr/>
          </p:nvSpPr>
          <p:spPr bwMode="auto">
            <a:xfrm>
              <a:off x="4248" y="4314"/>
              <a:ext cx="60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Line 182"/>
            <p:cNvSpPr>
              <a:spLocks noChangeShapeType="1"/>
            </p:cNvSpPr>
            <p:nvPr/>
          </p:nvSpPr>
          <p:spPr bwMode="auto">
            <a:xfrm flipV="1">
              <a:off x="4371" y="3993"/>
              <a:ext cx="914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Line 181"/>
            <p:cNvSpPr>
              <a:spLocks noChangeShapeType="1"/>
            </p:cNvSpPr>
            <p:nvPr/>
          </p:nvSpPr>
          <p:spPr bwMode="auto">
            <a:xfrm>
              <a:off x="3198" y="4367"/>
              <a:ext cx="556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Line 180"/>
            <p:cNvSpPr>
              <a:spLocks noChangeShapeType="1"/>
            </p:cNvSpPr>
            <p:nvPr/>
          </p:nvSpPr>
          <p:spPr bwMode="auto">
            <a:xfrm>
              <a:off x="4355" y="4306"/>
              <a:ext cx="1274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Line 179"/>
            <p:cNvSpPr>
              <a:spLocks noChangeShapeType="1"/>
            </p:cNvSpPr>
            <p:nvPr/>
          </p:nvSpPr>
          <p:spPr bwMode="auto">
            <a:xfrm>
              <a:off x="4205" y="2552"/>
              <a:ext cx="13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Line 178"/>
            <p:cNvSpPr>
              <a:spLocks noChangeShapeType="1"/>
            </p:cNvSpPr>
            <p:nvPr/>
          </p:nvSpPr>
          <p:spPr bwMode="auto">
            <a:xfrm flipH="1">
              <a:off x="4910" y="2552"/>
              <a:ext cx="675" cy="1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Line 177"/>
            <p:cNvSpPr>
              <a:spLocks noChangeShapeType="1"/>
            </p:cNvSpPr>
            <p:nvPr/>
          </p:nvSpPr>
          <p:spPr bwMode="auto">
            <a:xfrm>
              <a:off x="5283" y="3992"/>
              <a:ext cx="346" cy="1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Line 176"/>
            <p:cNvSpPr>
              <a:spLocks noChangeShapeType="1"/>
            </p:cNvSpPr>
            <p:nvPr/>
          </p:nvSpPr>
          <p:spPr bwMode="auto">
            <a:xfrm flipV="1">
              <a:off x="3170" y="4321"/>
              <a:ext cx="1215" cy="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Text Box 175"/>
            <p:cNvSpPr txBox="1">
              <a:spLocks noChangeArrowheads="1"/>
            </p:cNvSpPr>
            <p:nvPr/>
          </p:nvSpPr>
          <p:spPr bwMode="auto">
            <a:xfrm>
              <a:off x="3695" y="5071"/>
              <a:ext cx="583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 Box 174"/>
            <p:cNvSpPr txBox="1">
              <a:spLocks noChangeArrowheads="1"/>
            </p:cNvSpPr>
            <p:nvPr/>
          </p:nvSpPr>
          <p:spPr bwMode="auto">
            <a:xfrm>
              <a:off x="4973" y="3270"/>
              <a:ext cx="786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3/3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 Box 173"/>
            <p:cNvSpPr txBox="1">
              <a:spLocks noChangeArrowheads="1"/>
            </p:cNvSpPr>
            <p:nvPr/>
          </p:nvSpPr>
          <p:spPr bwMode="auto">
            <a:xfrm>
              <a:off x="3065" y="3256"/>
              <a:ext cx="723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4/4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Text Box 172"/>
            <p:cNvSpPr txBox="1">
              <a:spLocks noChangeArrowheads="1"/>
            </p:cNvSpPr>
            <p:nvPr/>
          </p:nvSpPr>
          <p:spPr bwMode="auto">
            <a:xfrm>
              <a:off x="4151" y="4616"/>
              <a:ext cx="793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5/5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 Box 171"/>
            <p:cNvSpPr txBox="1">
              <a:spLocks noChangeArrowheads="1"/>
            </p:cNvSpPr>
            <p:nvPr/>
          </p:nvSpPr>
          <p:spPr bwMode="auto">
            <a:xfrm>
              <a:off x="3555" y="5316"/>
              <a:ext cx="70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7/5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Text Box 170"/>
            <p:cNvSpPr txBox="1">
              <a:spLocks noChangeArrowheads="1"/>
            </p:cNvSpPr>
            <p:nvPr/>
          </p:nvSpPr>
          <p:spPr bwMode="auto">
            <a:xfrm>
              <a:off x="2724" y="4367"/>
              <a:ext cx="747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6/5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169"/>
            <p:cNvSpPr>
              <a:spLocks noChangeArrowheads="1"/>
            </p:cNvSpPr>
            <p:nvPr/>
          </p:nvSpPr>
          <p:spPr bwMode="auto">
            <a:xfrm>
              <a:off x="2701" y="1695"/>
              <a:ext cx="7107" cy="41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Line 168"/>
            <p:cNvSpPr>
              <a:spLocks noChangeShapeType="1"/>
            </p:cNvSpPr>
            <p:nvPr/>
          </p:nvSpPr>
          <p:spPr bwMode="auto">
            <a:xfrm>
              <a:off x="6239" y="1710"/>
              <a:ext cx="2" cy="4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Text Box 167"/>
            <p:cNvSpPr txBox="1">
              <a:spLocks noChangeArrowheads="1"/>
            </p:cNvSpPr>
            <p:nvPr/>
          </p:nvSpPr>
          <p:spPr bwMode="auto">
            <a:xfrm>
              <a:off x="3568" y="1734"/>
              <a:ext cx="216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DFS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树的形成</a:t>
              </a:r>
              <a:endPara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Text Box 166"/>
            <p:cNvSpPr txBox="1">
              <a:spLocks noChangeArrowheads="1"/>
            </p:cNvSpPr>
            <p:nvPr/>
          </p:nvSpPr>
          <p:spPr bwMode="auto">
            <a:xfrm>
              <a:off x="6148" y="1764"/>
              <a:ext cx="4005" cy="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堆</a:t>
              </a:r>
              <a:r>
                <a:rPr kumimoji="0" lang="zh-CN" alt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栈</a:t>
              </a:r>
              <a:r>
                <a:rPr kumimoji="0" lang="en-US" altLang="zh-CN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S’</a:t>
              </a:r>
              <a:r>
                <a:rPr kumimoji="0" lang="zh-CN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中的边及各分支中的边</a:t>
              </a:r>
              <a:endParaRPr kumimoji="0" lang="zh-CN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Text Box 165"/>
            <p:cNvSpPr txBox="1">
              <a:spLocks noChangeArrowheads="1"/>
            </p:cNvSpPr>
            <p:nvPr/>
          </p:nvSpPr>
          <p:spPr bwMode="auto">
            <a:xfrm>
              <a:off x="6654" y="3529"/>
              <a:ext cx="824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Text Box 164"/>
            <p:cNvSpPr txBox="1">
              <a:spLocks noChangeArrowheads="1"/>
            </p:cNvSpPr>
            <p:nvPr/>
          </p:nvSpPr>
          <p:spPr bwMode="auto">
            <a:xfrm>
              <a:off x="8325" y="3619"/>
              <a:ext cx="6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Line 163"/>
            <p:cNvSpPr>
              <a:spLocks noChangeShapeType="1"/>
            </p:cNvSpPr>
            <p:nvPr/>
          </p:nvSpPr>
          <p:spPr bwMode="auto">
            <a:xfrm>
              <a:off x="6991" y="3800"/>
              <a:ext cx="1379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Line 162"/>
            <p:cNvSpPr>
              <a:spLocks noChangeShapeType="1"/>
            </p:cNvSpPr>
            <p:nvPr/>
          </p:nvSpPr>
          <p:spPr bwMode="auto">
            <a:xfrm>
              <a:off x="6975" y="3800"/>
              <a:ext cx="856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Line 161"/>
            <p:cNvSpPr>
              <a:spLocks noChangeShapeType="1"/>
            </p:cNvSpPr>
            <p:nvPr/>
          </p:nvSpPr>
          <p:spPr bwMode="auto">
            <a:xfrm>
              <a:off x="7696" y="2690"/>
              <a:ext cx="134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Line 160"/>
            <p:cNvSpPr>
              <a:spLocks noChangeShapeType="1"/>
            </p:cNvSpPr>
            <p:nvPr/>
          </p:nvSpPr>
          <p:spPr bwMode="auto">
            <a:xfrm flipH="1">
              <a:off x="8370" y="2690"/>
              <a:ext cx="674" cy="1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Text Box 159"/>
            <p:cNvSpPr txBox="1">
              <a:spLocks noChangeArrowheads="1"/>
            </p:cNvSpPr>
            <p:nvPr/>
          </p:nvSpPr>
          <p:spPr bwMode="auto">
            <a:xfrm>
              <a:off x="7350" y="2440"/>
              <a:ext cx="691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5" name="Group 152"/>
            <p:cNvGrpSpPr>
              <a:grpSpLocks/>
            </p:cNvGrpSpPr>
            <p:nvPr/>
          </p:nvGrpSpPr>
          <p:grpSpPr bwMode="auto">
            <a:xfrm>
              <a:off x="6301" y="4264"/>
              <a:ext cx="2008" cy="1471"/>
              <a:chOff x="5815" y="9348"/>
              <a:chExt cx="1746" cy="1279"/>
            </a:xfrm>
          </p:grpSpPr>
          <p:sp>
            <p:nvSpPr>
              <p:cNvPr id="147" name="Text Box 158"/>
              <p:cNvSpPr txBox="1">
                <a:spLocks noChangeArrowheads="1"/>
              </p:cNvSpPr>
              <p:nvPr/>
            </p:nvSpPr>
            <p:spPr bwMode="auto">
              <a:xfrm>
                <a:off x="5815" y="9348"/>
                <a:ext cx="56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Text Box 157"/>
              <p:cNvSpPr txBox="1">
                <a:spLocks noChangeArrowheads="1"/>
              </p:cNvSpPr>
              <p:nvPr/>
            </p:nvSpPr>
            <p:spPr bwMode="auto">
              <a:xfrm>
                <a:off x="7040" y="9379"/>
                <a:ext cx="521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Line 156"/>
              <p:cNvSpPr>
                <a:spLocks noChangeShapeType="1"/>
              </p:cNvSpPr>
              <p:nvPr/>
            </p:nvSpPr>
            <p:spPr bwMode="auto">
              <a:xfrm>
                <a:off x="6127" y="9557"/>
                <a:ext cx="483" cy="7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0" name="Line 155"/>
              <p:cNvSpPr>
                <a:spLocks noChangeShapeType="1"/>
              </p:cNvSpPr>
              <p:nvPr/>
            </p:nvSpPr>
            <p:spPr bwMode="auto">
              <a:xfrm flipV="1">
                <a:off x="6102" y="9517"/>
                <a:ext cx="1055" cy="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1" name="Text Box 154"/>
              <p:cNvSpPr txBox="1">
                <a:spLocks noChangeArrowheads="1"/>
              </p:cNvSpPr>
              <p:nvPr/>
            </p:nvSpPr>
            <p:spPr bwMode="auto">
              <a:xfrm>
                <a:off x="6557" y="10170"/>
                <a:ext cx="509" cy="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h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Line 153"/>
              <p:cNvSpPr>
                <a:spLocks noChangeShapeType="1"/>
              </p:cNvSpPr>
              <p:nvPr/>
            </p:nvSpPr>
            <p:spPr bwMode="auto">
              <a:xfrm flipV="1">
                <a:off x="6610" y="9514"/>
                <a:ext cx="521" cy="7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46" name="Text Box 151"/>
            <p:cNvSpPr txBox="1">
              <a:spLocks noChangeArrowheads="1"/>
            </p:cNvSpPr>
            <p:nvPr/>
          </p:nvSpPr>
          <p:spPr bwMode="auto">
            <a:xfrm>
              <a:off x="8976" y="2403"/>
              <a:ext cx="588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248400" y="3577458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(b)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在点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发现反向边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，把它放入堆栈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S’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，修改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5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，回溯到点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，更新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5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347663" indent="-347663"/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75CAAC-F973-419B-A681-E7D8F7334E64}"/>
              </a:ext>
            </a:extLst>
          </p:cNvPr>
          <p:cNvSpPr txBox="1"/>
          <p:nvPr/>
        </p:nvSpPr>
        <p:spPr>
          <a:xfrm>
            <a:off x="5501956" y="6525307"/>
            <a:ext cx="366993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每个顶点旁边的数字是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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)/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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23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8-58</a:t>
            </a:r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-1" y="-40512"/>
            <a:ext cx="5588919" cy="3369406"/>
            <a:chOff x="2520" y="6494"/>
            <a:chExt cx="7485" cy="4512"/>
          </a:xfrm>
        </p:grpSpPr>
        <p:sp>
          <p:nvSpPr>
            <p:cNvPr id="6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520" y="6494"/>
              <a:ext cx="7485" cy="4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Text Box 57"/>
            <p:cNvSpPr txBox="1">
              <a:spLocks noChangeArrowheads="1"/>
            </p:cNvSpPr>
            <p:nvPr/>
          </p:nvSpPr>
          <p:spPr bwMode="auto">
            <a:xfrm>
              <a:off x="3784" y="7251"/>
              <a:ext cx="828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5433" y="7274"/>
              <a:ext cx="587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4027" y="7039"/>
              <a:ext cx="745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1/1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54"/>
            <p:cNvSpPr txBox="1">
              <a:spLocks noChangeArrowheads="1"/>
            </p:cNvSpPr>
            <p:nvPr/>
          </p:nvSpPr>
          <p:spPr bwMode="auto">
            <a:xfrm>
              <a:off x="5425" y="7520"/>
              <a:ext cx="745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2/2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53"/>
            <p:cNvSpPr txBox="1">
              <a:spLocks noChangeArrowheads="1"/>
            </p:cNvSpPr>
            <p:nvPr/>
          </p:nvSpPr>
          <p:spPr bwMode="auto">
            <a:xfrm>
              <a:off x="3094" y="8427"/>
              <a:ext cx="824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52"/>
            <p:cNvSpPr txBox="1">
              <a:spLocks noChangeArrowheads="1"/>
            </p:cNvSpPr>
            <p:nvPr/>
          </p:nvSpPr>
          <p:spPr bwMode="auto">
            <a:xfrm>
              <a:off x="4806" y="8397"/>
              <a:ext cx="674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 flipH="1">
              <a:off x="3468" y="7453"/>
              <a:ext cx="691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3468" y="8578"/>
              <a:ext cx="1382" cy="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4147" y="7469"/>
              <a:ext cx="705" cy="10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3453" y="8578"/>
              <a:ext cx="858" cy="6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 flipV="1">
              <a:off x="3695" y="9193"/>
              <a:ext cx="644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778" y="9041"/>
              <a:ext cx="64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3137" y="9283"/>
              <a:ext cx="557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4145" y="7469"/>
              <a:ext cx="13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H="1">
              <a:off x="4850" y="7484"/>
              <a:ext cx="629" cy="11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 flipV="1">
              <a:off x="3108" y="9237"/>
              <a:ext cx="1216" cy="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3634" y="9986"/>
              <a:ext cx="583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5003" y="8397"/>
              <a:ext cx="76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3/3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2946" y="8219"/>
              <a:ext cx="76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4/4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3193" y="10151"/>
              <a:ext cx="741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7/5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2774" y="9410"/>
              <a:ext cx="693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6/5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6557" y="8538"/>
              <a:ext cx="824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8264" y="8565"/>
              <a:ext cx="67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6931" y="8747"/>
              <a:ext cx="1378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6915" y="8747"/>
              <a:ext cx="855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7606" y="7637"/>
              <a:ext cx="134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8309" y="7623"/>
              <a:ext cx="643" cy="11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7276" y="7329"/>
              <a:ext cx="691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2641" y="6642"/>
              <a:ext cx="7214" cy="41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6060" y="6627"/>
              <a:ext cx="0" cy="4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508" y="6681"/>
              <a:ext cx="2218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DFS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树的形成</a:t>
              </a:r>
              <a:endPara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6253" y="6681"/>
              <a:ext cx="3452" cy="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堆栈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S’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中的边及各分支中的边</a:t>
              </a:r>
              <a:endParaRPr kumimoji="0" 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8730" y="8911"/>
              <a:ext cx="674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5493" y="9822"/>
              <a:ext cx="587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5165" y="8697"/>
              <a:ext cx="63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4187" y="9223"/>
              <a:ext cx="60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 flipV="1">
              <a:off x="4311" y="8909"/>
              <a:ext cx="914" cy="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4294" y="9222"/>
              <a:ext cx="1275" cy="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5208" y="8893"/>
              <a:ext cx="361" cy="1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048" y="9611"/>
              <a:ext cx="750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5/5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5333" y="8970"/>
              <a:ext cx="714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8/8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311" y="10178"/>
              <a:ext cx="749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9/9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8809" y="10168"/>
              <a:ext cx="634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7651" y="9328"/>
              <a:ext cx="60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 flipV="1">
              <a:off x="7775" y="9091"/>
              <a:ext cx="914" cy="2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8673" y="9073"/>
              <a:ext cx="360" cy="11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979" y="9469"/>
              <a:ext cx="64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7388" y="9663"/>
              <a:ext cx="599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6338" y="9709"/>
              <a:ext cx="555" cy="8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V="1">
              <a:off x="6309" y="9663"/>
              <a:ext cx="1212" cy="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08" y="10324"/>
              <a:ext cx="58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6"/>
            <p:cNvSpPr>
              <a:spLocks noChangeShapeType="1"/>
            </p:cNvSpPr>
            <p:nvPr/>
          </p:nvSpPr>
          <p:spPr bwMode="auto">
            <a:xfrm flipV="1">
              <a:off x="6893" y="9661"/>
              <a:ext cx="599" cy="8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6368" y="9589"/>
              <a:ext cx="138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8903" y="7431"/>
              <a:ext cx="483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019800" y="62803"/>
            <a:ext cx="2590800" cy="264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lnSpc>
                <a:spcPct val="120000"/>
              </a:lnSpc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(c)	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回溯到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时，因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5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是断点。从堆栈弹出分支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的边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。然后，继续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到发现点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5" name="Rectangle 15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6" name="Group 93"/>
          <p:cNvGrpSpPr>
            <a:grpSpLocks noChangeAspect="1"/>
          </p:cNvGrpSpPr>
          <p:nvPr/>
        </p:nvGrpSpPr>
        <p:grpSpPr bwMode="auto">
          <a:xfrm>
            <a:off x="0" y="3048000"/>
            <a:ext cx="5562600" cy="3500980"/>
            <a:chOff x="2520" y="1440"/>
            <a:chExt cx="7080" cy="4698"/>
          </a:xfrm>
        </p:grpSpPr>
        <p:sp>
          <p:nvSpPr>
            <p:cNvPr id="67" name="AutoShape 152"/>
            <p:cNvSpPr>
              <a:spLocks noChangeAspect="1" noChangeArrowheads="1" noTextEdit="1"/>
            </p:cNvSpPr>
            <p:nvPr/>
          </p:nvSpPr>
          <p:spPr bwMode="auto">
            <a:xfrm>
              <a:off x="2520" y="1440"/>
              <a:ext cx="7080" cy="4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Text Box 151"/>
            <p:cNvSpPr txBox="1">
              <a:spLocks noChangeArrowheads="1"/>
            </p:cNvSpPr>
            <p:nvPr/>
          </p:nvSpPr>
          <p:spPr bwMode="auto">
            <a:xfrm>
              <a:off x="3790" y="2313"/>
              <a:ext cx="829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150"/>
            <p:cNvSpPr txBox="1">
              <a:spLocks noChangeArrowheads="1"/>
            </p:cNvSpPr>
            <p:nvPr/>
          </p:nvSpPr>
          <p:spPr bwMode="auto">
            <a:xfrm>
              <a:off x="5432" y="2358"/>
              <a:ext cx="588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149"/>
            <p:cNvSpPr txBox="1">
              <a:spLocks noChangeArrowheads="1"/>
            </p:cNvSpPr>
            <p:nvPr/>
          </p:nvSpPr>
          <p:spPr bwMode="auto">
            <a:xfrm>
              <a:off x="4042" y="2163"/>
              <a:ext cx="649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1/1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 Box 148"/>
            <p:cNvSpPr txBox="1">
              <a:spLocks noChangeArrowheads="1"/>
            </p:cNvSpPr>
            <p:nvPr/>
          </p:nvSpPr>
          <p:spPr bwMode="auto">
            <a:xfrm>
              <a:off x="5551" y="2505"/>
              <a:ext cx="64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2/2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 Box 147"/>
            <p:cNvSpPr txBox="1">
              <a:spLocks noChangeArrowheads="1"/>
            </p:cNvSpPr>
            <p:nvPr/>
          </p:nvSpPr>
          <p:spPr bwMode="auto">
            <a:xfrm>
              <a:off x="3094" y="3481"/>
              <a:ext cx="825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 Box 146"/>
            <p:cNvSpPr txBox="1">
              <a:spLocks noChangeArrowheads="1"/>
            </p:cNvSpPr>
            <p:nvPr/>
          </p:nvSpPr>
          <p:spPr bwMode="auto">
            <a:xfrm>
              <a:off x="4805" y="3481"/>
              <a:ext cx="6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Line 145"/>
            <p:cNvSpPr>
              <a:spLocks noChangeShapeType="1"/>
            </p:cNvSpPr>
            <p:nvPr/>
          </p:nvSpPr>
          <p:spPr bwMode="auto">
            <a:xfrm flipH="1">
              <a:off x="3468" y="2537"/>
              <a:ext cx="691" cy="1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Line 144"/>
            <p:cNvSpPr>
              <a:spLocks noChangeShapeType="1"/>
            </p:cNvSpPr>
            <p:nvPr/>
          </p:nvSpPr>
          <p:spPr bwMode="auto">
            <a:xfrm>
              <a:off x="3468" y="3663"/>
              <a:ext cx="1382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Line 143"/>
            <p:cNvSpPr>
              <a:spLocks noChangeShapeType="1"/>
            </p:cNvSpPr>
            <p:nvPr/>
          </p:nvSpPr>
          <p:spPr bwMode="auto">
            <a:xfrm>
              <a:off x="4146" y="2553"/>
              <a:ext cx="706" cy="10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Line 142"/>
            <p:cNvSpPr>
              <a:spLocks noChangeShapeType="1"/>
            </p:cNvSpPr>
            <p:nvPr/>
          </p:nvSpPr>
          <p:spPr bwMode="auto">
            <a:xfrm>
              <a:off x="3452" y="3663"/>
              <a:ext cx="858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Line 141"/>
            <p:cNvSpPr>
              <a:spLocks noChangeShapeType="1"/>
            </p:cNvSpPr>
            <p:nvPr/>
          </p:nvSpPr>
          <p:spPr bwMode="auto">
            <a:xfrm flipV="1">
              <a:off x="3695" y="4277"/>
              <a:ext cx="644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Text Box 140"/>
            <p:cNvSpPr txBox="1">
              <a:spLocks noChangeArrowheads="1"/>
            </p:cNvSpPr>
            <p:nvPr/>
          </p:nvSpPr>
          <p:spPr bwMode="auto">
            <a:xfrm>
              <a:off x="2764" y="4096"/>
              <a:ext cx="6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Line 139"/>
            <p:cNvSpPr>
              <a:spLocks noChangeShapeType="1"/>
            </p:cNvSpPr>
            <p:nvPr/>
          </p:nvSpPr>
          <p:spPr bwMode="auto">
            <a:xfrm>
              <a:off x="3138" y="4368"/>
              <a:ext cx="555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Line 138"/>
            <p:cNvSpPr>
              <a:spLocks noChangeShapeType="1"/>
            </p:cNvSpPr>
            <p:nvPr/>
          </p:nvSpPr>
          <p:spPr bwMode="auto">
            <a:xfrm>
              <a:off x="4144" y="2553"/>
              <a:ext cx="13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Line 137"/>
            <p:cNvSpPr>
              <a:spLocks noChangeShapeType="1"/>
            </p:cNvSpPr>
            <p:nvPr/>
          </p:nvSpPr>
          <p:spPr bwMode="auto">
            <a:xfrm flipH="1">
              <a:off x="4850" y="2553"/>
              <a:ext cx="644" cy="1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Line 136"/>
            <p:cNvSpPr>
              <a:spLocks noChangeShapeType="1"/>
            </p:cNvSpPr>
            <p:nvPr/>
          </p:nvSpPr>
          <p:spPr bwMode="auto">
            <a:xfrm flipV="1">
              <a:off x="3108" y="4321"/>
              <a:ext cx="1216" cy="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Text Box 135"/>
            <p:cNvSpPr txBox="1">
              <a:spLocks noChangeArrowheads="1"/>
            </p:cNvSpPr>
            <p:nvPr/>
          </p:nvSpPr>
          <p:spPr bwMode="auto">
            <a:xfrm>
              <a:off x="3635" y="5071"/>
              <a:ext cx="583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 Box 134"/>
            <p:cNvSpPr txBox="1">
              <a:spLocks noChangeArrowheads="1"/>
            </p:cNvSpPr>
            <p:nvPr/>
          </p:nvSpPr>
          <p:spPr bwMode="auto">
            <a:xfrm>
              <a:off x="5002" y="3481"/>
              <a:ext cx="64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3/3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133"/>
            <p:cNvSpPr txBox="1">
              <a:spLocks noChangeArrowheads="1"/>
            </p:cNvSpPr>
            <p:nvPr/>
          </p:nvSpPr>
          <p:spPr bwMode="auto">
            <a:xfrm>
              <a:off x="2977" y="3303"/>
              <a:ext cx="64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4/4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 Box 132"/>
            <p:cNvSpPr txBox="1">
              <a:spLocks noChangeArrowheads="1"/>
            </p:cNvSpPr>
            <p:nvPr/>
          </p:nvSpPr>
          <p:spPr bwMode="auto">
            <a:xfrm>
              <a:off x="3216" y="5147"/>
              <a:ext cx="64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7/5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131"/>
            <p:cNvSpPr txBox="1">
              <a:spLocks noChangeArrowheads="1"/>
            </p:cNvSpPr>
            <p:nvPr/>
          </p:nvSpPr>
          <p:spPr bwMode="auto">
            <a:xfrm>
              <a:off x="2722" y="4554"/>
              <a:ext cx="85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6/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 Box 130"/>
            <p:cNvSpPr txBox="1">
              <a:spLocks noChangeArrowheads="1"/>
            </p:cNvSpPr>
            <p:nvPr/>
          </p:nvSpPr>
          <p:spPr bwMode="auto">
            <a:xfrm>
              <a:off x="6557" y="3622"/>
              <a:ext cx="823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 Box 129"/>
            <p:cNvSpPr txBox="1">
              <a:spLocks noChangeArrowheads="1"/>
            </p:cNvSpPr>
            <p:nvPr/>
          </p:nvSpPr>
          <p:spPr bwMode="auto">
            <a:xfrm>
              <a:off x="8263" y="3649"/>
              <a:ext cx="676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128"/>
            <p:cNvSpPr>
              <a:spLocks noChangeShapeType="1"/>
            </p:cNvSpPr>
            <p:nvPr/>
          </p:nvSpPr>
          <p:spPr bwMode="auto">
            <a:xfrm>
              <a:off x="6931" y="3831"/>
              <a:ext cx="1378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Line 127"/>
            <p:cNvSpPr>
              <a:spLocks noChangeShapeType="1"/>
            </p:cNvSpPr>
            <p:nvPr/>
          </p:nvSpPr>
          <p:spPr bwMode="auto">
            <a:xfrm>
              <a:off x="6915" y="3831"/>
              <a:ext cx="855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Line 126"/>
            <p:cNvSpPr>
              <a:spLocks noChangeShapeType="1"/>
            </p:cNvSpPr>
            <p:nvPr/>
          </p:nvSpPr>
          <p:spPr bwMode="auto">
            <a:xfrm>
              <a:off x="7605" y="2721"/>
              <a:ext cx="13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Line 125"/>
            <p:cNvSpPr>
              <a:spLocks noChangeShapeType="1"/>
            </p:cNvSpPr>
            <p:nvPr/>
          </p:nvSpPr>
          <p:spPr bwMode="auto">
            <a:xfrm flipH="1">
              <a:off x="8309" y="2721"/>
              <a:ext cx="643" cy="1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Text Box 124"/>
            <p:cNvSpPr txBox="1">
              <a:spLocks noChangeArrowheads="1"/>
            </p:cNvSpPr>
            <p:nvPr/>
          </p:nvSpPr>
          <p:spPr bwMode="auto">
            <a:xfrm>
              <a:off x="7276" y="2413"/>
              <a:ext cx="69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123"/>
            <p:cNvSpPr>
              <a:spLocks noChangeArrowheads="1"/>
            </p:cNvSpPr>
            <p:nvPr/>
          </p:nvSpPr>
          <p:spPr bwMode="auto">
            <a:xfrm>
              <a:off x="2642" y="1726"/>
              <a:ext cx="6853" cy="41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Line 122"/>
            <p:cNvSpPr>
              <a:spLocks noChangeShapeType="1"/>
            </p:cNvSpPr>
            <p:nvPr/>
          </p:nvSpPr>
          <p:spPr bwMode="auto">
            <a:xfrm>
              <a:off x="6060" y="1711"/>
              <a:ext cx="0" cy="4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3163" y="1735"/>
              <a:ext cx="253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DFS</a:t>
              </a: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树的形成</a:t>
              </a:r>
              <a:endPara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 Box 120"/>
            <p:cNvSpPr txBox="1">
              <a:spLocks noChangeArrowheads="1"/>
            </p:cNvSpPr>
            <p:nvPr/>
          </p:nvSpPr>
          <p:spPr bwMode="auto">
            <a:xfrm>
              <a:off x="6192" y="1780"/>
              <a:ext cx="3318" cy="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堆栈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S’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中的边及各分支中的边</a:t>
              </a:r>
              <a:endParaRPr kumimoji="0" 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Text Box 119"/>
            <p:cNvSpPr txBox="1">
              <a:spLocks noChangeArrowheads="1"/>
            </p:cNvSpPr>
            <p:nvPr/>
          </p:nvSpPr>
          <p:spPr bwMode="auto">
            <a:xfrm>
              <a:off x="8730" y="3995"/>
              <a:ext cx="674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 Box 118"/>
            <p:cNvSpPr txBox="1">
              <a:spLocks noChangeArrowheads="1"/>
            </p:cNvSpPr>
            <p:nvPr/>
          </p:nvSpPr>
          <p:spPr bwMode="auto">
            <a:xfrm>
              <a:off x="5492" y="4981"/>
              <a:ext cx="588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 Box 117"/>
            <p:cNvSpPr txBox="1">
              <a:spLocks noChangeArrowheads="1"/>
            </p:cNvSpPr>
            <p:nvPr/>
          </p:nvSpPr>
          <p:spPr bwMode="auto">
            <a:xfrm>
              <a:off x="5165" y="3781"/>
              <a:ext cx="631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4187" y="4337"/>
              <a:ext cx="60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115"/>
            <p:cNvSpPr>
              <a:spLocks noChangeShapeType="1"/>
            </p:cNvSpPr>
            <p:nvPr/>
          </p:nvSpPr>
          <p:spPr bwMode="auto">
            <a:xfrm flipV="1">
              <a:off x="4310" y="3993"/>
              <a:ext cx="914" cy="3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Line 114"/>
            <p:cNvSpPr>
              <a:spLocks noChangeShapeType="1"/>
            </p:cNvSpPr>
            <p:nvPr/>
          </p:nvSpPr>
          <p:spPr bwMode="auto">
            <a:xfrm>
              <a:off x="4309" y="4321"/>
              <a:ext cx="1258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Line 113"/>
            <p:cNvSpPr>
              <a:spLocks noChangeShapeType="1"/>
            </p:cNvSpPr>
            <p:nvPr/>
          </p:nvSpPr>
          <p:spPr bwMode="auto">
            <a:xfrm>
              <a:off x="5208" y="3977"/>
              <a:ext cx="359" cy="1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Text Box 112"/>
            <p:cNvSpPr txBox="1">
              <a:spLocks noChangeArrowheads="1"/>
            </p:cNvSpPr>
            <p:nvPr/>
          </p:nvSpPr>
          <p:spPr bwMode="auto">
            <a:xfrm>
              <a:off x="4102" y="4623"/>
              <a:ext cx="647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111"/>
            <p:cNvSpPr txBox="1">
              <a:spLocks noChangeArrowheads="1"/>
            </p:cNvSpPr>
            <p:nvPr/>
          </p:nvSpPr>
          <p:spPr bwMode="auto">
            <a:xfrm>
              <a:off x="5332" y="4054"/>
              <a:ext cx="64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110"/>
            <p:cNvSpPr txBox="1">
              <a:spLocks noChangeArrowheads="1"/>
            </p:cNvSpPr>
            <p:nvPr/>
          </p:nvSpPr>
          <p:spPr bwMode="auto">
            <a:xfrm>
              <a:off x="5025" y="5179"/>
              <a:ext cx="64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 Box 109"/>
            <p:cNvSpPr txBox="1">
              <a:spLocks noChangeArrowheads="1"/>
            </p:cNvSpPr>
            <p:nvPr/>
          </p:nvSpPr>
          <p:spPr bwMode="auto">
            <a:xfrm>
              <a:off x="8809" y="5357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 Box 108"/>
            <p:cNvSpPr txBox="1">
              <a:spLocks noChangeArrowheads="1"/>
            </p:cNvSpPr>
            <p:nvPr/>
          </p:nvSpPr>
          <p:spPr bwMode="auto">
            <a:xfrm>
              <a:off x="7727" y="4127"/>
              <a:ext cx="60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5978" y="4554"/>
              <a:ext cx="64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 Box 106"/>
            <p:cNvSpPr txBox="1">
              <a:spLocks noChangeArrowheads="1"/>
            </p:cNvSpPr>
            <p:nvPr/>
          </p:nvSpPr>
          <p:spPr bwMode="auto">
            <a:xfrm>
              <a:off x="7388" y="4763"/>
              <a:ext cx="599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Line 105"/>
            <p:cNvSpPr>
              <a:spLocks noChangeShapeType="1"/>
            </p:cNvSpPr>
            <p:nvPr/>
          </p:nvSpPr>
          <p:spPr bwMode="auto">
            <a:xfrm>
              <a:off x="6338" y="4793"/>
              <a:ext cx="555" cy="8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Line 104"/>
            <p:cNvSpPr>
              <a:spLocks noChangeShapeType="1"/>
            </p:cNvSpPr>
            <p:nvPr/>
          </p:nvSpPr>
          <p:spPr bwMode="auto">
            <a:xfrm flipV="1">
              <a:off x="6309" y="4747"/>
              <a:ext cx="1212" cy="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6908" y="5408"/>
              <a:ext cx="58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102"/>
            <p:cNvSpPr>
              <a:spLocks noChangeShapeType="1"/>
            </p:cNvSpPr>
            <p:nvPr/>
          </p:nvSpPr>
          <p:spPr bwMode="auto">
            <a:xfrm flipV="1">
              <a:off x="6893" y="4730"/>
              <a:ext cx="643" cy="8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Text Box 101"/>
            <p:cNvSpPr txBox="1">
              <a:spLocks noChangeArrowheads="1"/>
            </p:cNvSpPr>
            <p:nvPr/>
          </p:nvSpPr>
          <p:spPr bwMode="auto">
            <a:xfrm>
              <a:off x="6413" y="4690"/>
              <a:ext cx="1259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9" name="Group 97"/>
            <p:cNvGrpSpPr>
              <a:grpSpLocks/>
            </p:cNvGrpSpPr>
            <p:nvPr/>
          </p:nvGrpSpPr>
          <p:grpSpPr bwMode="auto">
            <a:xfrm>
              <a:off x="7971" y="4398"/>
              <a:ext cx="1256" cy="1168"/>
              <a:chOff x="7360" y="10741"/>
              <a:chExt cx="1155" cy="1074"/>
            </a:xfrm>
          </p:grpSpPr>
          <p:sp>
            <p:nvSpPr>
              <p:cNvPr id="123" name="Line 100"/>
              <p:cNvSpPr>
                <a:spLocks noChangeShapeType="1"/>
              </p:cNvSpPr>
              <p:nvPr/>
            </p:nvSpPr>
            <p:spPr bwMode="auto">
              <a:xfrm flipV="1">
                <a:off x="7360" y="10757"/>
                <a:ext cx="840" cy="2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4" name="Line 99"/>
              <p:cNvSpPr>
                <a:spLocks noChangeShapeType="1"/>
              </p:cNvSpPr>
              <p:nvPr/>
            </p:nvSpPr>
            <p:spPr bwMode="auto">
              <a:xfrm>
                <a:off x="8184" y="10741"/>
                <a:ext cx="331" cy="1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5" name="Line 98"/>
              <p:cNvSpPr>
                <a:spLocks noChangeShapeType="1"/>
              </p:cNvSpPr>
              <p:nvPr/>
            </p:nvSpPr>
            <p:spPr bwMode="auto">
              <a:xfrm flipH="1" flipV="1">
                <a:off x="7383" y="11042"/>
                <a:ext cx="1103" cy="7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20" name="Text Box 96"/>
            <p:cNvSpPr txBox="1">
              <a:spLocks noChangeArrowheads="1"/>
            </p:cNvSpPr>
            <p:nvPr/>
          </p:nvSpPr>
          <p:spPr bwMode="auto">
            <a:xfrm>
              <a:off x="7756" y="4681"/>
              <a:ext cx="60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 Box 95"/>
            <p:cNvSpPr txBox="1">
              <a:spLocks noChangeArrowheads="1"/>
            </p:cNvSpPr>
            <p:nvPr/>
          </p:nvSpPr>
          <p:spPr bwMode="auto">
            <a:xfrm>
              <a:off x="8048" y="4555"/>
              <a:ext cx="1199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 Box 94"/>
            <p:cNvSpPr txBox="1">
              <a:spLocks noChangeArrowheads="1"/>
            </p:cNvSpPr>
            <p:nvPr/>
          </p:nvSpPr>
          <p:spPr bwMode="auto">
            <a:xfrm>
              <a:off x="8806" y="2396"/>
              <a:ext cx="588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069278" y="3208877"/>
            <a:ext cx="2827247" cy="3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(d)	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发现反向边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，压入堆栈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S’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后，更新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5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。回溯到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时，更新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5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。回溯到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时发现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5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是断点。从堆栈弹出分支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564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95637" y="6573511"/>
            <a:ext cx="2895600" cy="365125"/>
          </a:xfrm>
        </p:spPr>
        <p:txBody>
          <a:bodyPr/>
          <a:lstStyle/>
          <a:p>
            <a:r>
              <a:rPr lang="en-US" dirty="0"/>
              <a:t>4-59</a:t>
            </a:r>
          </a:p>
        </p:txBody>
      </p:sp>
      <p:sp>
        <p:nvSpPr>
          <p:cNvPr id="3" name="Rectangle 6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0" y="31339"/>
            <a:ext cx="5576556" cy="3379560"/>
            <a:chOff x="2520" y="6785"/>
            <a:chExt cx="7380" cy="4473"/>
          </a:xfrm>
        </p:grpSpPr>
        <p:sp>
          <p:nvSpPr>
            <p:cNvPr id="5" name="AutoShape 62"/>
            <p:cNvSpPr>
              <a:spLocks noChangeAspect="1" noChangeArrowheads="1" noTextEdit="1"/>
            </p:cNvSpPr>
            <p:nvPr/>
          </p:nvSpPr>
          <p:spPr bwMode="auto">
            <a:xfrm>
              <a:off x="2520" y="6785"/>
              <a:ext cx="7380" cy="4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" name="Text Box 61"/>
            <p:cNvSpPr txBox="1">
              <a:spLocks noChangeArrowheads="1"/>
            </p:cNvSpPr>
            <p:nvPr/>
          </p:nvSpPr>
          <p:spPr bwMode="auto">
            <a:xfrm>
              <a:off x="3760" y="7478"/>
              <a:ext cx="830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60"/>
            <p:cNvSpPr txBox="1">
              <a:spLocks noChangeArrowheads="1"/>
            </p:cNvSpPr>
            <p:nvPr/>
          </p:nvSpPr>
          <p:spPr bwMode="auto">
            <a:xfrm>
              <a:off x="5417" y="7553"/>
              <a:ext cx="588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3997" y="7328"/>
              <a:ext cx="64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1/1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58"/>
            <p:cNvSpPr txBox="1">
              <a:spLocks noChangeArrowheads="1"/>
            </p:cNvSpPr>
            <p:nvPr/>
          </p:nvSpPr>
          <p:spPr bwMode="auto">
            <a:xfrm>
              <a:off x="5543" y="7678"/>
              <a:ext cx="647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2/2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57"/>
            <p:cNvSpPr txBox="1">
              <a:spLocks noChangeArrowheads="1"/>
            </p:cNvSpPr>
            <p:nvPr/>
          </p:nvSpPr>
          <p:spPr bwMode="auto">
            <a:xfrm>
              <a:off x="3079" y="8646"/>
              <a:ext cx="824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56"/>
            <p:cNvSpPr txBox="1">
              <a:spLocks noChangeArrowheads="1"/>
            </p:cNvSpPr>
            <p:nvPr/>
          </p:nvSpPr>
          <p:spPr bwMode="auto">
            <a:xfrm>
              <a:off x="4790" y="8676"/>
              <a:ext cx="6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55"/>
            <p:cNvSpPr>
              <a:spLocks noChangeShapeType="1"/>
            </p:cNvSpPr>
            <p:nvPr/>
          </p:nvSpPr>
          <p:spPr bwMode="auto">
            <a:xfrm flipH="1">
              <a:off x="3453" y="7732"/>
              <a:ext cx="691" cy="1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Line 54"/>
            <p:cNvSpPr>
              <a:spLocks noChangeShapeType="1"/>
            </p:cNvSpPr>
            <p:nvPr/>
          </p:nvSpPr>
          <p:spPr bwMode="auto">
            <a:xfrm>
              <a:off x="3453" y="8858"/>
              <a:ext cx="1381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>
              <a:off x="4132" y="7747"/>
              <a:ext cx="705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>
              <a:off x="3437" y="8858"/>
              <a:ext cx="858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Line 51"/>
            <p:cNvSpPr>
              <a:spLocks noChangeShapeType="1"/>
            </p:cNvSpPr>
            <p:nvPr/>
          </p:nvSpPr>
          <p:spPr bwMode="auto">
            <a:xfrm flipV="1">
              <a:off x="3681" y="9472"/>
              <a:ext cx="643" cy="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64" y="9321"/>
              <a:ext cx="64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>
              <a:off x="3122" y="9563"/>
              <a:ext cx="556" cy="8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4129" y="7747"/>
              <a:ext cx="13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>
              <a:off x="4834" y="7747"/>
              <a:ext cx="661" cy="1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 flipV="1">
              <a:off x="3093" y="9516"/>
              <a:ext cx="1216" cy="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3619" y="10266"/>
              <a:ext cx="583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4988" y="8676"/>
              <a:ext cx="648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3/3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2962" y="8498"/>
              <a:ext cx="64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4/4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3201" y="10342"/>
              <a:ext cx="64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7/5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2708" y="9622"/>
              <a:ext cx="64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6647" y="8711"/>
              <a:ext cx="659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8249" y="8844"/>
              <a:ext cx="67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6916" y="9026"/>
              <a:ext cx="1377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6855" y="9236"/>
              <a:ext cx="854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7591" y="7916"/>
              <a:ext cx="13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H="1">
              <a:off x="8293" y="7886"/>
              <a:ext cx="644" cy="11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7260" y="7683"/>
              <a:ext cx="691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627" y="6921"/>
              <a:ext cx="7093" cy="41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6045" y="6906"/>
              <a:ext cx="0" cy="4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3492" y="6960"/>
              <a:ext cx="222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DFS</a:t>
              </a: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树的形成</a:t>
              </a:r>
              <a:endPara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6313" y="6945"/>
              <a:ext cx="3092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堆栈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S’</a:t>
              </a: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中的边及各分支中的边</a:t>
              </a:r>
              <a:endParaRPr kumimoji="0" 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8804" y="9422"/>
              <a:ext cx="6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28"/>
            <p:cNvSpPr txBox="1">
              <a:spLocks noChangeArrowheads="1"/>
            </p:cNvSpPr>
            <p:nvPr/>
          </p:nvSpPr>
          <p:spPr bwMode="auto">
            <a:xfrm>
              <a:off x="5478" y="10176"/>
              <a:ext cx="587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5151" y="8976"/>
              <a:ext cx="63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4172" y="9532"/>
              <a:ext cx="60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V="1">
              <a:off x="4295" y="9188"/>
              <a:ext cx="914" cy="3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4263" y="9486"/>
              <a:ext cx="1290" cy="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5193" y="9172"/>
              <a:ext cx="360" cy="1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4087" y="9818"/>
              <a:ext cx="647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5317" y="9249"/>
              <a:ext cx="64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5123" y="10434"/>
              <a:ext cx="64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9148" y="10545"/>
              <a:ext cx="467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7667" y="9488"/>
              <a:ext cx="60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5963" y="9749"/>
              <a:ext cx="64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7373" y="9958"/>
              <a:ext cx="599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6323" y="9988"/>
              <a:ext cx="555" cy="8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6294" y="9942"/>
              <a:ext cx="1212" cy="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Text Box 13"/>
            <p:cNvSpPr txBox="1">
              <a:spLocks noChangeArrowheads="1"/>
            </p:cNvSpPr>
            <p:nvPr/>
          </p:nvSpPr>
          <p:spPr bwMode="auto">
            <a:xfrm>
              <a:off x="6893" y="10603"/>
              <a:ext cx="58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6878" y="9940"/>
              <a:ext cx="598" cy="8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6308" y="9885"/>
              <a:ext cx="1185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7"/>
            <p:cNvGrpSpPr>
              <a:grpSpLocks/>
            </p:cNvGrpSpPr>
            <p:nvPr/>
          </p:nvGrpSpPr>
          <p:grpSpPr bwMode="auto">
            <a:xfrm>
              <a:off x="7956" y="9593"/>
              <a:ext cx="1256" cy="1168"/>
              <a:chOff x="7360" y="10741"/>
              <a:chExt cx="1155" cy="1074"/>
            </a:xfrm>
          </p:grpSpPr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 flipV="1">
                <a:off x="7360" y="10757"/>
                <a:ext cx="840" cy="2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>
                <a:off x="8184" y="10741"/>
                <a:ext cx="331" cy="1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 flipH="1" flipV="1">
                <a:off x="7383" y="11042"/>
                <a:ext cx="1103" cy="7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>
              <a:off x="7741" y="9876"/>
              <a:ext cx="60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8019" y="9720"/>
              <a:ext cx="1138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6511" y="8967"/>
              <a:ext cx="65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3"/>
            <p:cNvSpPr txBox="1">
              <a:spLocks noChangeArrowheads="1"/>
            </p:cNvSpPr>
            <p:nvPr/>
          </p:nvSpPr>
          <p:spPr bwMode="auto">
            <a:xfrm>
              <a:off x="6984" y="9150"/>
              <a:ext cx="1198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8829" y="7606"/>
              <a:ext cx="587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08035" y="795213"/>
            <a:ext cx="297675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(e)	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回溯到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时，发现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5 &gt;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是断点。从堆栈弹出分支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7" name="Rectangle 16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8" name="Group 99"/>
          <p:cNvGrpSpPr>
            <a:grpSpLocks noChangeAspect="1"/>
          </p:cNvGrpSpPr>
          <p:nvPr/>
        </p:nvGrpSpPr>
        <p:grpSpPr bwMode="auto">
          <a:xfrm>
            <a:off x="0" y="3288242"/>
            <a:ext cx="5540967" cy="3380891"/>
            <a:chOff x="2520" y="1440"/>
            <a:chExt cx="7110" cy="4548"/>
          </a:xfrm>
        </p:grpSpPr>
        <p:sp>
          <p:nvSpPr>
            <p:cNvPr id="69" name="AutoShape 161"/>
            <p:cNvSpPr>
              <a:spLocks noChangeAspect="1" noChangeArrowheads="1" noTextEdit="1"/>
            </p:cNvSpPr>
            <p:nvPr/>
          </p:nvSpPr>
          <p:spPr bwMode="auto">
            <a:xfrm>
              <a:off x="2520" y="1440"/>
              <a:ext cx="7110" cy="4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Text Box 160"/>
            <p:cNvSpPr txBox="1">
              <a:spLocks noChangeArrowheads="1"/>
            </p:cNvSpPr>
            <p:nvPr/>
          </p:nvSpPr>
          <p:spPr bwMode="auto">
            <a:xfrm>
              <a:off x="3781" y="2230"/>
              <a:ext cx="830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 Box 159"/>
            <p:cNvSpPr txBox="1">
              <a:spLocks noChangeArrowheads="1"/>
            </p:cNvSpPr>
            <p:nvPr/>
          </p:nvSpPr>
          <p:spPr bwMode="auto">
            <a:xfrm>
              <a:off x="5424" y="2298"/>
              <a:ext cx="588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 Box 158"/>
            <p:cNvSpPr txBox="1">
              <a:spLocks noChangeArrowheads="1"/>
            </p:cNvSpPr>
            <p:nvPr/>
          </p:nvSpPr>
          <p:spPr bwMode="auto">
            <a:xfrm>
              <a:off x="3974" y="2073"/>
              <a:ext cx="64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1/1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 Box 157"/>
            <p:cNvSpPr txBox="1">
              <a:spLocks noChangeArrowheads="1"/>
            </p:cNvSpPr>
            <p:nvPr/>
          </p:nvSpPr>
          <p:spPr bwMode="auto">
            <a:xfrm>
              <a:off x="5610" y="2342"/>
              <a:ext cx="647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2/1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 Box 156"/>
            <p:cNvSpPr txBox="1">
              <a:spLocks noChangeArrowheads="1"/>
            </p:cNvSpPr>
            <p:nvPr/>
          </p:nvSpPr>
          <p:spPr bwMode="auto">
            <a:xfrm>
              <a:off x="3085" y="3466"/>
              <a:ext cx="825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155"/>
            <p:cNvSpPr txBox="1">
              <a:spLocks noChangeArrowheads="1"/>
            </p:cNvSpPr>
            <p:nvPr/>
          </p:nvSpPr>
          <p:spPr bwMode="auto">
            <a:xfrm>
              <a:off x="4796" y="3420"/>
              <a:ext cx="67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154"/>
            <p:cNvSpPr>
              <a:spLocks noChangeShapeType="1"/>
            </p:cNvSpPr>
            <p:nvPr/>
          </p:nvSpPr>
          <p:spPr bwMode="auto">
            <a:xfrm flipH="1">
              <a:off x="3460" y="2476"/>
              <a:ext cx="69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Line 153"/>
            <p:cNvSpPr>
              <a:spLocks noChangeShapeType="1"/>
            </p:cNvSpPr>
            <p:nvPr/>
          </p:nvSpPr>
          <p:spPr bwMode="auto">
            <a:xfrm>
              <a:off x="3460" y="3603"/>
              <a:ext cx="1381" cy="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Line 152"/>
            <p:cNvSpPr>
              <a:spLocks noChangeShapeType="1"/>
            </p:cNvSpPr>
            <p:nvPr/>
          </p:nvSpPr>
          <p:spPr bwMode="auto">
            <a:xfrm>
              <a:off x="4138" y="2493"/>
              <a:ext cx="706" cy="10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3443" y="3603"/>
              <a:ext cx="858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Line 150"/>
            <p:cNvSpPr>
              <a:spLocks noChangeShapeType="1"/>
            </p:cNvSpPr>
            <p:nvPr/>
          </p:nvSpPr>
          <p:spPr bwMode="auto">
            <a:xfrm flipV="1">
              <a:off x="3679" y="4216"/>
              <a:ext cx="652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Text Box 149"/>
            <p:cNvSpPr txBox="1">
              <a:spLocks noChangeArrowheads="1"/>
            </p:cNvSpPr>
            <p:nvPr/>
          </p:nvSpPr>
          <p:spPr bwMode="auto">
            <a:xfrm>
              <a:off x="2770" y="4065"/>
              <a:ext cx="64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Line 148"/>
            <p:cNvSpPr>
              <a:spLocks noChangeShapeType="1"/>
            </p:cNvSpPr>
            <p:nvPr/>
          </p:nvSpPr>
          <p:spPr bwMode="auto">
            <a:xfrm>
              <a:off x="3129" y="4308"/>
              <a:ext cx="556" cy="8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Line 147"/>
            <p:cNvSpPr>
              <a:spLocks noChangeShapeType="1"/>
            </p:cNvSpPr>
            <p:nvPr/>
          </p:nvSpPr>
          <p:spPr bwMode="auto">
            <a:xfrm>
              <a:off x="4136" y="2493"/>
              <a:ext cx="13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Line 146"/>
            <p:cNvSpPr>
              <a:spLocks noChangeShapeType="1"/>
            </p:cNvSpPr>
            <p:nvPr/>
          </p:nvSpPr>
          <p:spPr bwMode="auto">
            <a:xfrm flipH="1">
              <a:off x="4841" y="2493"/>
              <a:ext cx="645" cy="11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Line 145"/>
            <p:cNvSpPr>
              <a:spLocks noChangeShapeType="1"/>
            </p:cNvSpPr>
            <p:nvPr/>
          </p:nvSpPr>
          <p:spPr bwMode="auto">
            <a:xfrm flipV="1">
              <a:off x="3100" y="4261"/>
              <a:ext cx="1215" cy="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Text Box 144"/>
            <p:cNvSpPr txBox="1">
              <a:spLocks noChangeArrowheads="1"/>
            </p:cNvSpPr>
            <p:nvPr/>
          </p:nvSpPr>
          <p:spPr bwMode="auto">
            <a:xfrm>
              <a:off x="3626" y="4935"/>
              <a:ext cx="583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 Box 143"/>
            <p:cNvSpPr txBox="1">
              <a:spLocks noChangeArrowheads="1"/>
            </p:cNvSpPr>
            <p:nvPr/>
          </p:nvSpPr>
          <p:spPr bwMode="auto">
            <a:xfrm>
              <a:off x="4994" y="3420"/>
              <a:ext cx="648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3/1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142"/>
            <p:cNvSpPr txBox="1">
              <a:spLocks noChangeArrowheads="1"/>
            </p:cNvSpPr>
            <p:nvPr/>
          </p:nvSpPr>
          <p:spPr bwMode="auto">
            <a:xfrm>
              <a:off x="2968" y="3243"/>
              <a:ext cx="64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4/1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 Box 141"/>
            <p:cNvSpPr txBox="1">
              <a:spLocks noChangeArrowheads="1"/>
            </p:cNvSpPr>
            <p:nvPr/>
          </p:nvSpPr>
          <p:spPr bwMode="auto">
            <a:xfrm>
              <a:off x="3304" y="5140"/>
              <a:ext cx="648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7/5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 Box 140"/>
            <p:cNvSpPr txBox="1">
              <a:spLocks noChangeArrowheads="1"/>
            </p:cNvSpPr>
            <p:nvPr/>
          </p:nvSpPr>
          <p:spPr bwMode="auto">
            <a:xfrm>
              <a:off x="2700" y="4396"/>
              <a:ext cx="64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 Box 139"/>
            <p:cNvSpPr txBox="1">
              <a:spLocks noChangeArrowheads="1"/>
            </p:cNvSpPr>
            <p:nvPr/>
          </p:nvSpPr>
          <p:spPr bwMode="auto">
            <a:xfrm>
              <a:off x="6654" y="3455"/>
              <a:ext cx="659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138"/>
            <p:cNvSpPr txBox="1">
              <a:spLocks noChangeArrowheads="1"/>
            </p:cNvSpPr>
            <p:nvPr/>
          </p:nvSpPr>
          <p:spPr bwMode="auto">
            <a:xfrm>
              <a:off x="8255" y="3589"/>
              <a:ext cx="676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Line 137"/>
            <p:cNvSpPr>
              <a:spLocks noChangeShapeType="1"/>
            </p:cNvSpPr>
            <p:nvPr/>
          </p:nvSpPr>
          <p:spPr bwMode="auto">
            <a:xfrm>
              <a:off x="6922" y="3771"/>
              <a:ext cx="1378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Line 136"/>
            <p:cNvSpPr>
              <a:spLocks noChangeShapeType="1"/>
            </p:cNvSpPr>
            <p:nvPr/>
          </p:nvSpPr>
          <p:spPr bwMode="auto">
            <a:xfrm>
              <a:off x="6861" y="3980"/>
              <a:ext cx="855" cy="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Line 135"/>
            <p:cNvSpPr>
              <a:spLocks noChangeShapeType="1"/>
            </p:cNvSpPr>
            <p:nvPr/>
          </p:nvSpPr>
          <p:spPr bwMode="auto">
            <a:xfrm>
              <a:off x="7597" y="2661"/>
              <a:ext cx="13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Line 134"/>
            <p:cNvSpPr>
              <a:spLocks noChangeShapeType="1"/>
            </p:cNvSpPr>
            <p:nvPr/>
          </p:nvSpPr>
          <p:spPr bwMode="auto">
            <a:xfrm flipH="1">
              <a:off x="8300" y="2661"/>
              <a:ext cx="644" cy="1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Text Box 133"/>
            <p:cNvSpPr txBox="1">
              <a:spLocks noChangeArrowheads="1"/>
            </p:cNvSpPr>
            <p:nvPr/>
          </p:nvSpPr>
          <p:spPr bwMode="auto">
            <a:xfrm>
              <a:off x="7238" y="2419"/>
              <a:ext cx="691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132"/>
            <p:cNvSpPr>
              <a:spLocks noChangeArrowheads="1"/>
            </p:cNvSpPr>
            <p:nvPr/>
          </p:nvSpPr>
          <p:spPr bwMode="auto">
            <a:xfrm>
              <a:off x="2633" y="1666"/>
              <a:ext cx="6853" cy="41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Line 131"/>
            <p:cNvSpPr>
              <a:spLocks noChangeShapeType="1"/>
            </p:cNvSpPr>
            <p:nvPr/>
          </p:nvSpPr>
          <p:spPr bwMode="auto">
            <a:xfrm>
              <a:off x="6126" y="1651"/>
              <a:ext cx="1" cy="4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Text Box 130"/>
            <p:cNvSpPr txBox="1">
              <a:spLocks noChangeArrowheads="1"/>
            </p:cNvSpPr>
            <p:nvPr/>
          </p:nvSpPr>
          <p:spPr bwMode="auto">
            <a:xfrm>
              <a:off x="3499" y="1705"/>
              <a:ext cx="225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DFS</a:t>
              </a: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树的形成</a:t>
              </a:r>
              <a:endPara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 Box 129"/>
            <p:cNvSpPr txBox="1">
              <a:spLocks noChangeArrowheads="1"/>
            </p:cNvSpPr>
            <p:nvPr/>
          </p:nvSpPr>
          <p:spPr bwMode="auto">
            <a:xfrm>
              <a:off x="6184" y="1719"/>
              <a:ext cx="3229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堆栈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S’</a:t>
              </a: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中的边及各分支中的边</a:t>
              </a:r>
              <a:endParaRPr kumimoji="0" 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 Box 128"/>
            <p:cNvSpPr txBox="1">
              <a:spLocks noChangeArrowheads="1"/>
            </p:cNvSpPr>
            <p:nvPr/>
          </p:nvSpPr>
          <p:spPr bwMode="auto">
            <a:xfrm>
              <a:off x="8722" y="3935"/>
              <a:ext cx="67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 Box 127"/>
            <p:cNvSpPr txBox="1">
              <a:spLocks noChangeArrowheads="1"/>
            </p:cNvSpPr>
            <p:nvPr/>
          </p:nvSpPr>
          <p:spPr bwMode="auto">
            <a:xfrm>
              <a:off x="5469" y="4801"/>
              <a:ext cx="58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 Box 126"/>
            <p:cNvSpPr txBox="1">
              <a:spLocks noChangeArrowheads="1"/>
            </p:cNvSpPr>
            <p:nvPr/>
          </p:nvSpPr>
          <p:spPr bwMode="auto">
            <a:xfrm>
              <a:off x="5157" y="3721"/>
              <a:ext cx="63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4148" y="4238"/>
              <a:ext cx="60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124"/>
            <p:cNvSpPr>
              <a:spLocks noChangeShapeType="1"/>
            </p:cNvSpPr>
            <p:nvPr/>
          </p:nvSpPr>
          <p:spPr bwMode="auto">
            <a:xfrm flipV="1">
              <a:off x="4301" y="3933"/>
              <a:ext cx="915" cy="2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Line 123"/>
            <p:cNvSpPr>
              <a:spLocks noChangeShapeType="1"/>
            </p:cNvSpPr>
            <p:nvPr/>
          </p:nvSpPr>
          <p:spPr bwMode="auto">
            <a:xfrm>
              <a:off x="4300" y="4275"/>
              <a:ext cx="1230" cy="7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Line 122"/>
            <p:cNvSpPr>
              <a:spLocks noChangeShapeType="1"/>
            </p:cNvSpPr>
            <p:nvPr/>
          </p:nvSpPr>
          <p:spPr bwMode="auto">
            <a:xfrm>
              <a:off x="5200" y="3916"/>
              <a:ext cx="360" cy="1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Text Box 121"/>
            <p:cNvSpPr txBox="1">
              <a:spLocks noChangeArrowheads="1"/>
            </p:cNvSpPr>
            <p:nvPr/>
          </p:nvSpPr>
          <p:spPr bwMode="auto">
            <a:xfrm>
              <a:off x="4094" y="4562"/>
              <a:ext cx="647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 Box 120"/>
            <p:cNvSpPr txBox="1">
              <a:spLocks noChangeArrowheads="1"/>
            </p:cNvSpPr>
            <p:nvPr/>
          </p:nvSpPr>
          <p:spPr bwMode="auto">
            <a:xfrm>
              <a:off x="5324" y="3993"/>
              <a:ext cx="647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 Box 119"/>
            <p:cNvSpPr txBox="1">
              <a:spLocks noChangeArrowheads="1"/>
            </p:cNvSpPr>
            <p:nvPr/>
          </p:nvSpPr>
          <p:spPr bwMode="auto">
            <a:xfrm>
              <a:off x="5145" y="5120"/>
              <a:ext cx="64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 Box 118"/>
            <p:cNvSpPr txBox="1">
              <a:spLocks noChangeArrowheads="1"/>
            </p:cNvSpPr>
            <p:nvPr/>
          </p:nvSpPr>
          <p:spPr bwMode="auto">
            <a:xfrm>
              <a:off x="7674" y="4233"/>
              <a:ext cx="601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 Box 117"/>
            <p:cNvSpPr txBox="1">
              <a:spLocks noChangeArrowheads="1"/>
            </p:cNvSpPr>
            <p:nvPr/>
          </p:nvSpPr>
          <p:spPr bwMode="auto">
            <a:xfrm>
              <a:off x="5970" y="4493"/>
              <a:ext cx="6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 Box 116"/>
            <p:cNvSpPr txBox="1">
              <a:spLocks noChangeArrowheads="1"/>
            </p:cNvSpPr>
            <p:nvPr/>
          </p:nvSpPr>
          <p:spPr bwMode="auto">
            <a:xfrm>
              <a:off x="7380" y="4703"/>
              <a:ext cx="598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>
              <a:off x="6329" y="4733"/>
              <a:ext cx="555" cy="8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Line 114"/>
            <p:cNvSpPr>
              <a:spLocks noChangeShapeType="1"/>
            </p:cNvSpPr>
            <p:nvPr/>
          </p:nvSpPr>
          <p:spPr bwMode="auto">
            <a:xfrm flipV="1">
              <a:off x="6300" y="4686"/>
              <a:ext cx="1213" cy="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Text Box 113"/>
            <p:cNvSpPr txBox="1">
              <a:spLocks noChangeArrowheads="1"/>
            </p:cNvSpPr>
            <p:nvPr/>
          </p:nvSpPr>
          <p:spPr bwMode="auto">
            <a:xfrm>
              <a:off x="6899" y="5347"/>
              <a:ext cx="58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 flipV="1">
              <a:off x="6884" y="4684"/>
              <a:ext cx="598" cy="8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Text Box 111"/>
            <p:cNvSpPr txBox="1">
              <a:spLocks noChangeArrowheads="1"/>
            </p:cNvSpPr>
            <p:nvPr/>
          </p:nvSpPr>
          <p:spPr bwMode="auto">
            <a:xfrm>
              <a:off x="6344" y="4599"/>
              <a:ext cx="1126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0" name="Group 107"/>
            <p:cNvGrpSpPr>
              <a:grpSpLocks/>
            </p:cNvGrpSpPr>
            <p:nvPr/>
          </p:nvGrpSpPr>
          <p:grpSpPr bwMode="auto">
            <a:xfrm>
              <a:off x="7963" y="4337"/>
              <a:ext cx="1256" cy="1168"/>
              <a:chOff x="7360" y="10741"/>
              <a:chExt cx="1155" cy="1074"/>
            </a:xfrm>
          </p:grpSpPr>
          <p:sp>
            <p:nvSpPr>
              <p:cNvPr id="128" name="Line 110"/>
              <p:cNvSpPr>
                <a:spLocks noChangeShapeType="1"/>
              </p:cNvSpPr>
              <p:nvPr/>
            </p:nvSpPr>
            <p:spPr bwMode="auto">
              <a:xfrm flipV="1">
                <a:off x="7360" y="10757"/>
                <a:ext cx="840" cy="2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9" name="Line 109"/>
              <p:cNvSpPr>
                <a:spLocks noChangeShapeType="1"/>
              </p:cNvSpPr>
              <p:nvPr/>
            </p:nvSpPr>
            <p:spPr bwMode="auto">
              <a:xfrm>
                <a:off x="8184" y="10741"/>
                <a:ext cx="331" cy="1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0" name="Line 108"/>
              <p:cNvSpPr>
                <a:spLocks noChangeShapeType="1"/>
              </p:cNvSpPr>
              <p:nvPr/>
            </p:nvSpPr>
            <p:spPr bwMode="auto">
              <a:xfrm flipH="1" flipV="1">
                <a:off x="7383" y="11042"/>
                <a:ext cx="1103" cy="7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21" name="Text Box 106"/>
            <p:cNvSpPr txBox="1">
              <a:spLocks noChangeArrowheads="1"/>
            </p:cNvSpPr>
            <p:nvPr/>
          </p:nvSpPr>
          <p:spPr bwMode="auto">
            <a:xfrm>
              <a:off x="7748" y="4621"/>
              <a:ext cx="60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 Box 105"/>
            <p:cNvSpPr txBox="1">
              <a:spLocks noChangeArrowheads="1"/>
            </p:cNvSpPr>
            <p:nvPr/>
          </p:nvSpPr>
          <p:spPr bwMode="auto">
            <a:xfrm>
              <a:off x="8010" y="4464"/>
              <a:ext cx="1138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 Box 104"/>
            <p:cNvSpPr txBox="1">
              <a:spLocks noChangeArrowheads="1"/>
            </p:cNvSpPr>
            <p:nvPr/>
          </p:nvSpPr>
          <p:spPr bwMode="auto">
            <a:xfrm>
              <a:off x="6518" y="3712"/>
              <a:ext cx="659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103"/>
            <p:cNvSpPr>
              <a:spLocks noChangeShapeType="1"/>
            </p:cNvSpPr>
            <p:nvPr/>
          </p:nvSpPr>
          <p:spPr bwMode="auto">
            <a:xfrm flipV="1">
              <a:off x="6930" y="2685"/>
              <a:ext cx="675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Line 102"/>
            <p:cNvSpPr>
              <a:spLocks noChangeShapeType="1"/>
            </p:cNvSpPr>
            <p:nvPr/>
          </p:nvSpPr>
          <p:spPr bwMode="auto">
            <a:xfrm flipH="1" flipV="1">
              <a:off x="7605" y="2685"/>
              <a:ext cx="690" cy="10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Text Box 101"/>
            <p:cNvSpPr txBox="1">
              <a:spLocks noChangeArrowheads="1"/>
            </p:cNvSpPr>
            <p:nvPr/>
          </p:nvSpPr>
          <p:spPr bwMode="auto">
            <a:xfrm>
              <a:off x="8873" y="2434"/>
              <a:ext cx="52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 Box 100"/>
            <p:cNvSpPr txBox="1">
              <a:spLocks noChangeArrowheads="1"/>
            </p:cNvSpPr>
            <p:nvPr/>
          </p:nvSpPr>
          <p:spPr bwMode="auto">
            <a:xfrm>
              <a:off x="7111" y="3939"/>
              <a:ext cx="1211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648182" y="3321076"/>
            <a:ext cx="3355540" cy="280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lnSpc>
                <a:spcPct val="150000"/>
              </a:lnSpc>
            </a:pPr>
            <a:r>
              <a:rPr lang="en-US" sz="2000" b="1" dirty="0"/>
              <a:t>(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f)	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发现反向边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，压入堆栈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S’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并更新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。回溯到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时，发现反向边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，压入堆栈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S’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并更新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。回溯到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时，更新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1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608722-6D7D-4430-B0D4-9EECE3BE0B33}"/>
              </a:ext>
            </a:extLst>
          </p:cNvPr>
          <p:cNvGrpSpPr/>
          <p:nvPr/>
        </p:nvGrpSpPr>
        <p:grpSpPr>
          <a:xfrm>
            <a:off x="762000" y="1774823"/>
            <a:ext cx="8091542" cy="2224007"/>
            <a:chOff x="0" y="1162346"/>
            <a:chExt cx="7786742" cy="30303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C4AD1-4B47-4255-9E56-AFE272247934}"/>
                </a:ext>
              </a:extLst>
            </p:cNvPr>
            <p:cNvSpPr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7E29F9-947C-4337-A4B8-FB6935BCA35D}"/>
                </a:ext>
              </a:extLst>
            </p:cNvPr>
            <p:cNvSpPr txBox="1"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338" tIns="270764" rIns="604338" bIns="128016" numCol="1" spcCol="1270" anchor="t" anchorCtr="0">
              <a:noAutofit/>
            </a:bodyPr>
            <a:lstStyle/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对称图（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symmetrical graph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）：是有向图，并且对图中每条边来说，如果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则必然有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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完全图</a:t>
              </a:r>
              <a:r>
                <a:rPr lang="zh-CN" altLang="en-US" sz="20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Complete graph</a:t>
              </a:r>
              <a:r>
                <a:rPr lang="zh-CN" altLang="en-US" sz="20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: </a:t>
              </a:r>
              <a:r>
                <a:rPr lang="zh-CN" altLang="en-US" sz="20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也称</a:t>
              </a:r>
              <a:r>
                <a:rPr lang="zh-CN" altLang="en-US" sz="2000" b="1" kern="1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全连通图</a:t>
              </a:r>
              <a:r>
                <a:rPr lang="zh-CN" altLang="en-US" sz="2000" b="1" kern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，指图中任意两个顶点之间都有边直接相连，一般指无向图。</a:t>
              </a:r>
              <a:endParaRPr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628650" lvl="2" indent="-171450" defTabSz="80010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对于一个有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个顶点的无向完全图来说，其中的边数为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-1)/2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20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0DEE0E-F007-4888-B29F-33421D692476}"/>
              </a:ext>
            </a:extLst>
          </p:cNvPr>
          <p:cNvGrpSpPr/>
          <p:nvPr/>
        </p:nvGrpSpPr>
        <p:grpSpPr>
          <a:xfrm>
            <a:off x="1151337" y="1582943"/>
            <a:ext cx="5450719" cy="383760"/>
            <a:chOff x="389337" y="970466"/>
            <a:chExt cx="5450719" cy="38376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0242F01-A68F-41DE-8BDF-E73ACB23DAD3}"/>
                </a:ext>
              </a:extLst>
            </p:cNvPr>
            <p:cNvSpPr/>
            <p:nvPr/>
          </p:nvSpPr>
          <p:spPr>
            <a:xfrm>
              <a:off x="389337" y="970466"/>
              <a:ext cx="5450719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0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6">
              <a:extLst>
                <a:ext uri="{FF2B5EF4-FFF2-40B4-BE49-F238E27FC236}">
                  <a16:creationId xmlns:a16="http://schemas.microsoft.com/office/drawing/2014/main" id="{64C44968-7552-4F97-BB77-91C35CCCE50B}"/>
                </a:ext>
              </a:extLst>
            </p:cNvPr>
            <p:cNvSpPr txBox="1"/>
            <p:nvPr/>
          </p:nvSpPr>
          <p:spPr>
            <a:xfrm>
              <a:off x="408071" y="989200"/>
              <a:ext cx="5413251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024" tIns="0" rIns="206024" bIns="0" numCol="1" spcCol="1270" anchor="ctr" anchorCtr="0">
              <a:noAutofit/>
            </a:bodyPr>
            <a:lstStyle/>
            <a:p>
              <a:pPr marL="0" lvl="0" indent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对称图、完全图</a:t>
              </a:r>
              <a:endPara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8251238-C1DB-4040-A8CF-952DE1579396}"/>
              </a:ext>
            </a:extLst>
          </p:cNvPr>
          <p:cNvSpPr/>
          <p:nvPr/>
        </p:nvSpPr>
        <p:spPr>
          <a:xfrm>
            <a:off x="4630504" y="4305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0ABC16-CFC6-4503-ABFF-739BF1A014CC}"/>
              </a:ext>
            </a:extLst>
          </p:cNvPr>
          <p:cNvSpPr/>
          <p:nvPr/>
        </p:nvSpPr>
        <p:spPr>
          <a:xfrm>
            <a:off x="3639904" y="52750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87DBB4A-796A-4F2C-8005-AEFBF9BF2EBF}"/>
              </a:ext>
            </a:extLst>
          </p:cNvPr>
          <p:cNvSpPr/>
          <p:nvPr/>
        </p:nvSpPr>
        <p:spPr>
          <a:xfrm>
            <a:off x="5715000" y="52563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CBFD618-3E5C-48F9-AA32-1C9EC0D3321C}"/>
              </a:ext>
            </a:extLst>
          </p:cNvPr>
          <p:cNvSpPr/>
          <p:nvPr/>
        </p:nvSpPr>
        <p:spPr>
          <a:xfrm>
            <a:off x="463466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3001AB5-0D6D-489B-929A-DBF3870AA168}"/>
              </a:ext>
            </a:extLst>
          </p:cNvPr>
          <p:cNvCxnSpPr>
            <a:stCxn id="2" idx="5"/>
            <a:endCxn id="20" idx="1"/>
          </p:cNvCxnSpPr>
          <p:nvPr/>
        </p:nvCxnSpPr>
        <p:spPr>
          <a:xfrm>
            <a:off x="4955708" y="4630504"/>
            <a:ext cx="815088" cy="6816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25547C0-ECC2-4624-B7C6-5A86C0F21C24}"/>
              </a:ext>
            </a:extLst>
          </p:cNvPr>
          <p:cNvCxnSpPr>
            <a:stCxn id="2" idx="3"/>
            <a:endCxn id="6" idx="7"/>
          </p:cNvCxnSpPr>
          <p:nvPr/>
        </p:nvCxnSpPr>
        <p:spPr>
          <a:xfrm flipH="1">
            <a:off x="3965108" y="4630504"/>
            <a:ext cx="721192" cy="7003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D25F69-584C-4BC8-BEA2-0D135CAAB0E5}"/>
              </a:ext>
            </a:extLst>
          </p:cNvPr>
          <p:cNvCxnSpPr>
            <a:cxnSpLocks/>
            <a:stCxn id="2" idx="4"/>
            <a:endCxn id="22" idx="0"/>
          </p:cNvCxnSpPr>
          <p:nvPr/>
        </p:nvCxnSpPr>
        <p:spPr>
          <a:xfrm>
            <a:off x="4821004" y="4686300"/>
            <a:ext cx="4156" cy="1485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A196465-DBC8-4288-9AD0-98F336C2F84F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>
            <a:off x="4020904" y="5446823"/>
            <a:ext cx="1694096" cy="187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604878-E4BF-4112-8C88-AB2A3FF530AE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3965108" y="5600261"/>
            <a:ext cx="725348" cy="627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08CA30D-1255-4305-8DBB-5FF268873642}"/>
              </a:ext>
            </a:extLst>
          </p:cNvPr>
          <p:cNvCxnSpPr>
            <a:cxnSpLocks/>
            <a:stCxn id="20" idx="3"/>
            <a:endCxn id="22" idx="7"/>
          </p:cNvCxnSpPr>
          <p:nvPr/>
        </p:nvCxnSpPr>
        <p:spPr>
          <a:xfrm flipH="1">
            <a:off x="4959864" y="5581527"/>
            <a:ext cx="810932" cy="6464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87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8-60</a:t>
            </a:r>
          </a:p>
        </p:txBody>
      </p:sp>
      <p:sp>
        <p:nvSpPr>
          <p:cNvPr id="3" name="Rectangle 6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-1" y="59143"/>
            <a:ext cx="6129703" cy="3750855"/>
            <a:chOff x="2520" y="6588"/>
            <a:chExt cx="7260" cy="4443"/>
          </a:xfrm>
        </p:grpSpPr>
        <p:sp>
          <p:nvSpPr>
            <p:cNvPr id="5" name="AutoShape 65"/>
            <p:cNvSpPr>
              <a:spLocks noChangeAspect="1" noChangeArrowheads="1" noTextEdit="1"/>
            </p:cNvSpPr>
            <p:nvPr/>
          </p:nvSpPr>
          <p:spPr bwMode="auto">
            <a:xfrm>
              <a:off x="2520" y="6588"/>
              <a:ext cx="7260" cy="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" name="Text Box 64"/>
            <p:cNvSpPr txBox="1">
              <a:spLocks noChangeArrowheads="1"/>
            </p:cNvSpPr>
            <p:nvPr/>
          </p:nvSpPr>
          <p:spPr bwMode="auto">
            <a:xfrm>
              <a:off x="3768" y="7313"/>
              <a:ext cx="828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63"/>
            <p:cNvSpPr txBox="1">
              <a:spLocks noChangeArrowheads="1"/>
            </p:cNvSpPr>
            <p:nvPr/>
          </p:nvSpPr>
          <p:spPr bwMode="auto">
            <a:xfrm>
              <a:off x="5386" y="7366"/>
              <a:ext cx="589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62"/>
            <p:cNvSpPr txBox="1">
              <a:spLocks noChangeArrowheads="1"/>
            </p:cNvSpPr>
            <p:nvPr/>
          </p:nvSpPr>
          <p:spPr bwMode="auto">
            <a:xfrm>
              <a:off x="3966" y="7141"/>
              <a:ext cx="649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1/1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5392" y="7679"/>
              <a:ext cx="647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2/1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3078" y="8533"/>
              <a:ext cx="82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4759" y="8488"/>
              <a:ext cx="6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423" y="7544"/>
              <a:ext cx="689" cy="1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Line 57"/>
            <p:cNvSpPr>
              <a:spLocks noChangeShapeType="1"/>
            </p:cNvSpPr>
            <p:nvPr/>
          </p:nvSpPr>
          <p:spPr bwMode="auto">
            <a:xfrm>
              <a:off x="3423" y="8670"/>
              <a:ext cx="1381" cy="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>
              <a:off x="4100" y="7559"/>
              <a:ext cx="706" cy="10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3405" y="8670"/>
              <a:ext cx="859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 flipV="1">
              <a:off x="3634" y="9284"/>
              <a:ext cx="66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>
              <a:off x="2732" y="9133"/>
              <a:ext cx="6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>
              <a:off x="3091" y="9375"/>
              <a:ext cx="556" cy="8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>
              <a:off x="4098" y="7559"/>
              <a:ext cx="13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Line 50"/>
            <p:cNvSpPr>
              <a:spLocks noChangeShapeType="1"/>
            </p:cNvSpPr>
            <p:nvPr/>
          </p:nvSpPr>
          <p:spPr bwMode="auto">
            <a:xfrm flipH="1">
              <a:off x="4804" y="7559"/>
              <a:ext cx="660" cy="1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 flipV="1">
              <a:off x="3062" y="9328"/>
              <a:ext cx="1216" cy="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3588" y="10077"/>
              <a:ext cx="583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4957" y="8488"/>
              <a:ext cx="648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3/1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2930" y="8311"/>
              <a:ext cx="648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4/1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3169" y="10153"/>
              <a:ext cx="649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7/5</a:t>
              </a:r>
              <a:endPara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2707" y="9478"/>
              <a:ext cx="64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43"/>
            <p:cNvSpPr txBox="1">
              <a:spLocks noChangeArrowheads="1"/>
            </p:cNvSpPr>
            <p:nvPr/>
          </p:nvSpPr>
          <p:spPr bwMode="auto">
            <a:xfrm>
              <a:off x="6616" y="8523"/>
              <a:ext cx="660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8219" y="8656"/>
              <a:ext cx="67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6885" y="8838"/>
              <a:ext cx="1378" cy="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6824" y="9048"/>
              <a:ext cx="855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7561" y="7729"/>
              <a:ext cx="13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8263" y="7744"/>
              <a:ext cx="630" cy="11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7231" y="7420"/>
              <a:ext cx="691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595" y="6734"/>
              <a:ext cx="7050" cy="4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14" y="6719"/>
              <a:ext cx="0" cy="4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461" y="6773"/>
              <a:ext cx="2297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DFS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树的形成</a:t>
              </a:r>
              <a:endPara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6147" y="6787"/>
              <a:ext cx="3229" cy="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堆栈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S’</a:t>
              </a: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中的边及各分支中的边</a:t>
              </a:r>
              <a:endParaRPr kumimoji="0" 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8685" y="9001"/>
              <a:ext cx="67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5432" y="9853"/>
              <a:ext cx="58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5120" y="8788"/>
              <a:ext cx="631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4051" y="9313"/>
              <a:ext cx="6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 flipV="1">
              <a:off x="4264" y="9000"/>
              <a:ext cx="915" cy="2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4217" y="9297"/>
              <a:ext cx="1305" cy="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5162" y="8984"/>
              <a:ext cx="360" cy="1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4057" y="9599"/>
              <a:ext cx="647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5286" y="9061"/>
              <a:ext cx="64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100" y="10157"/>
              <a:ext cx="647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9/5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9087" y="10332"/>
              <a:ext cx="467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637" y="9299"/>
              <a:ext cx="60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5932" y="9561"/>
              <a:ext cx="645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7343" y="9770"/>
              <a:ext cx="59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6292" y="9800"/>
              <a:ext cx="555" cy="8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 flipV="1">
              <a:off x="6263" y="9753"/>
              <a:ext cx="1213" cy="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862" y="10414"/>
              <a:ext cx="58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 flipV="1">
              <a:off x="6847" y="9751"/>
              <a:ext cx="613" cy="8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6292" y="9697"/>
              <a:ext cx="1321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10"/>
            <p:cNvGrpSpPr>
              <a:grpSpLocks/>
            </p:cNvGrpSpPr>
            <p:nvPr/>
          </p:nvGrpSpPr>
          <p:grpSpPr bwMode="auto">
            <a:xfrm>
              <a:off x="7926" y="9404"/>
              <a:ext cx="1257" cy="1168"/>
              <a:chOff x="7360" y="10741"/>
              <a:chExt cx="1155" cy="1074"/>
            </a:xfrm>
          </p:grpSpPr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 flipV="1">
                <a:off x="7360" y="10757"/>
                <a:ext cx="840" cy="2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7" name="Line 12"/>
              <p:cNvSpPr>
                <a:spLocks noChangeShapeType="1"/>
              </p:cNvSpPr>
              <p:nvPr/>
            </p:nvSpPr>
            <p:spPr bwMode="auto">
              <a:xfrm>
                <a:off x="8184" y="10741"/>
                <a:ext cx="331" cy="10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 flipH="1" flipV="1">
                <a:off x="7383" y="11042"/>
                <a:ext cx="1103" cy="7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7711" y="9688"/>
              <a:ext cx="60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7974" y="9516"/>
              <a:ext cx="1198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6480" y="8779"/>
              <a:ext cx="66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V="1">
              <a:off x="6894" y="7753"/>
              <a:ext cx="674" cy="10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 flipH="1" flipV="1">
              <a:off x="7568" y="7753"/>
              <a:ext cx="690" cy="10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8777" y="7374"/>
              <a:ext cx="525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3"/>
            <p:cNvSpPr txBox="1">
              <a:spLocks noChangeArrowheads="1"/>
            </p:cNvSpPr>
            <p:nvPr/>
          </p:nvSpPr>
          <p:spPr bwMode="auto">
            <a:xfrm>
              <a:off x="7029" y="9005"/>
              <a:ext cx="1198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2"/>
            <p:cNvSpPr txBox="1">
              <a:spLocks noChangeArrowheads="1"/>
            </p:cNvSpPr>
            <p:nvPr/>
          </p:nvSpPr>
          <p:spPr bwMode="auto">
            <a:xfrm>
              <a:off x="6315" y="7857"/>
              <a:ext cx="125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分支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046764" y="366294"/>
            <a:ext cx="2895600" cy="326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(g)	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回溯到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时，发现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back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1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。弹出分支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结束，双连通分支算法也同时结束。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07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01E7C-69DE-4B39-9FF8-A5ED37B33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作业题</a:t>
            </a:r>
            <a:endParaRPr lang="en-US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1D6147-2F8B-4179-B92C-C17B5BE94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698625"/>
            <a:ext cx="7772400" cy="4377322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(a) </a:t>
            </a: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对下图做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搜索。请标出图中每个节点的发现时间和完成时间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)/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。搜索从顶点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开始，并且，在搜索过程中，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当存在</a:t>
            </a: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多个可选邻居情况下，遵照字母顺序进行选择。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342900" lvl="0" indent="-342900" algn="just">
              <a:buFont typeface="+mj-lt"/>
              <a:buAutoNum type="arabicPeriod"/>
              <a:tabLst>
                <a:tab pos="114300" algn="l"/>
              </a:tabLst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1143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114300" algn="l"/>
              </a:tabLst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1143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114300" algn="l"/>
              </a:tabLst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1143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alt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(b) </a:t>
            </a: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列出属于下述集合的边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342265" algn="just">
              <a:spcBef>
                <a:spcPts val="600"/>
              </a:spcBef>
              <a:spcAft>
                <a:spcPts val="600"/>
              </a:spcAft>
            </a:pP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后向边集合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342265" algn="just">
              <a:spcBef>
                <a:spcPts val="600"/>
              </a:spcBef>
              <a:spcAft>
                <a:spcPts val="600"/>
              </a:spcAft>
            </a:pP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前向边集合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	</a:t>
            </a:r>
          </a:p>
          <a:p>
            <a:pPr marL="342265" algn="just">
              <a:spcBef>
                <a:spcPts val="600"/>
              </a:spcBef>
              <a:spcAft>
                <a:spcPts val="600"/>
              </a:spcAft>
            </a:pP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交叉边集合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		</a:t>
            </a:r>
          </a:p>
          <a:p>
            <a:pPr marL="342900" lvl="0" indent="-342900" algn="just">
              <a:buFont typeface="+mj-lt"/>
              <a:buAutoNum type="alphaLcParenBoth" startAt="3"/>
            </a:pPr>
            <a:r>
              <a:rPr lang="zh-C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找出图中的强连通分支并画出分支图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  <a:tabLst>
                <a:tab pos="1143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9FC44FF-D956-4BC5-A0D3-B571805F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C3A2133-1F9A-4E76-8047-9803B0288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585383"/>
              </p:ext>
            </p:extLst>
          </p:nvPr>
        </p:nvGraphicFramePr>
        <p:xfrm>
          <a:off x="2965450" y="2222500"/>
          <a:ext cx="6111875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915080" imgH="2629080" progId="Word.Picture.8">
                  <p:embed/>
                </p:oleObj>
              </mc:Choice>
              <mc:Fallback>
                <p:oleObj name="Picture" r:id="rId3" imgW="4915080" imgH="2629080" progId="Word.Picture.8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C3A2133-1F9A-4E76-8047-9803B0288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2222500"/>
                        <a:ext cx="6111875" cy="3265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08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608722-6D7D-4430-B0D4-9EECE3BE0B33}"/>
              </a:ext>
            </a:extLst>
          </p:cNvPr>
          <p:cNvGrpSpPr/>
          <p:nvPr/>
        </p:nvGrpSpPr>
        <p:grpSpPr>
          <a:xfrm>
            <a:off x="762000" y="1774823"/>
            <a:ext cx="8305800" cy="1954831"/>
            <a:chOff x="0" y="1162346"/>
            <a:chExt cx="7786742" cy="30303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C4AD1-4B47-4255-9E56-AFE272247934}"/>
                </a:ext>
              </a:extLst>
            </p:cNvPr>
            <p:cNvSpPr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7E29F9-947C-4337-A4B8-FB6935BCA35D}"/>
                </a:ext>
              </a:extLst>
            </p:cNvPr>
            <p:cNvSpPr txBox="1"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338" tIns="270764" rIns="604338" bIns="128016" numCol="1" spcCol="1270" anchor="t" anchorCtr="0">
              <a:noAutofit/>
            </a:bodyPr>
            <a:lstStyle/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(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中，从顶点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到顶点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的一条路径是由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中一系列的链路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)… (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链接而成，其中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18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-15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。该路径的长度为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跳。如果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…,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15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各不相同，则称之为简单路径（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simple path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）。如果图中存在一条从顶点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到顶点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的路径，则称顶点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对顶点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来说，是可达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(reachable)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的。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0DEE0E-F007-4888-B29F-33421D692476}"/>
              </a:ext>
            </a:extLst>
          </p:cNvPr>
          <p:cNvGrpSpPr/>
          <p:nvPr/>
        </p:nvGrpSpPr>
        <p:grpSpPr>
          <a:xfrm>
            <a:off x="1151337" y="1582943"/>
            <a:ext cx="5450719" cy="383760"/>
            <a:chOff x="389337" y="970466"/>
            <a:chExt cx="5450719" cy="38376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0242F01-A68F-41DE-8BDF-E73ACB23DAD3}"/>
                </a:ext>
              </a:extLst>
            </p:cNvPr>
            <p:cNvSpPr/>
            <p:nvPr/>
          </p:nvSpPr>
          <p:spPr>
            <a:xfrm>
              <a:off x="389337" y="970466"/>
              <a:ext cx="5450719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0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6">
              <a:extLst>
                <a:ext uri="{FF2B5EF4-FFF2-40B4-BE49-F238E27FC236}">
                  <a16:creationId xmlns:a16="http://schemas.microsoft.com/office/drawing/2014/main" id="{64C44968-7552-4F97-BB77-91C35CCCE50B}"/>
                </a:ext>
              </a:extLst>
            </p:cNvPr>
            <p:cNvSpPr txBox="1"/>
            <p:nvPr/>
          </p:nvSpPr>
          <p:spPr>
            <a:xfrm>
              <a:off x="408071" y="989200"/>
              <a:ext cx="5413251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024" tIns="0" rIns="206024" bIns="0" numCol="1" spcCol="1270" anchor="ctr" anchorCtr="0">
              <a:noAutofit/>
            </a:bodyPr>
            <a:lstStyle/>
            <a:p>
              <a:pPr marL="0" lvl="0" indent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路径（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path</a:t>
              </a: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）</a:t>
              </a:r>
              <a:endPara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3CD39A-035D-44F8-BD7C-EFB52E89A188}"/>
              </a:ext>
            </a:extLst>
          </p:cNvPr>
          <p:cNvGrpSpPr/>
          <p:nvPr/>
        </p:nvGrpSpPr>
        <p:grpSpPr>
          <a:xfrm>
            <a:off x="737062" y="4495800"/>
            <a:ext cx="8305800" cy="1954831"/>
            <a:chOff x="0" y="1162346"/>
            <a:chExt cx="7786742" cy="30303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10799F5-2916-46A5-9998-C900087F3508}"/>
                </a:ext>
              </a:extLst>
            </p:cNvPr>
            <p:cNvSpPr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4838B19-E261-43A1-B605-C3812B12C381}"/>
                </a:ext>
              </a:extLst>
            </p:cNvPr>
            <p:cNvSpPr txBox="1"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338" tIns="270764" rIns="604338" bIns="128016" numCol="1" spcCol="1270" anchor="t" anchorCtr="0">
              <a:noAutofit/>
            </a:bodyPr>
            <a:lstStyle/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r>
                <a:rPr lang="zh-CN" altLang="en-US" sz="20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无向图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(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0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连通（</a:t>
              </a:r>
              <a:r>
                <a:rPr lang="en-US" altLang="zh-CN" sz="20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connected</a:t>
              </a:r>
              <a:r>
                <a:rPr lang="zh-CN" altLang="en-US" sz="20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）的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，当且仅当该图中任意两个顶点之间都存在一条路径。</a:t>
              </a:r>
              <a:endPara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171450" lvl="1" indent="-171450" defTabSz="800100">
                <a:spcBef>
                  <a:spcPct val="0"/>
                </a:spcBef>
                <a:spcAft>
                  <a:spcPts val="100"/>
                </a:spcAft>
                <a:buFontTx/>
                <a:buChar char="•"/>
              </a:pPr>
              <a:r>
                <a:rPr lang="zh-CN" altLang="en-US" sz="2000" b="1" dirty="0">
                  <a:highlight>
                    <a:srgbClr val="00FFFF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有向图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(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000" b="1" dirty="0">
                  <a:highlight>
                    <a:srgbClr val="00FFFF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强连通（</a:t>
              </a:r>
              <a:r>
                <a:rPr lang="en-US" altLang="zh-CN" sz="2000" b="1" dirty="0">
                  <a:highlight>
                    <a:srgbClr val="00FFFF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strongly connected</a:t>
              </a:r>
              <a:r>
                <a:rPr lang="zh-CN" altLang="en-US" sz="2000" b="1" dirty="0">
                  <a:highlight>
                    <a:srgbClr val="00FFFF"/>
                  </a:highligh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的，当且仅当该图中任意两个顶点（即，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zh-CN" altLang="en-US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 </a:t>
              </a:r>
              <a:r>
                <a:rPr lang="zh-CN" altLang="en-US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）之间，既存在从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的路径，也存在从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到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的路径。</a:t>
              </a:r>
            </a:p>
            <a:p>
              <a:pPr marL="171450" lvl="1" indent="-171450" algn="l" defTabSz="800100" rtl="0">
                <a:spcBef>
                  <a:spcPct val="0"/>
                </a:spcBef>
                <a:spcAft>
                  <a:spcPts val="100"/>
                </a:spcAft>
                <a:buChar char="•"/>
              </a:pPr>
              <a:endPara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61F47EE-23E8-45EE-928E-E81BEEFC7EE4}"/>
              </a:ext>
            </a:extLst>
          </p:cNvPr>
          <p:cNvGrpSpPr/>
          <p:nvPr/>
        </p:nvGrpSpPr>
        <p:grpSpPr>
          <a:xfrm>
            <a:off x="1126399" y="4303920"/>
            <a:ext cx="5450719" cy="383760"/>
            <a:chOff x="389337" y="970466"/>
            <a:chExt cx="5450719" cy="383760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9D4947A-AE00-44D7-9213-CE40B4C66F0D}"/>
                </a:ext>
              </a:extLst>
            </p:cNvPr>
            <p:cNvSpPr/>
            <p:nvPr/>
          </p:nvSpPr>
          <p:spPr>
            <a:xfrm>
              <a:off x="389337" y="970466"/>
              <a:ext cx="5450719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0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矩形: 圆角 6">
              <a:extLst>
                <a:ext uri="{FF2B5EF4-FFF2-40B4-BE49-F238E27FC236}">
                  <a16:creationId xmlns:a16="http://schemas.microsoft.com/office/drawing/2014/main" id="{A8BA0656-9BCE-447B-9320-BFC9E54BF323}"/>
                </a:ext>
              </a:extLst>
            </p:cNvPr>
            <p:cNvSpPr txBox="1"/>
            <p:nvPr/>
          </p:nvSpPr>
          <p:spPr>
            <a:xfrm>
              <a:off x="408071" y="989200"/>
              <a:ext cx="5413251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024" tIns="0" rIns="206024" bIns="0" numCol="1" spcCol="1270" anchor="ctr" anchorCtr="0">
              <a:noAutofit/>
            </a:bodyPr>
            <a:lstStyle/>
            <a:p>
              <a:pPr marL="0" lvl="0" indent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连通和强连通</a:t>
              </a:r>
              <a:endPara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2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608722-6D7D-4430-B0D4-9EECE3BE0B33}"/>
              </a:ext>
            </a:extLst>
          </p:cNvPr>
          <p:cNvGrpSpPr/>
          <p:nvPr/>
        </p:nvGrpSpPr>
        <p:grpSpPr>
          <a:xfrm>
            <a:off x="533400" y="1774823"/>
            <a:ext cx="8534400" cy="4549777"/>
            <a:chOff x="0" y="1162346"/>
            <a:chExt cx="7786742" cy="30303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C4AD1-4B47-4255-9E56-AFE272247934}"/>
                </a:ext>
              </a:extLst>
            </p:cNvPr>
            <p:cNvSpPr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7E29F9-947C-4337-A4B8-FB6935BCA35D}"/>
                </a:ext>
              </a:extLst>
            </p:cNvPr>
            <p:cNvSpPr txBox="1"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338" tIns="270764" rIns="604338" bIns="128016" numCol="1" spcCol="1270" anchor="t" anchorCtr="0">
              <a:noAutofit/>
            </a:bodyPr>
            <a:lstStyle/>
            <a:p>
              <a:pPr marL="171450" lvl="1" indent="-171450" algn="l" defTabSz="800100" rtl="0">
                <a:spcBef>
                  <a:spcPts val="60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有向图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中的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环路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指一条首顶点和末顶点相同的非空路径，若环路中除首顶点和末顶点外其它顶点各不相同，则称该环路为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简单环路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simple cycle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spcBef>
                  <a:spcPts val="60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无向图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中的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环路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定义与有向图类似，额外条件是环路中出现任意多次的边必须是同一朝向，即环路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)… 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i="1" baseline="-15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200" b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中存在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i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i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2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= 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), 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则不允许再出现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i="1" baseline="-15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200" b="1" i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b="1" baseline="-1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= 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spcBef>
                  <a:spcPts val="60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不存在环路的图称为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无环图（</a:t>
              </a:r>
              <a:r>
                <a:rPr lang="en-US" altLang="zh-CN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acyclic graph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</a:p>
            <a:p>
              <a:pPr marL="171450" lvl="1" indent="-171450" algn="l" defTabSz="800100" rtl="0">
                <a:spcBef>
                  <a:spcPts val="60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无向无环图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称为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无向森林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undirected forest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），若该图是连通的，则形成一颗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tree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628650" lvl="2" indent="-171450" defTabSz="800100">
                <a:spcBef>
                  <a:spcPts val="60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无向无环图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: 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图连通则为树；不连通则为森林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 </a:t>
              </a:r>
            </a:p>
            <a:p>
              <a:pPr marL="171450" lvl="1" indent="-171450" algn="l" defTabSz="800100" rtl="0">
                <a:spcBef>
                  <a:spcPts val="60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有向无环图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通常缩写成</a:t>
              </a:r>
              <a:r>
                <a:rPr lang="en-US" altLang="zh-CN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DAG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Directed Acyclic Graph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0DEE0E-F007-4888-B29F-33421D692476}"/>
              </a:ext>
            </a:extLst>
          </p:cNvPr>
          <p:cNvGrpSpPr/>
          <p:nvPr/>
        </p:nvGrpSpPr>
        <p:grpSpPr>
          <a:xfrm>
            <a:off x="1151337" y="1582943"/>
            <a:ext cx="5450719" cy="383760"/>
            <a:chOff x="389337" y="970466"/>
            <a:chExt cx="5450719" cy="38376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0242F01-A68F-41DE-8BDF-E73ACB23DAD3}"/>
                </a:ext>
              </a:extLst>
            </p:cNvPr>
            <p:cNvSpPr/>
            <p:nvPr/>
          </p:nvSpPr>
          <p:spPr>
            <a:xfrm>
              <a:off x="389337" y="970466"/>
              <a:ext cx="5450719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0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6">
              <a:extLst>
                <a:ext uri="{FF2B5EF4-FFF2-40B4-BE49-F238E27FC236}">
                  <a16:creationId xmlns:a16="http://schemas.microsoft.com/office/drawing/2014/main" id="{64C44968-7552-4F97-BB77-91C35CCCE50B}"/>
                </a:ext>
              </a:extLst>
            </p:cNvPr>
            <p:cNvSpPr txBox="1"/>
            <p:nvPr/>
          </p:nvSpPr>
          <p:spPr>
            <a:xfrm>
              <a:off x="408071" y="989200"/>
              <a:ext cx="5413251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024" tIns="0" rIns="206024" bIns="0" numCol="1" spcCol="1270" anchor="ctr" anchorCtr="0">
              <a:noAutofit/>
            </a:bodyPr>
            <a:lstStyle/>
            <a:p>
              <a:pPr marL="0" lvl="0" indent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环路（</a:t>
              </a:r>
              <a:r>
                <a:rPr lang="en-US" altLang="zh-CN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cycle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）</a:t>
              </a:r>
              <a:endPara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42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685800"/>
            <a:ext cx="7467600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latin typeface="SimSun" pitchFamily="2" charset="-122"/>
                <a:ea typeface="SimSun" pitchFamily="2" charset="-122"/>
              </a:rPr>
              <a:t>图的基本知识</a:t>
            </a:r>
            <a:endParaRPr lang="en-US" altLang="zh-CN" sz="28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608722-6D7D-4430-B0D4-9EECE3BE0B33}"/>
              </a:ext>
            </a:extLst>
          </p:cNvPr>
          <p:cNvGrpSpPr/>
          <p:nvPr/>
        </p:nvGrpSpPr>
        <p:grpSpPr>
          <a:xfrm>
            <a:off x="533400" y="1774823"/>
            <a:ext cx="8534400" cy="2339977"/>
            <a:chOff x="0" y="1162346"/>
            <a:chExt cx="7786742" cy="30303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C4AD1-4B47-4255-9E56-AFE272247934}"/>
                </a:ext>
              </a:extLst>
            </p:cNvPr>
            <p:cNvSpPr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7E29F9-947C-4337-A4B8-FB6935BCA35D}"/>
                </a:ext>
              </a:extLst>
            </p:cNvPr>
            <p:cNvSpPr txBox="1"/>
            <p:nvPr/>
          </p:nvSpPr>
          <p:spPr>
            <a:xfrm>
              <a:off x="0" y="1162346"/>
              <a:ext cx="7786742" cy="3030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338" tIns="270764" rIns="604338" bIns="128016" numCol="1" spcCol="1270" anchor="t" anchorCtr="0">
              <a:noAutofit/>
            </a:bodyPr>
            <a:lstStyle/>
            <a:p>
              <a:pPr marL="171450" lvl="1" indent="-171450" algn="l" defTabSz="800100" rtl="0">
                <a:spcBef>
                  <a:spcPts val="60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无向图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(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连通分支（</a:t>
              </a:r>
              <a:r>
                <a:rPr lang="en-US" altLang="zh-CN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connected component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的最大连通子图；</a:t>
              </a:r>
              <a:endPara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spcBef>
                  <a:spcPts val="600"/>
                </a:spcBef>
                <a:spcAft>
                  <a:spcPts val="100"/>
                </a:spcAft>
                <a:buChar char="•"/>
              </a:pP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有向图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= (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强连通分支（</a:t>
              </a:r>
              <a:r>
                <a:rPr lang="en-US" altLang="zh-CN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strongly connected component</a:t>
              </a: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的最大强连通子图</a:t>
              </a:r>
              <a:r>
                <a:rPr lang="en-US" altLang="zh-CN" sz="2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</a:p>
            <a:p>
              <a:pPr marL="628650" lvl="2" indent="-171450" defTabSz="800100">
                <a:spcBef>
                  <a:spcPts val="600"/>
                </a:spcBef>
                <a:spcAft>
                  <a:spcPts val="100"/>
                </a:spcAft>
                <a:buChar char="•"/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这里“最大”指不是任何其它连通（强连通）分支的子图</a:t>
              </a:r>
              <a:endPara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0DEE0E-F007-4888-B29F-33421D692476}"/>
              </a:ext>
            </a:extLst>
          </p:cNvPr>
          <p:cNvGrpSpPr/>
          <p:nvPr/>
        </p:nvGrpSpPr>
        <p:grpSpPr>
          <a:xfrm>
            <a:off x="1151337" y="1582943"/>
            <a:ext cx="5450719" cy="383760"/>
            <a:chOff x="389337" y="970466"/>
            <a:chExt cx="5450719" cy="38376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0242F01-A68F-41DE-8BDF-E73ACB23DAD3}"/>
                </a:ext>
              </a:extLst>
            </p:cNvPr>
            <p:cNvSpPr/>
            <p:nvPr/>
          </p:nvSpPr>
          <p:spPr>
            <a:xfrm>
              <a:off x="389337" y="970466"/>
              <a:ext cx="5450719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fillRef>
            <a:effectRef idx="0">
              <a:schemeClr val="accent2">
                <a:shade val="80000"/>
                <a:hueOff val="0"/>
                <a:satOff val="-5541"/>
                <a:lumOff val="142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: 圆角 6">
              <a:extLst>
                <a:ext uri="{FF2B5EF4-FFF2-40B4-BE49-F238E27FC236}">
                  <a16:creationId xmlns:a16="http://schemas.microsoft.com/office/drawing/2014/main" id="{64C44968-7552-4F97-BB77-91C35CCCE50B}"/>
                </a:ext>
              </a:extLst>
            </p:cNvPr>
            <p:cNvSpPr txBox="1"/>
            <p:nvPr/>
          </p:nvSpPr>
          <p:spPr>
            <a:xfrm>
              <a:off x="408071" y="989200"/>
              <a:ext cx="5413251" cy="34629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024" tIns="0" rIns="206024" bIns="0" numCol="1" spcCol="1270" anchor="ctr" anchorCtr="0">
              <a:noAutofit/>
            </a:bodyPr>
            <a:lstStyle/>
            <a:p>
              <a:pPr marL="0" lvl="0" indent="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连通分支和强连通分支</a:t>
              </a:r>
              <a:endPara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DCDF5F63-6959-4375-B81A-0A4B4250E0CA}"/>
              </a:ext>
            </a:extLst>
          </p:cNvPr>
          <p:cNvSpPr/>
          <p:nvPr/>
        </p:nvSpPr>
        <p:spPr>
          <a:xfrm>
            <a:off x="1613916" y="44482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388EF92-4FAE-4026-BF1C-A56EF15291CB}"/>
              </a:ext>
            </a:extLst>
          </p:cNvPr>
          <p:cNvSpPr/>
          <p:nvPr/>
        </p:nvSpPr>
        <p:spPr>
          <a:xfrm>
            <a:off x="786356" y="52563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CDB73D-20F8-41C4-B9DF-86C7ED2CF136}"/>
              </a:ext>
            </a:extLst>
          </p:cNvPr>
          <p:cNvSpPr/>
          <p:nvPr/>
        </p:nvSpPr>
        <p:spPr>
          <a:xfrm>
            <a:off x="2514600" y="474721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A4B6DD-5A50-4CE2-8954-B7F73DEC76AB}"/>
              </a:ext>
            </a:extLst>
          </p:cNvPr>
          <p:cNvSpPr/>
          <p:nvPr/>
        </p:nvSpPr>
        <p:spPr>
          <a:xfrm>
            <a:off x="1588133" y="59817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1116073-FA3D-41FD-9BA0-1296DA66FCD0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1111560" y="4773441"/>
            <a:ext cx="558152" cy="5386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B8E635B-9D03-470A-95C8-EA8A54B638BB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 flipH="1">
            <a:off x="1778633" y="4829237"/>
            <a:ext cx="25783" cy="11524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854BE4D-788E-4E5D-9097-BAE421E41E96}"/>
              </a:ext>
            </a:extLst>
          </p:cNvPr>
          <p:cNvCxnSpPr>
            <a:cxnSpLocks/>
            <a:stCxn id="17" idx="4"/>
            <a:endCxn id="7" idx="0"/>
          </p:cNvCxnSpPr>
          <p:nvPr/>
        </p:nvCxnSpPr>
        <p:spPr>
          <a:xfrm>
            <a:off x="2705100" y="5128212"/>
            <a:ext cx="0" cy="755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C8BD784-632F-4FE1-B467-B6992771D5DD}"/>
              </a:ext>
            </a:extLst>
          </p:cNvPr>
          <p:cNvSpPr/>
          <p:nvPr/>
        </p:nvSpPr>
        <p:spPr>
          <a:xfrm>
            <a:off x="2514600" y="58835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23C115-34CD-46B8-B72C-8AEDEE3F04E3}"/>
              </a:ext>
            </a:extLst>
          </p:cNvPr>
          <p:cNvSpPr txBox="1"/>
          <p:nvPr/>
        </p:nvSpPr>
        <p:spPr>
          <a:xfrm>
            <a:off x="457200" y="6488668"/>
            <a:ext cx="297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连通分支：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{1,2,3},{4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,5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5291982-DA9D-41B9-9F65-55F7F91A35E7}"/>
              </a:ext>
            </a:extLst>
          </p:cNvPr>
          <p:cNvSpPr/>
          <p:nvPr/>
        </p:nvSpPr>
        <p:spPr>
          <a:xfrm>
            <a:off x="4805516" y="47528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37003FE-DCA9-464F-AA24-09B7711D5D5D}"/>
              </a:ext>
            </a:extLst>
          </p:cNvPr>
          <p:cNvSpPr/>
          <p:nvPr/>
        </p:nvSpPr>
        <p:spPr>
          <a:xfrm>
            <a:off x="4800600" y="56166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65E1A46-CC0A-4357-AECD-F2DF6B126481}"/>
              </a:ext>
            </a:extLst>
          </p:cNvPr>
          <p:cNvSpPr/>
          <p:nvPr/>
        </p:nvSpPr>
        <p:spPr>
          <a:xfrm>
            <a:off x="7353103" y="474463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9E29740-79FC-47D7-8368-8AFA6FC0B986}"/>
              </a:ext>
            </a:extLst>
          </p:cNvPr>
          <p:cNvSpPr/>
          <p:nvPr/>
        </p:nvSpPr>
        <p:spPr>
          <a:xfrm>
            <a:off x="6124378" y="47391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77DDDC2-93EB-4F13-BDC0-726E3A321483}"/>
              </a:ext>
            </a:extLst>
          </p:cNvPr>
          <p:cNvSpPr/>
          <p:nvPr/>
        </p:nvSpPr>
        <p:spPr>
          <a:xfrm>
            <a:off x="6130829" y="563856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306A1F4-F29C-4480-9629-CC49BE543673}"/>
              </a:ext>
            </a:extLst>
          </p:cNvPr>
          <p:cNvSpPr/>
          <p:nvPr/>
        </p:nvSpPr>
        <p:spPr>
          <a:xfrm>
            <a:off x="7353103" y="563856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4E733FA-9F94-4E47-85C4-4F88CB614541}"/>
              </a:ext>
            </a:extLst>
          </p:cNvPr>
          <p:cNvCxnSpPr>
            <a:stCxn id="43" idx="6"/>
            <a:endCxn id="49" idx="2"/>
          </p:cNvCxnSpPr>
          <p:nvPr/>
        </p:nvCxnSpPr>
        <p:spPr>
          <a:xfrm flipV="1">
            <a:off x="5186516" y="4929620"/>
            <a:ext cx="937862" cy="13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0DD3EAA-408D-419C-8C44-8C4F9DDCCB0D}"/>
              </a:ext>
            </a:extLst>
          </p:cNvPr>
          <p:cNvCxnSpPr>
            <a:cxnSpLocks/>
            <a:stCxn id="49" idx="6"/>
            <a:endCxn id="47" idx="2"/>
          </p:cNvCxnSpPr>
          <p:nvPr/>
        </p:nvCxnSpPr>
        <p:spPr>
          <a:xfrm>
            <a:off x="6505378" y="4929620"/>
            <a:ext cx="847725" cy="55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634442D-F3CC-46BF-9194-84AA61560A1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314878" y="5120120"/>
            <a:ext cx="6451" cy="518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046A139-9749-4655-9DB2-12821156467B}"/>
              </a:ext>
            </a:extLst>
          </p:cNvPr>
          <p:cNvCxnSpPr>
            <a:cxnSpLocks/>
            <a:stCxn id="47" idx="4"/>
            <a:endCxn id="53" idx="0"/>
          </p:cNvCxnSpPr>
          <p:nvPr/>
        </p:nvCxnSpPr>
        <p:spPr>
          <a:xfrm>
            <a:off x="7543603" y="5125631"/>
            <a:ext cx="0" cy="512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4C963A3-26F5-4515-8AC4-0E602404E200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>
            <a:off x="6511829" y="5829064"/>
            <a:ext cx="8412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08989DC-E197-4D06-BA2F-574A72FC184E}"/>
              </a:ext>
            </a:extLst>
          </p:cNvPr>
          <p:cNvCxnSpPr>
            <a:cxnSpLocks/>
            <a:stCxn id="51" idx="1"/>
            <a:endCxn id="43" idx="5"/>
          </p:cNvCxnSpPr>
          <p:nvPr/>
        </p:nvCxnSpPr>
        <p:spPr>
          <a:xfrm flipH="1" flipV="1">
            <a:off x="5130720" y="5078005"/>
            <a:ext cx="1055905" cy="616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2861D96-CA88-4833-AF91-BFC4EFEF1E47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4991100" y="5133801"/>
            <a:ext cx="4916" cy="4828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15D1D0B-082C-4164-821C-FF52A0E761FA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5181600" y="5807117"/>
            <a:ext cx="949229" cy="21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A3AF5E8-E131-4782-9A42-71E02911E42D}"/>
              </a:ext>
            </a:extLst>
          </p:cNvPr>
          <p:cNvSpPr txBox="1"/>
          <p:nvPr/>
        </p:nvSpPr>
        <p:spPr>
          <a:xfrm>
            <a:off x="4468618" y="6452429"/>
            <a:ext cx="370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强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连通分支：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{1,2,3,4},{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},{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FD2CA5-5A8F-4051-B9C4-242DF3F18D95}"/>
              </a:ext>
            </a:extLst>
          </p:cNvPr>
          <p:cNvSpPr txBox="1"/>
          <p:nvPr/>
        </p:nvSpPr>
        <p:spPr>
          <a:xfrm>
            <a:off x="6321329" y="100701"/>
            <a:ext cx="2743397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连通分支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连通分量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42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78503</TotalTime>
  <Words>11537</Words>
  <Application>Microsoft Office PowerPoint</Application>
  <PresentationFormat>全屏显示(4:3)</PresentationFormat>
  <Paragraphs>1067</Paragraphs>
  <Slides>61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华文细黑</vt:lpstr>
      <vt:lpstr>楷体</vt:lpstr>
      <vt:lpstr>宋体</vt:lpstr>
      <vt:lpstr>宋体</vt:lpstr>
      <vt:lpstr>微软雅黑</vt:lpstr>
      <vt:lpstr>Arial</vt:lpstr>
      <vt:lpstr>Calibri</vt:lpstr>
      <vt:lpstr>Matura MT Script Capitals</vt:lpstr>
      <vt:lpstr>Symbol</vt:lpstr>
      <vt:lpstr>Times</vt:lpstr>
      <vt:lpstr>Times New Roman</vt:lpstr>
      <vt:lpstr>Office Theme</vt:lpstr>
      <vt:lpstr>Picture</vt:lpstr>
      <vt:lpstr>第 8 章 图的周游算法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作业题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 章 概述</dc:title>
  <dc:creator>Shen, Xiaojun</dc:creator>
  <cp:lastModifiedBy>zbx</cp:lastModifiedBy>
  <cp:revision>1024</cp:revision>
  <dcterms:created xsi:type="dcterms:W3CDTF">2013-04-07T22:24:56Z</dcterms:created>
  <dcterms:modified xsi:type="dcterms:W3CDTF">2025-03-07T05:59:43Z</dcterms:modified>
</cp:coreProperties>
</file>