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318" r:id="rId4"/>
    <p:sldId id="319" r:id="rId5"/>
    <p:sldId id="280" r:id="rId6"/>
    <p:sldId id="259" r:id="rId7"/>
    <p:sldId id="260" r:id="rId8"/>
    <p:sldId id="261" r:id="rId9"/>
    <p:sldId id="262" r:id="rId10"/>
    <p:sldId id="263" r:id="rId11"/>
    <p:sldId id="281" r:id="rId12"/>
    <p:sldId id="282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9" r:id="rId25"/>
    <p:sldId id="275" r:id="rId26"/>
    <p:sldId id="320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nkPad" initials="T" lastIdx="1" clrIdx="0">
    <p:extLst>
      <p:ext uri="{19B8F6BF-5375-455C-9EA6-DF929625EA0E}">
        <p15:presenceInfo xmlns:p15="http://schemas.microsoft.com/office/powerpoint/2012/main" userId="ThinkP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3" autoAdjust="0"/>
    <p:restoredTop sz="84993" autoAdjust="0"/>
  </p:normalViewPr>
  <p:slideViewPr>
    <p:cSldViewPr>
      <p:cViewPr>
        <p:scale>
          <a:sx n="70" d="100"/>
          <a:sy n="70" d="100"/>
        </p:scale>
        <p:origin x="796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D785B-F163-43CF-B981-E877DF1DF7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06B48-D5BD-43D4-8162-78179500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37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权值、权重 </a:t>
            </a:r>
            <a:r>
              <a:rPr lang="en-US" altLang="zh-CN" dirty="0"/>
              <a:t>=&gt; weight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32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算法假定图是连通的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7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这里用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T(V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表示一棵树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93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“这个割与集合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不相交”成立，因为其上一行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zh-CN" alt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含有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所有与顶点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u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连通的顶点的集合，而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zh-CN" altLang="en-US" i="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包含所有与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不连通的顶点的集合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…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如果“这个割与集合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不相交”不成立，对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V-P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的划分就不成立了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</a:p>
          <a:p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i="1" dirty="0" err="1"/>
              <a:t>e</a:t>
            </a:r>
            <a:r>
              <a:rPr lang="en-US" altLang="zh-CN" i="1" baseline="-15000" dirty="0" err="1"/>
              <a:t>i</a:t>
            </a:r>
            <a:r>
              <a:rPr lang="zh-CN" altLang="en-US" dirty="0"/>
              <a:t>是这一轮循环的第一个不构成环路的权重最小的边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穿越边是依赖于割的，实际上我们对每个分支都可以构造一个割，其都有对应的穿越边，而连通距离最近的两个分支的边（如果有多条的话，选最短的那个），就是所有这些穿越边中最短的那个，即最小穿越边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6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原图中只有</a:t>
            </a:r>
            <a:r>
              <a:rPr lang="en-US" altLang="zh-CN" dirty="0"/>
              <a:t>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(</a:t>
            </a:r>
            <a:r>
              <a:rPr lang="en-US" altLang="zh-CN" dirty="0" err="1"/>
              <a:t>e,d</a:t>
            </a:r>
            <a:r>
              <a:rPr lang="en-US" altLang="zh-CN" dirty="0"/>
              <a:t>)</a:t>
            </a:r>
            <a:r>
              <a:rPr lang="zh-CN" altLang="en-US" dirty="0"/>
              <a:t>两条边拥有相同的权重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51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集合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中的顶点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实际指连接集合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中的所有边的端点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仍记为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，有点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slight abuse of notation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14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28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这里，我们不讨论有向树</a:t>
            </a:r>
            <a:r>
              <a:rPr lang="en-US" altLang="zh-CN" dirty="0"/>
              <a:t>…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0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=&gt; 2), </a:t>
            </a:r>
            <a:r>
              <a:rPr lang="zh-CN" altLang="en-US" dirty="0"/>
              <a:t>证明：首先，因为树是连通的，所以任意两顶点之间必然连通；其次，要是某两个顶点之间有两条不同的路的话，那么这两条路中间不重叠的部分必然形成环路</a:t>
            </a:r>
            <a:r>
              <a:rPr lang="en-US" altLang="zh-CN" dirty="0"/>
              <a:t>【</a:t>
            </a:r>
            <a:r>
              <a:rPr lang="zh-CN" altLang="en-US" dirty="0"/>
              <a:t>考虑无向图</a:t>
            </a:r>
            <a:r>
              <a:rPr lang="en-US" altLang="zh-CN" dirty="0"/>
              <a:t>】</a:t>
            </a:r>
            <a:r>
              <a:rPr lang="zh-CN" altLang="en-US" dirty="0"/>
              <a:t>，这与</a:t>
            </a:r>
            <a:r>
              <a:rPr lang="en-US" altLang="zh-CN" dirty="0"/>
              <a:t>G</a:t>
            </a:r>
            <a:r>
              <a:rPr lang="zh-CN" altLang="en-US" dirty="0"/>
              <a:t>是一棵树的假设相矛盾</a:t>
            </a:r>
            <a:r>
              <a:rPr lang="en-US" altLang="zh-CN" dirty="0"/>
              <a:t>——</a:t>
            </a:r>
            <a:r>
              <a:rPr lang="zh-CN" altLang="en-US" dirty="0"/>
              <a:t>因为树是无环的；</a:t>
            </a:r>
            <a:endParaRPr lang="en-US" altLang="zh-CN" dirty="0"/>
          </a:p>
          <a:p>
            <a:r>
              <a:rPr lang="en-US" dirty="0"/>
              <a:t>2) =&gt;3) </a:t>
            </a:r>
            <a:r>
              <a:rPr lang="zh-CN" altLang="en-US" dirty="0"/>
              <a:t>是因为树中任意链路都是连接链路两个端点的唯一路径，删掉其中任何一条，必然导致剩余的图不再连通了；</a:t>
            </a:r>
            <a:endParaRPr lang="en-US" altLang="zh-CN" dirty="0"/>
          </a:p>
          <a:p>
            <a:r>
              <a:rPr lang="en-US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=&gt; 4) </a:t>
            </a:r>
            <a:r>
              <a:rPr lang="zh-CN" altLang="en-US" dirty="0"/>
              <a:t>可用归纳法证明，见</a:t>
            </a:r>
            <a:r>
              <a:rPr lang="en-US" altLang="zh-CN" dirty="0"/>
              <a:t>《</a:t>
            </a:r>
            <a:r>
              <a:rPr lang="zh-CN" altLang="en-US" dirty="0"/>
              <a:t>算法导论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688</a:t>
            </a:r>
            <a:r>
              <a:rPr lang="zh-CN" altLang="en-US" dirty="0"/>
              <a:t>页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其它特性的推导，也详见</a:t>
            </a:r>
            <a:r>
              <a:rPr lang="en-US" altLang="zh-CN" dirty="0"/>
              <a:t>《</a:t>
            </a:r>
            <a:r>
              <a:rPr lang="zh-CN" altLang="en-US" dirty="0"/>
              <a:t>算法导论</a:t>
            </a:r>
            <a:r>
              <a:rPr lang="en-US" altLang="zh-CN" dirty="0"/>
              <a:t>》</a:t>
            </a:r>
            <a:r>
              <a:rPr lang="zh-CN" altLang="en-US" dirty="0"/>
              <a:t>第</a:t>
            </a:r>
            <a:r>
              <a:rPr lang="en-US" altLang="zh-CN" dirty="0"/>
              <a:t>688</a:t>
            </a:r>
            <a:r>
              <a:rPr lang="zh-CN" altLang="en-US" dirty="0"/>
              <a:t>页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6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这里假定图是连通的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0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7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倒数第</a:t>
            </a:r>
            <a:r>
              <a:rPr lang="en-US" altLang="zh-CN" dirty="0"/>
              <a:t>2-3</a:t>
            </a:r>
            <a:r>
              <a:rPr lang="zh-CN" altLang="en-US" dirty="0"/>
              <a:t>行的说法成立，是因为要想连接割的两边的两个顶点，就像</a:t>
            </a:r>
            <a:r>
              <a:rPr lang="en-US" altLang="zh-CN" dirty="0"/>
              <a:t>u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en-US" dirty="0"/>
              <a:t>，必须通过交叉边，就像这里说的</a:t>
            </a:r>
            <a:r>
              <a:rPr lang="en-US" altLang="zh-CN" dirty="0"/>
              <a:t>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56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图中实线是</a:t>
            </a:r>
            <a:r>
              <a:rPr lang="en-US" altLang="zh-CN" dirty="0"/>
              <a:t>T</a:t>
            </a:r>
            <a:r>
              <a:rPr lang="zh-CN" altLang="en-US" dirty="0"/>
              <a:t>中的边，粗线是</a:t>
            </a:r>
            <a:r>
              <a:rPr lang="en-US" altLang="zh-CN" dirty="0"/>
              <a:t>A</a:t>
            </a:r>
            <a:r>
              <a:rPr lang="zh-CN" altLang="en-US" dirty="0"/>
              <a:t>中的边</a:t>
            </a:r>
            <a:r>
              <a:rPr lang="en-US" altLang="zh-CN" dirty="0"/>
              <a:t>.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31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06B48-D5BD-43D4-8162-7817950034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65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A4C05-0428-4442-B4D5-A71869A1CE77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3E56C-0B89-46DC-AF76-53EEB20FAF5B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1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6CE55-3D65-43E8-9B3F-285C2EAF7520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6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2014B-7E0F-4823-9D7D-6EDE2DCCF93F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0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6458-163C-4DBD-BDCB-0B522061021C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7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F2397-B9DE-4018-BA9E-E95E712941DC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0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9ABDF-05D0-415A-87F4-5C12CC9921A8}" type="datetime1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9026A-B9A2-4F9C-BD53-C2B5B5FE5C7A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6CCF-95D8-48A1-B9B7-C69FE4946383}" type="datetime1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3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32879-889F-4C55-BDB1-83B7E7B5D680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5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40EFD-EAFD-4639-BC30-778185FA0186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5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9B3B7-2ED1-428C-90FC-F63C63D634DC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2427C-90CD-4661-B725-C3D658441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9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924800" cy="10668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SimSun" pitchFamily="2" charset="-122"/>
                <a:ea typeface="SimSun" pitchFamily="2" charset="-122"/>
              </a:rPr>
              <a:t>第 </a:t>
            </a:r>
            <a:r>
              <a:rPr lang="en-US" altLang="zh-CN" sz="3200" b="1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9</a:t>
            </a:r>
            <a:r>
              <a:rPr lang="en-US" sz="3200" b="1" dirty="0">
                <a:latin typeface="SimSun" pitchFamily="2" charset="-122"/>
                <a:ea typeface="SimSun" pitchFamily="2" charset="-122"/>
              </a:rPr>
              <a:t> </a:t>
            </a:r>
            <a:r>
              <a:rPr lang="zh-CN" altLang="en-US" sz="3200" b="1" dirty="0">
                <a:latin typeface="SimSun" pitchFamily="2" charset="-122"/>
                <a:ea typeface="SimSun" pitchFamily="2" charset="-122"/>
              </a:rPr>
              <a:t>章</a:t>
            </a:r>
            <a:r>
              <a:rPr lang="en-US" sz="3200" b="1" dirty="0">
                <a:latin typeface="SimSun" pitchFamily="2" charset="-122"/>
                <a:ea typeface="SimSun" pitchFamily="2" charset="-122"/>
              </a:rPr>
              <a:t>	</a:t>
            </a:r>
            <a:r>
              <a:rPr lang="zh-CN" altLang="en-US" sz="3200" b="1" dirty="0"/>
              <a:t>图的最小生成树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752599"/>
            <a:ext cx="7543800" cy="4419599"/>
          </a:xfrm>
        </p:spPr>
        <p:txBody>
          <a:bodyPr>
            <a:normAutofit fontScale="92500"/>
          </a:bodyPr>
          <a:lstStyle/>
          <a:p>
            <a:pPr marL="465138" indent="-465138" algn="just">
              <a:lnSpc>
                <a:spcPct val="150000"/>
              </a:lnSpc>
              <a:buFont typeface="Symbol"/>
              <a:buChar char="·"/>
            </a:pP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连通图</a:t>
            </a:r>
            <a:r>
              <a:rPr lang="en-US" sz="1800" i="1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的一个连通子图如果</a:t>
            </a:r>
            <a:r>
              <a:rPr lang="zh-CN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包含图中所有顶点</a:t>
            </a: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则称为</a:t>
            </a:r>
            <a:r>
              <a:rPr lang="en-US" sz="1800" i="1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的一个</a:t>
            </a:r>
            <a:r>
              <a:rPr lang="zh-CN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支撑子图（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spanning subgraph</a:t>
            </a:r>
            <a:r>
              <a:rPr lang="zh-CN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） </a:t>
            </a: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indent="-465138" algn="just">
              <a:lnSpc>
                <a:spcPct val="150000"/>
              </a:lnSpc>
              <a:buFont typeface="Symbol"/>
              <a:buChar char="·"/>
            </a:pP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图</a:t>
            </a:r>
            <a:r>
              <a:rPr lang="en-US" sz="1800" i="1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的一个</a:t>
            </a:r>
            <a:r>
              <a:rPr lang="zh-CN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支撑子图</a:t>
            </a: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如果是一棵</a:t>
            </a:r>
            <a:r>
              <a:rPr lang="zh-CN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树</a:t>
            </a: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，则称其为图</a:t>
            </a:r>
            <a:r>
              <a:rPr lang="en-US" sz="1800" i="1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的一棵</a:t>
            </a:r>
            <a:r>
              <a:rPr lang="zh-CN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生成树（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Spanning Tree</a:t>
            </a:r>
            <a:r>
              <a:rPr lang="zh-CN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）</a:t>
            </a: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indent="-465138" algn="just">
              <a:lnSpc>
                <a:spcPct val="150000"/>
              </a:lnSpc>
              <a:buFont typeface="Symbol"/>
              <a:buChar char="·"/>
            </a:pP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加权图</a:t>
            </a:r>
            <a:r>
              <a:rPr lang="en-US" sz="1800" i="1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的一棵生成树</a:t>
            </a:r>
            <a:r>
              <a:rPr lang="en-US" altLang="zh-CN" sz="1800" i="1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，如果它的所有边的总权值，记作</a:t>
            </a:r>
            <a:r>
              <a:rPr lang="en-US" altLang="zh-CN" sz="1800" i="1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altLang="zh-CN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sz="1800" i="1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altLang="zh-CN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)，</a:t>
            </a: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是所有生成树中最小的，则称其为</a:t>
            </a:r>
            <a:r>
              <a:rPr lang="zh-CN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最小生成树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(MST</a:t>
            </a:r>
            <a:r>
              <a:rPr lang="zh-CN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Minimal Spanning Tree)</a:t>
            </a:r>
            <a:r>
              <a:rPr lang="zh-CN" altLang="en-US" sz="1800" dirty="0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altLang="zh-CN" sz="1800" dirty="0">
              <a:solidFill>
                <a:schemeClr val="tx1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indent="-465138" algn="just">
              <a:lnSpc>
                <a:spcPct val="150000"/>
              </a:lnSpc>
              <a:buFont typeface="Symbol"/>
              <a:buChar char="·"/>
            </a:pPr>
            <a:r>
              <a:rPr lang="zh-CN" altLang="en-US" sz="1800" dirty="0">
                <a:solidFill>
                  <a:schemeClr val="tx1"/>
                </a:solidFill>
                <a:latin typeface="SimSun" pitchFamily="2" charset="-122"/>
                <a:ea typeface="SimSun" pitchFamily="2" charset="-122"/>
              </a:rPr>
              <a:t>很多应用问题可建模为找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MST</a:t>
            </a:r>
            <a:r>
              <a:rPr lang="zh-CN" altLang="en-US" sz="1800" dirty="0">
                <a:solidFill>
                  <a:schemeClr val="tx1"/>
                </a:solidFill>
                <a:latin typeface="SimSun" pitchFamily="2" charset="-122"/>
                <a:ea typeface="SimSun" pitchFamily="2" charset="-122"/>
              </a:rPr>
              <a:t>的问题，比如电子电路设计中的</a:t>
            </a:r>
            <a:r>
              <a:rPr lang="zh-CN" altLang="en-US" sz="18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itchFamily="2" charset="-122"/>
                <a:ea typeface="SimSun" pitchFamily="2" charset="-122"/>
              </a:rPr>
              <a:t>多管角连接线路总长度</a:t>
            </a:r>
            <a:r>
              <a:rPr lang="zh-CN" altLang="en-US" sz="1800" dirty="0">
                <a:solidFill>
                  <a:schemeClr val="tx1"/>
                </a:solidFill>
                <a:latin typeface="SimSun" pitchFamily="2" charset="-122"/>
                <a:ea typeface="SimSun" pitchFamily="2" charset="-122"/>
              </a:rPr>
              <a:t>最小化、通信网络中的最小代价全网广播等。</a:t>
            </a:r>
            <a:endParaRPr lang="en-US" altLang="zh-CN" sz="1800" dirty="0">
              <a:solidFill>
                <a:schemeClr val="tx1"/>
              </a:solidFill>
              <a:latin typeface="SimSun" pitchFamily="2" charset="-122"/>
              <a:ea typeface="SimSun" pitchFamily="2" charset="-122"/>
            </a:endParaRPr>
          </a:p>
          <a:p>
            <a:pPr marL="465138" indent="-465138" algn="just">
              <a:lnSpc>
                <a:spcPct val="150000"/>
              </a:lnSpc>
              <a:buFont typeface="Symbol"/>
              <a:buChar char="·"/>
            </a:pPr>
            <a:r>
              <a:rPr lang="zh-CN" altLang="en-US" sz="1800" dirty="0">
                <a:solidFill>
                  <a:schemeClr val="tx1"/>
                </a:solidFill>
                <a:latin typeface="SimSun" pitchFamily="2" charset="-122"/>
                <a:ea typeface="SimSun" pitchFamily="2" charset="-122"/>
              </a:rPr>
              <a:t>还有许多其它问题可通过找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</a:rPr>
              <a:t>MST</a:t>
            </a:r>
            <a:r>
              <a:rPr lang="zh-CN" altLang="en-US" sz="1800" dirty="0">
                <a:solidFill>
                  <a:schemeClr val="tx1"/>
                </a:solidFill>
                <a:latin typeface="SimSun" pitchFamily="2" charset="-122"/>
                <a:ea typeface="SimSun" pitchFamily="2" charset="-122"/>
              </a:rPr>
              <a:t>得到很好解决，尤其是在近似算法领域。</a:t>
            </a:r>
            <a:endParaRPr lang="en-US" altLang="zh-CN" sz="1800" dirty="0">
              <a:solidFill>
                <a:schemeClr val="tx1"/>
              </a:solidFill>
              <a:latin typeface="SimSun" pitchFamily="2" charset="-122"/>
              <a:ea typeface="SimSun" pitchFamily="2" charset="-122"/>
            </a:endParaRPr>
          </a:p>
          <a:p>
            <a:pPr marL="465138" indent="-465138" algn="just">
              <a:lnSpc>
                <a:spcPct val="150000"/>
              </a:lnSpc>
              <a:buFont typeface="Symbol"/>
              <a:buChar char="·"/>
            </a:pPr>
            <a:r>
              <a:rPr lang="en-US" sz="1800" dirty="0" err="1"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常用算法是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Prim</a:t>
            </a:r>
            <a:r>
              <a:rPr lang="en-US" sz="1800" dirty="0" err="1"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算法和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Kruskal</a:t>
            </a:r>
            <a:r>
              <a:rPr lang="en-US" sz="1800" dirty="0" err="1"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算法</a:t>
            </a:r>
            <a:r>
              <a:rPr lang="en-US" altLang="zh-CN" sz="1800" dirty="0"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——</a:t>
            </a:r>
            <a:r>
              <a:rPr lang="zh-CN" altLang="en-US" sz="1800" dirty="0"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两者均采用了</a:t>
            </a:r>
            <a:r>
              <a:rPr lang="zh-CN" altLang="en-US" sz="1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贪心法</a:t>
            </a:r>
            <a:r>
              <a:rPr lang="en-US" sz="1800" dirty="0">
                <a:solidFill>
                  <a:schemeClr val="tx1"/>
                </a:solidFill>
                <a:latin typeface="SimSun" pitchFamily="2" charset="-122"/>
                <a:ea typeface="SimSun" pitchFamily="2" charset="-122"/>
                <a:cs typeface="Times New Roman" pitchFamily="18" charset="0"/>
              </a:rPr>
              <a:t>。</a:t>
            </a:r>
            <a:endParaRPr lang="en-US" altLang="zh-CN" sz="1800" dirty="0">
              <a:solidFill>
                <a:schemeClr val="tx1"/>
              </a:solidFill>
              <a:sym typeface="Symbo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9-1</a:t>
            </a:r>
          </a:p>
        </p:txBody>
      </p:sp>
    </p:spTree>
    <p:extLst>
      <p:ext uri="{BB962C8B-B14F-4D97-AF65-F5344CB8AC3E}">
        <p14:creationId xmlns:p14="http://schemas.microsoft.com/office/powerpoint/2010/main" val="1369855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9-10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997255"/>
              </p:ext>
            </p:extLst>
          </p:nvPr>
        </p:nvGraphicFramePr>
        <p:xfrm>
          <a:off x="1371600" y="457200"/>
          <a:ext cx="6629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810650" imgH="1771124" progId="Word.Picture.8">
                  <p:embed/>
                </p:oleObj>
              </mc:Choice>
              <mc:Fallback>
                <p:oleObj name="Picture" r:id="rId3" imgW="4810650" imgH="1771124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"/>
                        <a:ext cx="6629400" cy="2667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62000" y="3048000"/>
            <a:ext cx="8077200" cy="3363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064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显然，把边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从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中刪去会把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断开为两个子树，分别含有顶点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。这时如果把边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加进去，则会把这两个子树又连成一棵新的生成树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T’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T’ =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– {(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)})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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)}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 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indent="40640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因为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是割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的最小交叉边，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，所以有 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T’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–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+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indent="465138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因为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是一棵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MST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，则有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是所有生成树中最小的，因此也必然有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T’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)，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所以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T’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必定也是一棵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MST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且包含边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。所以，集合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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)}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包含在某一棵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MST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中。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7956FCE0-7378-466B-B997-B4DC30E6AF9A}"/>
              </a:ext>
            </a:extLst>
          </p:cNvPr>
          <p:cNvGrpSpPr/>
          <p:nvPr/>
        </p:nvGrpSpPr>
        <p:grpSpPr>
          <a:xfrm>
            <a:off x="2895600" y="1295400"/>
            <a:ext cx="1676400" cy="1066801"/>
            <a:chOff x="2895600" y="4800600"/>
            <a:chExt cx="1676400" cy="1066801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AB88786-CA2C-42A3-9C76-AE10DC9C6388}"/>
                </a:ext>
              </a:extLst>
            </p:cNvPr>
            <p:cNvGrpSpPr/>
            <p:nvPr/>
          </p:nvGrpSpPr>
          <p:grpSpPr>
            <a:xfrm>
              <a:off x="2895600" y="4800600"/>
              <a:ext cx="1676400" cy="1066801"/>
              <a:chOff x="2895600" y="4800600"/>
              <a:chExt cx="1676400" cy="1066801"/>
            </a:xfrm>
          </p:grpSpPr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5F3FEB89-171E-4915-A940-BC52B4C6C9B6}"/>
                  </a:ext>
                </a:extLst>
              </p:cNvPr>
              <p:cNvCxnSpPr/>
              <p:nvPr/>
            </p:nvCxnSpPr>
            <p:spPr>
              <a:xfrm>
                <a:off x="3352800" y="4800600"/>
                <a:ext cx="914400" cy="0"/>
              </a:xfrm>
              <a:prstGeom prst="line">
                <a:avLst/>
              </a:prstGeom>
              <a:ln w="222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EB3CBEFB-AC5F-4C3C-B8E6-50744AE640B1}"/>
                  </a:ext>
                </a:extLst>
              </p:cNvPr>
              <p:cNvCxnSpPr/>
              <p:nvPr/>
            </p:nvCxnSpPr>
            <p:spPr>
              <a:xfrm>
                <a:off x="4267200" y="4800600"/>
                <a:ext cx="304800" cy="457200"/>
              </a:xfrm>
              <a:prstGeom prst="line">
                <a:avLst/>
              </a:prstGeom>
              <a:ln w="222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C7D8BAC-69CB-4BCC-80EB-F1899BC447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8600" y="5257799"/>
                <a:ext cx="533400" cy="609601"/>
              </a:xfrm>
              <a:prstGeom prst="line">
                <a:avLst/>
              </a:prstGeom>
              <a:ln w="222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FBCB156-A037-4014-B4DE-5952397880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2800" y="5867400"/>
                <a:ext cx="685800" cy="1"/>
              </a:xfrm>
              <a:prstGeom prst="line">
                <a:avLst/>
              </a:prstGeom>
              <a:ln w="222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FFCD720A-3976-4C70-9546-B615C4077CEF}"/>
                  </a:ext>
                </a:extLst>
              </p:cNvPr>
              <p:cNvCxnSpPr/>
              <p:nvPr/>
            </p:nvCxnSpPr>
            <p:spPr>
              <a:xfrm flipH="1" flipV="1">
                <a:off x="2895600" y="5584581"/>
                <a:ext cx="457200" cy="282819"/>
              </a:xfrm>
              <a:prstGeom prst="line">
                <a:avLst/>
              </a:prstGeom>
              <a:ln w="222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0172A65-0EB2-4452-8195-444725B2F0C1}"/>
                </a:ext>
              </a:extLst>
            </p:cNvPr>
            <p:cNvSpPr txBox="1"/>
            <p:nvPr/>
          </p:nvSpPr>
          <p:spPr>
            <a:xfrm>
              <a:off x="4191000" y="483945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" panose="02020603050405020304" pitchFamily="18" charset="0"/>
                </a:rPr>
                <a:t>p</a:t>
              </a:r>
              <a:endParaRPr lang="en-US" i="1" dirty="0">
                <a:latin typeface="Times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4275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37559"/>
            <a:ext cx="8153400" cy="6343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Generic-MST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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while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does not form a spanning tree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只要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还不是一棵生成树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find a safe edge 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for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 	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找一条安全的边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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{(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)} 	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把边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加到集合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endwhile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return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</a:t>
            </a:r>
          </a:p>
          <a:p>
            <a:pPr lvl="0">
              <a:lnSpc>
                <a:spcPct val="125000"/>
              </a:lnSpc>
              <a:spcBef>
                <a:spcPts val="600"/>
              </a:spcBef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上述通用算法的特性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：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lvl="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随着生成树构造过程的推进，集合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总是保持在无环状态，否则包含集合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MST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将包含一个环路，与树的定义相矛盾。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算法执行的任何时刻，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是一个森林，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的每一个连通分支是一棵树（某些树可能只包含一个顶点，比如，算法开始时，边集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为空，森林中包含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棵树，每棵树中只有一个顶点） 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Generic-MST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算法中的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while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循环总执行次数为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|-1.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当初始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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时，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中有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棵树，每次循环，树的数量减一，当整个森林中只有一棵树时，算法终止。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EA0FC4-F0D4-4993-89C6-78015D07231A}"/>
              </a:ext>
            </a:extLst>
          </p:cNvPr>
          <p:cNvSpPr/>
          <p:nvPr/>
        </p:nvSpPr>
        <p:spPr>
          <a:xfrm>
            <a:off x="914400" y="587375"/>
            <a:ext cx="75438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4DD2D1A5-1B75-4584-AAE7-DF263EFE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9-11</a:t>
            </a:r>
          </a:p>
        </p:txBody>
      </p:sp>
    </p:spTree>
    <p:extLst>
      <p:ext uri="{BB962C8B-B14F-4D97-AF65-F5344CB8AC3E}">
        <p14:creationId xmlns:p14="http://schemas.microsoft.com/office/powerpoint/2010/main" val="52434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-152400"/>
            <a:ext cx="7848600" cy="6535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Generic-MST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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while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does not form a spanning tree//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只要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还不是一棵生成树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find a safe edge 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for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 	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找一条安全的边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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{(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)} 	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把边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加到集合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</a:t>
            </a:r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endwhile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6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return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7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 e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nd</a:t>
            </a:r>
          </a:p>
          <a:p>
            <a:pPr marL="285750" lvl="0" indent="-285750">
              <a:lnSpc>
                <a:spcPct val="12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Kruskal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算法和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Prim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算法是构造最小生成树的两个经典算法，它们都基于上面的通用算法框架，执行过程中，每个算法都使用一条具体的规则来寻找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Generic-MST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算法第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行所描述的安全边。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lvl="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Kruskal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算法中，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集合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是一个森林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，每次加入到集合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中的安全边永远都是连接两个不同分支（即：子树）的所有边中，权重最小的一个。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285750" lvl="0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在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Prim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算法中，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集合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则一直就是一棵树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，每次加入到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的安全边永远是连接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与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之外节点的所有边中，权重最小的一个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</a:p>
          <a:p>
            <a:pPr marL="742950" lvl="1" indent="-285750">
              <a:lnSpc>
                <a:spcPct val="125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Kruskal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算法要的是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怎么合并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|</a:t>
            </a:r>
            <a:r>
              <a:rPr lang="en-US" altLang="zh-CN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V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|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棵树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Prim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算法要的是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怎么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生长一棵树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EA0FC4-F0D4-4993-89C6-78015D07231A}"/>
              </a:ext>
            </a:extLst>
          </p:cNvPr>
          <p:cNvSpPr/>
          <p:nvPr/>
        </p:nvSpPr>
        <p:spPr>
          <a:xfrm>
            <a:off x="914400" y="457200"/>
            <a:ext cx="77724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1A022E5-EE59-4757-BED1-A1BA2DE4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9-12</a:t>
            </a:r>
          </a:p>
        </p:txBody>
      </p:sp>
    </p:spTree>
    <p:extLst>
      <p:ext uri="{BB962C8B-B14F-4D97-AF65-F5344CB8AC3E}">
        <p14:creationId xmlns:p14="http://schemas.microsoft.com/office/powerpoint/2010/main" val="2705654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914400"/>
            <a:ext cx="7924800" cy="519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9.2 </a:t>
            </a:r>
            <a:r>
              <a:rPr lang="en-US" sz="2800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Kruskal</a:t>
            </a:r>
            <a:r>
              <a:rPr lang="en-US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</a:t>
            </a:r>
            <a:endParaRPr lang="en-US" altLang="zh-CN" sz="2800" dirty="0"/>
          </a:p>
          <a:p>
            <a:pPr marL="0" lvl="1" indent="465138"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Kruskal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算法可简单表述如下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：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MST-Kruskal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))		//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是一个带权连通图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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	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集合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初始化为空集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2.   Construct graph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T(V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		//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初始时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图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含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有</a:t>
            </a:r>
            <a:r>
              <a:rPr lang="en-US" altLang="zh-CN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个孤立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顶点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3.   把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图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中的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边按权值排序使得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4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400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…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4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4.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for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1 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to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		//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按序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【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从小到大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】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逐条边检查并做选择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lvl="0" indent="-465138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5.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  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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4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 does not form a cycle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把边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加到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中不产生回路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6. 	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then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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4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}	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那么就把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400" i="1" baseline="-2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选上并加到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lvl="0" indent="-465138">
              <a:lnSpc>
                <a:spcPct val="125000"/>
              </a:lnSpc>
              <a:buAutoNum type="arabicPeriod" startAt="7"/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endif</a:t>
            </a:r>
            <a:r>
              <a:rPr lang="en-US" sz="28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  <a:p>
            <a:pPr lvl="0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8.   </a:t>
            </a:r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9.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return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graph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	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由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中边组成的图就是解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10. 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A3C65E-0F39-44E5-AE90-F2E6E007C6D9}"/>
              </a:ext>
            </a:extLst>
          </p:cNvPr>
          <p:cNvSpPr/>
          <p:nvPr/>
        </p:nvSpPr>
        <p:spPr>
          <a:xfrm flipH="1">
            <a:off x="6597424" y="152400"/>
            <a:ext cx="2526523" cy="38100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该算法假定图是连通的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3181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914400"/>
            <a:ext cx="7239000" cy="4784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正确性证明：</a:t>
            </a:r>
            <a:endParaRPr lang="en-US" altLang="zh-CN" sz="2400" b="1" dirty="0"/>
          </a:p>
          <a:p>
            <a:pPr indent="465138">
              <a:lnSpc>
                <a:spcPct val="150000"/>
              </a:lnSpc>
            </a:pPr>
            <a:r>
              <a:rPr lang="zh-CN" altLang="en-US" dirty="0">
                <a:latin typeface="SimSun" pitchFamily="2" charset="-122"/>
                <a:ea typeface="SimSun" pitchFamily="2" charset="-122"/>
              </a:rPr>
              <a:t>我们用归纳法证明</a:t>
            </a:r>
            <a:r>
              <a:rPr lang="en-US" altLang="zh-CN" dirty="0">
                <a:latin typeface="SimSun" pitchFamily="2" charset="-122"/>
                <a:ea typeface="SimSun" pitchFamily="2" charset="-122"/>
              </a:rPr>
              <a:t>: </a:t>
            </a:r>
            <a:r>
              <a:rPr lang="zh-CN" altLang="en-US" b="1" dirty="0">
                <a:latin typeface="SimSun" pitchFamily="2" charset="-122"/>
                <a:ea typeface="SimSun" pitchFamily="2" charset="-122"/>
              </a:rPr>
              <a:t>算法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选中</a:t>
            </a:r>
            <a:r>
              <a:rPr lang="zh-CN" altLang="en-US" b="1" dirty="0">
                <a:latin typeface="SimSun" pitchFamily="2" charset="-122"/>
                <a:ea typeface="SimSun" pitchFamily="2" charset="-122"/>
              </a:rPr>
              <a:t>的任何一条边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600" b="1" i="1" baseline="-1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sz="2600" b="1" i="1" baseline="-1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b="1" dirty="0" err="1">
                <a:latin typeface="SimSun" pitchFamily="2" charset="-122"/>
                <a:ea typeface="SimSun" pitchFamily="2" charset="-122"/>
              </a:rPr>
              <a:t>都使</a:t>
            </a:r>
            <a:r>
              <a:rPr lang="en-US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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</a:t>
            </a:r>
            <a:r>
              <a:rPr lang="en-US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600" b="1" i="1" baseline="-1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包含在某</a:t>
            </a:r>
            <a:r>
              <a:rPr lang="zh-CN" alt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棵</a:t>
            </a:r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MST中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</a:p>
          <a:p>
            <a:pPr marL="465138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归纳基础：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1588" indent="46355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在</a:t>
            </a:r>
            <a:r>
              <a:rPr lang="en-US" altLang="zh-CN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for循环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开始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前，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)只 </a:t>
            </a:r>
            <a:r>
              <a:rPr lang="en-US" altLang="zh-CN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含</a:t>
            </a:r>
            <a:r>
              <a:rPr lang="en-US" altLang="zh-CN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|V|</a:t>
            </a:r>
            <a:r>
              <a:rPr lang="en-US" altLang="zh-CN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个孤立的顶点，不含边，显然</a:t>
            </a:r>
            <a:r>
              <a:rPr lang="en-US" altLang="zh-CN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是包含在任意一棵</a:t>
            </a:r>
            <a:r>
              <a:rPr lang="en-US" altLang="zh-CN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MST之中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</a:p>
          <a:p>
            <a:pPr marL="1588" indent="46355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归纳步骤：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indent="465138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假设算法对前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i-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条边做了正确选择，这时的集合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包含在某棵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MST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中。我们证明算法对边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800" i="1" baseline="-1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的决定也是正确的。我们分两种情况。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lvl="0" indent="-465138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(1) 	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把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800" i="1" baseline="-1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加到子图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中后产生回路。而这是不可能发生的，因为第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5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行代码已经排除了这种可能的发生。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997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762000"/>
            <a:ext cx="7315200" cy="502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  <a:buAutoNum type="arabicParenBoth" startAt="2"/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把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600" i="1" baseline="-1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加到子图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中以后没有产生回路。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lvl="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假设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600" i="1" baseline="-1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i="1" baseline="-2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 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。因为无回路，所以在加进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600" i="1" baseline="-1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之前，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在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中属于不同的连通分支。那么我们可以构造这样一个割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 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，其中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含有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所有与顶点</a:t>
            </a:r>
            <a:r>
              <a:rPr lang="en-US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ea typeface="华文细黑" pitchFamily="2" charset="-122"/>
              </a:rPr>
              <a:t>u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连通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细黑" pitchFamily="2" charset="-122"/>
                <a:ea typeface="华文细黑" pitchFamily="2" charset="-122"/>
              </a:rPr>
              <a:t>的顶点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，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包含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中所有与</a:t>
            </a:r>
            <a:r>
              <a:rPr lang="en-US" altLang="zh-CN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不连通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的顶点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。很显然，</a:t>
            </a:r>
            <a:r>
              <a:rPr lang="zh-CN" altLang="en-US" u="sng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这个割与集合</a:t>
            </a:r>
            <a:r>
              <a:rPr lang="en-US" i="1" u="sng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u="sng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不相交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。因为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600" i="1" baseline="-1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是一条交叉边，而且是最小交叉边。这是因为所有权值比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600" i="1" baseline="-1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sz="2600" i="1" baseline="-1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小的边都已检查过，要么已被选在集合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中，要么已被丢弃。被丢弃的边不可能是交叉边，而是因为它们与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中边形成回路，不可能与割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相交。</a:t>
            </a:r>
            <a:r>
              <a:rPr lang="zh-CN" altLang="en-US" u="sng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因此，根据定理 </a:t>
            </a:r>
            <a:r>
              <a:rPr lang="en-US" u="sng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9.1</a:t>
            </a:r>
            <a:r>
              <a:rPr lang="zh-CN" altLang="en-US" u="sng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i="1" u="sng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600" i="1" u="sng" baseline="-1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sz="2600" i="1" u="sng" baseline="-1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u="sng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 (</a:t>
            </a:r>
            <a:r>
              <a:rPr lang="en-US" i="1" u="sng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u="sng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u="sng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u="sng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u="sng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是一个安全边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indent="-465138">
              <a:lnSpc>
                <a:spcPct val="150000"/>
              </a:lnSpc>
            </a:pP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所以，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Kruskal</a:t>
            </a:r>
            <a:r>
              <a:rPr lang="zh-CN" altLang="en-US" dirty="0"/>
              <a:t>算法结束时，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是一棵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MST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。这时，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必定是一个连通图，否则由于原图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是连通的，运算中一定丢弃了某条连结两个不同分支的边，这与算法矛盾，所以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就是一棵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MST。</a:t>
            </a:r>
          </a:p>
        </p:txBody>
      </p:sp>
    </p:spTree>
    <p:extLst>
      <p:ext uri="{BB962C8B-B14F-4D97-AF65-F5344CB8AC3E}">
        <p14:creationId xmlns:p14="http://schemas.microsoft.com/office/powerpoint/2010/main" val="2468925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8305800" cy="5579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算法复杂度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pPr indent="465138">
              <a:lnSpc>
                <a:spcPct val="150000"/>
              </a:lnSpc>
            </a:pPr>
            <a:r>
              <a:rPr lang="en-US" dirty="0" err="1">
                <a:latin typeface="SimSun" pitchFamily="2" charset="-122"/>
                <a:ea typeface="SimSun" pitchFamily="2" charset="-122"/>
              </a:rPr>
              <a:t>边的排序</a:t>
            </a:r>
            <a:r>
              <a:rPr lang="zh-CN" altLang="en-US" dirty="0">
                <a:latin typeface="SimSun" pitchFamily="2" charset="-122"/>
                <a:ea typeface="SimSun" pitchFamily="2" charset="-122"/>
              </a:rPr>
              <a:t>需要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lg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dirty="0" err="1">
                <a:latin typeface="SimSun" pitchFamily="2" charset="-122"/>
                <a:ea typeface="SimSun" pitchFamily="2" charset="-122"/>
              </a:rPr>
              <a:t>时间。如何检测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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600" i="1" baseline="-1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}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是否有回路</a:t>
            </a:r>
            <a:r>
              <a:rPr lang="en-US" dirty="0">
                <a:latin typeface="SimSun" pitchFamily="2" charset="-122"/>
                <a:ea typeface="SimSun" pitchFamily="2" charset="-122"/>
              </a:rPr>
              <a:t>？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Union-Find </a:t>
            </a:r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</a:t>
            </a:r>
            <a:endParaRPr lang="en-US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indent="-285750">
              <a:lnSpc>
                <a:spcPct val="150000"/>
              </a:lnSpc>
              <a:buFont typeface="Symbol"/>
              <a:buChar char="·"/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中每个连通分支中的顶点组织为一个集合，并分配一个分支号。初始时刻，每个顶点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各自形成一个集合，用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Make-set(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表示这个初始化操作。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65138" indent="-285750">
              <a:lnSpc>
                <a:spcPct val="150000"/>
              </a:lnSpc>
              <a:buFont typeface="Symbol"/>
              <a:buChar char="·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每检查一条边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时，做两件事：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749300" lvl="0" indent="-342900">
              <a:lnSpc>
                <a:spcPct val="150000"/>
              </a:lnSpc>
              <a:buAutoNum type="arabicParenBoth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找出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的分支号。用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Find(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Find(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表示找分支号的操作。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749300" lvl="0" indent="-342900">
              <a:lnSpc>
                <a:spcPct val="150000"/>
              </a:lnSpc>
              <a:buAutoNum type="arabicParenBoth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的分支号相同，边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的加入会形成回路，不选这条边。否则，把这条边加到子图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中。这时，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分属的两连通分支就合成一个分支了，需要把它们对应的集合并为一个集合并保留一个分支号。我们用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Union(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表示这个操作。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Union-Find 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对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条边的操作复杂度是O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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))。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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是Ackermann函数的反函数，增长极慢，可认为常数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CD3EED-8ACA-0486-65A9-26FF399AEC1D}"/>
              </a:ext>
            </a:extLst>
          </p:cNvPr>
          <p:cNvSpPr/>
          <p:nvPr/>
        </p:nvSpPr>
        <p:spPr>
          <a:xfrm>
            <a:off x="990600" y="2133600"/>
            <a:ext cx="8077200" cy="3276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33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609600"/>
            <a:ext cx="71628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用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Union-Find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后，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Kruskal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算法可写得更具体些。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MST-</a:t>
            </a:r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Kruskal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6350" lvl="1"/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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6350" lvl="1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Construct graph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	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图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有顶点集合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，边的集合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6350" lvl="1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Sort edges such that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600" baseline="-1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600" baseline="-15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…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600" i="1" baseline="-1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按从小到大排序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..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6350" lvl="1"/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each vertex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6350" lvl="1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Make-Set(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	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初始化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中每个分支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6350" lvl="1"/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6350" lvl="1"/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1 to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6350" lvl="1"/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Let 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600" i="1" baseline="-1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= 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6350" lvl="1"/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if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Find(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Find(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6350" lvl="1"/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	then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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600" i="1" baseline="-1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 	//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600" i="1" baseline="-15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是一条安全边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6350" lvl="1"/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		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Union(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把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所在子树合并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6350" lvl="1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</a:t>
            </a:r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endif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6350" lvl="1"/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6350" lvl="1"/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return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graph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6350" lvl="1"/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</a:t>
            </a:r>
          </a:p>
          <a:p>
            <a:pPr marL="6350" lvl="1"/>
            <a:endParaRPr lang="en-US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6350" lvl="1"/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Kruskal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算法复杂度是O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lg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+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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)) = O(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lg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7248DC5-9F34-49D0-B868-6D1540363976}"/>
              </a:ext>
            </a:extLst>
          </p:cNvPr>
          <p:cNvSpPr txBox="1"/>
          <p:nvPr/>
        </p:nvSpPr>
        <p:spPr>
          <a:xfrm>
            <a:off x="202855" y="2485857"/>
            <a:ext cx="8738290" cy="1886286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总结来说，</a:t>
            </a:r>
            <a:r>
              <a:rPr lang="en-US" sz="2000" dirty="0"/>
              <a:t>Kruskal</a:t>
            </a:r>
            <a:r>
              <a:rPr lang="zh-CN" altLang="en-US" sz="2000" dirty="0"/>
              <a:t>算法</a:t>
            </a:r>
            <a:r>
              <a:rPr lang="zh-CN" altLang="en-US" sz="2000" dirty="0">
                <a:solidFill>
                  <a:srgbClr val="0000FF"/>
                </a:solidFill>
              </a:rPr>
              <a:t>每次都把图中距离最近的两个分支</a:t>
            </a:r>
            <a:r>
              <a:rPr lang="zh-CN" altLang="en-US" sz="2000" dirty="0"/>
              <a:t>联起来，一直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持续这一进程，直到网络中只剩一下一个分支（即一棵最小生成树）。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每次所选的连通</a:t>
            </a:r>
            <a:r>
              <a:rPr lang="zh-CN" altLang="en-US" sz="2000" dirty="0">
                <a:solidFill>
                  <a:srgbClr val="0000FF"/>
                </a:solidFill>
              </a:rPr>
              <a:t>相距最近两个分支</a:t>
            </a:r>
            <a:r>
              <a:rPr lang="zh-CN" altLang="en-US" sz="2000" dirty="0"/>
              <a:t>的边，就可以理解成当时所有穿越边中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最短的那条</a:t>
            </a:r>
            <a:r>
              <a:rPr lang="en-US" altLang="zh-CN" sz="2000" dirty="0"/>
              <a:t>.                  </a:t>
            </a:r>
            <a:r>
              <a:rPr lang="zh-CN" altLang="en-US" sz="2000" dirty="0"/>
              <a:t>贪心法的精要所在</a:t>
            </a:r>
            <a:r>
              <a:rPr lang="en-US" altLang="zh-CN" sz="2000" dirty="0"/>
              <a:t>. </a:t>
            </a:r>
            <a:endParaRPr lang="en-US" sz="2000" dirty="0"/>
          </a:p>
        </p:txBody>
      </p:sp>
      <p:sp>
        <p:nvSpPr>
          <p:cNvPr id="5" name="箭头: 左 4">
            <a:extLst>
              <a:ext uri="{FF2B5EF4-FFF2-40B4-BE49-F238E27FC236}">
                <a16:creationId xmlns:a16="http://schemas.microsoft.com/office/drawing/2014/main" id="{7E56FBB3-1EFA-4413-9B2B-9C0628445BC9}"/>
              </a:ext>
            </a:extLst>
          </p:cNvPr>
          <p:cNvSpPr/>
          <p:nvPr/>
        </p:nvSpPr>
        <p:spPr>
          <a:xfrm>
            <a:off x="2057400" y="4096512"/>
            <a:ext cx="838200" cy="1524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49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9-18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2700" y="797114"/>
            <a:ext cx="716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例 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9.1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图示 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Kruskal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算法逐步找出下面无向图的一棵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MST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的过程。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Rectangle 38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2269696" y="1066512"/>
            <a:ext cx="4219575" cy="1356642"/>
            <a:chOff x="2772" y="6629"/>
            <a:chExt cx="5537" cy="1779"/>
          </a:xfrm>
        </p:grpSpPr>
        <p:sp>
          <p:nvSpPr>
            <p:cNvPr id="6" name="AutoShape 37"/>
            <p:cNvSpPr>
              <a:spLocks noChangeAspect="1" noChangeArrowheads="1" noTextEdit="1"/>
            </p:cNvSpPr>
            <p:nvPr/>
          </p:nvSpPr>
          <p:spPr bwMode="auto">
            <a:xfrm>
              <a:off x="2772" y="6676"/>
              <a:ext cx="5537" cy="1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803" y="6816"/>
              <a:ext cx="388" cy="350"/>
              <a:chOff x="2965" y="2084"/>
              <a:chExt cx="388" cy="350"/>
            </a:xfrm>
          </p:grpSpPr>
          <p:sp>
            <p:nvSpPr>
              <p:cNvPr id="40" name="Oval 36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Text Box 35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31"/>
            <p:cNvGrpSpPr>
              <a:grpSpLocks/>
            </p:cNvGrpSpPr>
            <p:nvPr/>
          </p:nvGrpSpPr>
          <p:grpSpPr bwMode="auto">
            <a:xfrm>
              <a:off x="4790" y="7867"/>
              <a:ext cx="388" cy="351"/>
              <a:chOff x="2965" y="2084"/>
              <a:chExt cx="388" cy="350"/>
            </a:xfrm>
          </p:grpSpPr>
          <p:sp>
            <p:nvSpPr>
              <p:cNvPr id="38" name="Oval 33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Text Box 32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" name="Oval 30"/>
            <p:cNvSpPr>
              <a:spLocks noChangeArrowheads="1"/>
            </p:cNvSpPr>
            <p:nvPr/>
          </p:nvSpPr>
          <p:spPr bwMode="auto">
            <a:xfrm>
              <a:off x="6529" y="7442"/>
              <a:ext cx="299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Text Box 29"/>
            <p:cNvSpPr txBox="1">
              <a:spLocks noChangeArrowheads="1"/>
            </p:cNvSpPr>
            <p:nvPr/>
          </p:nvSpPr>
          <p:spPr bwMode="auto">
            <a:xfrm>
              <a:off x="6529" y="7380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 26"/>
            <p:cNvGrpSpPr>
              <a:grpSpLocks/>
            </p:cNvGrpSpPr>
            <p:nvPr/>
          </p:nvGrpSpPr>
          <p:grpSpPr bwMode="auto">
            <a:xfrm>
              <a:off x="5778" y="6828"/>
              <a:ext cx="388" cy="350"/>
              <a:chOff x="2965" y="2084"/>
              <a:chExt cx="388" cy="350"/>
            </a:xfrm>
          </p:grpSpPr>
          <p:sp>
            <p:nvSpPr>
              <p:cNvPr id="36" name="Oval 28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Text Box 27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2" name="Group 23"/>
            <p:cNvGrpSpPr>
              <a:grpSpLocks/>
            </p:cNvGrpSpPr>
            <p:nvPr/>
          </p:nvGrpSpPr>
          <p:grpSpPr bwMode="auto">
            <a:xfrm>
              <a:off x="5803" y="7879"/>
              <a:ext cx="388" cy="350"/>
              <a:chOff x="2965" y="2084"/>
              <a:chExt cx="388" cy="350"/>
            </a:xfrm>
          </p:grpSpPr>
          <p:sp>
            <p:nvSpPr>
              <p:cNvPr id="34" name="Oval 25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Text Box 24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" name="Line 22"/>
            <p:cNvSpPr>
              <a:spLocks noChangeShapeType="1"/>
            </p:cNvSpPr>
            <p:nvPr/>
          </p:nvSpPr>
          <p:spPr bwMode="auto">
            <a:xfrm>
              <a:off x="5103" y="6992"/>
              <a:ext cx="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5090" y="8054"/>
              <a:ext cx="7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20"/>
            <p:cNvSpPr>
              <a:spLocks noChangeShapeType="1"/>
            </p:cNvSpPr>
            <p:nvPr/>
          </p:nvSpPr>
          <p:spPr bwMode="auto">
            <a:xfrm>
              <a:off x="4953" y="7153"/>
              <a:ext cx="1" cy="7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6065" y="7078"/>
              <a:ext cx="500" cy="4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 flipH="1">
              <a:off x="5053" y="7128"/>
              <a:ext cx="812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5077" y="7072"/>
              <a:ext cx="775" cy="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6102" y="7685"/>
              <a:ext cx="475" cy="2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5304" y="6629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14"/>
            <p:cNvSpPr txBox="1">
              <a:spLocks noChangeArrowheads="1"/>
            </p:cNvSpPr>
            <p:nvPr/>
          </p:nvSpPr>
          <p:spPr bwMode="auto">
            <a:xfrm>
              <a:off x="6186" y="6929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5541" y="7492"/>
              <a:ext cx="38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12"/>
            <p:cNvSpPr txBox="1">
              <a:spLocks noChangeArrowheads="1"/>
            </p:cNvSpPr>
            <p:nvPr/>
          </p:nvSpPr>
          <p:spPr bwMode="auto">
            <a:xfrm>
              <a:off x="6254" y="7755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4729" y="7354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5291" y="7729"/>
              <a:ext cx="38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5429" y="7029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7" name="Group 6"/>
            <p:cNvGrpSpPr>
              <a:grpSpLocks/>
            </p:cNvGrpSpPr>
            <p:nvPr/>
          </p:nvGrpSpPr>
          <p:grpSpPr bwMode="auto">
            <a:xfrm>
              <a:off x="3978" y="7367"/>
              <a:ext cx="387" cy="350"/>
              <a:chOff x="2965" y="2084"/>
              <a:chExt cx="388" cy="350"/>
            </a:xfrm>
          </p:grpSpPr>
          <p:sp>
            <p:nvSpPr>
              <p:cNvPr id="32" name="Oval 8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Text Box 7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8" name="Line 5"/>
            <p:cNvSpPr>
              <a:spLocks noChangeShapeType="1"/>
            </p:cNvSpPr>
            <p:nvPr/>
          </p:nvSpPr>
          <p:spPr bwMode="auto">
            <a:xfrm flipV="1">
              <a:off x="4253" y="7073"/>
              <a:ext cx="562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4"/>
            <p:cNvSpPr>
              <a:spLocks noChangeShapeType="1"/>
            </p:cNvSpPr>
            <p:nvPr/>
          </p:nvSpPr>
          <p:spPr bwMode="auto">
            <a:xfrm>
              <a:off x="4228" y="7636"/>
              <a:ext cx="562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 Box 3"/>
            <p:cNvSpPr txBox="1">
              <a:spLocks noChangeArrowheads="1"/>
            </p:cNvSpPr>
            <p:nvPr/>
          </p:nvSpPr>
          <p:spPr bwMode="auto">
            <a:xfrm>
              <a:off x="4317" y="6929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2"/>
            <p:cNvSpPr txBox="1">
              <a:spLocks noChangeArrowheads="1"/>
            </p:cNvSpPr>
            <p:nvPr/>
          </p:nvSpPr>
          <p:spPr bwMode="auto">
            <a:xfrm>
              <a:off x="4279" y="7705"/>
              <a:ext cx="38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1111374" y="2717409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解</a:t>
            </a:r>
            <a:r>
              <a:rPr lang="en-US" b="1" dirty="0"/>
              <a:t>：</a:t>
            </a:r>
          </a:p>
        </p:txBody>
      </p:sp>
      <p:sp>
        <p:nvSpPr>
          <p:cNvPr id="43" name="Rectangle 13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4" name="Group 54"/>
          <p:cNvGrpSpPr>
            <a:grpSpLocks noChangeAspect="1"/>
          </p:cNvGrpSpPr>
          <p:nvPr/>
        </p:nvGrpSpPr>
        <p:grpSpPr bwMode="auto">
          <a:xfrm>
            <a:off x="1604505" y="2476611"/>
            <a:ext cx="5986131" cy="2019441"/>
            <a:chOff x="2527" y="7575"/>
            <a:chExt cx="6312" cy="1944"/>
          </a:xfrm>
        </p:grpSpPr>
        <p:sp>
          <p:nvSpPr>
            <p:cNvPr id="45" name="AutoShape 129"/>
            <p:cNvSpPr>
              <a:spLocks noChangeAspect="1" noChangeArrowheads="1" noTextEdit="1"/>
            </p:cNvSpPr>
            <p:nvPr/>
          </p:nvSpPr>
          <p:spPr bwMode="auto">
            <a:xfrm>
              <a:off x="2527" y="7575"/>
              <a:ext cx="6312" cy="1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46" name="Group 126"/>
            <p:cNvGrpSpPr>
              <a:grpSpLocks/>
            </p:cNvGrpSpPr>
            <p:nvPr/>
          </p:nvGrpSpPr>
          <p:grpSpPr bwMode="auto">
            <a:xfrm>
              <a:off x="3551" y="7673"/>
              <a:ext cx="388" cy="350"/>
              <a:chOff x="2965" y="2084"/>
              <a:chExt cx="388" cy="350"/>
            </a:xfrm>
          </p:grpSpPr>
          <p:sp>
            <p:nvSpPr>
              <p:cNvPr id="118" name="Oval 128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19" name="Text Box 127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47" name="Group 123"/>
            <p:cNvGrpSpPr>
              <a:grpSpLocks/>
            </p:cNvGrpSpPr>
            <p:nvPr/>
          </p:nvGrpSpPr>
          <p:grpSpPr bwMode="auto">
            <a:xfrm>
              <a:off x="3538" y="8724"/>
              <a:ext cx="388" cy="351"/>
              <a:chOff x="2965" y="2084"/>
              <a:chExt cx="388" cy="350"/>
            </a:xfrm>
          </p:grpSpPr>
          <p:sp>
            <p:nvSpPr>
              <p:cNvPr id="116" name="Oval 125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600" dirty="0"/>
              </a:p>
            </p:txBody>
          </p:sp>
          <p:sp>
            <p:nvSpPr>
              <p:cNvPr id="117" name="Text Box 124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8" name="Oval 122"/>
            <p:cNvSpPr>
              <a:spLocks noChangeArrowheads="1"/>
            </p:cNvSpPr>
            <p:nvPr/>
          </p:nvSpPr>
          <p:spPr bwMode="auto">
            <a:xfrm>
              <a:off x="5277" y="8299"/>
              <a:ext cx="299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9" name="Text Box 121"/>
            <p:cNvSpPr txBox="1">
              <a:spLocks noChangeArrowheads="1"/>
            </p:cNvSpPr>
            <p:nvPr/>
          </p:nvSpPr>
          <p:spPr bwMode="auto">
            <a:xfrm>
              <a:off x="5277" y="8274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0" name="Group 118"/>
            <p:cNvGrpSpPr>
              <a:grpSpLocks/>
            </p:cNvGrpSpPr>
            <p:nvPr/>
          </p:nvGrpSpPr>
          <p:grpSpPr bwMode="auto">
            <a:xfrm>
              <a:off x="4526" y="7685"/>
              <a:ext cx="388" cy="350"/>
              <a:chOff x="2965" y="2084"/>
              <a:chExt cx="388" cy="350"/>
            </a:xfrm>
          </p:grpSpPr>
          <p:sp>
            <p:nvSpPr>
              <p:cNvPr id="114" name="Oval 120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15" name="Text Box 119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1" name="Group 115"/>
            <p:cNvGrpSpPr>
              <a:grpSpLocks/>
            </p:cNvGrpSpPr>
            <p:nvPr/>
          </p:nvGrpSpPr>
          <p:grpSpPr bwMode="auto">
            <a:xfrm>
              <a:off x="4551" y="8736"/>
              <a:ext cx="388" cy="350"/>
              <a:chOff x="2965" y="2084"/>
              <a:chExt cx="388" cy="350"/>
            </a:xfrm>
          </p:grpSpPr>
          <p:sp>
            <p:nvSpPr>
              <p:cNvPr id="112" name="Oval 117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13" name="Text Box 116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Line 114"/>
            <p:cNvSpPr>
              <a:spLocks noChangeShapeType="1"/>
            </p:cNvSpPr>
            <p:nvPr/>
          </p:nvSpPr>
          <p:spPr bwMode="auto">
            <a:xfrm>
              <a:off x="3851" y="7849"/>
              <a:ext cx="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3" name="Line 113"/>
            <p:cNvSpPr>
              <a:spLocks noChangeShapeType="1"/>
            </p:cNvSpPr>
            <p:nvPr/>
          </p:nvSpPr>
          <p:spPr bwMode="auto">
            <a:xfrm>
              <a:off x="3838" y="8911"/>
              <a:ext cx="71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4" name="Line 112"/>
            <p:cNvSpPr>
              <a:spLocks noChangeShapeType="1"/>
            </p:cNvSpPr>
            <p:nvPr/>
          </p:nvSpPr>
          <p:spPr bwMode="auto">
            <a:xfrm>
              <a:off x="3701" y="8010"/>
              <a:ext cx="1" cy="7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5" name="Line 111"/>
            <p:cNvSpPr>
              <a:spLocks noChangeShapeType="1"/>
            </p:cNvSpPr>
            <p:nvPr/>
          </p:nvSpPr>
          <p:spPr bwMode="auto">
            <a:xfrm>
              <a:off x="4813" y="7935"/>
              <a:ext cx="500" cy="4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6" name="Line 110"/>
            <p:cNvSpPr>
              <a:spLocks noChangeShapeType="1"/>
            </p:cNvSpPr>
            <p:nvPr/>
          </p:nvSpPr>
          <p:spPr bwMode="auto">
            <a:xfrm flipH="1">
              <a:off x="3801" y="7985"/>
              <a:ext cx="812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7" name="Line 109"/>
            <p:cNvSpPr>
              <a:spLocks noChangeShapeType="1"/>
            </p:cNvSpPr>
            <p:nvPr/>
          </p:nvSpPr>
          <p:spPr bwMode="auto">
            <a:xfrm>
              <a:off x="3825" y="7929"/>
              <a:ext cx="775" cy="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8" name="Line 108"/>
            <p:cNvSpPr>
              <a:spLocks noChangeShapeType="1"/>
            </p:cNvSpPr>
            <p:nvPr/>
          </p:nvSpPr>
          <p:spPr bwMode="auto">
            <a:xfrm flipH="1">
              <a:off x="4850" y="8542"/>
              <a:ext cx="475" cy="2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9" name="Text Box 107"/>
            <p:cNvSpPr txBox="1">
              <a:spLocks noChangeArrowheads="1"/>
            </p:cNvSpPr>
            <p:nvPr/>
          </p:nvSpPr>
          <p:spPr bwMode="auto">
            <a:xfrm>
              <a:off x="4052" y="7611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 Box 106"/>
            <p:cNvSpPr txBox="1">
              <a:spLocks noChangeArrowheads="1"/>
            </p:cNvSpPr>
            <p:nvPr/>
          </p:nvSpPr>
          <p:spPr bwMode="auto">
            <a:xfrm>
              <a:off x="4914" y="7899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 Box 105"/>
            <p:cNvSpPr txBox="1">
              <a:spLocks noChangeArrowheads="1"/>
            </p:cNvSpPr>
            <p:nvPr/>
          </p:nvSpPr>
          <p:spPr bwMode="auto">
            <a:xfrm>
              <a:off x="4289" y="8349"/>
              <a:ext cx="38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 Box 104"/>
            <p:cNvSpPr txBox="1">
              <a:spLocks noChangeArrowheads="1"/>
            </p:cNvSpPr>
            <p:nvPr/>
          </p:nvSpPr>
          <p:spPr bwMode="auto">
            <a:xfrm>
              <a:off x="5002" y="8612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 Box 103"/>
            <p:cNvSpPr txBox="1">
              <a:spLocks noChangeArrowheads="1"/>
            </p:cNvSpPr>
            <p:nvPr/>
          </p:nvSpPr>
          <p:spPr bwMode="auto">
            <a:xfrm>
              <a:off x="3477" y="8211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 Box 102"/>
            <p:cNvSpPr txBox="1">
              <a:spLocks noChangeArrowheads="1"/>
            </p:cNvSpPr>
            <p:nvPr/>
          </p:nvSpPr>
          <p:spPr bwMode="auto">
            <a:xfrm>
              <a:off x="4039" y="8687"/>
              <a:ext cx="38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 Box 101"/>
            <p:cNvSpPr txBox="1">
              <a:spLocks noChangeArrowheads="1"/>
            </p:cNvSpPr>
            <p:nvPr/>
          </p:nvSpPr>
          <p:spPr bwMode="auto">
            <a:xfrm>
              <a:off x="4177" y="8011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6" name="Group 98"/>
            <p:cNvGrpSpPr>
              <a:grpSpLocks/>
            </p:cNvGrpSpPr>
            <p:nvPr/>
          </p:nvGrpSpPr>
          <p:grpSpPr bwMode="auto">
            <a:xfrm>
              <a:off x="2726" y="8224"/>
              <a:ext cx="387" cy="350"/>
              <a:chOff x="2965" y="2084"/>
              <a:chExt cx="388" cy="350"/>
            </a:xfrm>
          </p:grpSpPr>
          <p:sp>
            <p:nvSpPr>
              <p:cNvPr id="110" name="Oval 100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11" name="Text Box 99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7" name="Line 97"/>
            <p:cNvSpPr>
              <a:spLocks noChangeShapeType="1"/>
            </p:cNvSpPr>
            <p:nvPr/>
          </p:nvSpPr>
          <p:spPr bwMode="auto">
            <a:xfrm flipV="1">
              <a:off x="3001" y="7930"/>
              <a:ext cx="562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8" name="Line 96"/>
            <p:cNvSpPr>
              <a:spLocks noChangeShapeType="1"/>
            </p:cNvSpPr>
            <p:nvPr/>
          </p:nvSpPr>
          <p:spPr bwMode="auto">
            <a:xfrm>
              <a:off x="2976" y="8493"/>
              <a:ext cx="562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69" name="Text Box 95"/>
            <p:cNvSpPr txBox="1">
              <a:spLocks noChangeArrowheads="1"/>
            </p:cNvSpPr>
            <p:nvPr/>
          </p:nvSpPr>
          <p:spPr bwMode="auto">
            <a:xfrm>
              <a:off x="3065" y="7911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 Box 94"/>
            <p:cNvSpPr txBox="1">
              <a:spLocks noChangeArrowheads="1"/>
            </p:cNvSpPr>
            <p:nvPr/>
          </p:nvSpPr>
          <p:spPr bwMode="auto">
            <a:xfrm>
              <a:off x="3027" y="8562"/>
              <a:ext cx="38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Line 93"/>
            <p:cNvSpPr>
              <a:spLocks noChangeShapeType="1"/>
            </p:cNvSpPr>
            <p:nvPr/>
          </p:nvSpPr>
          <p:spPr bwMode="auto">
            <a:xfrm flipH="1" flipV="1">
              <a:off x="5014" y="8813"/>
              <a:ext cx="188" cy="23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2" name="Text Box 92"/>
            <p:cNvSpPr txBox="1">
              <a:spLocks noChangeArrowheads="1"/>
            </p:cNvSpPr>
            <p:nvPr/>
          </p:nvSpPr>
          <p:spPr bwMode="auto">
            <a:xfrm>
              <a:off x="3977" y="9062"/>
              <a:ext cx="54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(a)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3" name="Group 89"/>
            <p:cNvGrpSpPr>
              <a:grpSpLocks/>
            </p:cNvGrpSpPr>
            <p:nvPr/>
          </p:nvGrpSpPr>
          <p:grpSpPr bwMode="auto">
            <a:xfrm>
              <a:off x="6638" y="7685"/>
              <a:ext cx="388" cy="350"/>
              <a:chOff x="2965" y="2084"/>
              <a:chExt cx="388" cy="350"/>
            </a:xfrm>
          </p:grpSpPr>
          <p:sp>
            <p:nvSpPr>
              <p:cNvPr id="108" name="Oval 91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09" name="Text Box 90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4" name="Group 86"/>
            <p:cNvGrpSpPr>
              <a:grpSpLocks/>
            </p:cNvGrpSpPr>
            <p:nvPr/>
          </p:nvGrpSpPr>
          <p:grpSpPr bwMode="auto">
            <a:xfrm>
              <a:off x="6625" y="8736"/>
              <a:ext cx="389" cy="351"/>
              <a:chOff x="2965" y="2084"/>
              <a:chExt cx="388" cy="350"/>
            </a:xfrm>
          </p:grpSpPr>
          <p:sp>
            <p:nvSpPr>
              <p:cNvPr id="106" name="Oval 88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07" name="Text Box 87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5" name="Oval 85"/>
            <p:cNvSpPr>
              <a:spLocks noChangeArrowheads="1"/>
            </p:cNvSpPr>
            <p:nvPr/>
          </p:nvSpPr>
          <p:spPr bwMode="auto">
            <a:xfrm>
              <a:off x="8365" y="8311"/>
              <a:ext cx="299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76" name="Text Box 84"/>
            <p:cNvSpPr txBox="1">
              <a:spLocks noChangeArrowheads="1"/>
            </p:cNvSpPr>
            <p:nvPr/>
          </p:nvSpPr>
          <p:spPr bwMode="auto">
            <a:xfrm>
              <a:off x="8365" y="8286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7" name="Group 81"/>
            <p:cNvGrpSpPr>
              <a:grpSpLocks/>
            </p:cNvGrpSpPr>
            <p:nvPr/>
          </p:nvGrpSpPr>
          <p:grpSpPr bwMode="auto">
            <a:xfrm>
              <a:off x="7614" y="7697"/>
              <a:ext cx="388" cy="350"/>
              <a:chOff x="2965" y="2084"/>
              <a:chExt cx="388" cy="350"/>
            </a:xfrm>
          </p:grpSpPr>
          <p:sp>
            <p:nvSpPr>
              <p:cNvPr id="104" name="Oval 83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05" name="Text Box 82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8" name="Group 78"/>
            <p:cNvGrpSpPr>
              <a:grpSpLocks/>
            </p:cNvGrpSpPr>
            <p:nvPr/>
          </p:nvGrpSpPr>
          <p:grpSpPr bwMode="auto">
            <a:xfrm>
              <a:off x="7639" y="8748"/>
              <a:ext cx="388" cy="350"/>
              <a:chOff x="2965" y="2084"/>
              <a:chExt cx="388" cy="350"/>
            </a:xfrm>
          </p:grpSpPr>
          <p:sp>
            <p:nvSpPr>
              <p:cNvPr id="102" name="Oval 80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03" name="Text Box 79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6939" y="7861"/>
              <a:ext cx="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0" name="Line 76"/>
            <p:cNvSpPr>
              <a:spLocks noChangeShapeType="1"/>
            </p:cNvSpPr>
            <p:nvPr/>
          </p:nvSpPr>
          <p:spPr bwMode="auto">
            <a:xfrm>
              <a:off x="6925" y="8923"/>
              <a:ext cx="71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1" name="Line 75"/>
            <p:cNvSpPr>
              <a:spLocks noChangeShapeType="1"/>
            </p:cNvSpPr>
            <p:nvPr/>
          </p:nvSpPr>
          <p:spPr bwMode="auto">
            <a:xfrm>
              <a:off x="6788" y="8022"/>
              <a:ext cx="2" cy="7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2" name="Line 74"/>
            <p:cNvSpPr>
              <a:spLocks noChangeShapeType="1"/>
            </p:cNvSpPr>
            <p:nvPr/>
          </p:nvSpPr>
          <p:spPr bwMode="auto">
            <a:xfrm>
              <a:off x="7900" y="7947"/>
              <a:ext cx="501" cy="4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3" name="Line 73"/>
            <p:cNvSpPr>
              <a:spLocks noChangeShapeType="1"/>
            </p:cNvSpPr>
            <p:nvPr/>
          </p:nvSpPr>
          <p:spPr bwMode="auto">
            <a:xfrm flipH="1">
              <a:off x="6889" y="7997"/>
              <a:ext cx="811" cy="8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4" name="Line 72"/>
            <p:cNvSpPr>
              <a:spLocks noChangeShapeType="1"/>
            </p:cNvSpPr>
            <p:nvPr/>
          </p:nvSpPr>
          <p:spPr bwMode="auto">
            <a:xfrm>
              <a:off x="6912" y="7941"/>
              <a:ext cx="776" cy="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5" name="Line 71"/>
            <p:cNvSpPr>
              <a:spLocks noChangeShapeType="1"/>
            </p:cNvSpPr>
            <p:nvPr/>
          </p:nvSpPr>
          <p:spPr bwMode="auto">
            <a:xfrm flipH="1">
              <a:off x="7938" y="8554"/>
              <a:ext cx="475" cy="2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6" name="Text Box 70"/>
            <p:cNvSpPr txBox="1">
              <a:spLocks noChangeArrowheads="1"/>
            </p:cNvSpPr>
            <p:nvPr/>
          </p:nvSpPr>
          <p:spPr bwMode="auto">
            <a:xfrm>
              <a:off x="7140" y="7623"/>
              <a:ext cx="38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Text Box 69"/>
            <p:cNvSpPr txBox="1">
              <a:spLocks noChangeArrowheads="1"/>
            </p:cNvSpPr>
            <p:nvPr/>
          </p:nvSpPr>
          <p:spPr bwMode="auto">
            <a:xfrm>
              <a:off x="8002" y="7911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Text Box 68"/>
            <p:cNvSpPr txBox="1">
              <a:spLocks noChangeArrowheads="1"/>
            </p:cNvSpPr>
            <p:nvPr/>
          </p:nvSpPr>
          <p:spPr bwMode="auto">
            <a:xfrm>
              <a:off x="7376" y="8361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Text Box 67"/>
            <p:cNvSpPr txBox="1">
              <a:spLocks noChangeArrowheads="1"/>
            </p:cNvSpPr>
            <p:nvPr/>
          </p:nvSpPr>
          <p:spPr bwMode="auto">
            <a:xfrm>
              <a:off x="8090" y="8624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Text Box 66"/>
            <p:cNvSpPr txBox="1">
              <a:spLocks noChangeArrowheads="1"/>
            </p:cNvSpPr>
            <p:nvPr/>
          </p:nvSpPr>
          <p:spPr bwMode="auto">
            <a:xfrm>
              <a:off x="6565" y="8298"/>
              <a:ext cx="38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 Box 65"/>
            <p:cNvSpPr txBox="1">
              <a:spLocks noChangeArrowheads="1"/>
            </p:cNvSpPr>
            <p:nvPr/>
          </p:nvSpPr>
          <p:spPr bwMode="auto">
            <a:xfrm>
              <a:off x="7126" y="8699"/>
              <a:ext cx="38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 Box 64"/>
            <p:cNvSpPr txBox="1">
              <a:spLocks noChangeArrowheads="1"/>
            </p:cNvSpPr>
            <p:nvPr/>
          </p:nvSpPr>
          <p:spPr bwMode="auto">
            <a:xfrm>
              <a:off x="7265" y="8023"/>
              <a:ext cx="38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93" name="Group 61"/>
            <p:cNvGrpSpPr>
              <a:grpSpLocks/>
            </p:cNvGrpSpPr>
            <p:nvPr/>
          </p:nvGrpSpPr>
          <p:grpSpPr bwMode="auto">
            <a:xfrm>
              <a:off x="5813" y="8236"/>
              <a:ext cx="387" cy="350"/>
              <a:chOff x="2965" y="2084"/>
              <a:chExt cx="388" cy="350"/>
            </a:xfrm>
          </p:grpSpPr>
          <p:sp>
            <p:nvSpPr>
              <p:cNvPr id="100" name="Oval 63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01" name="Text Box 62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4" name="Line 60"/>
            <p:cNvSpPr>
              <a:spLocks noChangeShapeType="1"/>
            </p:cNvSpPr>
            <p:nvPr/>
          </p:nvSpPr>
          <p:spPr bwMode="auto">
            <a:xfrm flipV="1">
              <a:off x="6088" y="7942"/>
              <a:ext cx="562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5" name="Line 59"/>
            <p:cNvSpPr>
              <a:spLocks noChangeShapeType="1"/>
            </p:cNvSpPr>
            <p:nvPr/>
          </p:nvSpPr>
          <p:spPr bwMode="auto">
            <a:xfrm>
              <a:off x="6063" y="8505"/>
              <a:ext cx="562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6" name="Text Box 58"/>
            <p:cNvSpPr txBox="1">
              <a:spLocks noChangeArrowheads="1"/>
            </p:cNvSpPr>
            <p:nvPr/>
          </p:nvSpPr>
          <p:spPr bwMode="auto">
            <a:xfrm>
              <a:off x="6152" y="7923"/>
              <a:ext cx="38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 Box 57"/>
            <p:cNvSpPr txBox="1">
              <a:spLocks noChangeArrowheads="1"/>
            </p:cNvSpPr>
            <p:nvPr/>
          </p:nvSpPr>
          <p:spPr bwMode="auto">
            <a:xfrm>
              <a:off x="6114" y="8574"/>
              <a:ext cx="38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Line 56"/>
            <p:cNvSpPr>
              <a:spLocks noChangeShapeType="1"/>
            </p:cNvSpPr>
            <p:nvPr/>
          </p:nvSpPr>
          <p:spPr bwMode="auto">
            <a:xfrm>
              <a:off x="6376" y="8263"/>
              <a:ext cx="364" cy="7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9" name="Text Box 55"/>
            <p:cNvSpPr txBox="1">
              <a:spLocks noChangeArrowheads="1"/>
            </p:cNvSpPr>
            <p:nvPr/>
          </p:nvSpPr>
          <p:spPr bwMode="auto">
            <a:xfrm>
              <a:off x="7065" y="9074"/>
              <a:ext cx="54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(b)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Rectangle 22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1" name="Group 163"/>
          <p:cNvGrpSpPr>
            <a:grpSpLocks noChangeAspect="1"/>
          </p:cNvGrpSpPr>
          <p:nvPr/>
        </p:nvGrpSpPr>
        <p:grpSpPr bwMode="auto">
          <a:xfrm>
            <a:off x="1646253" y="4214867"/>
            <a:ext cx="5986415" cy="1977566"/>
            <a:chOff x="2527" y="322"/>
            <a:chExt cx="6288" cy="1920"/>
          </a:xfrm>
        </p:grpSpPr>
        <p:sp>
          <p:nvSpPr>
            <p:cNvPr id="122" name="AutoShape 228"/>
            <p:cNvSpPr>
              <a:spLocks noChangeAspect="1" noChangeArrowheads="1" noTextEdit="1"/>
            </p:cNvSpPr>
            <p:nvPr/>
          </p:nvSpPr>
          <p:spPr bwMode="auto">
            <a:xfrm>
              <a:off x="2527" y="322"/>
              <a:ext cx="6288" cy="1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3" name="Oval 227"/>
            <p:cNvSpPr>
              <a:spLocks noChangeArrowheads="1"/>
            </p:cNvSpPr>
            <p:nvPr/>
          </p:nvSpPr>
          <p:spPr bwMode="auto">
            <a:xfrm>
              <a:off x="3514" y="487"/>
              <a:ext cx="300" cy="3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4" name="Text Box 226"/>
            <p:cNvSpPr txBox="1">
              <a:spLocks noChangeArrowheads="1"/>
            </p:cNvSpPr>
            <p:nvPr/>
          </p:nvSpPr>
          <p:spPr bwMode="auto">
            <a:xfrm>
              <a:off x="3514" y="462"/>
              <a:ext cx="388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Oval 225"/>
            <p:cNvSpPr>
              <a:spLocks noChangeArrowheads="1"/>
            </p:cNvSpPr>
            <p:nvPr/>
          </p:nvSpPr>
          <p:spPr bwMode="auto">
            <a:xfrm>
              <a:off x="3501" y="1539"/>
              <a:ext cx="300" cy="3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6" name="Text Box 224"/>
            <p:cNvSpPr txBox="1">
              <a:spLocks noChangeArrowheads="1"/>
            </p:cNvSpPr>
            <p:nvPr/>
          </p:nvSpPr>
          <p:spPr bwMode="auto">
            <a:xfrm>
              <a:off x="3501" y="1514"/>
              <a:ext cx="388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Oval 223"/>
            <p:cNvSpPr>
              <a:spLocks noChangeArrowheads="1"/>
            </p:cNvSpPr>
            <p:nvPr/>
          </p:nvSpPr>
          <p:spPr bwMode="auto">
            <a:xfrm>
              <a:off x="5240" y="1088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8" name="Text Box 222"/>
            <p:cNvSpPr txBox="1">
              <a:spLocks noChangeArrowheads="1"/>
            </p:cNvSpPr>
            <p:nvPr/>
          </p:nvSpPr>
          <p:spPr bwMode="auto">
            <a:xfrm>
              <a:off x="5240" y="1063"/>
              <a:ext cx="387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Oval 221"/>
            <p:cNvSpPr>
              <a:spLocks noChangeArrowheads="1"/>
            </p:cNvSpPr>
            <p:nvPr/>
          </p:nvSpPr>
          <p:spPr bwMode="auto">
            <a:xfrm>
              <a:off x="4490" y="499"/>
              <a:ext cx="299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0" name="Text Box 220"/>
            <p:cNvSpPr txBox="1">
              <a:spLocks noChangeArrowheads="1"/>
            </p:cNvSpPr>
            <p:nvPr/>
          </p:nvSpPr>
          <p:spPr bwMode="auto">
            <a:xfrm>
              <a:off x="4490" y="474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Oval 219"/>
            <p:cNvSpPr>
              <a:spLocks noChangeArrowheads="1"/>
            </p:cNvSpPr>
            <p:nvPr/>
          </p:nvSpPr>
          <p:spPr bwMode="auto">
            <a:xfrm>
              <a:off x="4515" y="1551"/>
              <a:ext cx="299" cy="3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2" name="Text Box 218"/>
            <p:cNvSpPr txBox="1">
              <a:spLocks noChangeArrowheads="1"/>
            </p:cNvSpPr>
            <p:nvPr/>
          </p:nvSpPr>
          <p:spPr bwMode="auto">
            <a:xfrm>
              <a:off x="4485" y="1553"/>
              <a:ext cx="387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Line 217"/>
            <p:cNvSpPr>
              <a:spLocks noChangeShapeType="1"/>
            </p:cNvSpPr>
            <p:nvPr/>
          </p:nvSpPr>
          <p:spPr bwMode="auto">
            <a:xfrm>
              <a:off x="3814" y="638"/>
              <a:ext cx="6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4" name="Line 216"/>
            <p:cNvSpPr>
              <a:spLocks noChangeShapeType="1"/>
            </p:cNvSpPr>
            <p:nvPr/>
          </p:nvSpPr>
          <p:spPr bwMode="auto">
            <a:xfrm>
              <a:off x="3801" y="1701"/>
              <a:ext cx="71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5" name="Line 215"/>
            <p:cNvSpPr>
              <a:spLocks noChangeShapeType="1"/>
            </p:cNvSpPr>
            <p:nvPr/>
          </p:nvSpPr>
          <p:spPr bwMode="auto">
            <a:xfrm>
              <a:off x="3664" y="799"/>
              <a:ext cx="1" cy="7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6" name="Line 214"/>
            <p:cNvSpPr>
              <a:spLocks noChangeShapeType="1"/>
            </p:cNvSpPr>
            <p:nvPr/>
          </p:nvSpPr>
          <p:spPr bwMode="auto">
            <a:xfrm>
              <a:off x="4776" y="724"/>
              <a:ext cx="500" cy="4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7" name="Line 213"/>
            <p:cNvSpPr>
              <a:spLocks noChangeShapeType="1"/>
            </p:cNvSpPr>
            <p:nvPr/>
          </p:nvSpPr>
          <p:spPr bwMode="auto">
            <a:xfrm flipH="1">
              <a:off x="3764" y="774"/>
              <a:ext cx="812" cy="8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8" name="Line 212"/>
            <p:cNvSpPr>
              <a:spLocks noChangeShapeType="1"/>
            </p:cNvSpPr>
            <p:nvPr/>
          </p:nvSpPr>
          <p:spPr bwMode="auto">
            <a:xfrm>
              <a:off x="3788" y="718"/>
              <a:ext cx="775" cy="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9" name="Line 211"/>
            <p:cNvSpPr>
              <a:spLocks noChangeShapeType="1"/>
            </p:cNvSpPr>
            <p:nvPr/>
          </p:nvSpPr>
          <p:spPr bwMode="auto">
            <a:xfrm flipH="1">
              <a:off x="4813" y="1332"/>
              <a:ext cx="476" cy="2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0" name="Text Box 210"/>
            <p:cNvSpPr txBox="1">
              <a:spLocks noChangeArrowheads="1"/>
            </p:cNvSpPr>
            <p:nvPr/>
          </p:nvSpPr>
          <p:spPr bwMode="auto">
            <a:xfrm>
              <a:off x="4016" y="400"/>
              <a:ext cx="38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Text Box 209"/>
            <p:cNvSpPr txBox="1">
              <a:spLocks noChangeArrowheads="1"/>
            </p:cNvSpPr>
            <p:nvPr/>
          </p:nvSpPr>
          <p:spPr bwMode="auto">
            <a:xfrm>
              <a:off x="4877" y="649"/>
              <a:ext cx="38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2" name="Text Box 208"/>
            <p:cNvSpPr txBox="1">
              <a:spLocks noChangeArrowheads="1"/>
            </p:cNvSpPr>
            <p:nvPr/>
          </p:nvSpPr>
          <p:spPr bwMode="auto">
            <a:xfrm>
              <a:off x="4252" y="1138"/>
              <a:ext cx="386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Text Box 207"/>
            <p:cNvSpPr txBox="1">
              <a:spLocks noChangeArrowheads="1"/>
            </p:cNvSpPr>
            <p:nvPr/>
          </p:nvSpPr>
          <p:spPr bwMode="auto">
            <a:xfrm>
              <a:off x="4965" y="1402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Text Box 206"/>
            <p:cNvSpPr txBox="1">
              <a:spLocks noChangeArrowheads="1"/>
            </p:cNvSpPr>
            <p:nvPr/>
          </p:nvSpPr>
          <p:spPr bwMode="auto">
            <a:xfrm>
              <a:off x="3440" y="1014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Text Box 205"/>
            <p:cNvSpPr txBox="1">
              <a:spLocks noChangeArrowheads="1"/>
            </p:cNvSpPr>
            <p:nvPr/>
          </p:nvSpPr>
          <p:spPr bwMode="auto">
            <a:xfrm>
              <a:off x="4002" y="1477"/>
              <a:ext cx="389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6" name="Text Box 204"/>
            <p:cNvSpPr txBox="1">
              <a:spLocks noChangeArrowheads="1"/>
            </p:cNvSpPr>
            <p:nvPr/>
          </p:nvSpPr>
          <p:spPr bwMode="auto">
            <a:xfrm>
              <a:off x="4216" y="675"/>
              <a:ext cx="38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Oval 203"/>
            <p:cNvSpPr>
              <a:spLocks noChangeArrowheads="1"/>
            </p:cNvSpPr>
            <p:nvPr/>
          </p:nvSpPr>
          <p:spPr bwMode="auto">
            <a:xfrm>
              <a:off x="2689" y="1038"/>
              <a:ext cx="300" cy="3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8" name="Text Box 202"/>
            <p:cNvSpPr txBox="1">
              <a:spLocks noChangeArrowheads="1"/>
            </p:cNvSpPr>
            <p:nvPr/>
          </p:nvSpPr>
          <p:spPr bwMode="auto">
            <a:xfrm>
              <a:off x="2689" y="1013"/>
              <a:ext cx="387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9" name="Line 201"/>
            <p:cNvSpPr>
              <a:spLocks noChangeShapeType="1"/>
            </p:cNvSpPr>
            <p:nvPr/>
          </p:nvSpPr>
          <p:spPr bwMode="auto">
            <a:xfrm flipV="1">
              <a:off x="2964" y="719"/>
              <a:ext cx="562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0" name="Line 200"/>
            <p:cNvSpPr>
              <a:spLocks noChangeShapeType="1"/>
            </p:cNvSpPr>
            <p:nvPr/>
          </p:nvSpPr>
          <p:spPr bwMode="auto">
            <a:xfrm>
              <a:off x="2939" y="1283"/>
              <a:ext cx="562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1" name="Text Box 199"/>
            <p:cNvSpPr txBox="1">
              <a:spLocks noChangeArrowheads="1"/>
            </p:cNvSpPr>
            <p:nvPr/>
          </p:nvSpPr>
          <p:spPr bwMode="auto">
            <a:xfrm>
              <a:off x="3028" y="700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2" name="Text Box 198"/>
            <p:cNvSpPr txBox="1">
              <a:spLocks noChangeArrowheads="1"/>
            </p:cNvSpPr>
            <p:nvPr/>
          </p:nvSpPr>
          <p:spPr bwMode="auto">
            <a:xfrm>
              <a:off x="2990" y="1352"/>
              <a:ext cx="38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3" name="Text Box 197"/>
            <p:cNvSpPr txBox="1">
              <a:spLocks noChangeArrowheads="1"/>
            </p:cNvSpPr>
            <p:nvPr/>
          </p:nvSpPr>
          <p:spPr bwMode="auto">
            <a:xfrm>
              <a:off x="3912" y="1840"/>
              <a:ext cx="54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(c)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Line 196"/>
            <p:cNvSpPr>
              <a:spLocks noChangeShapeType="1"/>
            </p:cNvSpPr>
            <p:nvPr/>
          </p:nvSpPr>
          <p:spPr bwMode="auto">
            <a:xfrm>
              <a:off x="4051" y="753"/>
              <a:ext cx="277" cy="22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5" name="Oval 195"/>
            <p:cNvSpPr>
              <a:spLocks noChangeArrowheads="1"/>
            </p:cNvSpPr>
            <p:nvPr/>
          </p:nvSpPr>
          <p:spPr bwMode="auto">
            <a:xfrm>
              <a:off x="6602" y="499"/>
              <a:ext cx="300" cy="3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6" name="Text Box 194"/>
            <p:cNvSpPr txBox="1">
              <a:spLocks noChangeArrowheads="1"/>
            </p:cNvSpPr>
            <p:nvPr/>
          </p:nvSpPr>
          <p:spPr bwMode="auto">
            <a:xfrm>
              <a:off x="6602" y="474"/>
              <a:ext cx="387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Oval 193"/>
            <p:cNvSpPr>
              <a:spLocks noChangeArrowheads="1"/>
            </p:cNvSpPr>
            <p:nvPr/>
          </p:nvSpPr>
          <p:spPr bwMode="auto">
            <a:xfrm>
              <a:off x="6589" y="1551"/>
              <a:ext cx="301" cy="3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8" name="Text Box 192"/>
            <p:cNvSpPr txBox="1">
              <a:spLocks noChangeArrowheads="1"/>
            </p:cNvSpPr>
            <p:nvPr/>
          </p:nvSpPr>
          <p:spPr bwMode="auto">
            <a:xfrm>
              <a:off x="6589" y="1526"/>
              <a:ext cx="389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Oval 191"/>
            <p:cNvSpPr>
              <a:spLocks noChangeArrowheads="1"/>
            </p:cNvSpPr>
            <p:nvPr/>
          </p:nvSpPr>
          <p:spPr bwMode="auto">
            <a:xfrm>
              <a:off x="8329" y="1100"/>
              <a:ext cx="299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0" name="Text Box 190"/>
            <p:cNvSpPr txBox="1">
              <a:spLocks noChangeArrowheads="1"/>
            </p:cNvSpPr>
            <p:nvPr/>
          </p:nvSpPr>
          <p:spPr bwMode="auto">
            <a:xfrm>
              <a:off x="8329" y="1075"/>
              <a:ext cx="387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1" name="Oval 189"/>
            <p:cNvSpPr>
              <a:spLocks noChangeArrowheads="1"/>
            </p:cNvSpPr>
            <p:nvPr/>
          </p:nvSpPr>
          <p:spPr bwMode="auto">
            <a:xfrm>
              <a:off x="7578" y="51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2" name="Text Box 188"/>
            <p:cNvSpPr txBox="1">
              <a:spLocks noChangeArrowheads="1"/>
            </p:cNvSpPr>
            <p:nvPr/>
          </p:nvSpPr>
          <p:spPr bwMode="auto">
            <a:xfrm>
              <a:off x="7578" y="486"/>
              <a:ext cx="38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Oval 187"/>
            <p:cNvSpPr>
              <a:spLocks noChangeArrowheads="1"/>
            </p:cNvSpPr>
            <p:nvPr/>
          </p:nvSpPr>
          <p:spPr bwMode="auto">
            <a:xfrm>
              <a:off x="7603" y="1563"/>
              <a:ext cx="300" cy="3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4" name="Text Box 186"/>
            <p:cNvSpPr txBox="1">
              <a:spLocks noChangeArrowheads="1"/>
            </p:cNvSpPr>
            <p:nvPr/>
          </p:nvSpPr>
          <p:spPr bwMode="auto">
            <a:xfrm>
              <a:off x="7603" y="1538"/>
              <a:ext cx="388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Line 185"/>
            <p:cNvSpPr>
              <a:spLocks noChangeShapeType="1"/>
            </p:cNvSpPr>
            <p:nvPr/>
          </p:nvSpPr>
          <p:spPr bwMode="auto">
            <a:xfrm>
              <a:off x="6903" y="650"/>
              <a:ext cx="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6" name="Line 184"/>
            <p:cNvSpPr>
              <a:spLocks noChangeShapeType="1"/>
            </p:cNvSpPr>
            <p:nvPr/>
          </p:nvSpPr>
          <p:spPr bwMode="auto">
            <a:xfrm>
              <a:off x="6889" y="1713"/>
              <a:ext cx="714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7" name="Line 183"/>
            <p:cNvSpPr>
              <a:spLocks noChangeShapeType="1"/>
            </p:cNvSpPr>
            <p:nvPr/>
          </p:nvSpPr>
          <p:spPr bwMode="auto">
            <a:xfrm>
              <a:off x="6752" y="811"/>
              <a:ext cx="2" cy="7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8" name="Line 182"/>
            <p:cNvSpPr>
              <a:spLocks noChangeShapeType="1"/>
            </p:cNvSpPr>
            <p:nvPr/>
          </p:nvSpPr>
          <p:spPr bwMode="auto">
            <a:xfrm>
              <a:off x="7864" y="736"/>
              <a:ext cx="501" cy="4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9" name="Line 181"/>
            <p:cNvSpPr>
              <a:spLocks noChangeShapeType="1"/>
            </p:cNvSpPr>
            <p:nvPr/>
          </p:nvSpPr>
          <p:spPr bwMode="auto">
            <a:xfrm flipH="1">
              <a:off x="6853" y="786"/>
              <a:ext cx="811" cy="8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0" name="Line 180"/>
            <p:cNvSpPr>
              <a:spLocks noChangeShapeType="1"/>
            </p:cNvSpPr>
            <p:nvPr/>
          </p:nvSpPr>
          <p:spPr bwMode="auto">
            <a:xfrm>
              <a:off x="6875" y="730"/>
              <a:ext cx="777" cy="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1" name="Line 179"/>
            <p:cNvSpPr>
              <a:spLocks noChangeShapeType="1"/>
            </p:cNvSpPr>
            <p:nvPr/>
          </p:nvSpPr>
          <p:spPr bwMode="auto">
            <a:xfrm flipH="1">
              <a:off x="7902" y="1344"/>
              <a:ext cx="475" cy="2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2" name="Text Box 178"/>
            <p:cNvSpPr txBox="1">
              <a:spLocks noChangeArrowheads="1"/>
            </p:cNvSpPr>
            <p:nvPr/>
          </p:nvSpPr>
          <p:spPr bwMode="auto">
            <a:xfrm>
              <a:off x="7104" y="412"/>
              <a:ext cx="3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3" name="Text Box 177"/>
            <p:cNvSpPr txBox="1">
              <a:spLocks noChangeArrowheads="1"/>
            </p:cNvSpPr>
            <p:nvPr/>
          </p:nvSpPr>
          <p:spPr bwMode="auto">
            <a:xfrm>
              <a:off x="7966" y="700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4" name="Text Box 176"/>
            <p:cNvSpPr txBox="1">
              <a:spLocks noChangeArrowheads="1"/>
            </p:cNvSpPr>
            <p:nvPr/>
          </p:nvSpPr>
          <p:spPr bwMode="auto">
            <a:xfrm>
              <a:off x="7339" y="1150"/>
              <a:ext cx="388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5" name="Text Box 175"/>
            <p:cNvSpPr txBox="1">
              <a:spLocks noChangeArrowheads="1"/>
            </p:cNvSpPr>
            <p:nvPr/>
          </p:nvSpPr>
          <p:spPr bwMode="auto">
            <a:xfrm>
              <a:off x="8054" y="1414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6" name="Text Box 174"/>
            <p:cNvSpPr txBox="1">
              <a:spLocks noChangeArrowheads="1"/>
            </p:cNvSpPr>
            <p:nvPr/>
          </p:nvSpPr>
          <p:spPr bwMode="auto">
            <a:xfrm>
              <a:off x="6529" y="1088"/>
              <a:ext cx="38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7" name="Text Box 173"/>
            <p:cNvSpPr txBox="1">
              <a:spLocks noChangeArrowheads="1"/>
            </p:cNvSpPr>
            <p:nvPr/>
          </p:nvSpPr>
          <p:spPr bwMode="auto">
            <a:xfrm>
              <a:off x="7002" y="1451"/>
              <a:ext cx="389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8" name="Text Box 172"/>
            <p:cNvSpPr txBox="1">
              <a:spLocks noChangeArrowheads="1"/>
            </p:cNvSpPr>
            <p:nvPr/>
          </p:nvSpPr>
          <p:spPr bwMode="auto">
            <a:xfrm>
              <a:off x="7229" y="812"/>
              <a:ext cx="38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9" name="Oval 171"/>
            <p:cNvSpPr>
              <a:spLocks noChangeArrowheads="1"/>
            </p:cNvSpPr>
            <p:nvPr/>
          </p:nvSpPr>
          <p:spPr bwMode="auto">
            <a:xfrm>
              <a:off x="5776" y="1050"/>
              <a:ext cx="300" cy="30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80" name="Text Box 170"/>
            <p:cNvSpPr txBox="1">
              <a:spLocks noChangeArrowheads="1"/>
            </p:cNvSpPr>
            <p:nvPr/>
          </p:nvSpPr>
          <p:spPr bwMode="auto">
            <a:xfrm>
              <a:off x="5776" y="1025"/>
              <a:ext cx="388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1" name="Line 169"/>
            <p:cNvSpPr>
              <a:spLocks noChangeShapeType="1"/>
            </p:cNvSpPr>
            <p:nvPr/>
          </p:nvSpPr>
          <p:spPr bwMode="auto">
            <a:xfrm flipV="1">
              <a:off x="6051" y="731"/>
              <a:ext cx="563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82" name="Line 168"/>
            <p:cNvSpPr>
              <a:spLocks noChangeShapeType="1"/>
            </p:cNvSpPr>
            <p:nvPr/>
          </p:nvSpPr>
          <p:spPr bwMode="auto">
            <a:xfrm>
              <a:off x="6026" y="1295"/>
              <a:ext cx="563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83" name="Text Box 167"/>
            <p:cNvSpPr txBox="1">
              <a:spLocks noChangeArrowheads="1"/>
            </p:cNvSpPr>
            <p:nvPr/>
          </p:nvSpPr>
          <p:spPr bwMode="auto">
            <a:xfrm>
              <a:off x="6115" y="712"/>
              <a:ext cx="389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4" name="Text Box 166"/>
            <p:cNvSpPr txBox="1">
              <a:spLocks noChangeArrowheads="1"/>
            </p:cNvSpPr>
            <p:nvPr/>
          </p:nvSpPr>
          <p:spPr bwMode="auto">
            <a:xfrm>
              <a:off x="6078" y="1364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5" name="Text Box 165"/>
            <p:cNvSpPr txBox="1">
              <a:spLocks noChangeArrowheads="1"/>
            </p:cNvSpPr>
            <p:nvPr/>
          </p:nvSpPr>
          <p:spPr bwMode="auto">
            <a:xfrm>
              <a:off x="7029" y="1865"/>
              <a:ext cx="54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(d)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6" name="Line 164"/>
            <p:cNvSpPr>
              <a:spLocks noChangeShapeType="1"/>
            </p:cNvSpPr>
            <p:nvPr/>
          </p:nvSpPr>
          <p:spPr bwMode="auto">
            <a:xfrm>
              <a:off x="7353" y="1410"/>
              <a:ext cx="0" cy="3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70673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9-19</a:t>
            </a:r>
          </a:p>
        </p:txBody>
      </p:sp>
      <p:sp>
        <p:nvSpPr>
          <p:cNvPr id="3" name="Rectangle 77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" name="Group 1"/>
          <p:cNvGrpSpPr>
            <a:grpSpLocks noChangeAspect="1"/>
          </p:cNvGrpSpPr>
          <p:nvPr/>
        </p:nvGrpSpPr>
        <p:grpSpPr bwMode="auto">
          <a:xfrm>
            <a:off x="1530532" y="444413"/>
            <a:ext cx="5784668" cy="1979471"/>
            <a:chOff x="2527" y="1792"/>
            <a:chExt cx="6262" cy="1982"/>
          </a:xfrm>
        </p:grpSpPr>
        <p:sp>
          <p:nvSpPr>
            <p:cNvPr id="5" name="AutoShape 76"/>
            <p:cNvSpPr>
              <a:spLocks noChangeAspect="1" noChangeArrowheads="1" noTextEdit="1"/>
            </p:cNvSpPr>
            <p:nvPr/>
          </p:nvSpPr>
          <p:spPr bwMode="auto">
            <a:xfrm>
              <a:off x="2527" y="1792"/>
              <a:ext cx="6262" cy="19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6" name="Group 73"/>
            <p:cNvGrpSpPr>
              <a:grpSpLocks/>
            </p:cNvGrpSpPr>
            <p:nvPr/>
          </p:nvGrpSpPr>
          <p:grpSpPr bwMode="auto">
            <a:xfrm>
              <a:off x="3526" y="1970"/>
              <a:ext cx="388" cy="350"/>
              <a:chOff x="2965" y="2084"/>
              <a:chExt cx="388" cy="350"/>
            </a:xfrm>
          </p:grpSpPr>
          <p:sp>
            <p:nvSpPr>
              <p:cNvPr id="78" name="Oval 75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9" name="Text Box 74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70"/>
            <p:cNvGrpSpPr>
              <a:grpSpLocks/>
            </p:cNvGrpSpPr>
            <p:nvPr/>
          </p:nvGrpSpPr>
          <p:grpSpPr bwMode="auto">
            <a:xfrm>
              <a:off x="3513" y="3021"/>
              <a:ext cx="388" cy="351"/>
              <a:chOff x="2965" y="2084"/>
              <a:chExt cx="388" cy="350"/>
            </a:xfrm>
          </p:grpSpPr>
          <p:sp>
            <p:nvSpPr>
              <p:cNvPr id="76" name="Oval 72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7" name="Text Box 71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" name="Oval 69"/>
            <p:cNvSpPr>
              <a:spLocks noChangeArrowheads="1"/>
            </p:cNvSpPr>
            <p:nvPr/>
          </p:nvSpPr>
          <p:spPr bwMode="auto">
            <a:xfrm>
              <a:off x="5252" y="2595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" name="Text Box 68"/>
            <p:cNvSpPr txBox="1">
              <a:spLocks noChangeArrowheads="1"/>
            </p:cNvSpPr>
            <p:nvPr/>
          </p:nvSpPr>
          <p:spPr bwMode="auto">
            <a:xfrm>
              <a:off x="5252" y="2570"/>
              <a:ext cx="387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 65"/>
            <p:cNvGrpSpPr>
              <a:grpSpLocks/>
            </p:cNvGrpSpPr>
            <p:nvPr/>
          </p:nvGrpSpPr>
          <p:grpSpPr bwMode="auto">
            <a:xfrm>
              <a:off x="4502" y="1982"/>
              <a:ext cx="387" cy="350"/>
              <a:chOff x="2965" y="2084"/>
              <a:chExt cx="388" cy="350"/>
            </a:xfrm>
          </p:grpSpPr>
          <p:sp>
            <p:nvSpPr>
              <p:cNvPr id="74" name="Oval 67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5" name="Text Box 66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" name="Group 62"/>
            <p:cNvGrpSpPr>
              <a:grpSpLocks/>
            </p:cNvGrpSpPr>
            <p:nvPr/>
          </p:nvGrpSpPr>
          <p:grpSpPr bwMode="auto">
            <a:xfrm>
              <a:off x="4527" y="3034"/>
              <a:ext cx="387" cy="350"/>
              <a:chOff x="2965" y="2084"/>
              <a:chExt cx="388" cy="350"/>
            </a:xfrm>
          </p:grpSpPr>
          <p:sp>
            <p:nvSpPr>
              <p:cNvPr id="72" name="Oval 64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3" name="Text Box 63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2" name="Line 61"/>
            <p:cNvSpPr>
              <a:spLocks noChangeShapeType="1"/>
            </p:cNvSpPr>
            <p:nvPr/>
          </p:nvSpPr>
          <p:spPr bwMode="auto">
            <a:xfrm>
              <a:off x="3826" y="2145"/>
              <a:ext cx="6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" name="Line 60"/>
            <p:cNvSpPr>
              <a:spLocks noChangeShapeType="1"/>
            </p:cNvSpPr>
            <p:nvPr/>
          </p:nvSpPr>
          <p:spPr bwMode="auto">
            <a:xfrm>
              <a:off x="3813" y="3209"/>
              <a:ext cx="71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>
              <a:off x="3676" y="2307"/>
              <a:ext cx="1" cy="7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5" name="Line 58"/>
            <p:cNvSpPr>
              <a:spLocks noChangeShapeType="1"/>
            </p:cNvSpPr>
            <p:nvPr/>
          </p:nvSpPr>
          <p:spPr bwMode="auto">
            <a:xfrm>
              <a:off x="4788" y="2232"/>
              <a:ext cx="50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6" name="Line 57"/>
            <p:cNvSpPr>
              <a:spLocks noChangeShapeType="1"/>
            </p:cNvSpPr>
            <p:nvPr/>
          </p:nvSpPr>
          <p:spPr bwMode="auto">
            <a:xfrm flipH="1">
              <a:off x="3776" y="2282"/>
              <a:ext cx="812" cy="8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7" name="Line 56"/>
            <p:cNvSpPr>
              <a:spLocks noChangeShapeType="1"/>
            </p:cNvSpPr>
            <p:nvPr/>
          </p:nvSpPr>
          <p:spPr bwMode="auto">
            <a:xfrm>
              <a:off x="3800" y="2225"/>
              <a:ext cx="775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8" name="Line 55"/>
            <p:cNvSpPr>
              <a:spLocks noChangeShapeType="1"/>
            </p:cNvSpPr>
            <p:nvPr/>
          </p:nvSpPr>
          <p:spPr bwMode="auto">
            <a:xfrm flipH="1">
              <a:off x="4825" y="2839"/>
              <a:ext cx="476" cy="3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9" name="Text Box 54"/>
            <p:cNvSpPr txBox="1">
              <a:spLocks noChangeArrowheads="1"/>
            </p:cNvSpPr>
            <p:nvPr/>
          </p:nvSpPr>
          <p:spPr bwMode="auto">
            <a:xfrm>
              <a:off x="4028" y="1908"/>
              <a:ext cx="386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Text Box 53"/>
            <p:cNvSpPr txBox="1">
              <a:spLocks noChangeArrowheads="1"/>
            </p:cNvSpPr>
            <p:nvPr/>
          </p:nvSpPr>
          <p:spPr bwMode="auto">
            <a:xfrm>
              <a:off x="4830" y="2153"/>
              <a:ext cx="38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 Box 52"/>
            <p:cNvSpPr txBox="1">
              <a:spLocks noChangeArrowheads="1"/>
            </p:cNvSpPr>
            <p:nvPr/>
          </p:nvSpPr>
          <p:spPr bwMode="auto">
            <a:xfrm>
              <a:off x="4264" y="2631"/>
              <a:ext cx="386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Text Box 51"/>
            <p:cNvSpPr txBox="1">
              <a:spLocks noChangeArrowheads="1"/>
            </p:cNvSpPr>
            <p:nvPr/>
          </p:nvSpPr>
          <p:spPr bwMode="auto">
            <a:xfrm>
              <a:off x="4977" y="2909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50"/>
            <p:cNvSpPr txBox="1">
              <a:spLocks noChangeArrowheads="1"/>
            </p:cNvSpPr>
            <p:nvPr/>
          </p:nvSpPr>
          <p:spPr bwMode="auto">
            <a:xfrm>
              <a:off x="3452" y="2522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4014" y="2946"/>
              <a:ext cx="389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48"/>
            <p:cNvSpPr txBox="1">
              <a:spLocks noChangeArrowheads="1"/>
            </p:cNvSpPr>
            <p:nvPr/>
          </p:nvSpPr>
          <p:spPr bwMode="auto">
            <a:xfrm>
              <a:off x="4228" y="2183"/>
              <a:ext cx="38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6" name="Group 45"/>
            <p:cNvGrpSpPr>
              <a:grpSpLocks/>
            </p:cNvGrpSpPr>
            <p:nvPr/>
          </p:nvGrpSpPr>
          <p:grpSpPr bwMode="auto">
            <a:xfrm>
              <a:off x="2701" y="2520"/>
              <a:ext cx="387" cy="351"/>
              <a:chOff x="2965" y="2084"/>
              <a:chExt cx="388" cy="350"/>
            </a:xfrm>
          </p:grpSpPr>
          <p:sp>
            <p:nvSpPr>
              <p:cNvPr id="70" name="Oval 47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71" name="Text Box 46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 flipV="1">
              <a:off x="2976" y="2227"/>
              <a:ext cx="562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>
              <a:off x="2951" y="2790"/>
              <a:ext cx="56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9" name="Text Box 42"/>
            <p:cNvSpPr txBox="1">
              <a:spLocks noChangeArrowheads="1"/>
            </p:cNvSpPr>
            <p:nvPr/>
          </p:nvSpPr>
          <p:spPr bwMode="auto">
            <a:xfrm>
              <a:off x="3040" y="2208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 Box 41"/>
            <p:cNvSpPr txBox="1">
              <a:spLocks noChangeArrowheads="1"/>
            </p:cNvSpPr>
            <p:nvPr/>
          </p:nvSpPr>
          <p:spPr bwMode="auto">
            <a:xfrm>
              <a:off x="2987" y="2904"/>
              <a:ext cx="38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Text Box 40"/>
            <p:cNvSpPr txBox="1">
              <a:spLocks noChangeArrowheads="1"/>
            </p:cNvSpPr>
            <p:nvPr/>
          </p:nvSpPr>
          <p:spPr bwMode="auto">
            <a:xfrm>
              <a:off x="3953" y="3360"/>
              <a:ext cx="54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(e)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 flipV="1">
              <a:off x="4127" y="2165"/>
              <a:ext cx="1" cy="3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33" name="Group 36"/>
            <p:cNvGrpSpPr>
              <a:grpSpLocks/>
            </p:cNvGrpSpPr>
            <p:nvPr/>
          </p:nvGrpSpPr>
          <p:grpSpPr bwMode="auto">
            <a:xfrm>
              <a:off x="6614" y="1982"/>
              <a:ext cx="387" cy="351"/>
              <a:chOff x="2965" y="2084"/>
              <a:chExt cx="388" cy="350"/>
            </a:xfrm>
          </p:grpSpPr>
          <p:sp>
            <p:nvSpPr>
              <p:cNvPr id="68" name="Oval 38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9" name="Text Box 37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6601" y="3034"/>
              <a:ext cx="389" cy="350"/>
              <a:chOff x="2965" y="2084"/>
              <a:chExt cx="388" cy="350"/>
            </a:xfrm>
          </p:grpSpPr>
          <p:sp>
            <p:nvSpPr>
              <p:cNvPr id="66" name="Oval 35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7" name="Text Box 34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8341" y="2608"/>
              <a:ext cx="299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36" name="Text Box 31"/>
            <p:cNvSpPr txBox="1">
              <a:spLocks noChangeArrowheads="1"/>
            </p:cNvSpPr>
            <p:nvPr/>
          </p:nvSpPr>
          <p:spPr bwMode="auto">
            <a:xfrm>
              <a:off x="8341" y="2583"/>
              <a:ext cx="387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7" name="Group 28"/>
            <p:cNvGrpSpPr>
              <a:grpSpLocks/>
            </p:cNvGrpSpPr>
            <p:nvPr/>
          </p:nvGrpSpPr>
          <p:grpSpPr bwMode="auto">
            <a:xfrm>
              <a:off x="7590" y="1994"/>
              <a:ext cx="388" cy="350"/>
              <a:chOff x="2965" y="2084"/>
              <a:chExt cx="388" cy="350"/>
            </a:xfrm>
          </p:grpSpPr>
          <p:sp>
            <p:nvSpPr>
              <p:cNvPr id="64" name="Oval 30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5" name="Text Box 29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38" name="Group 25"/>
            <p:cNvGrpSpPr>
              <a:grpSpLocks/>
            </p:cNvGrpSpPr>
            <p:nvPr/>
          </p:nvGrpSpPr>
          <p:grpSpPr bwMode="auto">
            <a:xfrm>
              <a:off x="7615" y="3045"/>
              <a:ext cx="388" cy="351"/>
              <a:chOff x="2965" y="2084"/>
              <a:chExt cx="388" cy="350"/>
            </a:xfrm>
          </p:grpSpPr>
          <p:sp>
            <p:nvSpPr>
              <p:cNvPr id="62" name="Oval 27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3" name="Text Box 26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9" name="Line 24"/>
            <p:cNvSpPr>
              <a:spLocks noChangeShapeType="1"/>
            </p:cNvSpPr>
            <p:nvPr/>
          </p:nvSpPr>
          <p:spPr bwMode="auto">
            <a:xfrm>
              <a:off x="6915" y="2158"/>
              <a:ext cx="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0" name="Line 23"/>
            <p:cNvSpPr>
              <a:spLocks noChangeShapeType="1"/>
            </p:cNvSpPr>
            <p:nvPr/>
          </p:nvSpPr>
          <p:spPr bwMode="auto">
            <a:xfrm>
              <a:off x="6901" y="3220"/>
              <a:ext cx="714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1" name="Line 22"/>
            <p:cNvSpPr>
              <a:spLocks noChangeShapeType="1"/>
            </p:cNvSpPr>
            <p:nvPr/>
          </p:nvSpPr>
          <p:spPr bwMode="auto">
            <a:xfrm>
              <a:off x="6764" y="2319"/>
              <a:ext cx="2" cy="7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2" name="Line 21"/>
            <p:cNvSpPr>
              <a:spLocks noChangeShapeType="1"/>
            </p:cNvSpPr>
            <p:nvPr/>
          </p:nvSpPr>
          <p:spPr bwMode="auto">
            <a:xfrm>
              <a:off x="7876" y="2244"/>
              <a:ext cx="501" cy="4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3" name="Line 20"/>
            <p:cNvSpPr>
              <a:spLocks noChangeShapeType="1"/>
            </p:cNvSpPr>
            <p:nvPr/>
          </p:nvSpPr>
          <p:spPr bwMode="auto">
            <a:xfrm flipH="1">
              <a:off x="6865" y="2294"/>
              <a:ext cx="811" cy="8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>
              <a:off x="6887" y="2238"/>
              <a:ext cx="777" cy="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5" name="Line 18"/>
            <p:cNvSpPr>
              <a:spLocks noChangeShapeType="1"/>
            </p:cNvSpPr>
            <p:nvPr/>
          </p:nvSpPr>
          <p:spPr bwMode="auto">
            <a:xfrm flipH="1">
              <a:off x="7914" y="2851"/>
              <a:ext cx="475" cy="2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7116" y="1920"/>
              <a:ext cx="3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7978" y="2208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7351" y="2658"/>
              <a:ext cx="388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Text Box 14"/>
            <p:cNvSpPr txBox="1">
              <a:spLocks noChangeArrowheads="1"/>
            </p:cNvSpPr>
            <p:nvPr/>
          </p:nvSpPr>
          <p:spPr bwMode="auto">
            <a:xfrm>
              <a:off x="8066" y="2921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6526" y="2608"/>
              <a:ext cx="38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Text Box 12"/>
            <p:cNvSpPr txBox="1">
              <a:spLocks noChangeArrowheads="1"/>
            </p:cNvSpPr>
            <p:nvPr/>
          </p:nvSpPr>
          <p:spPr bwMode="auto">
            <a:xfrm>
              <a:off x="7139" y="2949"/>
              <a:ext cx="389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Text Box 11"/>
            <p:cNvSpPr txBox="1">
              <a:spLocks noChangeArrowheads="1"/>
            </p:cNvSpPr>
            <p:nvPr/>
          </p:nvSpPr>
          <p:spPr bwMode="auto">
            <a:xfrm>
              <a:off x="7241" y="2320"/>
              <a:ext cx="38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3" name="Group 8"/>
            <p:cNvGrpSpPr>
              <a:grpSpLocks/>
            </p:cNvGrpSpPr>
            <p:nvPr/>
          </p:nvGrpSpPr>
          <p:grpSpPr bwMode="auto">
            <a:xfrm>
              <a:off x="5788" y="2533"/>
              <a:ext cx="388" cy="351"/>
              <a:chOff x="2965" y="2084"/>
              <a:chExt cx="388" cy="350"/>
            </a:xfrm>
          </p:grpSpPr>
          <p:sp>
            <p:nvSpPr>
              <p:cNvPr id="60" name="Oval 10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61" name="Text Box 9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4" name="Line 7"/>
            <p:cNvSpPr>
              <a:spLocks noChangeShapeType="1"/>
            </p:cNvSpPr>
            <p:nvPr/>
          </p:nvSpPr>
          <p:spPr bwMode="auto">
            <a:xfrm flipV="1">
              <a:off x="6051" y="2239"/>
              <a:ext cx="562" cy="3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5" name="Line 6"/>
            <p:cNvSpPr>
              <a:spLocks noChangeShapeType="1"/>
            </p:cNvSpPr>
            <p:nvPr/>
          </p:nvSpPr>
          <p:spPr bwMode="auto">
            <a:xfrm>
              <a:off x="6038" y="2803"/>
              <a:ext cx="563" cy="3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56" name="Text Box 5"/>
            <p:cNvSpPr txBox="1">
              <a:spLocks noChangeArrowheads="1"/>
            </p:cNvSpPr>
            <p:nvPr/>
          </p:nvSpPr>
          <p:spPr bwMode="auto">
            <a:xfrm>
              <a:off x="6127" y="2220"/>
              <a:ext cx="389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090" y="2871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7041" y="3372"/>
              <a:ext cx="549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(f)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Line 2"/>
            <p:cNvSpPr>
              <a:spLocks noChangeShapeType="1"/>
            </p:cNvSpPr>
            <p:nvPr/>
          </p:nvSpPr>
          <p:spPr bwMode="auto">
            <a:xfrm flipH="1">
              <a:off x="7564" y="2778"/>
              <a:ext cx="338" cy="2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80" name="Rectangle 18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81" name="Group 110"/>
          <p:cNvGrpSpPr>
            <a:grpSpLocks noChangeAspect="1"/>
          </p:cNvGrpSpPr>
          <p:nvPr/>
        </p:nvGrpSpPr>
        <p:grpSpPr bwMode="auto">
          <a:xfrm>
            <a:off x="1418728" y="2286000"/>
            <a:ext cx="6050162" cy="1918803"/>
            <a:chOff x="2527" y="2595"/>
            <a:chExt cx="6276" cy="2020"/>
          </a:xfrm>
        </p:grpSpPr>
        <p:sp>
          <p:nvSpPr>
            <p:cNvPr id="82" name="AutoShape 185"/>
            <p:cNvSpPr>
              <a:spLocks noChangeAspect="1" noChangeArrowheads="1" noTextEdit="1"/>
            </p:cNvSpPr>
            <p:nvPr/>
          </p:nvSpPr>
          <p:spPr bwMode="auto">
            <a:xfrm>
              <a:off x="2527" y="2595"/>
              <a:ext cx="6276" cy="20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83" name="Group 182"/>
            <p:cNvGrpSpPr>
              <a:grpSpLocks/>
            </p:cNvGrpSpPr>
            <p:nvPr/>
          </p:nvGrpSpPr>
          <p:grpSpPr bwMode="auto">
            <a:xfrm>
              <a:off x="3475" y="2785"/>
              <a:ext cx="388" cy="350"/>
              <a:chOff x="2965" y="2084"/>
              <a:chExt cx="388" cy="350"/>
            </a:xfrm>
          </p:grpSpPr>
          <p:sp>
            <p:nvSpPr>
              <p:cNvPr id="155" name="Oval 184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56" name="Text Box 183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4" name="Group 179"/>
            <p:cNvGrpSpPr>
              <a:grpSpLocks/>
            </p:cNvGrpSpPr>
            <p:nvPr/>
          </p:nvGrpSpPr>
          <p:grpSpPr bwMode="auto">
            <a:xfrm>
              <a:off x="3462" y="3837"/>
              <a:ext cx="388" cy="351"/>
              <a:chOff x="2965" y="2084"/>
              <a:chExt cx="388" cy="350"/>
            </a:xfrm>
          </p:grpSpPr>
          <p:sp>
            <p:nvSpPr>
              <p:cNvPr id="153" name="Oval 181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54" name="Text Box 180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5" name="Oval 178"/>
            <p:cNvSpPr>
              <a:spLocks noChangeArrowheads="1"/>
            </p:cNvSpPr>
            <p:nvPr/>
          </p:nvSpPr>
          <p:spPr bwMode="auto">
            <a:xfrm>
              <a:off x="5201" y="3411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86" name="Text Box 177"/>
            <p:cNvSpPr txBox="1">
              <a:spLocks noChangeArrowheads="1"/>
            </p:cNvSpPr>
            <p:nvPr/>
          </p:nvSpPr>
          <p:spPr bwMode="auto">
            <a:xfrm>
              <a:off x="5201" y="3386"/>
              <a:ext cx="388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87" name="Group 174"/>
            <p:cNvGrpSpPr>
              <a:grpSpLocks/>
            </p:cNvGrpSpPr>
            <p:nvPr/>
          </p:nvGrpSpPr>
          <p:grpSpPr bwMode="auto">
            <a:xfrm>
              <a:off x="4451" y="2797"/>
              <a:ext cx="388" cy="350"/>
              <a:chOff x="2965" y="2084"/>
              <a:chExt cx="388" cy="350"/>
            </a:xfrm>
          </p:grpSpPr>
          <p:sp>
            <p:nvSpPr>
              <p:cNvPr id="151" name="Oval 176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52" name="Text Box 175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8" name="Group 171"/>
            <p:cNvGrpSpPr>
              <a:grpSpLocks/>
            </p:cNvGrpSpPr>
            <p:nvPr/>
          </p:nvGrpSpPr>
          <p:grpSpPr bwMode="auto">
            <a:xfrm>
              <a:off x="4476" y="3849"/>
              <a:ext cx="388" cy="351"/>
              <a:chOff x="2965" y="2084"/>
              <a:chExt cx="388" cy="350"/>
            </a:xfrm>
          </p:grpSpPr>
          <p:sp>
            <p:nvSpPr>
              <p:cNvPr id="149" name="Oval 173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50" name="Text Box 172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89" name="Line 170"/>
            <p:cNvSpPr>
              <a:spLocks noChangeShapeType="1"/>
            </p:cNvSpPr>
            <p:nvPr/>
          </p:nvSpPr>
          <p:spPr bwMode="auto">
            <a:xfrm>
              <a:off x="3775" y="2960"/>
              <a:ext cx="6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0" name="Line 169"/>
            <p:cNvSpPr>
              <a:spLocks noChangeShapeType="1"/>
            </p:cNvSpPr>
            <p:nvPr/>
          </p:nvSpPr>
          <p:spPr bwMode="auto">
            <a:xfrm>
              <a:off x="3763" y="4024"/>
              <a:ext cx="713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1" name="Line 168"/>
            <p:cNvSpPr>
              <a:spLocks noChangeShapeType="1"/>
            </p:cNvSpPr>
            <p:nvPr/>
          </p:nvSpPr>
          <p:spPr bwMode="auto">
            <a:xfrm>
              <a:off x="3625" y="3122"/>
              <a:ext cx="1" cy="7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2" name="Line 167"/>
            <p:cNvSpPr>
              <a:spLocks noChangeShapeType="1"/>
            </p:cNvSpPr>
            <p:nvPr/>
          </p:nvSpPr>
          <p:spPr bwMode="auto">
            <a:xfrm>
              <a:off x="4738" y="3047"/>
              <a:ext cx="500" cy="4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3" name="Line 166"/>
            <p:cNvSpPr>
              <a:spLocks noChangeShapeType="1"/>
            </p:cNvSpPr>
            <p:nvPr/>
          </p:nvSpPr>
          <p:spPr bwMode="auto">
            <a:xfrm flipH="1">
              <a:off x="3725" y="3097"/>
              <a:ext cx="813" cy="8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4" name="Line 165"/>
            <p:cNvSpPr>
              <a:spLocks noChangeShapeType="1"/>
            </p:cNvSpPr>
            <p:nvPr/>
          </p:nvSpPr>
          <p:spPr bwMode="auto">
            <a:xfrm>
              <a:off x="3749" y="3040"/>
              <a:ext cx="775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5" name="Line 164"/>
            <p:cNvSpPr>
              <a:spLocks noChangeShapeType="1"/>
            </p:cNvSpPr>
            <p:nvPr/>
          </p:nvSpPr>
          <p:spPr bwMode="auto">
            <a:xfrm flipH="1">
              <a:off x="4774" y="3654"/>
              <a:ext cx="476" cy="3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96" name="Text Box 163"/>
            <p:cNvSpPr txBox="1">
              <a:spLocks noChangeArrowheads="1"/>
            </p:cNvSpPr>
            <p:nvPr/>
          </p:nvSpPr>
          <p:spPr bwMode="auto">
            <a:xfrm>
              <a:off x="3978" y="2723"/>
              <a:ext cx="3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Text Box 162"/>
            <p:cNvSpPr txBox="1">
              <a:spLocks noChangeArrowheads="1"/>
            </p:cNvSpPr>
            <p:nvPr/>
          </p:nvSpPr>
          <p:spPr bwMode="auto">
            <a:xfrm>
              <a:off x="4839" y="3010"/>
              <a:ext cx="387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Text Box 161"/>
            <p:cNvSpPr txBox="1">
              <a:spLocks noChangeArrowheads="1"/>
            </p:cNvSpPr>
            <p:nvPr/>
          </p:nvSpPr>
          <p:spPr bwMode="auto">
            <a:xfrm>
              <a:off x="4213" y="3461"/>
              <a:ext cx="386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Text Box 160"/>
            <p:cNvSpPr txBox="1">
              <a:spLocks noChangeArrowheads="1"/>
            </p:cNvSpPr>
            <p:nvPr/>
          </p:nvSpPr>
          <p:spPr bwMode="auto">
            <a:xfrm>
              <a:off x="4926" y="3724"/>
              <a:ext cx="38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Text Box 159"/>
            <p:cNvSpPr txBox="1">
              <a:spLocks noChangeArrowheads="1"/>
            </p:cNvSpPr>
            <p:nvPr/>
          </p:nvSpPr>
          <p:spPr bwMode="auto">
            <a:xfrm>
              <a:off x="3401" y="3337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Text Box 158"/>
            <p:cNvSpPr txBox="1">
              <a:spLocks noChangeArrowheads="1"/>
            </p:cNvSpPr>
            <p:nvPr/>
          </p:nvSpPr>
          <p:spPr bwMode="auto">
            <a:xfrm>
              <a:off x="3948" y="3769"/>
              <a:ext cx="390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Text Box 157"/>
            <p:cNvSpPr txBox="1">
              <a:spLocks noChangeArrowheads="1"/>
            </p:cNvSpPr>
            <p:nvPr/>
          </p:nvSpPr>
          <p:spPr bwMode="auto">
            <a:xfrm>
              <a:off x="4178" y="2998"/>
              <a:ext cx="38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3" name="Group 154"/>
            <p:cNvGrpSpPr>
              <a:grpSpLocks/>
            </p:cNvGrpSpPr>
            <p:nvPr/>
          </p:nvGrpSpPr>
          <p:grpSpPr bwMode="auto">
            <a:xfrm>
              <a:off x="2650" y="3336"/>
              <a:ext cx="387" cy="351"/>
              <a:chOff x="2965" y="2084"/>
              <a:chExt cx="388" cy="350"/>
            </a:xfrm>
          </p:grpSpPr>
          <p:sp>
            <p:nvSpPr>
              <p:cNvPr id="147" name="Oval 156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48" name="Text Box 155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4" name="Line 153"/>
            <p:cNvSpPr>
              <a:spLocks noChangeShapeType="1"/>
            </p:cNvSpPr>
            <p:nvPr/>
          </p:nvSpPr>
          <p:spPr bwMode="auto">
            <a:xfrm flipV="1">
              <a:off x="2925" y="3042"/>
              <a:ext cx="562" cy="3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05" name="Line 152"/>
            <p:cNvSpPr>
              <a:spLocks noChangeShapeType="1"/>
            </p:cNvSpPr>
            <p:nvPr/>
          </p:nvSpPr>
          <p:spPr bwMode="auto">
            <a:xfrm>
              <a:off x="2900" y="3606"/>
              <a:ext cx="562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06" name="Text Box 151"/>
            <p:cNvSpPr txBox="1">
              <a:spLocks noChangeArrowheads="1"/>
            </p:cNvSpPr>
            <p:nvPr/>
          </p:nvSpPr>
          <p:spPr bwMode="auto">
            <a:xfrm>
              <a:off x="2965" y="2993"/>
              <a:ext cx="38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Text Box 150"/>
            <p:cNvSpPr txBox="1">
              <a:spLocks noChangeArrowheads="1"/>
            </p:cNvSpPr>
            <p:nvPr/>
          </p:nvSpPr>
          <p:spPr bwMode="auto">
            <a:xfrm>
              <a:off x="2951" y="3674"/>
              <a:ext cx="38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149"/>
            <p:cNvSpPr txBox="1">
              <a:spLocks noChangeArrowheads="1"/>
            </p:cNvSpPr>
            <p:nvPr/>
          </p:nvSpPr>
          <p:spPr bwMode="auto">
            <a:xfrm>
              <a:off x="3903" y="4176"/>
              <a:ext cx="54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(g)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9" name="Line 148"/>
            <p:cNvSpPr>
              <a:spLocks noChangeShapeType="1"/>
            </p:cNvSpPr>
            <p:nvPr/>
          </p:nvSpPr>
          <p:spPr bwMode="auto">
            <a:xfrm>
              <a:off x="3152" y="2826"/>
              <a:ext cx="163" cy="31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110" name="Group 145"/>
            <p:cNvGrpSpPr>
              <a:grpSpLocks/>
            </p:cNvGrpSpPr>
            <p:nvPr/>
          </p:nvGrpSpPr>
          <p:grpSpPr bwMode="auto">
            <a:xfrm>
              <a:off x="6564" y="2797"/>
              <a:ext cx="386" cy="351"/>
              <a:chOff x="2965" y="2084"/>
              <a:chExt cx="388" cy="350"/>
            </a:xfrm>
          </p:grpSpPr>
          <p:sp>
            <p:nvSpPr>
              <p:cNvPr id="145" name="Oval 147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46" name="Text Box 146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1" name="Group 142"/>
            <p:cNvGrpSpPr>
              <a:grpSpLocks/>
            </p:cNvGrpSpPr>
            <p:nvPr/>
          </p:nvGrpSpPr>
          <p:grpSpPr bwMode="auto">
            <a:xfrm>
              <a:off x="6550" y="3849"/>
              <a:ext cx="390" cy="351"/>
              <a:chOff x="2965" y="2084"/>
              <a:chExt cx="388" cy="350"/>
            </a:xfrm>
          </p:grpSpPr>
          <p:sp>
            <p:nvSpPr>
              <p:cNvPr id="143" name="Oval 144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44" name="Text Box 143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2" name="Oval 141"/>
            <p:cNvSpPr>
              <a:spLocks noChangeArrowheads="1"/>
            </p:cNvSpPr>
            <p:nvPr/>
          </p:nvSpPr>
          <p:spPr bwMode="auto">
            <a:xfrm>
              <a:off x="8291" y="3423"/>
              <a:ext cx="299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3" name="Text Box 140"/>
            <p:cNvSpPr txBox="1">
              <a:spLocks noChangeArrowheads="1"/>
            </p:cNvSpPr>
            <p:nvPr/>
          </p:nvSpPr>
          <p:spPr bwMode="auto">
            <a:xfrm>
              <a:off x="8291" y="3398"/>
              <a:ext cx="387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4" name="Group 137"/>
            <p:cNvGrpSpPr>
              <a:grpSpLocks/>
            </p:cNvGrpSpPr>
            <p:nvPr/>
          </p:nvGrpSpPr>
          <p:grpSpPr bwMode="auto">
            <a:xfrm>
              <a:off x="7540" y="2809"/>
              <a:ext cx="388" cy="350"/>
              <a:chOff x="2965" y="2084"/>
              <a:chExt cx="388" cy="350"/>
            </a:xfrm>
          </p:grpSpPr>
          <p:sp>
            <p:nvSpPr>
              <p:cNvPr id="141" name="Oval 139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42" name="Text Box 138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15" name="Group 134"/>
            <p:cNvGrpSpPr>
              <a:grpSpLocks/>
            </p:cNvGrpSpPr>
            <p:nvPr/>
          </p:nvGrpSpPr>
          <p:grpSpPr bwMode="auto">
            <a:xfrm>
              <a:off x="7565" y="3861"/>
              <a:ext cx="388" cy="351"/>
              <a:chOff x="2965" y="2084"/>
              <a:chExt cx="388" cy="350"/>
            </a:xfrm>
          </p:grpSpPr>
          <p:sp>
            <p:nvSpPr>
              <p:cNvPr id="139" name="Oval 136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40" name="Text Box 135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6" name="Line 133"/>
            <p:cNvSpPr>
              <a:spLocks noChangeShapeType="1"/>
            </p:cNvSpPr>
            <p:nvPr/>
          </p:nvSpPr>
          <p:spPr bwMode="auto">
            <a:xfrm>
              <a:off x="6865" y="2973"/>
              <a:ext cx="6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7" name="Line 132"/>
            <p:cNvSpPr>
              <a:spLocks noChangeShapeType="1"/>
            </p:cNvSpPr>
            <p:nvPr/>
          </p:nvSpPr>
          <p:spPr bwMode="auto">
            <a:xfrm>
              <a:off x="6850" y="4036"/>
              <a:ext cx="715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8" name="Line 131"/>
            <p:cNvSpPr>
              <a:spLocks noChangeShapeType="1"/>
            </p:cNvSpPr>
            <p:nvPr/>
          </p:nvSpPr>
          <p:spPr bwMode="auto">
            <a:xfrm>
              <a:off x="6714" y="3134"/>
              <a:ext cx="1" cy="7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19" name="Line 130"/>
            <p:cNvSpPr>
              <a:spLocks noChangeShapeType="1"/>
            </p:cNvSpPr>
            <p:nvPr/>
          </p:nvSpPr>
          <p:spPr bwMode="auto">
            <a:xfrm>
              <a:off x="7826" y="3059"/>
              <a:ext cx="501" cy="4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0" name="Line 129"/>
            <p:cNvSpPr>
              <a:spLocks noChangeShapeType="1"/>
            </p:cNvSpPr>
            <p:nvPr/>
          </p:nvSpPr>
          <p:spPr bwMode="auto">
            <a:xfrm flipH="1">
              <a:off x="6815" y="3109"/>
              <a:ext cx="810" cy="8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1" name="Line 128"/>
            <p:cNvSpPr>
              <a:spLocks noChangeShapeType="1"/>
            </p:cNvSpPr>
            <p:nvPr/>
          </p:nvSpPr>
          <p:spPr bwMode="auto">
            <a:xfrm>
              <a:off x="6837" y="3053"/>
              <a:ext cx="777" cy="8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2" name="Line 127"/>
            <p:cNvSpPr>
              <a:spLocks noChangeShapeType="1"/>
            </p:cNvSpPr>
            <p:nvPr/>
          </p:nvSpPr>
          <p:spPr bwMode="auto">
            <a:xfrm flipH="1">
              <a:off x="7864" y="3667"/>
              <a:ext cx="475" cy="2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23" name="Text Box 126"/>
            <p:cNvSpPr txBox="1">
              <a:spLocks noChangeArrowheads="1"/>
            </p:cNvSpPr>
            <p:nvPr/>
          </p:nvSpPr>
          <p:spPr bwMode="auto">
            <a:xfrm>
              <a:off x="7065" y="2735"/>
              <a:ext cx="3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Text Box 125"/>
            <p:cNvSpPr txBox="1">
              <a:spLocks noChangeArrowheads="1"/>
            </p:cNvSpPr>
            <p:nvPr/>
          </p:nvSpPr>
          <p:spPr bwMode="auto">
            <a:xfrm>
              <a:off x="7928" y="3023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Text Box 124"/>
            <p:cNvSpPr txBox="1">
              <a:spLocks noChangeArrowheads="1"/>
            </p:cNvSpPr>
            <p:nvPr/>
          </p:nvSpPr>
          <p:spPr bwMode="auto">
            <a:xfrm>
              <a:off x="7385" y="3473"/>
              <a:ext cx="389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Text Box 123"/>
            <p:cNvSpPr txBox="1">
              <a:spLocks noChangeArrowheads="1"/>
            </p:cNvSpPr>
            <p:nvPr/>
          </p:nvSpPr>
          <p:spPr bwMode="auto">
            <a:xfrm>
              <a:off x="8016" y="3737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Text Box 122"/>
            <p:cNvSpPr txBox="1">
              <a:spLocks noChangeArrowheads="1"/>
            </p:cNvSpPr>
            <p:nvPr/>
          </p:nvSpPr>
          <p:spPr bwMode="auto">
            <a:xfrm>
              <a:off x="6490" y="3411"/>
              <a:ext cx="38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Text Box 121"/>
            <p:cNvSpPr txBox="1">
              <a:spLocks noChangeArrowheads="1"/>
            </p:cNvSpPr>
            <p:nvPr/>
          </p:nvSpPr>
          <p:spPr bwMode="auto">
            <a:xfrm>
              <a:off x="6964" y="3774"/>
              <a:ext cx="389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Text Box 120"/>
            <p:cNvSpPr txBox="1">
              <a:spLocks noChangeArrowheads="1"/>
            </p:cNvSpPr>
            <p:nvPr/>
          </p:nvSpPr>
          <p:spPr bwMode="auto">
            <a:xfrm>
              <a:off x="7221" y="3076"/>
              <a:ext cx="385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30" name="Group 117"/>
            <p:cNvGrpSpPr>
              <a:grpSpLocks/>
            </p:cNvGrpSpPr>
            <p:nvPr/>
          </p:nvGrpSpPr>
          <p:grpSpPr bwMode="auto">
            <a:xfrm>
              <a:off x="5738" y="3348"/>
              <a:ext cx="387" cy="351"/>
              <a:chOff x="2965" y="2084"/>
              <a:chExt cx="388" cy="350"/>
            </a:xfrm>
          </p:grpSpPr>
          <p:sp>
            <p:nvSpPr>
              <p:cNvPr id="137" name="Oval 119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38" name="Text Box 118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31" name="Line 116"/>
            <p:cNvSpPr>
              <a:spLocks noChangeShapeType="1"/>
            </p:cNvSpPr>
            <p:nvPr/>
          </p:nvSpPr>
          <p:spPr bwMode="auto">
            <a:xfrm flipV="1">
              <a:off x="6013" y="3054"/>
              <a:ext cx="562" cy="37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2" name="Line 115"/>
            <p:cNvSpPr>
              <a:spLocks noChangeShapeType="1"/>
            </p:cNvSpPr>
            <p:nvPr/>
          </p:nvSpPr>
          <p:spPr bwMode="auto">
            <a:xfrm>
              <a:off x="5988" y="3618"/>
              <a:ext cx="562" cy="3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133" name="Text Box 114"/>
            <p:cNvSpPr txBox="1">
              <a:spLocks noChangeArrowheads="1"/>
            </p:cNvSpPr>
            <p:nvPr/>
          </p:nvSpPr>
          <p:spPr bwMode="auto">
            <a:xfrm>
              <a:off x="6077" y="3012"/>
              <a:ext cx="388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Text Box 113"/>
            <p:cNvSpPr txBox="1">
              <a:spLocks noChangeArrowheads="1"/>
            </p:cNvSpPr>
            <p:nvPr/>
          </p:nvSpPr>
          <p:spPr bwMode="auto">
            <a:xfrm>
              <a:off x="6039" y="3687"/>
              <a:ext cx="38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Text Box 112"/>
            <p:cNvSpPr txBox="1">
              <a:spLocks noChangeArrowheads="1"/>
            </p:cNvSpPr>
            <p:nvPr/>
          </p:nvSpPr>
          <p:spPr bwMode="auto">
            <a:xfrm>
              <a:off x="6990" y="4188"/>
              <a:ext cx="55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(h)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Line 111"/>
            <p:cNvSpPr>
              <a:spLocks noChangeShapeType="1"/>
            </p:cNvSpPr>
            <p:nvPr/>
          </p:nvSpPr>
          <p:spPr bwMode="auto">
            <a:xfrm flipH="1">
              <a:off x="8190" y="3026"/>
              <a:ext cx="212" cy="33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  <p:sp>
        <p:nvSpPr>
          <p:cNvPr id="225" name="Rectangle 38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26" name="Group 315"/>
          <p:cNvGrpSpPr>
            <a:grpSpLocks noChangeAspect="1"/>
          </p:cNvGrpSpPr>
          <p:nvPr/>
        </p:nvGrpSpPr>
        <p:grpSpPr bwMode="auto">
          <a:xfrm>
            <a:off x="1532475" y="4169774"/>
            <a:ext cx="6091798" cy="1850026"/>
            <a:chOff x="2527" y="7050"/>
            <a:chExt cx="6312" cy="1857"/>
          </a:xfrm>
        </p:grpSpPr>
        <p:sp>
          <p:nvSpPr>
            <p:cNvPr id="227" name="AutoShape 381"/>
            <p:cNvSpPr>
              <a:spLocks noChangeAspect="1" noChangeArrowheads="1" noTextEdit="1"/>
            </p:cNvSpPr>
            <p:nvPr/>
          </p:nvSpPr>
          <p:spPr bwMode="auto">
            <a:xfrm>
              <a:off x="2527" y="7050"/>
              <a:ext cx="6312" cy="18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grpSp>
          <p:nvGrpSpPr>
            <p:cNvPr id="228" name="Group 378"/>
            <p:cNvGrpSpPr>
              <a:grpSpLocks/>
            </p:cNvGrpSpPr>
            <p:nvPr/>
          </p:nvGrpSpPr>
          <p:grpSpPr bwMode="auto">
            <a:xfrm>
              <a:off x="6564" y="7165"/>
              <a:ext cx="386" cy="351"/>
              <a:chOff x="2965" y="2084"/>
              <a:chExt cx="388" cy="350"/>
            </a:xfrm>
          </p:grpSpPr>
          <p:sp>
            <p:nvSpPr>
              <p:cNvPr id="291" name="Oval 380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92" name="Text Box 379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29" name="Group 375"/>
            <p:cNvGrpSpPr>
              <a:grpSpLocks/>
            </p:cNvGrpSpPr>
            <p:nvPr/>
          </p:nvGrpSpPr>
          <p:grpSpPr bwMode="auto">
            <a:xfrm>
              <a:off x="6550" y="8217"/>
              <a:ext cx="390" cy="350"/>
              <a:chOff x="2965" y="2084"/>
              <a:chExt cx="388" cy="350"/>
            </a:xfrm>
          </p:grpSpPr>
          <p:sp>
            <p:nvSpPr>
              <p:cNvPr id="289" name="Oval 377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90" name="Text Box 376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0" name="Oval 374"/>
            <p:cNvSpPr>
              <a:spLocks noChangeArrowheads="1"/>
            </p:cNvSpPr>
            <p:nvPr/>
          </p:nvSpPr>
          <p:spPr bwMode="auto">
            <a:xfrm>
              <a:off x="8291" y="7791"/>
              <a:ext cx="299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31" name="Text Box 373"/>
            <p:cNvSpPr txBox="1">
              <a:spLocks noChangeArrowheads="1"/>
            </p:cNvSpPr>
            <p:nvPr/>
          </p:nvSpPr>
          <p:spPr bwMode="auto">
            <a:xfrm>
              <a:off x="8291" y="7766"/>
              <a:ext cx="387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32" name="Group 370"/>
            <p:cNvGrpSpPr>
              <a:grpSpLocks/>
            </p:cNvGrpSpPr>
            <p:nvPr/>
          </p:nvGrpSpPr>
          <p:grpSpPr bwMode="auto">
            <a:xfrm>
              <a:off x="7540" y="7177"/>
              <a:ext cx="388" cy="350"/>
              <a:chOff x="2965" y="2084"/>
              <a:chExt cx="388" cy="350"/>
            </a:xfrm>
          </p:grpSpPr>
          <p:sp>
            <p:nvSpPr>
              <p:cNvPr id="287" name="Oval 372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88" name="Text Box 371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3" name="Group 367"/>
            <p:cNvGrpSpPr>
              <a:grpSpLocks/>
            </p:cNvGrpSpPr>
            <p:nvPr/>
          </p:nvGrpSpPr>
          <p:grpSpPr bwMode="auto">
            <a:xfrm>
              <a:off x="7565" y="8228"/>
              <a:ext cx="388" cy="351"/>
              <a:chOff x="2965" y="2084"/>
              <a:chExt cx="388" cy="350"/>
            </a:xfrm>
          </p:grpSpPr>
          <p:sp>
            <p:nvSpPr>
              <p:cNvPr id="285" name="Oval 369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86" name="Text Box 368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34" name="Line 366"/>
            <p:cNvSpPr>
              <a:spLocks noChangeShapeType="1"/>
            </p:cNvSpPr>
            <p:nvPr/>
          </p:nvSpPr>
          <p:spPr bwMode="auto">
            <a:xfrm>
              <a:off x="6850" y="8403"/>
              <a:ext cx="715" cy="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35" name="Line 365"/>
            <p:cNvSpPr>
              <a:spLocks noChangeShapeType="1"/>
            </p:cNvSpPr>
            <p:nvPr/>
          </p:nvSpPr>
          <p:spPr bwMode="auto">
            <a:xfrm>
              <a:off x="6714" y="7502"/>
              <a:ext cx="1" cy="75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36" name="Line 364"/>
            <p:cNvSpPr>
              <a:spLocks noChangeShapeType="1"/>
            </p:cNvSpPr>
            <p:nvPr/>
          </p:nvSpPr>
          <p:spPr bwMode="auto">
            <a:xfrm flipH="1">
              <a:off x="6815" y="7477"/>
              <a:ext cx="810" cy="8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37" name="Line 363"/>
            <p:cNvSpPr>
              <a:spLocks noChangeShapeType="1"/>
            </p:cNvSpPr>
            <p:nvPr/>
          </p:nvSpPr>
          <p:spPr bwMode="auto">
            <a:xfrm flipH="1">
              <a:off x="7864" y="8034"/>
              <a:ext cx="475" cy="29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38" name="Text Box 362"/>
            <p:cNvSpPr txBox="1">
              <a:spLocks noChangeArrowheads="1"/>
            </p:cNvSpPr>
            <p:nvPr/>
          </p:nvSpPr>
          <p:spPr bwMode="auto">
            <a:xfrm>
              <a:off x="8016" y="8104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9" name="Text Box 361"/>
            <p:cNvSpPr txBox="1">
              <a:spLocks noChangeArrowheads="1"/>
            </p:cNvSpPr>
            <p:nvPr/>
          </p:nvSpPr>
          <p:spPr bwMode="auto">
            <a:xfrm>
              <a:off x="6476" y="7777"/>
              <a:ext cx="38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0" name="Text Box 360"/>
            <p:cNvSpPr txBox="1">
              <a:spLocks noChangeArrowheads="1"/>
            </p:cNvSpPr>
            <p:nvPr/>
          </p:nvSpPr>
          <p:spPr bwMode="auto">
            <a:xfrm>
              <a:off x="6979" y="8135"/>
              <a:ext cx="389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1" name="Text Box 359"/>
            <p:cNvSpPr txBox="1">
              <a:spLocks noChangeArrowheads="1"/>
            </p:cNvSpPr>
            <p:nvPr/>
          </p:nvSpPr>
          <p:spPr bwMode="auto">
            <a:xfrm>
              <a:off x="7175" y="7480"/>
              <a:ext cx="38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2" name="Group 356"/>
            <p:cNvGrpSpPr>
              <a:grpSpLocks/>
            </p:cNvGrpSpPr>
            <p:nvPr/>
          </p:nvGrpSpPr>
          <p:grpSpPr bwMode="auto">
            <a:xfrm>
              <a:off x="5738" y="7716"/>
              <a:ext cx="387" cy="351"/>
              <a:chOff x="2965" y="2084"/>
              <a:chExt cx="388" cy="350"/>
            </a:xfrm>
          </p:grpSpPr>
          <p:sp>
            <p:nvSpPr>
              <p:cNvPr id="283" name="Oval 358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84" name="Text Box 357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3" name="Line 355"/>
            <p:cNvSpPr>
              <a:spLocks noChangeShapeType="1"/>
            </p:cNvSpPr>
            <p:nvPr/>
          </p:nvSpPr>
          <p:spPr bwMode="auto">
            <a:xfrm flipV="1">
              <a:off x="6013" y="7422"/>
              <a:ext cx="562" cy="3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44" name="Text Box 354"/>
            <p:cNvSpPr txBox="1">
              <a:spLocks noChangeArrowheads="1"/>
            </p:cNvSpPr>
            <p:nvPr/>
          </p:nvSpPr>
          <p:spPr bwMode="auto">
            <a:xfrm>
              <a:off x="6046" y="7365"/>
              <a:ext cx="38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5" name="Text Box 353"/>
            <p:cNvSpPr txBox="1">
              <a:spLocks noChangeArrowheads="1"/>
            </p:cNvSpPr>
            <p:nvPr/>
          </p:nvSpPr>
          <p:spPr bwMode="auto">
            <a:xfrm>
              <a:off x="6990" y="8555"/>
              <a:ext cx="550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(j)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46" name="Group 350"/>
            <p:cNvGrpSpPr>
              <a:grpSpLocks/>
            </p:cNvGrpSpPr>
            <p:nvPr/>
          </p:nvGrpSpPr>
          <p:grpSpPr bwMode="auto">
            <a:xfrm>
              <a:off x="3475" y="7153"/>
              <a:ext cx="388" cy="350"/>
              <a:chOff x="2965" y="2084"/>
              <a:chExt cx="388" cy="350"/>
            </a:xfrm>
          </p:grpSpPr>
          <p:sp>
            <p:nvSpPr>
              <p:cNvPr id="281" name="Oval 352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82" name="Text Box 351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47" name="Group 347"/>
            <p:cNvGrpSpPr>
              <a:grpSpLocks/>
            </p:cNvGrpSpPr>
            <p:nvPr/>
          </p:nvGrpSpPr>
          <p:grpSpPr bwMode="auto">
            <a:xfrm>
              <a:off x="3462" y="8204"/>
              <a:ext cx="388" cy="351"/>
              <a:chOff x="2965" y="2084"/>
              <a:chExt cx="388" cy="350"/>
            </a:xfrm>
          </p:grpSpPr>
          <p:sp>
            <p:nvSpPr>
              <p:cNvPr id="279" name="Oval 349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80" name="Text Box 348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48" name="Oval 346"/>
            <p:cNvSpPr>
              <a:spLocks noChangeArrowheads="1"/>
            </p:cNvSpPr>
            <p:nvPr/>
          </p:nvSpPr>
          <p:spPr bwMode="auto">
            <a:xfrm>
              <a:off x="5201" y="7778"/>
              <a:ext cx="300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49" name="Text Box 345"/>
            <p:cNvSpPr txBox="1">
              <a:spLocks noChangeArrowheads="1"/>
            </p:cNvSpPr>
            <p:nvPr/>
          </p:nvSpPr>
          <p:spPr bwMode="auto">
            <a:xfrm>
              <a:off x="5201" y="7753"/>
              <a:ext cx="388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50" name="Group 342"/>
            <p:cNvGrpSpPr>
              <a:grpSpLocks/>
            </p:cNvGrpSpPr>
            <p:nvPr/>
          </p:nvGrpSpPr>
          <p:grpSpPr bwMode="auto">
            <a:xfrm>
              <a:off x="4451" y="7165"/>
              <a:ext cx="388" cy="350"/>
              <a:chOff x="2965" y="2084"/>
              <a:chExt cx="388" cy="350"/>
            </a:xfrm>
          </p:grpSpPr>
          <p:sp>
            <p:nvSpPr>
              <p:cNvPr id="277" name="Oval 344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78" name="Text Box 343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4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51" name="Group 339"/>
            <p:cNvGrpSpPr>
              <a:grpSpLocks/>
            </p:cNvGrpSpPr>
            <p:nvPr/>
          </p:nvGrpSpPr>
          <p:grpSpPr bwMode="auto">
            <a:xfrm>
              <a:off x="4476" y="8217"/>
              <a:ext cx="388" cy="350"/>
              <a:chOff x="2965" y="2084"/>
              <a:chExt cx="388" cy="350"/>
            </a:xfrm>
          </p:grpSpPr>
          <p:sp>
            <p:nvSpPr>
              <p:cNvPr id="275" name="Oval 341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76" name="Text Box 340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52" name="Line 338"/>
            <p:cNvSpPr>
              <a:spLocks noChangeShapeType="1"/>
            </p:cNvSpPr>
            <p:nvPr/>
          </p:nvSpPr>
          <p:spPr bwMode="auto">
            <a:xfrm>
              <a:off x="3775" y="7328"/>
              <a:ext cx="6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53" name="Line 337"/>
            <p:cNvSpPr>
              <a:spLocks noChangeShapeType="1"/>
            </p:cNvSpPr>
            <p:nvPr/>
          </p:nvSpPr>
          <p:spPr bwMode="auto">
            <a:xfrm>
              <a:off x="3763" y="8392"/>
              <a:ext cx="713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54" name="Line 336"/>
            <p:cNvSpPr>
              <a:spLocks noChangeShapeType="1"/>
            </p:cNvSpPr>
            <p:nvPr/>
          </p:nvSpPr>
          <p:spPr bwMode="auto">
            <a:xfrm>
              <a:off x="3625" y="7490"/>
              <a:ext cx="1" cy="7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55" name="Line 335"/>
            <p:cNvSpPr>
              <a:spLocks noChangeShapeType="1"/>
            </p:cNvSpPr>
            <p:nvPr/>
          </p:nvSpPr>
          <p:spPr bwMode="auto">
            <a:xfrm>
              <a:off x="4738" y="7415"/>
              <a:ext cx="500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56" name="Line 334"/>
            <p:cNvSpPr>
              <a:spLocks noChangeShapeType="1"/>
            </p:cNvSpPr>
            <p:nvPr/>
          </p:nvSpPr>
          <p:spPr bwMode="auto">
            <a:xfrm flipH="1">
              <a:off x="3725" y="7465"/>
              <a:ext cx="813" cy="8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57" name="Line 333"/>
            <p:cNvSpPr>
              <a:spLocks noChangeShapeType="1"/>
            </p:cNvSpPr>
            <p:nvPr/>
          </p:nvSpPr>
          <p:spPr bwMode="auto">
            <a:xfrm>
              <a:off x="3749" y="7408"/>
              <a:ext cx="775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58" name="Line 332"/>
            <p:cNvSpPr>
              <a:spLocks noChangeShapeType="1"/>
            </p:cNvSpPr>
            <p:nvPr/>
          </p:nvSpPr>
          <p:spPr bwMode="auto">
            <a:xfrm flipH="1">
              <a:off x="4774" y="8022"/>
              <a:ext cx="476" cy="3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59" name="Text Box 331"/>
            <p:cNvSpPr txBox="1">
              <a:spLocks noChangeArrowheads="1"/>
            </p:cNvSpPr>
            <p:nvPr/>
          </p:nvSpPr>
          <p:spPr bwMode="auto">
            <a:xfrm>
              <a:off x="3978" y="7091"/>
              <a:ext cx="38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0" name="Text Box 330"/>
            <p:cNvSpPr txBox="1">
              <a:spLocks noChangeArrowheads="1"/>
            </p:cNvSpPr>
            <p:nvPr/>
          </p:nvSpPr>
          <p:spPr bwMode="auto">
            <a:xfrm>
              <a:off x="4839" y="7378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1" name="Text Box 329"/>
            <p:cNvSpPr txBox="1">
              <a:spLocks noChangeArrowheads="1"/>
            </p:cNvSpPr>
            <p:nvPr/>
          </p:nvSpPr>
          <p:spPr bwMode="auto">
            <a:xfrm>
              <a:off x="4213" y="7828"/>
              <a:ext cx="386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2" name="Text Box 328"/>
            <p:cNvSpPr txBox="1">
              <a:spLocks noChangeArrowheads="1"/>
            </p:cNvSpPr>
            <p:nvPr/>
          </p:nvSpPr>
          <p:spPr bwMode="auto">
            <a:xfrm>
              <a:off x="4926" y="8092"/>
              <a:ext cx="38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3" name="Text Box 327"/>
            <p:cNvSpPr txBox="1">
              <a:spLocks noChangeArrowheads="1"/>
            </p:cNvSpPr>
            <p:nvPr/>
          </p:nvSpPr>
          <p:spPr bwMode="auto">
            <a:xfrm>
              <a:off x="3401" y="7705"/>
              <a:ext cx="38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4" name="Text Box 326"/>
            <p:cNvSpPr txBox="1">
              <a:spLocks noChangeArrowheads="1"/>
            </p:cNvSpPr>
            <p:nvPr/>
          </p:nvSpPr>
          <p:spPr bwMode="auto">
            <a:xfrm>
              <a:off x="3963" y="8129"/>
              <a:ext cx="390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5" name="Text Box 325"/>
            <p:cNvSpPr txBox="1">
              <a:spLocks noChangeArrowheads="1"/>
            </p:cNvSpPr>
            <p:nvPr/>
          </p:nvSpPr>
          <p:spPr bwMode="auto">
            <a:xfrm>
              <a:off x="4178" y="7366"/>
              <a:ext cx="385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66" name="Group 322"/>
            <p:cNvGrpSpPr>
              <a:grpSpLocks/>
            </p:cNvGrpSpPr>
            <p:nvPr/>
          </p:nvGrpSpPr>
          <p:grpSpPr bwMode="auto">
            <a:xfrm>
              <a:off x="2650" y="7703"/>
              <a:ext cx="387" cy="351"/>
              <a:chOff x="2965" y="2084"/>
              <a:chExt cx="388" cy="350"/>
            </a:xfrm>
          </p:grpSpPr>
          <p:sp>
            <p:nvSpPr>
              <p:cNvPr id="273" name="Oval 324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74" name="Text Box 323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67" name="Line 321"/>
            <p:cNvSpPr>
              <a:spLocks noChangeShapeType="1"/>
            </p:cNvSpPr>
            <p:nvPr/>
          </p:nvSpPr>
          <p:spPr bwMode="auto">
            <a:xfrm flipV="1">
              <a:off x="2925" y="7410"/>
              <a:ext cx="562" cy="3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68" name="Line 320"/>
            <p:cNvSpPr>
              <a:spLocks noChangeShapeType="1"/>
            </p:cNvSpPr>
            <p:nvPr/>
          </p:nvSpPr>
          <p:spPr bwMode="auto">
            <a:xfrm>
              <a:off x="2900" y="7973"/>
              <a:ext cx="56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  <p:sp>
          <p:nvSpPr>
            <p:cNvPr id="269" name="Text Box 319"/>
            <p:cNvSpPr txBox="1">
              <a:spLocks noChangeArrowheads="1"/>
            </p:cNvSpPr>
            <p:nvPr/>
          </p:nvSpPr>
          <p:spPr bwMode="auto">
            <a:xfrm>
              <a:off x="2989" y="7352"/>
              <a:ext cx="387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0" name="Text Box 318"/>
            <p:cNvSpPr txBox="1">
              <a:spLocks noChangeArrowheads="1"/>
            </p:cNvSpPr>
            <p:nvPr/>
          </p:nvSpPr>
          <p:spPr bwMode="auto">
            <a:xfrm>
              <a:off x="2951" y="8042"/>
              <a:ext cx="388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1" name="Text Box 317"/>
            <p:cNvSpPr txBox="1">
              <a:spLocks noChangeArrowheads="1"/>
            </p:cNvSpPr>
            <p:nvPr/>
          </p:nvSpPr>
          <p:spPr bwMode="auto">
            <a:xfrm>
              <a:off x="3903" y="8543"/>
              <a:ext cx="548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16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i</a:t>
              </a: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</a:t>
              </a:r>
              <a:endPara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2" name="Line 316"/>
            <p:cNvSpPr>
              <a:spLocks noChangeShapeType="1"/>
            </p:cNvSpPr>
            <p:nvPr/>
          </p:nvSpPr>
          <p:spPr bwMode="auto">
            <a:xfrm flipV="1">
              <a:off x="2989" y="8190"/>
              <a:ext cx="250" cy="35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805409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685800"/>
            <a:ext cx="7086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SimSun" panose="02010600030101010101" pitchFamily="2" charset="-122"/>
                <a:ea typeface="SimSun" panose="02010600030101010101" pitchFamily="2" charset="-122"/>
              </a:rPr>
              <a:t>例：</a:t>
            </a:r>
          </a:p>
        </p:txBody>
      </p:sp>
      <p:sp>
        <p:nvSpPr>
          <p:cNvPr id="4" name="Rectangle 106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1"/>
          <p:cNvGrpSpPr>
            <a:grpSpLocks noChangeAspect="1"/>
          </p:cNvGrpSpPr>
          <p:nvPr/>
        </p:nvGrpSpPr>
        <p:grpSpPr bwMode="auto">
          <a:xfrm>
            <a:off x="800100" y="1295401"/>
            <a:ext cx="7543800" cy="4191207"/>
            <a:chOff x="2520" y="1440"/>
            <a:chExt cx="7920" cy="4822"/>
          </a:xfrm>
        </p:grpSpPr>
        <p:sp>
          <p:nvSpPr>
            <p:cNvPr id="6" name="AutoShape 105"/>
            <p:cNvSpPr>
              <a:spLocks noChangeAspect="1" noChangeArrowheads="1" noTextEdit="1"/>
            </p:cNvSpPr>
            <p:nvPr/>
          </p:nvSpPr>
          <p:spPr bwMode="auto">
            <a:xfrm>
              <a:off x="2520" y="1440"/>
              <a:ext cx="7920" cy="47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7" name="Group 76"/>
            <p:cNvGrpSpPr>
              <a:grpSpLocks/>
            </p:cNvGrpSpPr>
            <p:nvPr/>
          </p:nvGrpSpPr>
          <p:grpSpPr bwMode="auto">
            <a:xfrm>
              <a:off x="3304" y="1481"/>
              <a:ext cx="3066" cy="2499"/>
              <a:chOff x="2642" y="1481"/>
              <a:chExt cx="3066" cy="2499"/>
            </a:xfrm>
          </p:grpSpPr>
          <p:sp>
            <p:nvSpPr>
              <p:cNvPr id="82" name="Text Box 104"/>
              <p:cNvSpPr txBox="1">
                <a:spLocks noChangeArrowheads="1"/>
              </p:cNvSpPr>
              <p:nvPr/>
            </p:nvSpPr>
            <p:spPr bwMode="auto">
              <a:xfrm>
                <a:off x="2697" y="3414"/>
                <a:ext cx="3011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(a)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kumimoji="0" 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一个连通的</a:t>
                </a:r>
                <a:r>
                  <a:rPr kumimoji="0" lang="zh-CN" b="0" i="0" u="none" strike="noStrike" cap="none" normalizeH="0" baseline="0" dirty="0">
                    <a:ln>
                      <a:noFill/>
                    </a:ln>
                    <a:effectLst/>
                    <a:highlight>
                      <a:srgbClr val="FFFF00"/>
                    </a:highlight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无向图</a:t>
                </a: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83" name="Oval 103"/>
              <p:cNvSpPr>
                <a:spLocks noChangeArrowheads="1"/>
              </p:cNvSpPr>
              <p:nvPr/>
            </p:nvSpPr>
            <p:spPr bwMode="auto">
              <a:xfrm>
                <a:off x="2731" y="1625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84" name="Text Box 102"/>
              <p:cNvSpPr txBox="1">
                <a:spLocks noChangeArrowheads="1"/>
              </p:cNvSpPr>
              <p:nvPr/>
            </p:nvSpPr>
            <p:spPr bwMode="auto">
              <a:xfrm>
                <a:off x="2705" y="1568"/>
                <a:ext cx="465" cy="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5" name="Group 99"/>
              <p:cNvGrpSpPr>
                <a:grpSpLocks/>
              </p:cNvGrpSpPr>
              <p:nvPr/>
            </p:nvGrpSpPr>
            <p:grpSpPr bwMode="auto">
              <a:xfrm>
                <a:off x="2717" y="2855"/>
                <a:ext cx="464" cy="421"/>
                <a:chOff x="2965" y="2084"/>
                <a:chExt cx="388" cy="350"/>
              </a:xfrm>
            </p:grpSpPr>
            <p:sp>
              <p:nvSpPr>
                <p:cNvPr id="108" name="Oval 101"/>
                <p:cNvSpPr>
                  <a:spLocks noChangeArrowheads="1"/>
                </p:cNvSpPr>
                <p:nvPr/>
              </p:nvSpPr>
              <p:spPr bwMode="auto">
                <a:xfrm>
                  <a:off x="2965" y="2109"/>
                  <a:ext cx="300" cy="3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09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965" y="2084"/>
                  <a:ext cx="388" cy="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1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e</a:t>
                  </a:r>
                  <a:endPara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86" name="Oval 98"/>
              <p:cNvSpPr>
                <a:spLocks noChangeArrowheads="1"/>
              </p:cNvSpPr>
              <p:nvPr/>
            </p:nvSpPr>
            <p:spPr bwMode="auto">
              <a:xfrm>
                <a:off x="4802" y="2346"/>
                <a:ext cx="360" cy="35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87" name="Text Box 97"/>
              <p:cNvSpPr txBox="1">
                <a:spLocks noChangeArrowheads="1"/>
              </p:cNvSpPr>
              <p:nvPr/>
            </p:nvSpPr>
            <p:spPr bwMode="auto">
              <a:xfrm>
                <a:off x="4790" y="2303"/>
                <a:ext cx="464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88" name="Group 94"/>
              <p:cNvGrpSpPr>
                <a:grpSpLocks/>
              </p:cNvGrpSpPr>
              <p:nvPr/>
            </p:nvGrpSpPr>
            <p:grpSpPr bwMode="auto">
              <a:xfrm>
                <a:off x="3901" y="1609"/>
                <a:ext cx="466" cy="420"/>
                <a:chOff x="2965" y="2084"/>
                <a:chExt cx="388" cy="350"/>
              </a:xfrm>
            </p:grpSpPr>
            <p:sp>
              <p:nvSpPr>
                <p:cNvPr id="106" name="Oval 96"/>
                <p:cNvSpPr>
                  <a:spLocks noChangeArrowheads="1"/>
                </p:cNvSpPr>
                <p:nvPr/>
              </p:nvSpPr>
              <p:spPr bwMode="auto">
                <a:xfrm>
                  <a:off x="2965" y="2109"/>
                  <a:ext cx="300" cy="3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07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2965" y="2084"/>
                  <a:ext cx="388" cy="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1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b</a:t>
                  </a:r>
                  <a:endPara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89" name="Group 91"/>
              <p:cNvGrpSpPr>
                <a:grpSpLocks/>
              </p:cNvGrpSpPr>
              <p:nvPr/>
            </p:nvGrpSpPr>
            <p:grpSpPr bwMode="auto">
              <a:xfrm>
                <a:off x="3931" y="2869"/>
                <a:ext cx="466" cy="421"/>
                <a:chOff x="2965" y="2084"/>
                <a:chExt cx="388" cy="350"/>
              </a:xfrm>
            </p:grpSpPr>
            <p:sp>
              <p:nvSpPr>
                <p:cNvPr id="104" name="Oval 93"/>
                <p:cNvSpPr>
                  <a:spLocks noChangeArrowheads="1"/>
                </p:cNvSpPr>
                <p:nvPr/>
              </p:nvSpPr>
              <p:spPr bwMode="auto">
                <a:xfrm>
                  <a:off x="2965" y="2109"/>
                  <a:ext cx="300" cy="3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05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965" y="2084"/>
                  <a:ext cx="388" cy="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1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d</a:t>
                  </a:r>
                  <a:endPara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90" name="Line 90"/>
              <p:cNvSpPr>
                <a:spLocks noChangeShapeType="1"/>
              </p:cNvSpPr>
              <p:nvPr/>
            </p:nvSpPr>
            <p:spPr bwMode="auto">
              <a:xfrm>
                <a:off x="3091" y="1805"/>
                <a:ext cx="8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91" name="Line 89"/>
              <p:cNvSpPr>
                <a:spLocks noChangeShapeType="1"/>
              </p:cNvSpPr>
              <p:nvPr/>
            </p:nvSpPr>
            <p:spPr bwMode="auto">
              <a:xfrm>
                <a:off x="3076" y="3080"/>
                <a:ext cx="85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92" name="Line 88"/>
              <p:cNvSpPr>
                <a:spLocks noChangeShapeType="1"/>
              </p:cNvSpPr>
              <p:nvPr/>
            </p:nvSpPr>
            <p:spPr bwMode="auto">
              <a:xfrm>
                <a:off x="2911" y="1999"/>
                <a:ext cx="1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93" name="Line 87"/>
              <p:cNvSpPr>
                <a:spLocks noChangeShapeType="1"/>
              </p:cNvSpPr>
              <p:nvPr/>
            </p:nvSpPr>
            <p:spPr bwMode="auto">
              <a:xfrm>
                <a:off x="4246" y="1909"/>
                <a:ext cx="600" cy="5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94" name="Line 86"/>
              <p:cNvSpPr>
                <a:spLocks noChangeShapeType="1"/>
              </p:cNvSpPr>
              <p:nvPr/>
            </p:nvSpPr>
            <p:spPr bwMode="auto">
              <a:xfrm flipH="1">
                <a:off x="3031" y="1969"/>
                <a:ext cx="975" cy="9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95" name="Line 85"/>
              <p:cNvSpPr>
                <a:spLocks noChangeShapeType="1"/>
              </p:cNvSpPr>
              <p:nvPr/>
            </p:nvSpPr>
            <p:spPr bwMode="auto">
              <a:xfrm>
                <a:off x="3060" y="1901"/>
                <a:ext cx="930" cy="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96" name="Line 84"/>
              <p:cNvSpPr>
                <a:spLocks noChangeShapeType="1"/>
              </p:cNvSpPr>
              <p:nvPr/>
            </p:nvSpPr>
            <p:spPr bwMode="auto">
              <a:xfrm flipH="1">
                <a:off x="4290" y="2645"/>
                <a:ext cx="552" cy="3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97" name="Text Box 83"/>
              <p:cNvSpPr txBox="1">
                <a:spLocks noChangeArrowheads="1"/>
              </p:cNvSpPr>
              <p:nvPr/>
            </p:nvSpPr>
            <p:spPr bwMode="auto">
              <a:xfrm>
                <a:off x="3281" y="1481"/>
                <a:ext cx="464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4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8" name="Text Box 82"/>
              <p:cNvSpPr txBox="1">
                <a:spLocks noChangeArrowheads="1"/>
              </p:cNvSpPr>
              <p:nvPr/>
            </p:nvSpPr>
            <p:spPr bwMode="auto">
              <a:xfrm>
                <a:off x="4407" y="1840"/>
                <a:ext cx="465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7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9" name="Text Box 81"/>
              <p:cNvSpPr txBox="1">
                <a:spLocks noChangeArrowheads="1"/>
              </p:cNvSpPr>
              <p:nvPr/>
            </p:nvSpPr>
            <p:spPr bwMode="auto">
              <a:xfrm>
                <a:off x="3697" y="2396"/>
                <a:ext cx="464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5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0" name="Text Box 80"/>
              <p:cNvSpPr txBox="1">
                <a:spLocks noChangeArrowheads="1"/>
              </p:cNvSpPr>
              <p:nvPr/>
            </p:nvSpPr>
            <p:spPr bwMode="auto">
              <a:xfrm>
                <a:off x="4471" y="2721"/>
                <a:ext cx="46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1" name="Text Box 79"/>
              <p:cNvSpPr txBox="1">
                <a:spLocks noChangeArrowheads="1"/>
              </p:cNvSpPr>
              <p:nvPr/>
            </p:nvSpPr>
            <p:spPr bwMode="auto">
              <a:xfrm>
                <a:off x="2642" y="2241"/>
                <a:ext cx="465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2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2" name="Text Box 78"/>
              <p:cNvSpPr txBox="1">
                <a:spLocks noChangeArrowheads="1"/>
              </p:cNvSpPr>
              <p:nvPr/>
            </p:nvSpPr>
            <p:spPr bwMode="auto">
              <a:xfrm>
                <a:off x="3239" y="2759"/>
                <a:ext cx="46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4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3" name="Text Box 77"/>
              <p:cNvSpPr txBox="1">
                <a:spLocks noChangeArrowheads="1"/>
              </p:cNvSpPr>
              <p:nvPr/>
            </p:nvSpPr>
            <p:spPr bwMode="auto">
              <a:xfrm>
                <a:off x="3483" y="1962"/>
                <a:ext cx="464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>
              <a:off x="2758" y="3969"/>
              <a:ext cx="3963" cy="2293"/>
              <a:chOff x="2758" y="3969"/>
              <a:chExt cx="3963" cy="2293"/>
            </a:xfrm>
          </p:grpSpPr>
          <p:sp>
            <p:nvSpPr>
              <p:cNvPr id="58" name="Text Box 75"/>
              <p:cNvSpPr txBox="1">
                <a:spLocks noChangeArrowheads="1"/>
              </p:cNvSpPr>
              <p:nvPr/>
            </p:nvSpPr>
            <p:spPr bwMode="auto">
              <a:xfrm>
                <a:off x="2758" y="5719"/>
                <a:ext cx="3963" cy="5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(c)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kumimoji="0" 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一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棵</a:t>
                </a:r>
                <a:r>
                  <a:rPr kumimoji="0" 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非最小的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生成</a:t>
                </a:r>
                <a:r>
                  <a:rPr kumimoji="0" 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树，权值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=16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59" name="Group 52"/>
              <p:cNvGrpSpPr>
                <a:grpSpLocks/>
              </p:cNvGrpSpPr>
              <p:nvPr/>
            </p:nvGrpSpPr>
            <p:grpSpPr bwMode="auto">
              <a:xfrm>
                <a:off x="3254" y="3969"/>
                <a:ext cx="2551" cy="1695"/>
                <a:chOff x="2762" y="3969"/>
                <a:chExt cx="2551" cy="1695"/>
              </a:xfrm>
            </p:grpSpPr>
            <p:grpSp>
              <p:nvGrpSpPr>
                <p:cNvPr id="60" name="Group 72"/>
                <p:cNvGrpSpPr>
                  <a:grpSpLocks/>
                </p:cNvGrpSpPr>
                <p:nvPr/>
              </p:nvGrpSpPr>
              <p:grpSpPr bwMode="auto">
                <a:xfrm>
                  <a:off x="2777" y="3969"/>
                  <a:ext cx="465" cy="420"/>
                  <a:chOff x="2965" y="2084"/>
                  <a:chExt cx="388" cy="350"/>
                </a:xfrm>
              </p:grpSpPr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2965" y="2109"/>
                    <a:ext cx="300" cy="3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000"/>
                  </a:p>
                </p:txBody>
              </p:sp>
              <p:sp>
                <p:nvSpPr>
                  <p:cNvPr id="81" name="Text Box 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5" y="2084"/>
                    <a:ext cx="388" cy="3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rPr>
                      <a:t>a</a:t>
                    </a:r>
                    <a:endParaRPr kumimoji="0" lang="en-US" altLang="zh-CN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1" name="Group 69"/>
                <p:cNvGrpSpPr>
                  <a:grpSpLocks/>
                </p:cNvGrpSpPr>
                <p:nvPr/>
              </p:nvGrpSpPr>
              <p:grpSpPr bwMode="auto">
                <a:xfrm>
                  <a:off x="2762" y="5229"/>
                  <a:ext cx="465" cy="422"/>
                  <a:chOff x="2965" y="2084"/>
                  <a:chExt cx="388" cy="350"/>
                </a:xfrm>
              </p:grpSpPr>
              <p:sp>
                <p:nvSpPr>
                  <p:cNvPr id="78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2965" y="2109"/>
                    <a:ext cx="300" cy="3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000"/>
                  </a:p>
                </p:txBody>
              </p:sp>
              <p:sp>
                <p:nvSpPr>
                  <p:cNvPr id="79" name="Text Box 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5" y="2084"/>
                    <a:ext cx="388" cy="3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rPr>
                      <a:t>e</a:t>
                    </a:r>
                    <a:endParaRPr kumimoji="0" lang="en-US" altLang="zh-CN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62" name="Oval 68"/>
                <p:cNvSpPr>
                  <a:spLocks noChangeArrowheads="1"/>
                </p:cNvSpPr>
                <p:nvPr/>
              </p:nvSpPr>
              <p:spPr bwMode="auto">
                <a:xfrm>
                  <a:off x="4847" y="4720"/>
                  <a:ext cx="360" cy="359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63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847" y="4690"/>
                  <a:ext cx="466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1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c</a:t>
                  </a:r>
                  <a:endPara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grpSp>
              <p:nvGrpSpPr>
                <p:cNvPr id="64" name="Group 64"/>
                <p:cNvGrpSpPr>
                  <a:grpSpLocks/>
                </p:cNvGrpSpPr>
                <p:nvPr/>
              </p:nvGrpSpPr>
              <p:grpSpPr bwMode="auto">
                <a:xfrm>
                  <a:off x="3947" y="3983"/>
                  <a:ext cx="466" cy="421"/>
                  <a:chOff x="2965" y="2084"/>
                  <a:chExt cx="388" cy="350"/>
                </a:xfrm>
              </p:grpSpPr>
              <p:sp>
                <p:nvSpPr>
                  <p:cNvPr id="76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2965" y="2109"/>
                    <a:ext cx="300" cy="3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000"/>
                  </a:p>
                </p:txBody>
              </p:sp>
              <p:sp>
                <p:nvSpPr>
                  <p:cNvPr id="77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5" y="2084"/>
                    <a:ext cx="388" cy="3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rPr>
                      <a:t>b</a:t>
                    </a:r>
                    <a:endParaRPr kumimoji="0" lang="en-US" altLang="zh-CN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grpSp>
              <p:nvGrpSpPr>
                <p:cNvPr id="65" name="Group 61"/>
                <p:cNvGrpSpPr>
                  <a:grpSpLocks/>
                </p:cNvGrpSpPr>
                <p:nvPr/>
              </p:nvGrpSpPr>
              <p:grpSpPr bwMode="auto">
                <a:xfrm>
                  <a:off x="3977" y="5244"/>
                  <a:ext cx="466" cy="420"/>
                  <a:chOff x="2965" y="2084"/>
                  <a:chExt cx="388" cy="350"/>
                </a:xfrm>
              </p:grpSpPr>
              <p:sp>
                <p:nvSpPr>
                  <p:cNvPr id="74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2965" y="2109"/>
                    <a:ext cx="300" cy="3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sz="2000"/>
                  </a:p>
                </p:txBody>
              </p:sp>
              <p:sp>
                <p:nvSpPr>
                  <p:cNvPr id="75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5" y="2084"/>
                    <a:ext cx="388" cy="35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altLang="zh-CN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SimSun" pitchFamily="2" charset="-122"/>
                        <a:cs typeface="Times New Roman" pitchFamily="18" charset="0"/>
                      </a:rPr>
                      <a:t>d</a:t>
                    </a:r>
                    <a:endParaRPr kumimoji="0" lang="en-US" altLang="zh-CN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itchFamily="34" charset="0"/>
                      <a:cs typeface="Arial" pitchFamily="34" charset="0"/>
                    </a:endParaRPr>
                  </a:p>
                </p:txBody>
              </p:sp>
            </p:grpSp>
            <p:sp>
              <p:nvSpPr>
                <p:cNvPr id="66" name="Line 60"/>
                <p:cNvSpPr>
                  <a:spLocks noChangeShapeType="1"/>
                </p:cNvSpPr>
                <p:nvPr/>
              </p:nvSpPr>
              <p:spPr bwMode="auto">
                <a:xfrm>
                  <a:off x="4291" y="4284"/>
                  <a:ext cx="600" cy="50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67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077" y="4344"/>
                  <a:ext cx="974" cy="97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68" name="Line 58"/>
                <p:cNvSpPr>
                  <a:spLocks noChangeShapeType="1"/>
                </p:cNvSpPr>
                <p:nvPr/>
              </p:nvSpPr>
              <p:spPr bwMode="auto">
                <a:xfrm>
                  <a:off x="3106" y="4275"/>
                  <a:ext cx="930" cy="103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69" name="Line 57"/>
                <p:cNvSpPr>
                  <a:spLocks noChangeShapeType="1"/>
                </p:cNvSpPr>
                <p:nvPr/>
              </p:nvSpPr>
              <p:spPr bwMode="auto">
                <a:xfrm flipH="1">
                  <a:off x="4336" y="5011"/>
                  <a:ext cx="570" cy="35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7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4532" y="4194"/>
                  <a:ext cx="345" cy="4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7</a:t>
                  </a:r>
                  <a:endPara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38" y="4769"/>
                  <a:ext cx="389" cy="4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5</a:t>
                  </a:r>
                  <a:endPara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2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4517" y="5095"/>
                  <a:ext cx="466" cy="4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1</a:t>
                  </a:r>
                  <a:endPara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  <p:sp>
              <p:nvSpPr>
                <p:cNvPr id="73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484" y="4390"/>
                  <a:ext cx="464" cy="41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3</a:t>
                  </a:r>
                  <a:endPara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6827" y="3927"/>
              <a:ext cx="3461" cy="2335"/>
              <a:chOff x="6827" y="3927"/>
              <a:chExt cx="3461" cy="2335"/>
            </a:xfrm>
          </p:grpSpPr>
          <p:sp>
            <p:nvSpPr>
              <p:cNvPr id="35" name="Text Box 50"/>
              <p:cNvSpPr txBox="1">
                <a:spLocks noChangeArrowheads="1"/>
              </p:cNvSpPr>
              <p:nvPr/>
            </p:nvSpPr>
            <p:spPr bwMode="auto">
              <a:xfrm>
                <a:off x="6827" y="5734"/>
                <a:ext cx="3461" cy="5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(d)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 </a:t>
                </a:r>
                <a:r>
                  <a:rPr kumimoji="0" 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一</a:t>
                </a:r>
                <a:r>
                  <a:rPr kumimoji="0" lang="zh-CN" alt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棵</a:t>
                </a:r>
                <a:r>
                  <a:rPr lang="zh-CN" altLang="en-US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细黑" pitchFamily="2" charset="-122"/>
                    <a:ea typeface="华文细黑" pitchFamily="2" charset="-122"/>
                  </a:rPr>
                  <a:t>最小生成树</a:t>
                </a:r>
                <a:r>
                  <a:rPr kumimoji="0" 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，权值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=10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36" name="Group 47"/>
              <p:cNvGrpSpPr>
                <a:grpSpLocks/>
              </p:cNvGrpSpPr>
              <p:nvPr/>
            </p:nvGrpSpPr>
            <p:grpSpPr bwMode="auto">
              <a:xfrm>
                <a:off x="7541" y="3927"/>
                <a:ext cx="466" cy="420"/>
                <a:chOff x="2965" y="2084"/>
                <a:chExt cx="388" cy="350"/>
              </a:xfrm>
            </p:grpSpPr>
            <p:sp>
              <p:nvSpPr>
                <p:cNvPr id="56" name="Oval 49"/>
                <p:cNvSpPr>
                  <a:spLocks noChangeArrowheads="1"/>
                </p:cNvSpPr>
                <p:nvPr/>
              </p:nvSpPr>
              <p:spPr bwMode="auto">
                <a:xfrm>
                  <a:off x="2965" y="2109"/>
                  <a:ext cx="300" cy="3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57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2965" y="2084"/>
                  <a:ext cx="388" cy="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1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a</a:t>
                  </a:r>
                  <a:endPara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37" name="Group 44"/>
              <p:cNvGrpSpPr>
                <a:grpSpLocks/>
              </p:cNvGrpSpPr>
              <p:nvPr/>
            </p:nvGrpSpPr>
            <p:grpSpPr bwMode="auto">
              <a:xfrm>
                <a:off x="7526" y="5187"/>
                <a:ext cx="465" cy="422"/>
                <a:chOff x="2965" y="2084"/>
                <a:chExt cx="388" cy="350"/>
              </a:xfrm>
            </p:grpSpPr>
            <p:sp>
              <p:nvSpPr>
                <p:cNvPr id="54" name="Oval 46"/>
                <p:cNvSpPr>
                  <a:spLocks noChangeArrowheads="1"/>
                </p:cNvSpPr>
                <p:nvPr/>
              </p:nvSpPr>
              <p:spPr bwMode="auto">
                <a:xfrm>
                  <a:off x="2965" y="2109"/>
                  <a:ext cx="300" cy="3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5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2965" y="2084"/>
                  <a:ext cx="388" cy="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1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e</a:t>
                  </a:r>
                  <a:endPara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38" name="Oval 43"/>
              <p:cNvSpPr>
                <a:spLocks noChangeArrowheads="1"/>
              </p:cNvSpPr>
              <p:nvPr/>
            </p:nvSpPr>
            <p:spPr bwMode="auto">
              <a:xfrm>
                <a:off x="9612" y="4678"/>
                <a:ext cx="360" cy="35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39" name="Text Box 42"/>
              <p:cNvSpPr txBox="1">
                <a:spLocks noChangeArrowheads="1"/>
              </p:cNvSpPr>
              <p:nvPr/>
            </p:nvSpPr>
            <p:spPr bwMode="auto">
              <a:xfrm>
                <a:off x="9612" y="4648"/>
                <a:ext cx="46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40" name="Group 39"/>
              <p:cNvGrpSpPr>
                <a:grpSpLocks/>
              </p:cNvGrpSpPr>
              <p:nvPr/>
            </p:nvGrpSpPr>
            <p:grpSpPr bwMode="auto">
              <a:xfrm>
                <a:off x="8712" y="3941"/>
                <a:ext cx="465" cy="421"/>
                <a:chOff x="2965" y="2084"/>
                <a:chExt cx="388" cy="350"/>
              </a:xfrm>
            </p:grpSpPr>
            <p:sp>
              <p:nvSpPr>
                <p:cNvPr id="52" name="Oval 41"/>
                <p:cNvSpPr>
                  <a:spLocks noChangeArrowheads="1"/>
                </p:cNvSpPr>
                <p:nvPr/>
              </p:nvSpPr>
              <p:spPr bwMode="auto">
                <a:xfrm>
                  <a:off x="2965" y="2109"/>
                  <a:ext cx="300" cy="3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53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2965" y="2084"/>
                  <a:ext cx="388" cy="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1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b</a:t>
                  </a:r>
                  <a:endPara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41" name="Group 36"/>
              <p:cNvGrpSpPr>
                <a:grpSpLocks/>
              </p:cNvGrpSpPr>
              <p:nvPr/>
            </p:nvGrpSpPr>
            <p:grpSpPr bwMode="auto">
              <a:xfrm>
                <a:off x="8742" y="5202"/>
                <a:ext cx="465" cy="420"/>
                <a:chOff x="2965" y="2084"/>
                <a:chExt cx="388" cy="350"/>
              </a:xfrm>
            </p:grpSpPr>
            <p:sp>
              <p:nvSpPr>
                <p:cNvPr id="50" name="Oval 38"/>
                <p:cNvSpPr>
                  <a:spLocks noChangeArrowheads="1"/>
                </p:cNvSpPr>
                <p:nvPr/>
              </p:nvSpPr>
              <p:spPr bwMode="auto">
                <a:xfrm>
                  <a:off x="2965" y="2109"/>
                  <a:ext cx="300" cy="3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5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2965" y="2084"/>
                  <a:ext cx="388" cy="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1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d</a:t>
                  </a:r>
                  <a:endPara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42" name="Line 35"/>
              <p:cNvSpPr>
                <a:spLocks noChangeShapeType="1"/>
              </p:cNvSpPr>
              <p:nvPr/>
            </p:nvSpPr>
            <p:spPr bwMode="auto">
              <a:xfrm>
                <a:off x="7885" y="5412"/>
                <a:ext cx="857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43" name="Line 34"/>
              <p:cNvSpPr>
                <a:spLocks noChangeShapeType="1"/>
              </p:cNvSpPr>
              <p:nvPr/>
            </p:nvSpPr>
            <p:spPr bwMode="auto">
              <a:xfrm>
                <a:off x="7721" y="4332"/>
                <a:ext cx="1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44" name="Line 33"/>
              <p:cNvSpPr>
                <a:spLocks noChangeShapeType="1"/>
              </p:cNvSpPr>
              <p:nvPr/>
            </p:nvSpPr>
            <p:spPr bwMode="auto">
              <a:xfrm flipH="1">
                <a:off x="7841" y="4302"/>
                <a:ext cx="975" cy="97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45" name="Line 32"/>
              <p:cNvSpPr>
                <a:spLocks noChangeShapeType="1"/>
              </p:cNvSpPr>
              <p:nvPr/>
            </p:nvSpPr>
            <p:spPr bwMode="auto">
              <a:xfrm flipH="1">
                <a:off x="9101" y="4969"/>
                <a:ext cx="570" cy="3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46" name="Text Box 31"/>
              <p:cNvSpPr txBox="1">
                <a:spLocks noChangeArrowheads="1"/>
              </p:cNvSpPr>
              <p:nvPr/>
            </p:nvSpPr>
            <p:spPr bwMode="auto">
              <a:xfrm>
                <a:off x="9282" y="5053"/>
                <a:ext cx="46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7" name="Text Box 30"/>
              <p:cNvSpPr txBox="1">
                <a:spLocks noChangeArrowheads="1"/>
              </p:cNvSpPr>
              <p:nvPr/>
            </p:nvSpPr>
            <p:spPr bwMode="auto">
              <a:xfrm>
                <a:off x="7452" y="4573"/>
                <a:ext cx="465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2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8" name="Text Box 29"/>
              <p:cNvSpPr txBox="1">
                <a:spLocks noChangeArrowheads="1"/>
              </p:cNvSpPr>
              <p:nvPr/>
            </p:nvSpPr>
            <p:spPr bwMode="auto">
              <a:xfrm>
                <a:off x="8214" y="5084"/>
                <a:ext cx="379" cy="4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4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9" name="Text Box 28"/>
              <p:cNvSpPr txBox="1">
                <a:spLocks noChangeArrowheads="1"/>
              </p:cNvSpPr>
              <p:nvPr/>
            </p:nvSpPr>
            <p:spPr bwMode="auto">
              <a:xfrm>
                <a:off x="8293" y="4333"/>
                <a:ext cx="464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" name="Group 2"/>
            <p:cNvGrpSpPr>
              <a:grpSpLocks/>
            </p:cNvGrpSpPr>
            <p:nvPr/>
          </p:nvGrpSpPr>
          <p:grpSpPr bwMode="auto">
            <a:xfrm>
              <a:off x="6827" y="1453"/>
              <a:ext cx="2612" cy="2399"/>
              <a:chOff x="5996" y="1466"/>
              <a:chExt cx="2612" cy="2399"/>
            </a:xfrm>
          </p:grpSpPr>
          <p:sp>
            <p:nvSpPr>
              <p:cNvPr id="11" name="Text Box 26"/>
              <p:cNvSpPr txBox="1">
                <a:spLocks noChangeArrowheads="1"/>
              </p:cNvSpPr>
              <p:nvPr/>
            </p:nvSpPr>
            <p:spPr bwMode="auto">
              <a:xfrm>
                <a:off x="6210" y="3299"/>
                <a:ext cx="2350" cy="5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(b)</a:t>
                </a: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 </a:t>
                </a:r>
                <a:r>
                  <a:rPr kumimoji="0" 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一个</a:t>
                </a:r>
                <a:r>
                  <a:rPr lang="zh-CN" altLang="en-US" b="1" dirty="0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华文细黑" pitchFamily="2" charset="-122"/>
                    <a:ea typeface="华文细黑" pitchFamily="2" charset="-122"/>
                  </a:rPr>
                  <a:t>支撑子图</a:t>
                </a:r>
                <a:endParaRPr lang="zh-CN" altLang="en-US" sz="20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细黑" pitchFamily="2" charset="-122"/>
                  <a:ea typeface="华文细黑" pitchFamily="2" charset="-122"/>
                </a:endParaRPr>
              </a:p>
            </p:txBody>
          </p:sp>
          <p:sp>
            <p:nvSpPr>
              <p:cNvPr id="12" name="Oval 25"/>
              <p:cNvSpPr>
                <a:spLocks noChangeArrowheads="1"/>
              </p:cNvSpPr>
              <p:nvPr/>
            </p:nvSpPr>
            <p:spPr bwMode="auto">
              <a:xfrm>
                <a:off x="6085" y="1610"/>
                <a:ext cx="360" cy="36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3" name="Text Box 24"/>
              <p:cNvSpPr txBox="1">
                <a:spLocks noChangeArrowheads="1"/>
              </p:cNvSpPr>
              <p:nvPr/>
            </p:nvSpPr>
            <p:spPr bwMode="auto">
              <a:xfrm>
                <a:off x="6059" y="1553"/>
                <a:ext cx="465" cy="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4" name="Group 21"/>
              <p:cNvGrpSpPr>
                <a:grpSpLocks/>
              </p:cNvGrpSpPr>
              <p:nvPr/>
            </p:nvGrpSpPr>
            <p:grpSpPr bwMode="auto">
              <a:xfrm>
                <a:off x="6071" y="2840"/>
                <a:ext cx="464" cy="421"/>
                <a:chOff x="2965" y="2084"/>
                <a:chExt cx="388" cy="350"/>
              </a:xfrm>
            </p:grpSpPr>
            <p:sp>
              <p:nvSpPr>
                <p:cNvPr id="33" name="Oval 23"/>
                <p:cNvSpPr>
                  <a:spLocks noChangeArrowheads="1"/>
                </p:cNvSpPr>
                <p:nvPr/>
              </p:nvSpPr>
              <p:spPr bwMode="auto">
                <a:xfrm>
                  <a:off x="2965" y="2109"/>
                  <a:ext cx="300" cy="3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34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965" y="2084"/>
                  <a:ext cx="388" cy="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1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e</a:t>
                  </a:r>
                  <a:endPara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5" name="Oval 20"/>
              <p:cNvSpPr>
                <a:spLocks noChangeArrowheads="1"/>
              </p:cNvSpPr>
              <p:nvPr/>
            </p:nvSpPr>
            <p:spPr bwMode="auto">
              <a:xfrm>
                <a:off x="8156" y="2331"/>
                <a:ext cx="360" cy="359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16" name="Text Box 19"/>
              <p:cNvSpPr txBox="1">
                <a:spLocks noChangeArrowheads="1"/>
              </p:cNvSpPr>
              <p:nvPr/>
            </p:nvSpPr>
            <p:spPr bwMode="auto">
              <a:xfrm>
                <a:off x="8144" y="2288"/>
                <a:ext cx="464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c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grpSp>
            <p:nvGrpSpPr>
              <p:cNvPr id="17" name="Group 16"/>
              <p:cNvGrpSpPr>
                <a:grpSpLocks/>
              </p:cNvGrpSpPr>
              <p:nvPr/>
            </p:nvGrpSpPr>
            <p:grpSpPr bwMode="auto">
              <a:xfrm>
                <a:off x="7255" y="1594"/>
                <a:ext cx="466" cy="420"/>
                <a:chOff x="2965" y="2084"/>
                <a:chExt cx="388" cy="350"/>
              </a:xfrm>
            </p:grpSpPr>
            <p:sp>
              <p:nvSpPr>
                <p:cNvPr id="31" name="Oval 18"/>
                <p:cNvSpPr>
                  <a:spLocks noChangeArrowheads="1"/>
                </p:cNvSpPr>
                <p:nvPr/>
              </p:nvSpPr>
              <p:spPr bwMode="auto">
                <a:xfrm>
                  <a:off x="2965" y="2109"/>
                  <a:ext cx="300" cy="3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965" y="2084"/>
                  <a:ext cx="388" cy="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1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b</a:t>
                  </a:r>
                  <a:endPara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grpSp>
            <p:nvGrpSpPr>
              <p:cNvPr id="18" name="Group 13"/>
              <p:cNvGrpSpPr>
                <a:grpSpLocks/>
              </p:cNvGrpSpPr>
              <p:nvPr/>
            </p:nvGrpSpPr>
            <p:grpSpPr bwMode="auto">
              <a:xfrm>
                <a:off x="7285" y="2854"/>
                <a:ext cx="466" cy="421"/>
                <a:chOff x="2965" y="2084"/>
                <a:chExt cx="388" cy="350"/>
              </a:xfrm>
            </p:grpSpPr>
            <p:sp>
              <p:nvSpPr>
                <p:cNvPr id="29" name="Oval 15"/>
                <p:cNvSpPr>
                  <a:spLocks noChangeArrowheads="1"/>
                </p:cNvSpPr>
                <p:nvPr/>
              </p:nvSpPr>
              <p:spPr bwMode="auto">
                <a:xfrm>
                  <a:off x="2965" y="2109"/>
                  <a:ext cx="300" cy="300"/>
                </a:xfrm>
                <a:prstGeom prst="ellipse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965" y="2084"/>
                  <a:ext cx="388" cy="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b="0" i="1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itchFamily="18" charset="0"/>
                      <a:ea typeface="SimSun" pitchFamily="2" charset="-122"/>
                      <a:cs typeface="Times New Roman" pitchFamily="18" charset="0"/>
                    </a:rPr>
                    <a:t>d</a:t>
                  </a:r>
                  <a:endPara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cs typeface="Arial" pitchFamily="34" charset="0"/>
                  </a:endParaRPr>
                </a:p>
              </p:txBody>
            </p:sp>
          </p:grpSp>
          <p:sp>
            <p:nvSpPr>
              <p:cNvPr id="19" name="Line 12"/>
              <p:cNvSpPr>
                <a:spLocks noChangeShapeType="1"/>
              </p:cNvSpPr>
              <p:nvPr/>
            </p:nvSpPr>
            <p:spPr bwMode="auto">
              <a:xfrm>
                <a:off x="6445" y="1790"/>
                <a:ext cx="81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6265" y="1984"/>
                <a:ext cx="1" cy="9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1" name="Line 10"/>
              <p:cNvSpPr>
                <a:spLocks noChangeShapeType="1"/>
              </p:cNvSpPr>
              <p:nvPr/>
            </p:nvSpPr>
            <p:spPr bwMode="auto">
              <a:xfrm>
                <a:off x="7600" y="1894"/>
                <a:ext cx="600" cy="5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2" name="Line 9"/>
              <p:cNvSpPr>
                <a:spLocks noChangeShapeType="1"/>
              </p:cNvSpPr>
              <p:nvPr/>
            </p:nvSpPr>
            <p:spPr bwMode="auto">
              <a:xfrm>
                <a:off x="6414" y="1886"/>
                <a:ext cx="930" cy="10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3" name="Line 8"/>
              <p:cNvSpPr>
                <a:spLocks noChangeShapeType="1"/>
              </p:cNvSpPr>
              <p:nvPr/>
            </p:nvSpPr>
            <p:spPr bwMode="auto">
              <a:xfrm flipH="1">
                <a:off x="7644" y="2630"/>
                <a:ext cx="552" cy="3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000"/>
              </a:p>
            </p:txBody>
          </p:sp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6635" y="1466"/>
                <a:ext cx="464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4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7771" y="1824"/>
                <a:ext cx="465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7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6" name="Text Box 5"/>
              <p:cNvSpPr txBox="1">
                <a:spLocks noChangeArrowheads="1"/>
              </p:cNvSpPr>
              <p:nvPr/>
            </p:nvSpPr>
            <p:spPr bwMode="auto">
              <a:xfrm>
                <a:off x="7008" y="2357"/>
                <a:ext cx="464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5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7" name="Text Box 4"/>
              <p:cNvSpPr txBox="1">
                <a:spLocks noChangeArrowheads="1"/>
              </p:cNvSpPr>
              <p:nvPr/>
            </p:nvSpPr>
            <p:spPr bwMode="auto">
              <a:xfrm>
                <a:off x="7825" y="2706"/>
                <a:ext cx="46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1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8" name="Text Box 3"/>
              <p:cNvSpPr txBox="1">
                <a:spLocks noChangeArrowheads="1"/>
              </p:cNvSpPr>
              <p:nvPr/>
            </p:nvSpPr>
            <p:spPr bwMode="auto">
              <a:xfrm>
                <a:off x="5996" y="2226"/>
                <a:ext cx="465" cy="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2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86CC566D-8F67-48D9-B384-730A6D6EDCF8}"/>
              </a:ext>
            </a:extLst>
          </p:cNvPr>
          <p:cNvSpPr txBox="1"/>
          <p:nvPr/>
        </p:nvSpPr>
        <p:spPr>
          <a:xfrm>
            <a:off x="1018987" y="6008162"/>
            <a:ext cx="8021837" cy="784830"/>
          </a:xfrm>
          <a:prstGeom prst="rect">
            <a:avLst/>
          </a:prstGeom>
          <a:solidFill>
            <a:srgbClr val="FFC000">
              <a:alpha val="51000"/>
            </a:srgb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一棵树</a:t>
            </a:r>
            <a:r>
              <a:rPr lang="en-US" altLang="zh-CN" i="1" dirty="0"/>
              <a:t>T</a:t>
            </a:r>
            <a:r>
              <a:rPr lang="zh-CN" altLang="en-US" dirty="0"/>
              <a:t>的权重是该树上所有边的权重之和：                                                     ；</a:t>
            </a:r>
            <a:endParaRPr lang="en-US" altLang="zh-CN" dirty="0"/>
          </a:p>
          <a:p>
            <a:r>
              <a:rPr lang="zh-CN" altLang="en-US" dirty="0"/>
              <a:t>有时，最小生成树未必唯一，有些网络中可能存在多棵权重相同的最小生成树</a:t>
            </a:r>
            <a:endParaRPr 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1C841D56-ACEB-45E6-B600-2F8D0C448F5B}"/>
              </a:ext>
            </a:extLst>
          </p:cNvPr>
          <p:cNvSpPr txBox="1"/>
          <p:nvPr/>
        </p:nvSpPr>
        <p:spPr>
          <a:xfrm>
            <a:off x="8271273" y="338665"/>
            <a:ext cx="738664" cy="5483232"/>
          </a:xfrm>
          <a:prstGeom prst="rect">
            <a:avLst/>
          </a:prstGeom>
          <a:solidFill>
            <a:srgbClr val="FFC000">
              <a:alpha val="52000"/>
            </a:srgbClr>
          </a:solidFill>
          <a:ln w="34925">
            <a:solidFill>
              <a:schemeClr val="accent1"/>
            </a:solidFill>
          </a:ln>
        </p:spPr>
        <p:txBody>
          <a:bodyPr vert="eaVert" wrap="none" rtlCol="0">
            <a:spAutoFit/>
          </a:bodyPr>
          <a:lstStyle/>
          <a:p>
            <a:r>
              <a:rPr lang="zh-CN" altLang="en-US" dirty="0"/>
              <a:t>比如：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, </a:t>
            </a:r>
            <a:r>
              <a:rPr lang="en-US" altLang="zh-CN" i="1" dirty="0"/>
              <a:t>d</a:t>
            </a:r>
            <a:r>
              <a:rPr lang="en-US" altLang="zh-CN" dirty="0"/>
              <a:t>, </a:t>
            </a:r>
            <a:r>
              <a:rPr lang="en-US" altLang="zh-CN" i="1" dirty="0"/>
              <a:t>e</a:t>
            </a:r>
            <a:r>
              <a:rPr lang="zh-CN" altLang="en-US" dirty="0"/>
              <a:t>五座城市之间修建连接光缆，并希望</a:t>
            </a:r>
            <a:endParaRPr lang="en-US" altLang="zh-CN" dirty="0"/>
          </a:p>
          <a:p>
            <a:r>
              <a:rPr lang="zh-CN" altLang="en-US" dirty="0"/>
              <a:t>光缆总长最小化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8C0955C-09DC-4640-91AD-1572638B1EE3}"/>
                  </a:ext>
                </a:extLst>
              </p:cNvPr>
              <p:cNvSpPr txBox="1"/>
              <p:nvPr/>
            </p:nvSpPr>
            <p:spPr>
              <a:xfrm>
                <a:off x="5467020" y="6092825"/>
                <a:ext cx="2904834" cy="384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20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)∈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  <m:sup/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68C0955C-09DC-4640-91AD-1572638B1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020" y="6092825"/>
                <a:ext cx="2904834" cy="384016"/>
              </a:xfrm>
              <a:prstGeom prst="rect">
                <a:avLst/>
              </a:prstGeom>
              <a:blipFill>
                <a:blip r:embed="rId3"/>
                <a:stretch>
                  <a:fillRect l="-3361" t="-152381" r="-3571" b="-2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35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914400"/>
            <a:ext cx="8305800" cy="4210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Prim </a:t>
            </a:r>
            <a:r>
              <a:rPr lang="zh-CN" altLang="en-US" sz="28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</a:t>
            </a:r>
            <a:endParaRPr lang="en-US" sz="28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lvl="1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lang="en-US" dirty="0"/>
              <a:t> </a:t>
            </a:r>
            <a:r>
              <a:rPr lang="zh-CN" altLang="en-US" dirty="0"/>
              <a:t>算法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也遵循通用的贪心法</a:t>
            </a:r>
            <a:r>
              <a:rPr lang="zh-CN" altLang="en-US" dirty="0"/>
              <a:t>的步骤。</a:t>
            </a:r>
            <a:endParaRPr lang="en-US" altLang="zh-CN" dirty="0"/>
          </a:p>
          <a:p>
            <a:pPr marL="465138" lvl="1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初始时刻：随机或指定图中某个顶点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作为树根，并设置</a:t>
            </a:r>
            <a:r>
              <a:rPr lang="zh-CN" alt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边的集合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为空集；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65138" lvl="1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Kruskal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算法不同的是，</a:t>
            </a:r>
            <a:r>
              <a:rPr lang="zh-CN" altLang="en-US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子图</a:t>
            </a:r>
            <a:r>
              <a:rPr lang="en-US" i="1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永远只是一棵树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。每次找的安全边必须与当前的子图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中的某个顶点相联；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65138" lvl="1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每次使用的割是把边集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所关联的顶点（仍记为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）放在割的一边，而其余顶点则放在割的另一边，即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65138" lvl="1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最小交叉边就是联结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以外的顶点和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里面的顶点的边中权值最小的那条；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65138" lvl="1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Prim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算法每次都这样去找安全边，根据定理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9.1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Prim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算法正确。初始时，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中只有一个顶点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。其余点都在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外面。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6E36E85-C9BD-7E22-0BF4-01D1CDC6022A}"/>
              </a:ext>
            </a:extLst>
          </p:cNvPr>
          <p:cNvSpPr txBox="1"/>
          <p:nvPr/>
        </p:nvSpPr>
        <p:spPr>
          <a:xfrm>
            <a:off x="5410200" y="608371"/>
            <a:ext cx="365760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这里，子图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边集合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前者对应的顶点集合为边集合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中所有边的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端点集合</a:t>
            </a:r>
            <a:r>
              <a:rPr lang="en-US" altLang="zh-CN" dirty="0"/>
              <a:t>.</a:t>
            </a:r>
            <a:endParaRPr 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5F901CE-6A28-C8FE-03F2-1C00FD41A6A3}"/>
              </a:ext>
            </a:extLst>
          </p:cNvPr>
          <p:cNvCxnSpPr>
            <a:cxnSpLocks/>
          </p:cNvCxnSpPr>
          <p:nvPr/>
        </p:nvCxnSpPr>
        <p:spPr>
          <a:xfrm flipH="1">
            <a:off x="3886200" y="1531701"/>
            <a:ext cx="3200400" cy="75429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C120C47-2471-F855-F372-B7EFD1B46F17}"/>
              </a:ext>
            </a:extLst>
          </p:cNvPr>
          <p:cNvCxnSpPr>
            <a:cxnSpLocks/>
          </p:cNvCxnSpPr>
          <p:nvPr/>
        </p:nvCxnSpPr>
        <p:spPr>
          <a:xfrm>
            <a:off x="7086600" y="1531701"/>
            <a:ext cx="228600" cy="29709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359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9-21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762000"/>
            <a:ext cx="7239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找最小交叉边算法</a:t>
            </a:r>
            <a:endParaRPr lang="en-US" altLang="zh-CN" sz="2400" b="1" dirty="0"/>
          </a:p>
          <a:p>
            <a:pPr marL="465138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为每个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以外的顶点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，找出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到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的最小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交叉边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。记为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。这里，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中的顶点，称为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的父亲。初始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置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，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nil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但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0。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65138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一条安全边就是所有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以外的顶点中对应的一条最小交叉边。这也就是说，在集合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之外的顶点中找一个顶点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使得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i="1" dirty="0">
                <a:latin typeface="Times New Roman" pitchFamily="18" charset="0"/>
                <a:cs typeface="Times New Roman" pitchFamily="18" charset="0"/>
              </a:rPr>
              <a:t>	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i="1" baseline="-350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800" baseline="-3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i="1" baseline="-3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2800" baseline="-3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i="1" baseline="-35000" dirty="0" err="1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A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(</a:t>
            </a:r>
            <a:r>
              <a:rPr lang="en-US" altLang="zh-CN" sz="2000" i="1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sz="2000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indent="465138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那么，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就是一条安全边了，这里，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 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63550" indent="-463550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当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被加入集合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中，与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相邻的</a:t>
            </a:r>
            <a:r>
              <a:rPr lang="zh-CN" altLang="en-US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任意顶</a:t>
            </a:r>
            <a:r>
              <a:rPr lang="en-US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点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，如果还在树外</a:t>
            </a:r>
            <a:r>
              <a:rPr lang="en-US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需要</a:t>
            </a:r>
            <a:r>
              <a:rPr lang="en-US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更新，因为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成为一条交叉边了</a:t>
            </a:r>
            <a:r>
              <a:rPr lang="en-US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。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920750" lvl="1" indent="-463550">
              <a:lnSpc>
                <a:spcPct val="150000"/>
              </a:lnSpc>
              <a:buFont typeface="Symbol" panose="05050102010706020507" pitchFamily="18" charset="2"/>
              <a:buChar char="·"/>
            </a:pPr>
            <a:r>
              <a:rPr lang="en-US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如果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&lt;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)，</a:t>
            </a:r>
            <a:r>
              <a:rPr lang="en-US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那么</a:t>
            </a:r>
            <a:r>
              <a:rPr lang="en-US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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)，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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endParaRPr lang="en-US" dirty="0">
              <a:latin typeface="SimSun" pitchFamily="2" charset="-122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CCB6CF-2E47-4D03-AA49-FF59E24BED95}"/>
              </a:ext>
            </a:extLst>
          </p:cNvPr>
          <p:cNvSpPr txBox="1"/>
          <p:nvPr/>
        </p:nvSpPr>
        <p:spPr>
          <a:xfrm>
            <a:off x="5410200" y="608371"/>
            <a:ext cx="36576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/>
              <a:t>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可能有多条边，从中选最短的</a:t>
            </a:r>
            <a:r>
              <a:rPr lang="en-US" altLang="zh-CN" dirty="0"/>
              <a:t>.</a:t>
            </a:r>
            <a:endParaRPr 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8BA8A47-8BBB-4F9E-8811-2C8909CED714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257800" y="793037"/>
            <a:ext cx="152400" cy="6152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01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077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MST-Prim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1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each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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V			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初始化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  	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；</a:t>
            </a:r>
          </a:p>
          <a:p>
            <a:pPr lvl="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3  	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nil</a:t>
            </a:r>
          </a:p>
          <a:p>
            <a:pPr lvl="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4  </a:t>
            </a:r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342900" lvl="0" indent="-342900">
              <a:buAutoNum type="arabicPlain" startAt="5"/>
            </a:pP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0；</a:t>
            </a:r>
          </a:p>
          <a:p>
            <a:pPr marL="342900" lvl="0" indent="-342900">
              <a:buAutoNum type="arabicPlain" startAt="5"/>
            </a:pP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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	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边的集合初始为空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7  Construct graph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T(V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	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构造一个只有顶点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但没有边的图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8  Q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		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用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数据结构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把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中点组织起来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9  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while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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lvl="0" indent="-465138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10	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Extract-Min(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	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找到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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值最小的，并将其从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中剥离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lvl="0" indent="-465138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11 	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each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Adj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</a:p>
          <a:p>
            <a:pPr marL="465138" lvl="0" indent="-465138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12	     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if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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Q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and</a:t>
            </a:r>
            <a:r>
              <a:rPr lang="en-US" spc="-7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&gt;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 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检查新交叉边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并更新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</a:p>
          <a:p>
            <a:pPr lvl="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13	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then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  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14		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   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342900" lvl="0" indent="-342900">
              <a:buAutoNum type="arabicPlain" startAt="15"/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  endif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</a:p>
          <a:p>
            <a:pPr marL="342900" lvl="0" indent="-342900">
              <a:buAutoNum type="arabicPlain" startAt="15"/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</a:t>
            </a:r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endfor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		</a:t>
            </a:r>
            <a:endParaRPr lang="en-US" i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17 </a:t>
            </a:r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endwhile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</a:p>
          <a:p>
            <a:pPr lvl="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18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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):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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 – {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}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 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为树添加边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/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19 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return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/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F8B932-375A-4939-995A-B06BC90F9D52}"/>
              </a:ext>
            </a:extLst>
          </p:cNvPr>
          <p:cNvSpPr txBox="1"/>
          <p:nvPr/>
        </p:nvSpPr>
        <p:spPr>
          <a:xfrm>
            <a:off x="3962400" y="4343400"/>
            <a:ext cx="5105400" cy="1129807"/>
          </a:xfrm>
          <a:prstGeom prst="rect">
            <a:avLst/>
          </a:prstGeom>
          <a:solidFill>
            <a:srgbClr val="FFC000">
              <a:alpha val="57000"/>
            </a:srgbClr>
          </a:solidFill>
          <a:ln>
            <a:solidFill>
              <a:schemeClr val="tx1"/>
            </a:solidFill>
          </a:ln>
        </p:spPr>
        <p:txBody>
          <a:bodyPr wrap="square" tIns="10800" bIns="10800" rtlCol="0">
            <a:spAutoFit/>
          </a:bodyPr>
          <a:lstStyle/>
          <a:p>
            <a:r>
              <a:rPr lang="en-US" altLang="zh-CN" dirty="0">
                <a:latin typeface="Times" panose="02020603050405020304" pitchFamily="18" charset="0"/>
              </a:rPr>
              <a:t>1) </a:t>
            </a:r>
            <a:r>
              <a:rPr lang="zh-CN" altLang="en-US" dirty="0">
                <a:latin typeface="Times" panose="02020603050405020304" pitchFamily="18" charset="0"/>
              </a:rPr>
              <a:t>需要注意的是，每次循环更新得到的</a:t>
            </a:r>
            <a:r>
              <a:rPr lang="en-US" altLang="zh-CN" i="1" dirty="0">
                <a:latin typeface="Times" panose="02020603050405020304" pitchFamily="18" charset="0"/>
              </a:rPr>
              <a:t>d</a:t>
            </a:r>
            <a:r>
              <a:rPr lang="en-US" altLang="zh-CN" dirty="0">
                <a:latin typeface="Times" panose="02020603050405020304" pitchFamily="18" charset="0"/>
              </a:rPr>
              <a:t>[</a:t>
            </a:r>
            <a:r>
              <a:rPr lang="en-US" altLang="zh-CN" i="1" dirty="0">
                <a:latin typeface="Times" panose="02020603050405020304" pitchFamily="18" charset="0"/>
              </a:rPr>
              <a:t>v</a:t>
            </a:r>
            <a:r>
              <a:rPr lang="en-US" altLang="zh-CN" dirty="0">
                <a:latin typeface="Times" panose="02020603050405020304" pitchFamily="18" charset="0"/>
              </a:rPr>
              <a:t>]</a:t>
            </a:r>
            <a:r>
              <a:rPr lang="zh-CN" altLang="en-US" dirty="0">
                <a:latin typeface="Times" panose="02020603050405020304" pitchFamily="18" charset="0"/>
              </a:rPr>
              <a:t>和</a:t>
            </a:r>
            <a:r>
              <a:rPr lang="en-US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  <a:sym typeface="Symbol"/>
              </a:rPr>
              <a:t></a:t>
            </a:r>
            <a:r>
              <a:rPr lang="en-US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i="1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]</a:t>
            </a:r>
            <a:endParaRPr lang="en-US" altLang="zh-CN" dirty="0">
              <a:latin typeface="Times" panose="02020603050405020304" pitchFamily="18" charset="0"/>
              <a:ea typeface="SimSun" pitchFamily="2" charset="-122"/>
              <a:cs typeface="Times New Roman" pitchFamily="18" charset="0"/>
            </a:endParaRPr>
          </a:p>
          <a:p>
            <a:r>
              <a:rPr lang="zh-CN" altLang="en-US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只是临时值，还有可能在后续循环中更新</a:t>
            </a:r>
            <a:r>
              <a:rPr lang="en-US" altLang="zh-CN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zh-CN" altLang="en-US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降低</a:t>
            </a:r>
            <a:r>
              <a:rPr lang="en-US" altLang="zh-CN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；</a:t>
            </a:r>
            <a:endParaRPr lang="en-US" altLang="zh-CN" dirty="0">
              <a:latin typeface="Times" panose="02020603050405020304" pitchFamily="18" charset="0"/>
              <a:ea typeface="SimSun" pitchFamily="2" charset="-122"/>
              <a:cs typeface="Times New Roman" pitchFamily="18" charset="0"/>
            </a:endParaRPr>
          </a:p>
          <a:p>
            <a:r>
              <a:rPr lang="en-US" altLang="zh-CN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2) </a:t>
            </a:r>
            <a:r>
              <a:rPr lang="zh-CN" altLang="en-US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只有当一个顶点从第</a:t>
            </a:r>
            <a:r>
              <a:rPr lang="en-US" altLang="zh-CN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10</a:t>
            </a:r>
            <a:r>
              <a:rPr lang="zh-CN" altLang="en-US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行</a:t>
            </a:r>
            <a:r>
              <a:rPr lang="en-US" altLang="zh-CN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Extract-Min()</a:t>
            </a:r>
            <a:r>
              <a:rPr lang="zh-CN" altLang="en-US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操作从</a:t>
            </a:r>
            <a:r>
              <a:rPr lang="en-US" altLang="zh-CN" i="1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Q</a:t>
            </a:r>
            <a:r>
              <a:rPr lang="zh-CN" altLang="en-US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中取出的时候，那时的</a:t>
            </a:r>
            <a:r>
              <a:rPr lang="en-US" altLang="zh-CN" i="1" dirty="0">
                <a:latin typeface="Times" panose="02020603050405020304" pitchFamily="18" charset="0"/>
              </a:rPr>
              <a:t>d</a:t>
            </a:r>
            <a:r>
              <a:rPr lang="en-US" altLang="zh-CN" dirty="0">
                <a:latin typeface="Times" panose="02020603050405020304" pitchFamily="18" charset="0"/>
              </a:rPr>
              <a:t>[]</a:t>
            </a:r>
            <a:r>
              <a:rPr lang="zh-CN" altLang="en-US" dirty="0">
                <a:latin typeface="Times" panose="02020603050405020304" pitchFamily="18" charset="0"/>
              </a:rPr>
              <a:t>和</a:t>
            </a:r>
            <a:r>
              <a:rPr lang="en-US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  <a:sym typeface="Symbol"/>
              </a:rPr>
              <a:t></a:t>
            </a:r>
            <a:r>
              <a:rPr lang="en-US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[]</a:t>
            </a:r>
            <a:r>
              <a:rPr lang="zh-CN" altLang="en-US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值才永久化</a:t>
            </a:r>
            <a:r>
              <a:rPr lang="en-US" altLang="zh-CN" dirty="0">
                <a:latin typeface="Times" panose="02020603050405020304" pitchFamily="18" charset="0"/>
                <a:ea typeface="SimSun" pitchFamily="2" charset="-122"/>
                <a:cs typeface="Times New Roman" pitchFamily="18" charset="0"/>
              </a:rPr>
              <a:t>.</a:t>
            </a:r>
            <a:endParaRPr lang="en-US" dirty="0">
              <a:latin typeface="Times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B3A297-F736-40BD-BA6D-A4247C5305C7}"/>
              </a:ext>
            </a:extLst>
          </p:cNvPr>
          <p:cNvSpPr txBox="1"/>
          <p:nvPr/>
        </p:nvSpPr>
        <p:spPr>
          <a:xfrm>
            <a:off x="370959" y="1752600"/>
            <a:ext cx="8696841" cy="2347950"/>
          </a:xfrm>
          <a:prstGeom prst="rect">
            <a:avLst/>
          </a:prstGeom>
          <a:solidFill>
            <a:srgbClr val="FFC000"/>
          </a:solidFill>
          <a:ln w="349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Prim</a:t>
            </a:r>
            <a:r>
              <a:rPr lang="zh-CN" altLang="en-US" sz="2000" dirty="0"/>
              <a:t>算法是每次把距离已经构造的树最近的</a:t>
            </a:r>
            <a:r>
              <a:rPr lang="en-US" altLang="zh-CN" sz="2000" dirty="0"/>
              <a:t>【</a:t>
            </a:r>
            <a:r>
              <a:rPr lang="zh-CN" altLang="en-US" sz="2000" dirty="0"/>
              <a:t>树外</a:t>
            </a:r>
            <a:r>
              <a:rPr lang="en-US" altLang="zh-CN" sz="2000" dirty="0"/>
              <a:t>】</a:t>
            </a:r>
            <a:r>
              <a:rPr lang="zh-CN" altLang="en-US" sz="2000" dirty="0"/>
              <a:t>顶点加到树上来，一直持续这一进程，直到图中所有顶点都加到树上来，就可以得到一棵最小生成树。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每次所选的连接最近树外顶点所用的边，就是</a:t>
            </a:r>
            <a:r>
              <a:rPr lang="zh-CN" altLang="en-US" sz="2000" u="sng" dirty="0"/>
              <a:t>树上顶点</a:t>
            </a:r>
            <a:r>
              <a:rPr lang="zh-CN" altLang="en-US" sz="2000" dirty="0"/>
              <a:t>和</a:t>
            </a:r>
            <a:r>
              <a:rPr lang="zh-CN" altLang="en-US" sz="2000" u="sng" dirty="0"/>
              <a:t>树外顶点</a:t>
            </a:r>
            <a:r>
              <a:rPr lang="zh-CN" altLang="en-US" sz="2000" dirty="0"/>
              <a:t>所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</a:t>
            </a:r>
            <a:r>
              <a:rPr lang="zh-CN" altLang="en-US" sz="2000" dirty="0"/>
              <a:t>形成的割的一条最小交叉边</a:t>
            </a:r>
            <a:r>
              <a:rPr lang="en-US" altLang="zh-C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337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8429" y="498331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例: 	</a:t>
            </a:r>
            <a:r>
              <a:rPr lang="en-US" sz="24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图示Prim算法逐步求图9-1的MST</a:t>
            </a:r>
          </a:p>
        </p:txBody>
      </p:sp>
      <p:sp>
        <p:nvSpPr>
          <p:cNvPr id="4" name="Rectangle 8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" name="Rectangle 220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680431" y="1522171"/>
            <a:ext cx="4013764" cy="3527461"/>
            <a:chOff x="4442150" y="1524038"/>
            <a:chExt cx="3558850" cy="3270297"/>
          </a:xfrm>
        </p:grpSpPr>
        <p:sp>
          <p:nvSpPr>
            <p:cNvPr id="139" name="Oval 218"/>
            <p:cNvSpPr>
              <a:spLocks noChangeArrowheads="1"/>
            </p:cNvSpPr>
            <p:nvPr/>
          </p:nvSpPr>
          <p:spPr bwMode="auto">
            <a:xfrm>
              <a:off x="5459342" y="2080958"/>
              <a:ext cx="317597" cy="33676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0" name="Text Box 217"/>
            <p:cNvSpPr txBox="1">
              <a:spLocks noChangeArrowheads="1"/>
            </p:cNvSpPr>
            <p:nvPr/>
          </p:nvSpPr>
          <p:spPr bwMode="auto">
            <a:xfrm>
              <a:off x="5486191" y="2052972"/>
              <a:ext cx="410229" cy="392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1" name="Group 214"/>
            <p:cNvGrpSpPr>
              <a:grpSpLocks/>
            </p:cNvGrpSpPr>
            <p:nvPr/>
          </p:nvGrpSpPr>
          <p:grpSpPr bwMode="auto">
            <a:xfrm>
              <a:off x="5446109" y="3230247"/>
              <a:ext cx="410229" cy="392736"/>
              <a:chOff x="2965" y="2084"/>
              <a:chExt cx="388" cy="350"/>
            </a:xfrm>
          </p:grpSpPr>
          <p:sp>
            <p:nvSpPr>
              <p:cNvPr id="178" name="Oval 216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9" name="Text Box 215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2" name="Oval 213"/>
            <p:cNvSpPr>
              <a:spLocks noChangeArrowheads="1"/>
            </p:cNvSpPr>
            <p:nvPr/>
          </p:nvSpPr>
          <p:spPr bwMode="auto">
            <a:xfrm>
              <a:off x="7286407" y="2753553"/>
              <a:ext cx="316715" cy="33583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3" name="Text Box 212"/>
            <p:cNvSpPr txBox="1">
              <a:spLocks noChangeArrowheads="1"/>
            </p:cNvSpPr>
            <p:nvPr/>
          </p:nvSpPr>
          <p:spPr bwMode="auto">
            <a:xfrm>
              <a:off x="7286407" y="2725567"/>
              <a:ext cx="316715" cy="392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4" name="Group 209"/>
            <p:cNvGrpSpPr>
              <a:grpSpLocks/>
            </p:cNvGrpSpPr>
            <p:nvPr/>
          </p:nvGrpSpPr>
          <p:grpSpPr bwMode="auto">
            <a:xfrm>
              <a:off x="6491532" y="2066032"/>
              <a:ext cx="410229" cy="391803"/>
              <a:chOff x="2965" y="2084"/>
              <a:chExt cx="388" cy="350"/>
            </a:xfrm>
          </p:grpSpPr>
          <p:sp>
            <p:nvSpPr>
              <p:cNvPr id="176" name="Oval 211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7" name="Text Box 210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45" name="Group 206"/>
            <p:cNvGrpSpPr>
              <a:grpSpLocks/>
            </p:cNvGrpSpPr>
            <p:nvPr/>
          </p:nvGrpSpPr>
          <p:grpSpPr bwMode="auto">
            <a:xfrm>
              <a:off x="6517999" y="3243307"/>
              <a:ext cx="410229" cy="393669"/>
              <a:chOff x="2965" y="2084"/>
              <a:chExt cx="388" cy="350"/>
            </a:xfrm>
          </p:grpSpPr>
          <p:sp>
            <p:nvSpPr>
              <p:cNvPr id="174" name="Oval 208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5" name="Text Box 207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46" name="Line 205"/>
            <p:cNvSpPr>
              <a:spLocks noChangeShapeType="1"/>
            </p:cNvSpPr>
            <p:nvPr/>
          </p:nvSpPr>
          <p:spPr bwMode="auto">
            <a:xfrm>
              <a:off x="5776939" y="2249807"/>
              <a:ext cx="7145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7" name="Line 204"/>
            <p:cNvSpPr>
              <a:spLocks noChangeShapeType="1"/>
            </p:cNvSpPr>
            <p:nvPr/>
          </p:nvSpPr>
          <p:spPr bwMode="auto">
            <a:xfrm>
              <a:off x="5762824" y="3439209"/>
              <a:ext cx="755175" cy="27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48" name="Line 203"/>
            <p:cNvSpPr>
              <a:spLocks noChangeShapeType="1"/>
            </p:cNvSpPr>
            <p:nvPr/>
          </p:nvSpPr>
          <p:spPr bwMode="auto">
            <a:xfrm>
              <a:off x="5618141" y="2429849"/>
              <a:ext cx="1764" cy="8414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49" name="Line 202"/>
            <p:cNvSpPr>
              <a:spLocks noChangeShapeType="1"/>
            </p:cNvSpPr>
            <p:nvPr/>
          </p:nvSpPr>
          <p:spPr bwMode="auto">
            <a:xfrm>
              <a:off x="6795014" y="2345892"/>
              <a:ext cx="529328" cy="4748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0" name="Line 201"/>
            <p:cNvSpPr>
              <a:spLocks noChangeShapeType="1"/>
            </p:cNvSpPr>
            <p:nvPr/>
          </p:nvSpPr>
          <p:spPr bwMode="auto">
            <a:xfrm flipH="1">
              <a:off x="5724006" y="2401864"/>
              <a:ext cx="859276" cy="9132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1" name="Line 200"/>
            <p:cNvSpPr>
              <a:spLocks noChangeShapeType="1"/>
            </p:cNvSpPr>
            <p:nvPr/>
          </p:nvSpPr>
          <p:spPr bwMode="auto">
            <a:xfrm>
              <a:off x="5749591" y="2339362"/>
              <a:ext cx="820459" cy="9655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152" name="Line 199"/>
            <p:cNvSpPr>
              <a:spLocks noChangeShapeType="1"/>
            </p:cNvSpPr>
            <p:nvPr/>
          </p:nvSpPr>
          <p:spPr bwMode="auto">
            <a:xfrm flipH="1">
              <a:off x="6834714" y="3026883"/>
              <a:ext cx="502862" cy="3339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3" name="Text Box 198"/>
            <p:cNvSpPr txBox="1">
              <a:spLocks noChangeArrowheads="1"/>
            </p:cNvSpPr>
            <p:nvPr/>
          </p:nvSpPr>
          <p:spPr bwMode="auto">
            <a:xfrm>
              <a:off x="5990435" y="1983007"/>
              <a:ext cx="408465" cy="3908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Text Box 197"/>
            <p:cNvSpPr txBox="1">
              <a:spLocks noChangeArrowheads="1"/>
            </p:cNvSpPr>
            <p:nvPr/>
          </p:nvSpPr>
          <p:spPr bwMode="auto">
            <a:xfrm>
              <a:off x="6901762" y="2305778"/>
              <a:ext cx="410229" cy="39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Text Box 196"/>
            <p:cNvSpPr txBox="1">
              <a:spLocks noChangeArrowheads="1"/>
            </p:cNvSpPr>
            <p:nvPr/>
          </p:nvSpPr>
          <p:spPr bwMode="auto">
            <a:xfrm>
              <a:off x="6240101" y="2809525"/>
              <a:ext cx="409347" cy="392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6" name="Text Box 195"/>
            <p:cNvSpPr txBox="1">
              <a:spLocks noChangeArrowheads="1"/>
            </p:cNvSpPr>
            <p:nvPr/>
          </p:nvSpPr>
          <p:spPr bwMode="auto">
            <a:xfrm>
              <a:off x="6822363" y="2978374"/>
              <a:ext cx="411112" cy="39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Text Box 194"/>
            <p:cNvSpPr txBox="1">
              <a:spLocks noChangeArrowheads="1"/>
            </p:cNvSpPr>
            <p:nvPr/>
          </p:nvSpPr>
          <p:spPr bwMode="auto">
            <a:xfrm>
              <a:off x="5381708" y="2655603"/>
              <a:ext cx="408465" cy="39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Text Box 193"/>
            <p:cNvSpPr txBox="1">
              <a:spLocks noChangeArrowheads="1"/>
            </p:cNvSpPr>
            <p:nvPr/>
          </p:nvSpPr>
          <p:spPr bwMode="auto">
            <a:xfrm>
              <a:off x="5983377" y="3146289"/>
              <a:ext cx="411994" cy="39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9" name="Text Box 192"/>
            <p:cNvSpPr txBox="1">
              <a:spLocks noChangeArrowheads="1"/>
            </p:cNvSpPr>
            <p:nvPr/>
          </p:nvSpPr>
          <p:spPr bwMode="auto">
            <a:xfrm>
              <a:off x="6122767" y="2430782"/>
              <a:ext cx="408465" cy="39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60" name="Group 189"/>
            <p:cNvGrpSpPr>
              <a:grpSpLocks/>
            </p:cNvGrpSpPr>
            <p:nvPr/>
          </p:nvGrpSpPr>
          <p:grpSpPr bwMode="auto">
            <a:xfrm>
              <a:off x="4584186" y="2697582"/>
              <a:ext cx="442871" cy="426319"/>
              <a:chOff x="2965" y="2109"/>
              <a:chExt cx="420" cy="380"/>
            </a:xfrm>
          </p:grpSpPr>
          <p:sp>
            <p:nvSpPr>
              <p:cNvPr id="172" name="Oval 191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73" name="Text Box 190"/>
              <p:cNvSpPr txBox="1">
                <a:spLocks noChangeArrowheads="1"/>
              </p:cNvSpPr>
              <p:nvPr/>
            </p:nvSpPr>
            <p:spPr bwMode="auto">
              <a:xfrm>
                <a:off x="2997" y="2139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61" name="Line 188"/>
            <p:cNvSpPr>
              <a:spLocks noChangeShapeType="1"/>
            </p:cNvSpPr>
            <p:nvPr/>
          </p:nvSpPr>
          <p:spPr bwMode="auto">
            <a:xfrm flipV="1">
              <a:off x="4877081" y="2340294"/>
              <a:ext cx="595494" cy="4207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2" name="Line 187"/>
            <p:cNvSpPr>
              <a:spLocks noChangeShapeType="1"/>
            </p:cNvSpPr>
            <p:nvPr/>
          </p:nvSpPr>
          <p:spPr bwMode="auto">
            <a:xfrm>
              <a:off x="4850615" y="2971844"/>
              <a:ext cx="595494" cy="3778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3" name="Text Box 186"/>
            <p:cNvSpPr txBox="1">
              <a:spLocks noChangeArrowheads="1"/>
            </p:cNvSpPr>
            <p:nvPr/>
          </p:nvSpPr>
          <p:spPr bwMode="auto">
            <a:xfrm>
              <a:off x="4952952" y="2293651"/>
              <a:ext cx="410229" cy="39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4" name="Text Box 185"/>
            <p:cNvSpPr txBox="1">
              <a:spLocks noChangeArrowheads="1"/>
            </p:cNvSpPr>
            <p:nvPr/>
          </p:nvSpPr>
          <p:spPr bwMode="auto">
            <a:xfrm>
              <a:off x="5077344" y="2922402"/>
              <a:ext cx="410229" cy="391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5" name="Text Box 184"/>
            <p:cNvSpPr txBox="1">
              <a:spLocks noChangeArrowheads="1"/>
            </p:cNvSpPr>
            <p:nvPr/>
          </p:nvSpPr>
          <p:spPr bwMode="auto">
            <a:xfrm>
              <a:off x="4742354" y="4305289"/>
              <a:ext cx="3107926" cy="4890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(b) </a:t>
              </a:r>
              <a:r>
                <a:rPr kumimoji="0" 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点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被选，更新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Text Box 183"/>
            <p:cNvSpPr txBox="1">
              <a:spLocks noChangeArrowheads="1"/>
            </p:cNvSpPr>
            <p:nvPr/>
          </p:nvSpPr>
          <p:spPr bwMode="auto">
            <a:xfrm>
              <a:off x="5128512" y="1524038"/>
              <a:ext cx="903387" cy="610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)=nil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67" name="Text Box 182"/>
            <p:cNvSpPr txBox="1">
              <a:spLocks noChangeArrowheads="1"/>
            </p:cNvSpPr>
            <p:nvPr/>
          </p:nvSpPr>
          <p:spPr bwMode="auto">
            <a:xfrm>
              <a:off x="6388313" y="1524038"/>
              <a:ext cx="927207" cy="612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=4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)=</a:t>
              </a: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68" name="Text Box 181"/>
            <p:cNvSpPr txBox="1">
              <a:spLocks noChangeArrowheads="1"/>
            </p:cNvSpPr>
            <p:nvPr/>
          </p:nvSpPr>
          <p:spPr bwMode="auto">
            <a:xfrm>
              <a:off x="7164661" y="3053003"/>
              <a:ext cx="836339" cy="60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)=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)=nil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69" name="Text Box 180"/>
            <p:cNvSpPr txBox="1">
              <a:spLocks noChangeArrowheads="1"/>
            </p:cNvSpPr>
            <p:nvPr/>
          </p:nvSpPr>
          <p:spPr bwMode="auto">
            <a:xfrm>
              <a:off x="6358318" y="3577273"/>
              <a:ext cx="951026" cy="627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0" name="Text Box 179"/>
            <p:cNvSpPr txBox="1">
              <a:spLocks noChangeArrowheads="1"/>
            </p:cNvSpPr>
            <p:nvPr/>
          </p:nvSpPr>
          <p:spPr bwMode="auto">
            <a:xfrm>
              <a:off x="5222909" y="3534361"/>
              <a:ext cx="951026" cy="6296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=2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)= 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71" name="Text Box 178"/>
            <p:cNvSpPr txBox="1">
              <a:spLocks noChangeArrowheads="1"/>
            </p:cNvSpPr>
            <p:nvPr/>
          </p:nvSpPr>
          <p:spPr bwMode="auto">
            <a:xfrm>
              <a:off x="4442150" y="3108975"/>
              <a:ext cx="844278" cy="550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=6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96" name="Group 134"/>
          <p:cNvGrpSpPr>
            <a:grpSpLocks/>
          </p:cNvGrpSpPr>
          <p:nvPr/>
        </p:nvGrpSpPr>
        <p:grpSpPr bwMode="auto">
          <a:xfrm>
            <a:off x="429806" y="1431281"/>
            <a:ext cx="3836746" cy="3459824"/>
            <a:chOff x="2581" y="5016"/>
            <a:chExt cx="3918" cy="3502"/>
          </a:xfrm>
        </p:grpSpPr>
        <p:grpSp>
          <p:nvGrpSpPr>
            <p:cNvPr id="97" name="Group 174"/>
            <p:cNvGrpSpPr>
              <a:grpSpLocks/>
            </p:cNvGrpSpPr>
            <p:nvPr/>
          </p:nvGrpSpPr>
          <p:grpSpPr bwMode="auto">
            <a:xfrm>
              <a:off x="3734" y="5591"/>
              <a:ext cx="466" cy="421"/>
              <a:chOff x="2965" y="2084"/>
              <a:chExt cx="388" cy="350"/>
            </a:xfrm>
          </p:grpSpPr>
          <p:sp>
            <p:nvSpPr>
              <p:cNvPr id="137" name="Oval 176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8" name="Text Box 175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a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8" name="Group 171"/>
            <p:cNvGrpSpPr>
              <a:grpSpLocks/>
            </p:cNvGrpSpPr>
            <p:nvPr/>
          </p:nvGrpSpPr>
          <p:grpSpPr bwMode="auto">
            <a:xfrm>
              <a:off x="3720" y="6854"/>
              <a:ext cx="464" cy="421"/>
              <a:chOff x="2965" y="2084"/>
              <a:chExt cx="388" cy="350"/>
            </a:xfrm>
          </p:grpSpPr>
          <p:sp>
            <p:nvSpPr>
              <p:cNvPr id="135" name="Oval 173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6" name="Text Box 172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e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99" name="Oval 170"/>
            <p:cNvSpPr>
              <a:spLocks noChangeArrowheads="1"/>
            </p:cNvSpPr>
            <p:nvPr/>
          </p:nvSpPr>
          <p:spPr bwMode="auto">
            <a:xfrm>
              <a:off x="5806" y="6342"/>
              <a:ext cx="358" cy="36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0" name="Text Box 169"/>
            <p:cNvSpPr txBox="1">
              <a:spLocks noChangeArrowheads="1"/>
            </p:cNvSpPr>
            <p:nvPr/>
          </p:nvSpPr>
          <p:spPr bwMode="auto">
            <a:xfrm>
              <a:off x="5806" y="6312"/>
              <a:ext cx="371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1" name="Group 166"/>
            <p:cNvGrpSpPr>
              <a:grpSpLocks/>
            </p:cNvGrpSpPr>
            <p:nvPr/>
          </p:nvGrpSpPr>
          <p:grpSpPr bwMode="auto">
            <a:xfrm>
              <a:off x="4904" y="5606"/>
              <a:ext cx="466" cy="420"/>
              <a:chOff x="2965" y="2084"/>
              <a:chExt cx="388" cy="350"/>
            </a:xfrm>
          </p:grpSpPr>
          <p:sp>
            <p:nvSpPr>
              <p:cNvPr id="133" name="Oval 168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4" name="Text Box 167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b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102" name="Group 163"/>
            <p:cNvGrpSpPr>
              <a:grpSpLocks/>
            </p:cNvGrpSpPr>
            <p:nvPr/>
          </p:nvGrpSpPr>
          <p:grpSpPr bwMode="auto">
            <a:xfrm>
              <a:off x="4934" y="6868"/>
              <a:ext cx="466" cy="421"/>
              <a:chOff x="2965" y="2084"/>
              <a:chExt cx="388" cy="350"/>
            </a:xfrm>
          </p:grpSpPr>
          <p:sp>
            <p:nvSpPr>
              <p:cNvPr id="131" name="Oval 165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2" name="Text Box 164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03" name="Line 162"/>
            <p:cNvSpPr>
              <a:spLocks noChangeShapeType="1"/>
            </p:cNvSpPr>
            <p:nvPr/>
          </p:nvSpPr>
          <p:spPr bwMode="auto">
            <a:xfrm>
              <a:off x="4094" y="5802"/>
              <a:ext cx="8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4" name="Line 161"/>
            <p:cNvSpPr>
              <a:spLocks noChangeShapeType="1"/>
            </p:cNvSpPr>
            <p:nvPr/>
          </p:nvSpPr>
          <p:spPr bwMode="auto">
            <a:xfrm>
              <a:off x="4079" y="7078"/>
              <a:ext cx="85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5" name="Line 160"/>
            <p:cNvSpPr>
              <a:spLocks noChangeShapeType="1"/>
            </p:cNvSpPr>
            <p:nvPr/>
          </p:nvSpPr>
          <p:spPr bwMode="auto">
            <a:xfrm>
              <a:off x="3914" y="5996"/>
              <a:ext cx="3" cy="9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6" name="Line 159"/>
            <p:cNvSpPr>
              <a:spLocks noChangeShapeType="1"/>
            </p:cNvSpPr>
            <p:nvPr/>
          </p:nvSpPr>
          <p:spPr bwMode="auto">
            <a:xfrm>
              <a:off x="5249" y="5906"/>
              <a:ext cx="600" cy="5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7" name="Line 158"/>
            <p:cNvSpPr>
              <a:spLocks noChangeShapeType="1"/>
            </p:cNvSpPr>
            <p:nvPr/>
          </p:nvSpPr>
          <p:spPr bwMode="auto">
            <a:xfrm flipH="1">
              <a:off x="4034" y="5966"/>
              <a:ext cx="975" cy="9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8" name="Line 157"/>
            <p:cNvSpPr>
              <a:spLocks noChangeShapeType="1"/>
            </p:cNvSpPr>
            <p:nvPr/>
          </p:nvSpPr>
          <p:spPr bwMode="auto">
            <a:xfrm>
              <a:off x="4063" y="5898"/>
              <a:ext cx="930" cy="10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09" name="Line 156"/>
            <p:cNvSpPr>
              <a:spLocks noChangeShapeType="1"/>
            </p:cNvSpPr>
            <p:nvPr/>
          </p:nvSpPr>
          <p:spPr bwMode="auto">
            <a:xfrm flipH="1">
              <a:off x="5293" y="6635"/>
              <a:ext cx="570" cy="3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0" name="Text Box 155"/>
            <p:cNvSpPr txBox="1">
              <a:spLocks noChangeArrowheads="1"/>
            </p:cNvSpPr>
            <p:nvPr/>
          </p:nvSpPr>
          <p:spPr bwMode="auto">
            <a:xfrm>
              <a:off x="4337" y="5517"/>
              <a:ext cx="463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Text Box 154"/>
            <p:cNvSpPr txBox="1">
              <a:spLocks noChangeArrowheads="1"/>
            </p:cNvSpPr>
            <p:nvPr/>
          </p:nvSpPr>
          <p:spPr bwMode="auto">
            <a:xfrm>
              <a:off x="5370" y="5862"/>
              <a:ext cx="464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Text Box 153"/>
            <p:cNvSpPr txBox="1">
              <a:spLocks noChangeArrowheads="1"/>
            </p:cNvSpPr>
            <p:nvPr/>
          </p:nvSpPr>
          <p:spPr bwMode="auto">
            <a:xfrm>
              <a:off x="4620" y="6402"/>
              <a:ext cx="463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 Box 152"/>
            <p:cNvSpPr txBox="1">
              <a:spLocks noChangeArrowheads="1"/>
            </p:cNvSpPr>
            <p:nvPr/>
          </p:nvSpPr>
          <p:spPr bwMode="auto">
            <a:xfrm>
              <a:off x="5280" y="6584"/>
              <a:ext cx="46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 Box 151"/>
            <p:cNvSpPr txBox="1">
              <a:spLocks noChangeArrowheads="1"/>
            </p:cNvSpPr>
            <p:nvPr/>
          </p:nvSpPr>
          <p:spPr bwMode="auto">
            <a:xfrm>
              <a:off x="3647" y="6238"/>
              <a:ext cx="46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5" name="Text Box 150"/>
            <p:cNvSpPr txBox="1">
              <a:spLocks noChangeArrowheads="1"/>
            </p:cNvSpPr>
            <p:nvPr/>
          </p:nvSpPr>
          <p:spPr bwMode="auto">
            <a:xfrm>
              <a:off x="4320" y="6809"/>
              <a:ext cx="467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 Box 149"/>
            <p:cNvSpPr txBox="1">
              <a:spLocks noChangeArrowheads="1"/>
            </p:cNvSpPr>
            <p:nvPr/>
          </p:nvSpPr>
          <p:spPr bwMode="auto">
            <a:xfrm>
              <a:off x="4487" y="5997"/>
              <a:ext cx="463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7" name="Group 146"/>
            <p:cNvGrpSpPr>
              <a:grpSpLocks/>
            </p:cNvGrpSpPr>
            <p:nvPr/>
          </p:nvGrpSpPr>
          <p:grpSpPr bwMode="auto">
            <a:xfrm>
              <a:off x="2744" y="6252"/>
              <a:ext cx="465" cy="422"/>
              <a:chOff x="2965" y="2084"/>
              <a:chExt cx="388" cy="350"/>
            </a:xfrm>
          </p:grpSpPr>
          <p:sp>
            <p:nvSpPr>
              <p:cNvPr id="129" name="Oval 148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130" name="Text Box 147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18" name="Line 145"/>
            <p:cNvSpPr>
              <a:spLocks noChangeShapeType="1"/>
            </p:cNvSpPr>
            <p:nvPr/>
          </p:nvSpPr>
          <p:spPr bwMode="auto">
            <a:xfrm flipV="1">
              <a:off x="3074" y="5900"/>
              <a:ext cx="676" cy="4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9" name="Line 144"/>
            <p:cNvSpPr>
              <a:spLocks noChangeShapeType="1"/>
            </p:cNvSpPr>
            <p:nvPr/>
          </p:nvSpPr>
          <p:spPr bwMode="auto">
            <a:xfrm>
              <a:off x="3044" y="6576"/>
              <a:ext cx="676" cy="4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20" name="Text Box 143"/>
            <p:cNvSpPr txBox="1">
              <a:spLocks noChangeArrowheads="1"/>
            </p:cNvSpPr>
            <p:nvPr/>
          </p:nvSpPr>
          <p:spPr bwMode="auto">
            <a:xfrm>
              <a:off x="3151" y="5877"/>
              <a:ext cx="46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 Box 142"/>
            <p:cNvSpPr txBox="1">
              <a:spLocks noChangeArrowheads="1"/>
            </p:cNvSpPr>
            <p:nvPr/>
          </p:nvSpPr>
          <p:spPr bwMode="auto">
            <a:xfrm>
              <a:off x="3301" y="6524"/>
              <a:ext cx="466" cy="4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Text Box 141"/>
            <p:cNvSpPr txBox="1">
              <a:spLocks noChangeArrowheads="1"/>
            </p:cNvSpPr>
            <p:nvPr/>
          </p:nvSpPr>
          <p:spPr bwMode="auto">
            <a:xfrm>
              <a:off x="3696" y="8145"/>
              <a:ext cx="190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(a) </a:t>
              </a:r>
              <a:r>
                <a:rPr kumimoji="0" 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初始状态</a:t>
              </a:r>
              <a:endParaRPr kumimoji="0" 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" name="Text Box 140"/>
            <p:cNvSpPr txBox="1">
              <a:spLocks noChangeArrowheads="1"/>
            </p:cNvSpPr>
            <p:nvPr/>
          </p:nvSpPr>
          <p:spPr bwMode="auto">
            <a:xfrm>
              <a:off x="3330" y="5033"/>
              <a:ext cx="1069" cy="7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)=nil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4" name="Text Box 139"/>
            <p:cNvSpPr txBox="1">
              <a:spLocks noChangeArrowheads="1"/>
            </p:cNvSpPr>
            <p:nvPr/>
          </p:nvSpPr>
          <p:spPr bwMode="auto">
            <a:xfrm>
              <a:off x="4866" y="5016"/>
              <a:ext cx="1015" cy="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)=nil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5" name="Text Box 138"/>
            <p:cNvSpPr txBox="1">
              <a:spLocks noChangeArrowheads="1"/>
            </p:cNvSpPr>
            <p:nvPr/>
          </p:nvSpPr>
          <p:spPr bwMode="auto">
            <a:xfrm>
              <a:off x="5533" y="6651"/>
              <a:ext cx="966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)=nil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6" name="Text Box 137"/>
            <p:cNvSpPr txBox="1">
              <a:spLocks noChangeArrowheads="1"/>
            </p:cNvSpPr>
            <p:nvPr/>
          </p:nvSpPr>
          <p:spPr bwMode="auto">
            <a:xfrm>
              <a:off x="4727" y="7208"/>
              <a:ext cx="1273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)=nil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7" name="Text Box 136"/>
            <p:cNvSpPr txBox="1">
              <a:spLocks noChangeArrowheads="1"/>
            </p:cNvSpPr>
            <p:nvPr/>
          </p:nvSpPr>
          <p:spPr bwMode="auto">
            <a:xfrm>
              <a:off x="3456" y="7190"/>
              <a:ext cx="1262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)=nil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128" name="Text Box 135"/>
            <p:cNvSpPr txBox="1">
              <a:spLocks noChangeArrowheads="1"/>
            </p:cNvSpPr>
            <p:nvPr/>
          </p:nvSpPr>
          <p:spPr bwMode="auto">
            <a:xfrm>
              <a:off x="2581" y="6642"/>
              <a:ext cx="1235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)=nil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180" name="Rectangle 35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68" name="Rectangle 47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12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9-24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4733349" y="1447800"/>
            <a:ext cx="4182051" cy="3493710"/>
            <a:chOff x="4059464" y="1515711"/>
            <a:chExt cx="3218563" cy="2959940"/>
          </a:xfrm>
        </p:grpSpPr>
        <p:sp>
          <p:nvSpPr>
            <p:cNvPr id="6" name="Oval 473"/>
            <p:cNvSpPr>
              <a:spLocks noChangeArrowheads="1"/>
            </p:cNvSpPr>
            <p:nvPr/>
          </p:nvSpPr>
          <p:spPr bwMode="auto">
            <a:xfrm>
              <a:off x="4954783" y="2043063"/>
              <a:ext cx="279496" cy="30368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Text Box 472"/>
            <p:cNvSpPr txBox="1">
              <a:spLocks noChangeArrowheads="1"/>
            </p:cNvSpPr>
            <p:nvPr/>
          </p:nvSpPr>
          <p:spPr bwMode="auto">
            <a:xfrm>
              <a:off x="4954783" y="2017840"/>
              <a:ext cx="361481" cy="354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471"/>
            <p:cNvSpPr>
              <a:spLocks noChangeArrowheads="1"/>
            </p:cNvSpPr>
            <p:nvPr/>
          </p:nvSpPr>
          <p:spPr bwMode="auto">
            <a:xfrm>
              <a:off x="4943603" y="3104446"/>
              <a:ext cx="279496" cy="30267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Text Box 470"/>
            <p:cNvSpPr txBox="1">
              <a:spLocks noChangeArrowheads="1"/>
            </p:cNvSpPr>
            <p:nvPr/>
          </p:nvSpPr>
          <p:spPr bwMode="auto">
            <a:xfrm>
              <a:off x="4943603" y="3079223"/>
              <a:ext cx="361481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469"/>
            <p:cNvSpPr>
              <a:spLocks noChangeArrowheads="1"/>
            </p:cNvSpPr>
            <p:nvPr/>
          </p:nvSpPr>
          <p:spPr bwMode="auto">
            <a:xfrm>
              <a:off x="6563747" y="2649424"/>
              <a:ext cx="278564" cy="3026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Text Box 468"/>
            <p:cNvSpPr txBox="1">
              <a:spLocks noChangeArrowheads="1"/>
            </p:cNvSpPr>
            <p:nvPr/>
          </p:nvSpPr>
          <p:spPr bwMode="auto">
            <a:xfrm>
              <a:off x="6563747" y="2624201"/>
              <a:ext cx="360550" cy="354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467"/>
            <p:cNvSpPr>
              <a:spLocks noChangeArrowheads="1"/>
            </p:cNvSpPr>
            <p:nvPr/>
          </p:nvSpPr>
          <p:spPr bwMode="auto">
            <a:xfrm>
              <a:off x="5864076" y="2055170"/>
              <a:ext cx="279496" cy="30267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Text Box 466"/>
            <p:cNvSpPr txBox="1">
              <a:spLocks noChangeArrowheads="1"/>
            </p:cNvSpPr>
            <p:nvPr/>
          </p:nvSpPr>
          <p:spPr bwMode="auto">
            <a:xfrm>
              <a:off x="5864076" y="2029947"/>
              <a:ext cx="360550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" name="Group 463"/>
            <p:cNvGrpSpPr>
              <a:grpSpLocks/>
            </p:cNvGrpSpPr>
            <p:nvPr/>
          </p:nvGrpSpPr>
          <p:grpSpPr bwMode="auto">
            <a:xfrm>
              <a:off x="5887367" y="3090322"/>
              <a:ext cx="360550" cy="354131"/>
              <a:chOff x="2965" y="2084"/>
              <a:chExt cx="388" cy="350"/>
            </a:xfrm>
          </p:grpSpPr>
          <p:sp>
            <p:nvSpPr>
              <p:cNvPr id="80" name="Oval 465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1" name="Text Box 464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d</a:t>
                </a:r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5" name="Line 462"/>
            <p:cNvSpPr>
              <a:spLocks noChangeShapeType="1"/>
            </p:cNvSpPr>
            <p:nvPr/>
          </p:nvSpPr>
          <p:spPr bwMode="auto">
            <a:xfrm>
              <a:off x="5235210" y="2195410"/>
              <a:ext cx="6288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6" name="Line 461"/>
            <p:cNvSpPr>
              <a:spLocks noChangeShapeType="1"/>
            </p:cNvSpPr>
            <p:nvPr/>
          </p:nvSpPr>
          <p:spPr bwMode="auto">
            <a:xfrm>
              <a:off x="5222167" y="3266883"/>
              <a:ext cx="665200" cy="20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Line 460"/>
            <p:cNvSpPr>
              <a:spLocks noChangeShapeType="1"/>
            </p:cNvSpPr>
            <p:nvPr/>
          </p:nvSpPr>
          <p:spPr bwMode="auto">
            <a:xfrm>
              <a:off x="5094531" y="2357846"/>
              <a:ext cx="1863" cy="7576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Line 459"/>
            <p:cNvSpPr>
              <a:spLocks noChangeShapeType="1"/>
            </p:cNvSpPr>
            <p:nvPr/>
          </p:nvSpPr>
          <p:spPr bwMode="auto">
            <a:xfrm>
              <a:off x="6131460" y="2282177"/>
              <a:ext cx="465826" cy="4277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Line 458"/>
            <p:cNvSpPr>
              <a:spLocks noChangeShapeType="1"/>
            </p:cNvSpPr>
            <p:nvPr/>
          </p:nvSpPr>
          <p:spPr bwMode="auto">
            <a:xfrm flipH="1">
              <a:off x="5187696" y="2332623"/>
              <a:ext cx="757434" cy="82227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Line 457"/>
            <p:cNvSpPr>
              <a:spLocks noChangeShapeType="1"/>
            </p:cNvSpPr>
            <p:nvPr/>
          </p:nvSpPr>
          <p:spPr bwMode="auto">
            <a:xfrm>
              <a:off x="5210056" y="2276123"/>
              <a:ext cx="722031" cy="86968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Line 456"/>
            <p:cNvSpPr>
              <a:spLocks noChangeShapeType="1"/>
            </p:cNvSpPr>
            <p:nvPr/>
          </p:nvSpPr>
          <p:spPr bwMode="auto">
            <a:xfrm flipH="1">
              <a:off x="6165931" y="2894591"/>
              <a:ext cx="442535" cy="3016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Text Box 455"/>
            <p:cNvSpPr txBox="1">
              <a:spLocks noChangeArrowheads="1"/>
            </p:cNvSpPr>
            <p:nvPr/>
          </p:nvSpPr>
          <p:spPr bwMode="auto">
            <a:xfrm>
              <a:off x="5422473" y="1955287"/>
              <a:ext cx="359618" cy="35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Text Box 454"/>
            <p:cNvSpPr txBox="1">
              <a:spLocks noChangeArrowheads="1"/>
            </p:cNvSpPr>
            <p:nvPr/>
          </p:nvSpPr>
          <p:spPr bwMode="auto">
            <a:xfrm>
              <a:off x="6224626" y="2245856"/>
              <a:ext cx="361481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453"/>
            <p:cNvSpPr txBox="1">
              <a:spLocks noChangeArrowheads="1"/>
            </p:cNvSpPr>
            <p:nvPr/>
          </p:nvSpPr>
          <p:spPr bwMode="auto">
            <a:xfrm>
              <a:off x="5642343" y="2699870"/>
              <a:ext cx="360550" cy="354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452"/>
            <p:cNvSpPr txBox="1">
              <a:spLocks noChangeArrowheads="1"/>
            </p:cNvSpPr>
            <p:nvPr/>
          </p:nvSpPr>
          <p:spPr bwMode="auto">
            <a:xfrm>
              <a:off x="6154752" y="2852216"/>
              <a:ext cx="362413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451"/>
            <p:cNvSpPr txBox="1">
              <a:spLocks noChangeArrowheads="1"/>
            </p:cNvSpPr>
            <p:nvPr/>
          </p:nvSpPr>
          <p:spPr bwMode="auto">
            <a:xfrm>
              <a:off x="4886772" y="2560639"/>
              <a:ext cx="359618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450"/>
            <p:cNvSpPr txBox="1">
              <a:spLocks noChangeArrowheads="1"/>
            </p:cNvSpPr>
            <p:nvPr/>
          </p:nvSpPr>
          <p:spPr bwMode="auto">
            <a:xfrm>
              <a:off x="5409429" y="3040884"/>
              <a:ext cx="363345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449"/>
            <p:cNvSpPr txBox="1">
              <a:spLocks noChangeArrowheads="1"/>
            </p:cNvSpPr>
            <p:nvPr/>
          </p:nvSpPr>
          <p:spPr bwMode="auto">
            <a:xfrm>
              <a:off x="5538929" y="2358855"/>
              <a:ext cx="359618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9" name="Group 446"/>
            <p:cNvGrpSpPr>
              <a:grpSpLocks/>
            </p:cNvGrpSpPr>
            <p:nvPr/>
          </p:nvGrpSpPr>
          <p:grpSpPr bwMode="auto">
            <a:xfrm>
              <a:off x="4186169" y="2573755"/>
              <a:ext cx="360550" cy="354131"/>
              <a:chOff x="2965" y="2084"/>
              <a:chExt cx="388" cy="350"/>
            </a:xfrm>
          </p:grpSpPr>
          <p:sp>
            <p:nvSpPr>
              <p:cNvPr id="78" name="Oval 448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9" name="Text Box 447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" name="Line 445"/>
            <p:cNvSpPr>
              <a:spLocks noChangeShapeType="1"/>
            </p:cNvSpPr>
            <p:nvPr/>
          </p:nvSpPr>
          <p:spPr bwMode="auto">
            <a:xfrm flipV="1">
              <a:off x="4442374" y="2277132"/>
              <a:ext cx="524521" cy="379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1" name="Line 444"/>
            <p:cNvSpPr>
              <a:spLocks noChangeShapeType="1"/>
            </p:cNvSpPr>
            <p:nvPr/>
          </p:nvSpPr>
          <p:spPr bwMode="auto">
            <a:xfrm>
              <a:off x="4419082" y="2846163"/>
              <a:ext cx="524521" cy="3400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Text Box 443"/>
            <p:cNvSpPr txBox="1">
              <a:spLocks noChangeArrowheads="1"/>
            </p:cNvSpPr>
            <p:nvPr/>
          </p:nvSpPr>
          <p:spPr bwMode="auto">
            <a:xfrm>
              <a:off x="4502000" y="2257963"/>
              <a:ext cx="361481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 Box 442"/>
            <p:cNvSpPr txBox="1">
              <a:spLocks noChangeArrowheads="1"/>
            </p:cNvSpPr>
            <p:nvPr/>
          </p:nvSpPr>
          <p:spPr bwMode="auto">
            <a:xfrm>
              <a:off x="4618456" y="2801770"/>
              <a:ext cx="361481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441"/>
            <p:cNvSpPr txBox="1">
              <a:spLocks noChangeArrowheads="1"/>
            </p:cNvSpPr>
            <p:nvPr/>
          </p:nvSpPr>
          <p:spPr bwMode="auto">
            <a:xfrm>
              <a:off x="4683088" y="4123538"/>
              <a:ext cx="1990010" cy="35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(d) </a:t>
              </a:r>
              <a:r>
                <a:rPr kumimoji="0" 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点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被选，更新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440"/>
            <p:cNvSpPr txBox="1">
              <a:spLocks noChangeArrowheads="1"/>
            </p:cNvSpPr>
            <p:nvPr/>
          </p:nvSpPr>
          <p:spPr bwMode="auto">
            <a:xfrm>
              <a:off x="4639023" y="1515711"/>
              <a:ext cx="837556" cy="566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6" name="Text Box 439"/>
            <p:cNvSpPr txBox="1">
              <a:spLocks noChangeArrowheads="1"/>
            </p:cNvSpPr>
            <p:nvPr/>
          </p:nvSpPr>
          <p:spPr bwMode="auto">
            <a:xfrm>
              <a:off x="5678093" y="1515711"/>
              <a:ext cx="837556" cy="56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7" name="Text Box 438"/>
            <p:cNvSpPr txBox="1">
              <a:spLocks noChangeArrowheads="1"/>
            </p:cNvSpPr>
            <p:nvPr/>
          </p:nvSpPr>
          <p:spPr bwMode="auto">
            <a:xfrm>
              <a:off x="6476806" y="2937975"/>
              <a:ext cx="801221" cy="56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7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8" name="Text Box 437"/>
            <p:cNvSpPr txBox="1">
              <a:spLocks noChangeArrowheads="1"/>
            </p:cNvSpPr>
            <p:nvPr/>
          </p:nvSpPr>
          <p:spPr bwMode="auto">
            <a:xfrm>
              <a:off x="5726191" y="3382908"/>
              <a:ext cx="837556" cy="566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9" name="Text Box 436"/>
            <p:cNvSpPr txBox="1">
              <a:spLocks noChangeArrowheads="1"/>
            </p:cNvSpPr>
            <p:nvPr/>
          </p:nvSpPr>
          <p:spPr bwMode="auto">
            <a:xfrm>
              <a:off x="4760067" y="3387953"/>
              <a:ext cx="837556" cy="568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0" name="Text Box 435"/>
            <p:cNvSpPr txBox="1">
              <a:spLocks noChangeArrowheads="1"/>
            </p:cNvSpPr>
            <p:nvPr/>
          </p:nvSpPr>
          <p:spPr bwMode="auto">
            <a:xfrm>
              <a:off x="4059464" y="2901654"/>
              <a:ext cx="836624" cy="566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=6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35504" y="1447800"/>
            <a:ext cx="4036722" cy="3512781"/>
            <a:chOff x="1090287" y="1499641"/>
            <a:chExt cx="3260564" cy="2991913"/>
          </a:xfrm>
        </p:grpSpPr>
        <p:sp>
          <p:nvSpPr>
            <p:cNvPr id="41" name="Oval 434"/>
            <p:cNvSpPr>
              <a:spLocks noChangeArrowheads="1"/>
            </p:cNvSpPr>
            <p:nvPr/>
          </p:nvSpPr>
          <p:spPr bwMode="auto">
            <a:xfrm>
              <a:off x="1985605" y="2029947"/>
              <a:ext cx="279496" cy="30368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" name="Text Box 433"/>
            <p:cNvSpPr txBox="1">
              <a:spLocks noChangeArrowheads="1"/>
            </p:cNvSpPr>
            <p:nvPr/>
          </p:nvSpPr>
          <p:spPr bwMode="auto">
            <a:xfrm>
              <a:off x="1985605" y="2004724"/>
              <a:ext cx="361481" cy="354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Oval 432"/>
            <p:cNvSpPr>
              <a:spLocks noChangeArrowheads="1"/>
            </p:cNvSpPr>
            <p:nvPr/>
          </p:nvSpPr>
          <p:spPr bwMode="auto">
            <a:xfrm>
              <a:off x="1974425" y="3091330"/>
              <a:ext cx="279496" cy="30368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" name="Text Box 431"/>
            <p:cNvSpPr txBox="1">
              <a:spLocks noChangeArrowheads="1"/>
            </p:cNvSpPr>
            <p:nvPr/>
          </p:nvSpPr>
          <p:spPr bwMode="auto">
            <a:xfrm>
              <a:off x="1974425" y="3066107"/>
              <a:ext cx="360550" cy="354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Oval 430"/>
            <p:cNvSpPr>
              <a:spLocks noChangeArrowheads="1"/>
            </p:cNvSpPr>
            <p:nvPr/>
          </p:nvSpPr>
          <p:spPr bwMode="auto">
            <a:xfrm>
              <a:off x="3593638" y="2636308"/>
              <a:ext cx="278564" cy="3026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6" name="Text Box 429"/>
            <p:cNvSpPr txBox="1">
              <a:spLocks noChangeArrowheads="1"/>
            </p:cNvSpPr>
            <p:nvPr/>
          </p:nvSpPr>
          <p:spPr bwMode="auto">
            <a:xfrm>
              <a:off x="3593638" y="2611085"/>
              <a:ext cx="360550" cy="354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Oval 428"/>
            <p:cNvSpPr>
              <a:spLocks noChangeArrowheads="1"/>
            </p:cNvSpPr>
            <p:nvPr/>
          </p:nvSpPr>
          <p:spPr bwMode="auto">
            <a:xfrm>
              <a:off x="2893967" y="2042054"/>
              <a:ext cx="279496" cy="30267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8" name="Text Box 427"/>
            <p:cNvSpPr txBox="1">
              <a:spLocks noChangeArrowheads="1"/>
            </p:cNvSpPr>
            <p:nvPr/>
          </p:nvSpPr>
          <p:spPr bwMode="auto">
            <a:xfrm>
              <a:off x="2893967" y="2016831"/>
              <a:ext cx="361481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Oval 426"/>
            <p:cNvSpPr>
              <a:spLocks noChangeArrowheads="1"/>
            </p:cNvSpPr>
            <p:nvPr/>
          </p:nvSpPr>
          <p:spPr bwMode="auto">
            <a:xfrm>
              <a:off x="2917258" y="3103437"/>
              <a:ext cx="279496" cy="3036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0" name="Text Box 425"/>
            <p:cNvSpPr txBox="1">
              <a:spLocks noChangeArrowheads="1"/>
            </p:cNvSpPr>
            <p:nvPr/>
          </p:nvSpPr>
          <p:spPr bwMode="auto">
            <a:xfrm>
              <a:off x="2917258" y="3078214"/>
              <a:ext cx="361481" cy="354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Line 424"/>
            <p:cNvSpPr>
              <a:spLocks noChangeShapeType="1"/>
            </p:cNvSpPr>
            <p:nvPr/>
          </p:nvSpPr>
          <p:spPr bwMode="auto">
            <a:xfrm>
              <a:off x="2265101" y="2182294"/>
              <a:ext cx="6288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2" name="Line 423"/>
            <p:cNvSpPr>
              <a:spLocks noChangeShapeType="1"/>
            </p:cNvSpPr>
            <p:nvPr/>
          </p:nvSpPr>
          <p:spPr bwMode="auto">
            <a:xfrm>
              <a:off x="2252990" y="3254775"/>
              <a:ext cx="664268" cy="20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Line 422"/>
            <p:cNvSpPr>
              <a:spLocks noChangeShapeType="1"/>
            </p:cNvSpPr>
            <p:nvPr/>
          </p:nvSpPr>
          <p:spPr bwMode="auto">
            <a:xfrm>
              <a:off x="2125353" y="2344730"/>
              <a:ext cx="1863" cy="75870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Line 421"/>
            <p:cNvSpPr>
              <a:spLocks noChangeShapeType="1"/>
            </p:cNvSpPr>
            <p:nvPr/>
          </p:nvSpPr>
          <p:spPr bwMode="auto">
            <a:xfrm>
              <a:off x="3161351" y="2269061"/>
              <a:ext cx="465826" cy="4277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Line 420"/>
            <p:cNvSpPr>
              <a:spLocks noChangeShapeType="1"/>
            </p:cNvSpPr>
            <p:nvPr/>
          </p:nvSpPr>
          <p:spPr bwMode="auto">
            <a:xfrm flipH="1">
              <a:off x="2218518" y="2319507"/>
              <a:ext cx="756502" cy="8232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Line 419"/>
            <p:cNvSpPr>
              <a:spLocks noChangeShapeType="1"/>
            </p:cNvSpPr>
            <p:nvPr/>
          </p:nvSpPr>
          <p:spPr bwMode="auto">
            <a:xfrm>
              <a:off x="2240878" y="2263007"/>
              <a:ext cx="722031" cy="8706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Line 418"/>
            <p:cNvSpPr>
              <a:spLocks noChangeShapeType="1"/>
            </p:cNvSpPr>
            <p:nvPr/>
          </p:nvSpPr>
          <p:spPr bwMode="auto">
            <a:xfrm flipH="1">
              <a:off x="3195822" y="2882484"/>
              <a:ext cx="442535" cy="30166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Text Box 417"/>
            <p:cNvSpPr txBox="1">
              <a:spLocks noChangeArrowheads="1"/>
            </p:cNvSpPr>
            <p:nvPr/>
          </p:nvSpPr>
          <p:spPr bwMode="auto">
            <a:xfrm>
              <a:off x="2453295" y="1942171"/>
              <a:ext cx="359618" cy="35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 Box 416"/>
            <p:cNvSpPr txBox="1">
              <a:spLocks noChangeArrowheads="1"/>
            </p:cNvSpPr>
            <p:nvPr/>
          </p:nvSpPr>
          <p:spPr bwMode="auto">
            <a:xfrm>
              <a:off x="3255448" y="2232740"/>
              <a:ext cx="360550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 Box 415"/>
            <p:cNvSpPr txBox="1">
              <a:spLocks noChangeArrowheads="1"/>
            </p:cNvSpPr>
            <p:nvPr/>
          </p:nvSpPr>
          <p:spPr bwMode="auto">
            <a:xfrm>
              <a:off x="2673165" y="2686754"/>
              <a:ext cx="359618" cy="354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 Box 414"/>
            <p:cNvSpPr txBox="1">
              <a:spLocks noChangeArrowheads="1"/>
            </p:cNvSpPr>
            <p:nvPr/>
          </p:nvSpPr>
          <p:spPr bwMode="auto">
            <a:xfrm>
              <a:off x="3185574" y="2839100"/>
              <a:ext cx="361481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 Box 413"/>
            <p:cNvSpPr txBox="1">
              <a:spLocks noChangeArrowheads="1"/>
            </p:cNvSpPr>
            <p:nvPr/>
          </p:nvSpPr>
          <p:spPr bwMode="auto">
            <a:xfrm>
              <a:off x="1917595" y="2548532"/>
              <a:ext cx="359618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 Box 412"/>
            <p:cNvSpPr txBox="1">
              <a:spLocks noChangeArrowheads="1"/>
            </p:cNvSpPr>
            <p:nvPr/>
          </p:nvSpPr>
          <p:spPr bwMode="auto">
            <a:xfrm>
              <a:off x="2440252" y="3028777"/>
              <a:ext cx="362413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 Box 411"/>
            <p:cNvSpPr txBox="1">
              <a:spLocks noChangeArrowheads="1"/>
            </p:cNvSpPr>
            <p:nvPr/>
          </p:nvSpPr>
          <p:spPr bwMode="auto">
            <a:xfrm>
              <a:off x="2569752" y="2345739"/>
              <a:ext cx="359618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Oval 410"/>
            <p:cNvSpPr>
              <a:spLocks noChangeArrowheads="1"/>
            </p:cNvSpPr>
            <p:nvPr/>
          </p:nvSpPr>
          <p:spPr bwMode="auto">
            <a:xfrm>
              <a:off x="1216992" y="2585862"/>
              <a:ext cx="278564" cy="30368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6" name="Text Box 409"/>
            <p:cNvSpPr txBox="1">
              <a:spLocks noChangeArrowheads="1"/>
            </p:cNvSpPr>
            <p:nvPr/>
          </p:nvSpPr>
          <p:spPr bwMode="auto">
            <a:xfrm>
              <a:off x="1216992" y="2560639"/>
              <a:ext cx="360550" cy="354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Line 408"/>
            <p:cNvSpPr>
              <a:spLocks noChangeShapeType="1"/>
            </p:cNvSpPr>
            <p:nvPr/>
          </p:nvSpPr>
          <p:spPr bwMode="auto">
            <a:xfrm flipV="1">
              <a:off x="1473196" y="2264016"/>
              <a:ext cx="524521" cy="3793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Line 407"/>
            <p:cNvSpPr>
              <a:spLocks noChangeShapeType="1"/>
            </p:cNvSpPr>
            <p:nvPr/>
          </p:nvSpPr>
          <p:spPr bwMode="auto">
            <a:xfrm>
              <a:off x="1449905" y="2833047"/>
              <a:ext cx="524521" cy="3410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Text Box 406"/>
            <p:cNvSpPr txBox="1">
              <a:spLocks noChangeArrowheads="1"/>
            </p:cNvSpPr>
            <p:nvPr/>
          </p:nvSpPr>
          <p:spPr bwMode="auto">
            <a:xfrm>
              <a:off x="1532822" y="2244847"/>
              <a:ext cx="361481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 Box 405"/>
            <p:cNvSpPr txBox="1">
              <a:spLocks noChangeArrowheads="1"/>
            </p:cNvSpPr>
            <p:nvPr/>
          </p:nvSpPr>
          <p:spPr bwMode="auto">
            <a:xfrm>
              <a:off x="1649279" y="2788654"/>
              <a:ext cx="361481" cy="35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 Box 404"/>
            <p:cNvSpPr txBox="1">
              <a:spLocks noChangeArrowheads="1"/>
            </p:cNvSpPr>
            <p:nvPr/>
          </p:nvSpPr>
          <p:spPr bwMode="auto">
            <a:xfrm>
              <a:off x="1566853" y="4079759"/>
              <a:ext cx="2303046" cy="411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(c) </a:t>
              </a:r>
              <a:r>
                <a:rPr kumimoji="0" 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点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被选，更新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，</a:t>
              </a: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 Box 403"/>
            <p:cNvSpPr txBox="1">
              <a:spLocks noChangeArrowheads="1"/>
            </p:cNvSpPr>
            <p:nvPr/>
          </p:nvSpPr>
          <p:spPr bwMode="auto">
            <a:xfrm>
              <a:off x="1624327" y="1499641"/>
              <a:ext cx="837556" cy="566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3" name="Text Box 402"/>
            <p:cNvSpPr txBox="1">
              <a:spLocks noChangeArrowheads="1"/>
            </p:cNvSpPr>
            <p:nvPr/>
          </p:nvSpPr>
          <p:spPr bwMode="auto">
            <a:xfrm>
              <a:off x="2732203" y="1499641"/>
              <a:ext cx="837556" cy="56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4" name="Text Box 401"/>
            <p:cNvSpPr txBox="1">
              <a:spLocks noChangeArrowheads="1"/>
            </p:cNvSpPr>
            <p:nvPr/>
          </p:nvSpPr>
          <p:spPr bwMode="auto">
            <a:xfrm>
              <a:off x="3396838" y="2898342"/>
              <a:ext cx="954013" cy="56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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5" name="Text Box 400"/>
            <p:cNvSpPr txBox="1">
              <a:spLocks noChangeArrowheads="1"/>
            </p:cNvSpPr>
            <p:nvPr/>
          </p:nvSpPr>
          <p:spPr bwMode="auto">
            <a:xfrm>
              <a:off x="2756082" y="3372819"/>
              <a:ext cx="837556" cy="56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6" name="Text Box 399"/>
            <p:cNvSpPr txBox="1">
              <a:spLocks noChangeArrowheads="1"/>
            </p:cNvSpPr>
            <p:nvPr/>
          </p:nvSpPr>
          <p:spPr bwMode="auto">
            <a:xfrm>
              <a:off x="1797411" y="3368783"/>
              <a:ext cx="836624" cy="567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7" name="Text Box 398"/>
            <p:cNvSpPr txBox="1">
              <a:spLocks noChangeArrowheads="1"/>
            </p:cNvSpPr>
            <p:nvPr/>
          </p:nvSpPr>
          <p:spPr bwMode="auto">
            <a:xfrm>
              <a:off x="1090287" y="2888538"/>
              <a:ext cx="836624" cy="566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=6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4962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9-25</a:t>
            </a:r>
          </a:p>
        </p:txBody>
      </p:sp>
      <p:sp>
        <p:nvSpPr>
          <p:cNvPr id="3" name="Rectangle 7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AutoShape 78"/>
          <p:cNvSpPr>
            <a:spLocks noChangeAspect="1" noChangeArrowheads="1" noTextEdit="1"/>
          </p:cNvSpPr>
          <p:nvPr/>
        </p:nvSpPr>
        <p:spPr bwMode="auto">
          <a:xfrm>
            <a:off x="1457823" y="574266"/>
            <a:ext cx="6324600" cy="270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49" name="Group 448"/>
          <p:cNvGrpSpPr/>
          <p:nvPr/>
        </p:nvGrpSpPr>
        <p:grpSpPr>
          <a:xfrm>
            <a:off x="276624" y="1561807"/>
            <a:ext cx="4063294" cy="3599184"/>
            <a:chOff x="1286116" y="533106"/>
            <a:chExt cx="3310141" cy="2855541"/>
          </a:xfrm>
        </p:grpSpPr>
        <p:sp>
          <p:nvSpPr>
            <p:cNvPr id="6" name="Oval 77"/>
            <p:cNvSpPr>
              <a:spLocks noChangeArrowheads="1"/>
            </p:cNvSpPr>
            <p:nvPr/>
          </p:nvSpPr>
          <p:spPr bwMode="auto">
            <a:xfrm>
              <a:off x="2400546" y="1046819"/>
              <a:ext cx="286397" cy="28653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7" name="Text Box 76"/>
            <p:cNvSpPr txBox="1">
              <a:spLocks noChangeArrowheads="1"/>
            </p:cNvSpPr>
            <p:nvPr/>
          </p:nvSpPr>
          <p:spPr bwMode="auto">
            <a:xfrm>
              <a:off x="2379067" y="1050776"/>
              <a:ext cx="370725" cy="3348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Oval 75"/>
            <p:cNvSpPr>
              <a:spLocks noChangeArrowheads="1"/>
            </p:cNvSpPr>
            <p:nvPr/>
          </p:nvSpPr>
          <p:spPr bwMode="auto">
            <a:xfrm>
              <a:off x="2388613" y="2046540"/>
              <a:ext cx="286397" cy="28495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9" name="Text Box 74"/>
            <p:cNvSpPr txBox="1">
              <a:spLocks noChangeArrowheads="1"/>
            </p:cNvSpPr>
            <p:nvPr/>
          </p:nvSpPr>
          <p:spPr bwMode="auto">
            <a:xfrm>
              <a:off x="2375089" y="2063954"/>
              <a:ext cx="369929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Oval 73"/>
            <p:cNvSpPr>
              <a:spLocks noChangeArrowheads="1"/>
            </p:cNvSpPr>
            <p:nvPr/>
          </p:nvSpPr>
          <p:spPr bwMode="auto">
            <a:xfrm>
              <a:off x="4048125" y="1618314"/>
              <a:ext cx="285601" cy="28495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Text Box 72"/>
            <p:cNvSpPr txBox="1">
              <a:spLocks noChangeArrowheads="1"/>
            </p:cNvSpPr>
            <p:nvPr/>
          </p:nvSpPr>
          <p:spPr bwMode="auto">
            <a:xfrm>
              <a:off x="4048125" y="1594568"/>
              <a:ext cx="369134" cy="33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71"/>
            <p:cNvSpPr>
              <a:spLocks noChangeArrowheads="1"/>
            </p:cNvSpPr>
            <p:nvPr/>
          </p:nvSpPr>
          <p:spPr bwMode="auto">
            <a:xfrm>
              <a:off x="3331337" y="1058692"/>
              <a:ext cx="286397" cy="28495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3" name="Text Box 70"/>
            <p:cNvSpPr txBox="1">
              <a:spLocks noChangeArrowheads="1"/>
            </p:cNvSpPr>
            <p:nvPr/>
          </p:nvSpPr>
          <p:spPr bwMode="auto">
            <a:xfrm>
              <a:off x="3324177" y="1075314"/>
              <a:ext cx="371521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Oval 69"/>
            <p:cNvSpPr>
              <a:spLocks noChangeArrowheads="1"/>
            </p:cNvSpPr>
            <p:nvPr/>
          </p:nvSpPr>
          <p:spPr bwMode="auto">
            <a:xfrm>
              <a:off x="3355203" y="2057621"/>
              <a:ext cx="286397" cy="28653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5" name="Text Box 68"/>
            <p:cNvSpPr txBox="1">
              <a:spLocks noChangeArrowheads="1"/>
            </p:cNvSpPr>
            <p:nvPr/>
          </p:nvSpPr>
          <p:spPr bwMode="auto">
            <a:xfrm>
              <a:off x="3356794" y="2074244"/>
              <a:ext cx="370725" cy="299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Line 67"/>
            <p:cNvSpPr>
              <a:spLocks noChangeShapeType="1"/>
            </p:cNvSpPr>
            <p:nvPr/>
          </p:nvSpPr>
          <p:spPr bwMode="auto">
            <a:xfrm>
              <a:off x="2686943" y="1190880"/>
              <a:ext cx="6443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7" name="Line 66"/>
            <p:cNvSpPr>
              <a:spLocks noChangeShapeType="1"/>
            </p:cNvSpPr>
            <p:nvPr/>
          </p:nvSpPr>
          <p:spPr bwMode="auto">
            <a:xfrm>
              <a:off x="2673419" y="2200099"/>
              <a:ext cx="681784" cy="23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2543745" y="1343648"/>
              <a:ext cx="796" cy="7139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9" name="Line 64"/>
            <p:cNvSpPr>
              <a:spLocks noChangeShapeType="1"/>
            </p:cNvSpPr>
            <p:nvPr/>
          </p:nvSpPr>
          <p:spPr bwMode="auto">
            <a:xfrm>
              <a:off x="3605800" y="1272409"/>
              <a:ext cx="476533" cy="4028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0" name="Line 63"/>
            <p:cNvSpPr>
              <a:spLocks noChangeShapeType="1"/>
            </p:cNvSpPr>
            <p:nvPr/>
          </p:nvSpPr>
          <p:spPr bwMode="auto">
            <a:xfrm flipH="1">
              <a:off x="2639211" y="1319902"/>
              <a:ext cx="775658" cy="7741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1" name="Line 62"/>
            <p:cNvSpPr>
              <a:spLocks noChangeShapeType="1"/>
            </p:cNvSpPr>
            <p:nvPr/>
          </p:nvSpPr>
          <p:spPr bwMode="auto">
            <a:xfrm>
              <a:off x="2661486" y="1266868"/>
              <a:ext cx="739859" cy="819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2" name="Line 61"/>
            <p:cNvSpPr>
              <a:spLocks noChangeShapeType="1"/>
            </p:cNvSpPr>
            <p:nvPr/>
          </p:nvSpPr>
          <p:spPr bwMode="auto">
            <a:xfrm flipH="1">
              <a:off x="3640009" y="1849445"/>
              <a:ext cx="453462" cy="28416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23" name="Text Box 60"/>
            <p:cNvSpPr txBox="1">
              <a:spLocks noChangeArrowheads="1"/>
            </p:cNvSpPr>
            <p:nvPr/>
          </p:nvSpPr>
          <p:spPr bwMode="auto">
            <a:xfrm>
              <a:off x="2878670" y="964498"/>
              <a:ext cx="369134" cy="33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 Box 59"/>
            <p:cNvSpPr txBox="1">
              <a:spLocks noChangeArrowheads="1"/>
            </p:cNvSpPr>
            <p:nvPr/>
          </p:nvSpPr>
          <p:spPr bwMode="auto">
            <a:xfrm>
              <a:off x="3701266" y="1238372"/>
              <a:ext cx="369929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Text Box 58"/>
            <p:cNvSpPr txBox="1">
              <a:spLocks noChangeArrowheads="1"/>
            </p:cNvSpPr>
            <p:nvPr/>
          </p:nvSpPr>
          <p:spPr bwMode="auto">
            <a:xfrm>
              <a:off x="3104606" y="1665807"/>
              <a:ext cx="368338" cy="33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Text Box 57"/>
            <p:cNvSpPr txBox="1">
              <a:spLocks noChangeArrowheads="1"/>
            </p:cNvSpPr>
            <p:nvPr/>
          </p:nvSpPr>
          <p:spPr bwMode="auto">
            <a:xfrm>
              <a:off x="3629667" y="1809076"/>
              <a:ext cx="370725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 Box 56"/>
            <p:cNvSpPr txBox="1">
              <a:spLocks noChangeArrowheads="1"/>
            </p:cNvSpPr>
            <p:nvPr/>
          </p:nvSpPr>
          <p:spPr bwMode="auto">
            <a:xfrm>
              <a:off x="2329743" y="1535202"/>
              <a:ext cx="369134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Text Box 55"/>
            <p:cNvSpPr txBox="1">
              <a:spLocks noChangeArrowheads="1"/>
            </p:cNvSpPr>
            <p:nvPr/>
          </p:nvSpPr>
          <p:spPr bwMode="auto">
            <a:xfrm>
              <a:off x="2865942" y="1953929"/>
              <a:ext cx="372316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 Box 54"/>
            <p:cNvSpPr txBox="1">
              <a:spLocks noChangeArrowheads="1"/>
            </p:cNvSpPr>
            <p:nvPr/>
          </p:nvSpPr>
          <p:spPr bwMode="auto">
            <a:xfrm>
              <a:off x="2998002" y="1345231"/>
              <a:ext cx="369134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0" name="Group 51"/>
            <p:cNvGrpSpPr>
              <a:grpSpLocks/>
            </p:cNvGrpSpPr>
            <p:nvPr/>
          </p:nvGrpSpPr>
          <p:grpSpPr bwMode="auto">
            <a:xfrm>
              <a:off x="1612955" y="1547075"/>
              <a:ext cx="369134" cy="333240"/>
              <a:chOff x="2965" y="2084"/>
              <a:chExt cx="388" cy="350"/>
            </a:xfrm>
          </p:grpSpPr>
          <p:sp>
            <p:nvSpPr>
              <p:cNvPr id="80" name="Oval 53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81" name="Text Box 52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1" name="Line 50"/>
            <p:cNvSpPr>
              <a:spLocks noChangeShapeType="1"/>
            </p:cNvSpPr>
            <p:nvPr/>
          </p:nvSpPr>
          <p:spPr bwMode="auto">
            <a:xfrm flipV="1">
              <a:off x="1875485" y="1267660"/>
              <a:ext cx="536994" cy="3577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2" name="Line 49"/>
            <p:cNvSpPr>
              <a:spLocks noChangeShapeType="1"/>
            </p:cNvSpPr>
            <p:nvPr/>
          </p:nvSpPr>
          <p:spPr bwMode="auto">
            <a:xfrm>
              <a:off x="1851619" y="1803535"/>
              <a:ext cx="536994" cy="320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3" name="Text Box 48"/>
            <p:cNvSpPr txBox="1">
              <a:spLocks noChangeArrowheads="1"/>
            </p:cNvSpPr>
            <p:nvPr/>
          </p:nvSpPr>
          <p:spPr bwMode="auto">
            <a:xfrm>
              <a:off x="1935947" y="1250246"/>
              <a:ext cx="369929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Text Box 47"/>
            <p:cNvSpPr txBox="1">
              <a:spLocks noChangeArrowheads="1"/>
            </p:cNvSpPr>
            <p:nvPr/>
          </p:nvSpPr>
          <p:spPr bwMode="auto">
            <a:xfrm>
              <a:off x="2055279" y="1761584"/>
              <a:ext cx="369929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Text Box 46"/>
            <p:cNvSpPr txBox="1">
              <a:spLocks noChangeArrowheads="1"/>
            </p:cNvSpPr>
            <p:nvPr/>
          </p:nvSpPr>
          <p:spPr bwMode="auto">
            <a:xfrm>
              <a:off x="2181771" y="3043533"/>
              <a:ext cx="1845669" cy="3451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(e) 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点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被选，更新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auto">
            <a:xfrm>
              <a:off x="2139607" y="533106"/>
              <a:ext cx="857600" cy="532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3095059" y="533106"/>
              <a:ext cx="857600" cy="533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=3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</a:t>
              </a: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8" name="Text Box 43"/>
            <p:cNvSpPr txBox="1">
              <a:spLocks noChangeArrowheads="1"/>
            </p:cNvSpPr>
            <p:nvPr/>
          </p:nvSpPr>
          <p:spPr bwMode="auto">
            <a:xfrm>
              <a:off x="3775252" y="1889814"/>
              <a:ext cx="821005" cy="535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39" name="Text Box 42"/>
            <p:cNvSpPr txBox="1">
              <a:spLocks noChangeArrowheads="1"/>
            </p:cNvSpPr>
            <p:nvPr/>
          </p:nvSpPr>
          <p:spPr bwMode="auto">
            <a:xfrm>
              <a:off x="3190525" y="2317248"/>
              <a:ext cx="857600" cy="532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0" name="Text Box 41"/>
            <p:cNvSpPr txBox="1">
              <a:spLocks noChangeArrowheads="1"/>
            </p:cNvSpPr>
            <p:nvPr/>
          </p:nvSpPr>
          <p:spPr bwMode="auto">
            <a:xfrm>
              <a:off x="2133243" y="2301417"/>
              <a:ext cx="857600" cy="533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1286116" y="1855776"/>
              <a:ext cx="942592" cy="536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=6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450" name="Group 449"/>
          <p:cNvGrpSpPr/>
          <p:nvPr/>
        </p:nvGrpSpPr>
        <p:grpSpPr>
          <a:xfrm>
            <a:off x="4620614" y="1553751"/>
            <a:ext cx="4014210" cy="3593932"/>
            <a:chOff x="4326825" y="533400"/>
            <a:chExt cx="3276600" cy="2905486"/>
          </a:xfrm>
        </p:grpSpPr>
        <p:sp>
          <p:nvSpPr>
            <p:cNvPr id="42" name="Oval 39"/>
            <p:cNvSpPr>
              <a:spLocks noChangeArrowheads="1"/>
            </p:cNvSpPr>
            <p:nvPr/>
          </p:nvSpPr>
          <p:spPr bwMode="auto">
            <a:xfrm>
              <a:off x="5407715" y="1070565"/>
              <a:ext cx="286397" cy="28653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5401350" y="1074523"/>
              <a:ext cx="369134" cy="33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Oval 37"/>
            <p:cNvSpPr>
              <a:spLocks noChangeArrowheads="1"/>
            </p:cNvSpPr>
            <p:nvPr/>
          </p:nvSpPr>
          <p:spPr bwMode="auto">
            <a:xfrm>
              <a:off x="5395782" y="2070286"/>
              <a:ext cx="286397" cy="28495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5" name="Text Box 36"/>
            <p:cNvSpPr txBox="1">
              <a:spLocks noChangeArrowheads="1"/>
            </p:cNvSpPr>
            <p:nvPr/>
          </p:nvSpPr>
          <p:spPr bwMode="auto">
            <a:xfrm>
              <a:off x="5389417" y="2074244"/>
              <a:ext cx="369929" cy="324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Oval 35"/>
            <p:cNvSpPr>
              <a:spLocks noChangeArrowheads="1"/>
            </p:cNvSpPr>
            <p:nvPr/>
          </p:nvSpPr>
          <p:spPr bwMode="auto">
            <a:xfrm>
              <a:off x="7055293" y="1642060"/>
              <a:ext cx="285601" cy="28495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7" name="Text Box 34"/>
            <p:cNvSpPr txBox="1">
              <a:spLocks noChangeArrowheads="1"/>
            </p:cNvSpPr>
            <p:nvPr/>
          </p:nvSpPr>
          <p:spPr bwMode="auto">
            <a:xfrm>
              <a:off x="7068817" y="1645226"/>
              <a:ext cx="369134" cy="3340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Oval 33"/>
            <p:cNvSpPr>
              <a:spLocks noChangeArrowheads="1"/>
            </p:cNvSpPr>
            <p:nvPr/>
          </p:nvSpPr>
          <p:spPr bwMode="auto">
            <a:xfrm>
              <a:off x="6338505" y="1082438"/>
              <a:ext cx="286397" cy="28495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9" name="Text Box 32"/>
            <p:cNvSpPr txBox="1">
              <a:spLocks noChangeArrowheads="1"/>
            </p:cNvSpPr>
            <p:nvPr/>
          </p:nvSpPr>
          <p:spPr bwMode="auto">
            <a:xfrm>
              <a:off x="6338505" y="1086396"/>
              <a:ext cx="369929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Oval 31"/>
            <p:cNvSpPr>
              <a:spLocks noChangeArrowheads="1"/>
            </p:cNvSpPr>
            <p:nvPr/>
          </p:nvSpPr>
          <p:spPr bwMode="auto">
            <a:xfrm>
              <a:off x="6362371" y="2081368"/>
              <a:ext cx="286397" cy="286539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1" name="Text Box 30"/>
            <p:cNvSpPr txBox="1">
              <a:spLocks noChangeArrowheads="1"/>
            </p:cNvSpPr>
            <p:nvPr/>
          </p:nvSpPr>
          <p:spPr bwMode="auto">
            <a:xfrm>
              <a:off x="6368736" y="2078993"/>
              <a:ext cx="370725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>
              <a:off x="5694112" y="1214626"/>
              <a:ext cx="6443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3" name="Line 28"/>
            <p:cNvSpPr>
              <a:spLocks noChangeShapeType="1"/>
            </p:cNvSpPr>
            <p:nvPr/>
          </p:nvSpPr>
          <p:spPr bwMode="auto">
            <a:xfrm>
              <a:off x="5680587" y="2223846"/>
              <a:ext cx="681784" cy="23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4" name="Line 27"/>
            <p:cNvSpPr>
              <a:spLocks noChangeShapeType="1"/>
            </p:cNvSpPr>
            <p:nvPr/>
          </p:nvSpPr>
          <p:spPr bwMode="auto">
            <a:xfrm>
              <a:off x="5550913" y="1367394"/>
              <a:ext cx="796" cy="71397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>
              <a:off x="6612969" y="1296155"/>
              <a:ext cx="476533" cy="4028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6" name="Line 25"/>
            <p:cNvSpPr>
              <a:spLocks noChangeShapeType="1"/>
            </p:cNvSpPr>
            <p:nvPr/>
          </p:nvSpPr>
          <p:spPr bwMode="auto">
            <a:xfrm flipH="1">
              <a:off x="5646379" y="1343648"/>
              <a:ext cx="775658" cy="77413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5668654" y="1290614"/>
              <a:ext cx="739859" cy="8192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8" name="Line 23"/>
            <p:cNvSpPr>
              <a:spLocks noChangeShapeType="1"/>
            </p:cNvSpPr>
            <p:nvPr/>
          </p:nvSpPr>
          <p:spPr bwMode="auto">
            <a:xfrm flipH="1">
              <a:off x="6647177" y="1873191"/>
              <a:ext cx="453462" cy="28416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59" name="Text Box 22"/>
            <p:cNvSpPr txBox="1">
              <a:spLocks noChangeArrowheads="1"/>
            </p:cNvSpPr>
            <p:nvPr/>
          </p:nvSpPr>
          <p:spPr bwMode="auto">
            <a:xfrm>
              <a:off x="5885839" y="988244"/>
              <a:ext cx="369134" cy="3316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Text Box 21"/>
            <p:cNvSpPr txBox="1">
              <a:spLocks noChangeArrowheads="1"/>
            </p:cNvSpPr>
            <p:nvPr/>
          </p:nvSpPr>
          <p:spPr bwMode="auto">
            <a:xfrm>
              <a:off x="6708434" y="1262119"/>
              <a:ext cx="369929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Text Box 20"/>
            <p:cNvSpPr txBox="1">
              <a:spLocks noChangeArrowheads="1"/>
            </p:cNvSpPr>
            <p:nvPr/>
          </p:nvSpPr>
          <p:spPr bwMode="auto">
            <a:xfrm>
              <a:off x="6111774" y="1689553"/>
              <a:ext cx="368338" cy="333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6636835" y="1752600"/>
              <a:ext cx="370725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Text Box 18"/>
            <p:cNvSpPr txBox="1">
              <a:spLocks noChangeArrowheads="1"/>
            </p:cNvSpPr>
            <p:nvPr/>
          </p:nvSpPr>
          <p:spPr bwMode="auto">
            <a:xfrm>
              <a:off x="5336911" y="1558948"/>
              <a:ext cx="369134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Text Box 17"/>
            <p:cNvSpPr txBox="1">
              <a:spLocks noChangeArrowheads="1"/>
            </p:cNvSpPr>
            <p:nvPr/>
          </p:nvSpPr>
          <p:spPr bwMode="auto">
            <a:xfrm>
              <a:off x="5873110" y="1981200"/>
              <a:ext cx="372316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6005171" y="1368977"/>
              <a:ext cx="369134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6" name="Group 13"/>
            <p:cNvGrpSpPr>
              <a:grpSpLocks/>
            </p:cNvGrpSpPr>
            <p:nvPr/>
          </p:nvGrpSpPr>
          <p:grpSpPr bwMode="auto">
            <a:xfrm>
              <a:off x="4620123" y="1570821"/>
              <a:ext cx="369134" cy="333240"/>
              <a:chOff x="2965" y="2084"/>
              <a:chExt cx="388" cy="350"/>
            </a:xfrm>
          </p:grpSpPr>
          <p:sp>
            <p:nvSpPr>
              <p:cNvPr id="78" name="Oval 15"/>
              <p:cNvSpPr>
                <a:spLocks noChangeArrowheads="1"/>
              </p:cNvSpPr>
              <p:nvPr/>
            </p:nvSpPr>
            <p:spPr bwMode="auto">
              <a:xfrm>
                <a:off x="2965" y="2109"/>
                <a:ext cx="300" cy="3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/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2965" y="2084"/>
                <a:ext cx="388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</a:t>
                </a:r>
                <a:endPara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67" name="Line 12"/>
            <p:cNvSpPr>
              <a:spLocks noChangeShapeType="1"/>
            </p:cNvSpPr>
            <p:nvPr/>
          </p:nvSpPr>
          <p:spPr bwMode="auto">
            <a:xfrm flipV="1">
              <a:off x="4882654" y="1291406"/>
              <a:ext cx="536994" cy="35777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8" name="Line 11"/>
            <p:cNvSpPr>
              <a:spLocks noChangeShapeType="1"/>
            </p:cNvSpPr>
            <p:nvPr/>
          </p:nvSpPr>
          <p:spPr bwMode="auto">
            <a:xfrm>
              <a:off x="4858787" y="1827282"/>
              <a:ext cx="536994" cy="320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69" name="Text Box 10"/>
            <p:cNvSpPr txBox="1">
              <a:spLocks noChangeArrowheads="1"/>
            </p:cNvSpPr>
            <p:nvPr/>
          </p:nvSpPr>
          <p:spPr bwMode="auto">
            <a:xfrm>
              <a:off x="4943115" y="1273992"/>
              <a:ext cx="369929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5062447" y="1785330"/>
              <a:ext cx="369929" cy="332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Text Box 8"/>
            <p:cNvSpPr txBox="1">
              <a:spLocks noChangeArrowheads="1"/>
            </p:cNvSpPr>
            <p:nvPr/>
          </p:nvSpPr>
          <p:spPr bwMode="auto">
            <a:xfrm>
              <a:off x="4853244" y="3057361"/>
              <a:ext cx="2400139" cy="38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(f) 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点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被选，无</a:t>
              </a: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顶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点</a:t>
              </a: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需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更新</a:t>
              </a:r>
              <a:endPara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5146775" y="533400"/>
              <a:ext cx="857600" cy="532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3" name="Text Box 6"/>
            <p:cNvSpPr txBox="1">
              <a:spLocks noChangeArrowheads="1"/>
            </p:cNvSpPr>
            <p:nvPr/>
          </p:nvSpPr>
          <p:spPr bwMode="auto">
            <a:xfrm>
              <a:off x="6102227" y="533400"/>
              <a:ext cx="857600" cy="533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4" name="Text Box 5"/>
            <p:cNvSpPr txBox="1">
              <a:spLocks noChangeArrowheads="1"/>
            </p:cNvSpPr>
            <p:nvPr/>
          </p:nvSpPr>
          <p:spPr bwMode="auto">
            <a:xfrm>
              <a:off x="6782420" y="1913560"/>
              <a:ext cx="821005" cy="535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5" name="Text Box 4"/>
            <p:cNvSpPr txBox="1">
              <a:spLocks noChangeArrowheads="1"/>
            </p:cNvSpPr>
            <p:nvPr/>
          </p:nvSpPr>
          <p:spPr bwMode="auto">
            <a:xfrm>
              <a:off x="6217582" y="2361574"/>
              <a:ext cx="857600" cy="533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6" name="Text Box 3"/>
            <p:cNvSpPr txBox="1">
              <a:spLocks noChangeArrowheads="1"/>
            </p:cNvSpPr>
            <p:nvPr/>
          </p:nvSpPr>
          <p:spPr bwMode="auto">
            <a:xfrm>
              <a:off x="5208032" y="2362099"/>
              <a:ext cx="858395" cy="533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77" name="Text Box 2"/>
            <p:cNvSpPr txBox="1">
              <a:spLocks noChangeArrowheads="1"/>
            </p:cNvSpPr>
            <p:nvPr/>
          </p:nvSpPr>
          <p:spPr bwMode="auto">
            <a:xfrm>
              <a:off x="4326825" y="1879524"/>
              <a:ext cx="856804" cy="532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=6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82" name="Rectangle 20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1" name="Rectangle 32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" name="Rectangle 4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4" name="Rectangle 65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6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9-26</a:t>
            </a:r>
          </a:p>
        </p:txBody>
      </p:sp>
      <p:sp>
        <p:nvSpPr>
          <p:cNvPr id="3" name="Rectangle 79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AutoShape 78"/>
          <p:cNvSpPr>
            <a:spLocks noChangeAspect="1" noChangeArrowheads="1" noTextEdit="1"/>
          </p:cNvSpPr>
          <p:nvPr/>
        </p:nvSpPr>
        <p:spPr bwMode="auto">
          <a:xfrm>
            <a:off x="1457823" y="574266"/>
            <a:ext cx="6324600" cy="270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Rectangle 202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1" name="Rectangle 325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0" name="Rectangle 44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4" name="Rectangle 658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451" name="Group 450"/>
          <p:cNvGrpSpPr/>
          <p:nvPr/>
        </p:nvGrpSpPr>
        <p:grpSpPr>
          <a:xfrm>
            <a:off x="462894" y="1536266"/>
            <a:ext cx="3964123" cy="3700249"/>
            <a:chOff x="1425848" y="3429000"/>
            <a:chExt cx="3276600" cy="3000864"/>
          </a:xfrm>
        </p:grpSpPr>
        <p:sp>
          <p:nvSpPr>
            <p:cNvPr id="387" name="Oval 656"/>
            <p:cNvSpPr>
              <a:spLocks noChangeArrowheads="1"/>
            </p:cNvSpPr>
            <p:nvPr/>
          </p:nvSpPr>
          <p:spPr bwMode="auto">
            <a:xfrm>
              <a:off x="2416658" y="3945358"/>
              <a:ext cx="285518" cy="29831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88" name="Text Box 655"/>
            <p:cNvSpPr txBox="1">
              <a:spLocks noChangeArrowheads="1"/>
            </p:cNvSpPr>
            <p:nvPr/>
          </p:nvSpPr>
          <p:spPr bwMode="auto">
            <a:xfrm>
              <a:off x="2425013" y="3934588"/>
              <a:ext cx="368318" cy="348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9" name="Oval 654"/>
            <p:cNvSpPr>
              <a:spLocks noChangeArrowheads="1"/>
            </p:cNvSpPr>
            <p:nvPr/>
          </p:nvSpPr>
          <p:spPr bwMode="auto">
            <a:xfrm>
              <a:off x="2405237" y="4987984"/>
              <a:ext cx="285518" cy="29732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0" name="Text Box 653"/>
            <p:cNvSpPr txBox="1">
              <a:spLocks noChangeArrowheads="1"/>
            </p:cNvSpPr>
            <p:nvPr/>
          </p:nvSpPr>
          <p:spPr bwMode="auto">
            <a:xfrm>
              <a:off x="2438475" y="4963987"/>
              <a:ext cx="368318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1" name="Oval 652"/>
            <p:cNvSpPr>
              <a:spLocks noChangeArrowheads="1"/>
            </p:cNvSpPr>
            <p:nvPr/>
          </p:nvSpPr>
          <p:spPr bwMode="auto">
            <a:xfrm>
              <a:off x="4059337" y="4541003"/>
              <a:ext cx="284566" cy="29732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2" name="Text Box 651"/>
            <p:cNvSpPr txBox="1">
              <a:spLocks noChangeArrowheads="1"/>
            </p:cNvSpPr>
            <p:nvPr/>
          </p:nvSpPr>
          <p:spPr bwMode="auto">
            <a:xfrm>
              <a:off x="4077015" y="4529760"/>
              <a:ext cx="367366" cy="34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3" name="Oval 650"/>
            <p:cNvSpPr>
              <a:spLocks noChangeArrowheads="1"/>
            </p:cNvSpPr>
            <p:nvPr/>
          </p:nvSpPr>
          <p:spPr bwMode="auto">
            <a:xfrm>
              <a:off x="3344591" y="3957251"/>
              <a:ext cx="285518" cy="29732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4" name="Text Box 649"/>
            <p:cNvSpPr txBox="1">
              <a:spLocks noChangeArrowheads="1"/>
            </p:cNvSpPr>
            <p:nvPr/>
          </p:nvSpPr>
          <p:spPr bwMode="auto">
            <a:xfrm>
              <a:off x="3360807" y="3955269"/>
              <a:ext cx="366415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5" name="Oval 648"/>
            <p:cNvSpPr>
              <a:spLocks noChangeArrowheads="1"/>
            </p:cNvSpPr>
            <p:nvPr/>
          </p:nvSpPr>
          <p:spPr bwMode="auto">
            <a:xfrm>
              <a:off x="3368384" y="4999877"/>
              <a:ext cx="285518" cy="29831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6" name="Text Box 647"/>
            <p:cNvSpPr txBox="1">
              <a:spLocks noChangeArrowheads="1"/>
            </p:cNvSpPr>
            <p:nvPr/>
          </p:nvSpPr>
          <p:spPr bwMode="auto">
            <a:xfrm>
              <a:off x="3361018" y="4994019"/>
              <a:ext cx="369270" cy="34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7" name="Line 646"/>
            <p:cNvSpPr>
              <a:spLocks noChangeShapeType="1"/>
            </p:cNvSpPr>
            <p:nvPr/>
          </p:nvSpPr>
          <p:spPr bwMode="auto">
            <a:xfrm>
              <a:off x="2702176" y="4095012"/>
              <a:ext cx="6424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8" name="Line 645"/>
            <p:cNvSpPr>
              <a:spLocks noChangeShapeType="1"/>
            </p:cNvSpPr>
            <p:nvPr/>
          </p:nvSpPr>
          <p:spPr bwMode="auto">
            <a:xfrm>
              <a:off x="2688851" y="5148540"/>
              <a:ext cx="679533" cy="19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399" name="Line 644"/>
            <p:cNvSpPr>
              <a:spLocks noChangeShapeType="1"/>
            </p:cNvSpPr>
            <p:nvPr/>
          </p:nvSpPr>
          <p:spPr bwMode="auto">
            <a:xfrm>
              <a:off x="2559417" y="4254578"/>
              <a:ext cx="952" cy="7452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0" name="Line 643"/>
            <p:cNvSpPr>
              <a:spLocks noChangeShapeType="1"/>
            </p:cNvSpPr>
            <p:nvPr/>
          </p:nvSpPr>
          <p:spPr bwMode="auto">
            <a:xfrm>
              <a:off x="3618688" y="4180246"/>
              <a:ext cx="474912" cy="4202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1" name="Line 642"/>
            <p:cNvSpPr>
              <a:spLocks noChangeShapeType="1"/>
            </p:cNvSpPr>
            <p:nvPr/>
          </p:nvSpPr>
          <p:spPr bwMode="auto">
            <a:xfrm flipH="1">
              <a:off x="2654589" y="4229800"/>
              <a:ext cx="773754" cy="8077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2" name="Line 641"/>
            <p:cNvSpPr>
              <a:spLocks noChangeShapeType="1"/>
            </p:cNvSpPr>
            <p:nvPr/>
          </p:nvSpPr>
          <p:spPr bwMode="auto">
            <a:xfrm>
              <a:off x="2677431" y="4174299"/>
              <a:ext cx="737588" cy="8553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3" name="Line 640"/>
            <p:cNvSpPr>
              <a:spLocks noChangeShapeType="1"/>
            </p:cNvSpPr>
            <p:nvPr/>
          </p:nvSpPr>
          <p:spPr bwMode="auto">
            <a:xfrm flipH="1">
              <a:off x="3652950" y="4782828"/>
              <a:ext cx="452070" cy="296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04" name="Text Box 639"/>
            <p:cNvSpPr txBox="1">
              <a:spLocks noChangeArrowheads="1"/>
            </p:cNvSpPr>
            <p:nvPr/>
          </p:nvSpPr>
          <p:spPr bwMode="auto">
            <a:xfrm>
              <a:off x="2893473" y="3859133"/>
              <a:ext cx="368318" cy="345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5" name="Text Box 638"/>
            <p:cNvSpPr txBox="1">
              <a:spLocks noChangeArrowheads="1"/>
            </p:cNvSpPr>
            <p:nvPr/>
          </p:nvSpPr>
          <p:spPr bwMode="auto">
            <a:xfrm>
              <a:off x="3713861" y="4144567"/>
              <a:ext cx="368318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7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6" name="Text Box 637"/>
            <p:cNvSpPr txBox="1">
              <a:spLocks noChangeArrowheads="1"/>
            </p:cNvSpPr>
            <p:nvPr/>
          </p:nvSpPr>
          <p:spPr bwMode="auto">
            <a:xfrm>
              <a:off x="3119032" y="4590557"/>
              <a:ext cx="367366" cy="34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5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7" name="Text Box 636"/>
            <p:cNvSpPr txBox="1">
              <a:spLocks noChangeArrowheads="1"/>
            </p:cNvSpPr>
            <p:nvPr/>
          </p:nvSpPr>
          <p:spPr bwMode="auto">
            <a:xfrm>
              <a:off x="3642481" y="4740212"/>
              <a:ext cx="369270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8" name="Text Box 635"/>
            <p:cNvSpPr txBox="1">
              <a:spLocks noChangeArrowheads="1"/>
            </p:cNvSpPr>
            <p:nvPr/>
          </p:nvSpPr>
          <p:spPr bwMode="auto">
            <a:xfrm>
              <a:off x="2346230" y="4454778"/>
              <a:ext cx="368318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9" name="Text Box 634"/>
            <p:cNvSpPr txBox="1">
              <a:spLocks noChangeArrowheads="1"/>
            </p:cNvSpPr>
            <p:nvPr/>
          </p:nvSpPr>
          <p:spPr bwMode="auto">
            <a:xfrm>
              <a:off x="2881100" y="4926536"/>
              <a:ext cx="371173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0" name="Text Box 633"/>
            <p:cNvSpPr txBox="1">
              <a:spLocks noChangeArrowheads="1"/>
            </p:cNvSpPr>
            <p:nvPr/>
          </p:nvSpPr>
          <p:spPr bwMode="auto">
            <a:xfrm>
              <a:off x="3012438" y="4256560"/>
              <a:ext cx="368318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1" name="Oval 632"/>
            <p:cNvSpPr>
              <a:spLocks noChangeArrowheads="1"/>
            </p:cNvSpPr>
            <p:nvPr/>
          </p:nvSpPr>
          <p:spPr bwMode="auto">
            <a:xfrm>
              <a:off x="1631483" y="4491448"/>
              <a:ext cx="284566" cy="29831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2" name="Text Box 631"/>
            <p:cNvSpPr txBox="1">
              <a:spLocks noChangeArrowheads="1"/>
            </p:cNvSpPr>
            <p:nvPr/>
          </p:nvSpPr>
          <p:spPr bwMode="auto">
            <a:xfrm>
              <a:off x="1682665" y="4469608"/>
              <a:ext cx="368318" cy="34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0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3" name="Line 630"/>
            <p:cNvSpPr>
              <a:spLocks noChangeShapeType="1"/>
            </p:cNvSpPr>
            <p:nvPr/>
          </p:nvSpPr>
          <p:spPr bwMode="auto">
            <a:xfrm flipV="1">
              <a:off x="1893208" y="4175290"/>
              <a:ext cx="535822" cy="3736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4" name="Line 629"/>
            <p:cNvSpPr>
              <a:spLocks noChangeShapeType="1"/>
            </p:cNvSpPr>
            <p:nvPr/>
          </p:nvSpPr>
          <p:spPr bwMode="auto">
            <a:xfrm>
              <a:off x="1869415" y="4734265"/>
              <a:ext cx="535822" cy="3349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15" name="Text Box 628"/>
            <p:cNvSpPr txBox="1">
              <a:spLocks noChangeArrowheads="1"/>
            </p:cNvSpPr>
            <p:nvPr/>
          </p:nvSpPr>
          <p:spPr bwMode="auto">
            <a:xfrm>
              <a:off x="1954118" y="4157451"/>
              <a:ext cx="368318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6" name="Text Box 627"/>
            <p:cNvSpPr txBox="1">
              <a:spLocks noChangeArrowheads="1"/>
            </p:cNvSpPr>
            <p:nvPr/>
          </p:nvSpPr>
          <p:spPr bwMode="auto">
            <a:xfrm>
              <a:off x="2073084" y="4690657"/>
              <a:ext cx="368318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9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7" name="Text Box 626"/>
            <p:cNvSpPr txBox="1">
              <a:spLocks noChangeArrowheads="1"/>
            </p:cNvSpPr>
            <p:nvPr/>
          </p:nvSpPr>
          <p:spPr bwMode="auto">
            <a:xfrm>
              <a:off x="1954118" y="6025733"/>
              <a:ext cx="2463784" cy="404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(g) 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点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被选，无</a:t>
              </a: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顶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点</a:t>
              </a:r>
              <a:r>
                <a:rPr kumimoji="0" lang="zh-CN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需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更新</a:t>
              </a:r>
              <a:endParaRPr kumimoji="0" 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8" name="Text Box 625"/>
            <p:cNvSpPr txBox="1">
              <a:spLocks noChangeArrowheads="1"/>
            </p:cNvSpPr>
            <p:nvPr/>
          </p:nvSpPr>
          <p:spPr bwMode="auto">
            <a:xfrm>
              <a:off x="2156836" y="3429000"/>
              <a:ext cx="854650" cy="556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=0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=nil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19" name="Text Box 624"/>
            <p:cNvSpPr txBox="1">
              <a:spLocks noChangeArrowheads="1"/>
            </p:cNvSpPr>
            <p:nvPr/>
          </p:nvSpPr>
          <p:spPr bwMode="auto">
            <a:xfrm>
              <a:off x="3109514" y="3429000"/>
              <a:ext cx="854650" cy="5569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=3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b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20" name="Text Box 623"/>
            <p:cNvSpPr txBox="1">
              <a:spLocks noChangeArrowheads="1"/>
            </p:cNvSpPr>
            <p:nvPr/>
          </p:nvSpPr>
          <p:spPr bwMode="auto">
            <a:xfrm>
              <a:off x="3883963" y="4860133"/>
              <a:ext cx="818485" cy="55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 1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c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21" name="Text Box 622"/>
            <p:cNvSpPr txBox="1">
              <a:spLocks noChangeArrowheads="1"/>
            </p:cNvSpPr>
            <p:nvPr/>
          </p:nvSpPr>
          <p:spPr bwMode="auto">
            <a:xfrm>
              <a:off x="3225625" y="5270444"/>
              <a:ext cx="854650" cy="556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22" name="Text Box 621"/>
            <p:cNvSpPr txBox="1">
              <a:spLocks noChangeArrowheads="1"/>
            </p:cNvSpPr>
            <p:nvPr/>
          </p:nvSpPr>
          <p:spPr bwMode="auto">
            <a:xfrm>
              <a:off x="2111648" y="5238730"/>
              <a:ext cx="855602" cy="558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e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  <p:sp>
          <p:nvSpPr>
            <p:cNvPr id="423" name="Text Box 620"/>
            <p:cNvSpPr txBox="1">
              <a:spLocks noChangeArrowheads="1"/>
            </p:cNvSpPr>
            <p:nvPr/>
          </p:nvSpPr>
          <p:spPr bwMode="auto">
            <a:xfrm>
              <a:off x="1425848" y="4788775"/>
              <a:ext cx="853699" cy="5560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) =6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</a:t>
              </a: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f</a:t>
              </a: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) = </a:t>
              </a: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  <a:sym typeface="Symbol" pitchFamily="18" charset="2"/>
                </a:rPr>
                <a:t>a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Symbol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452" name="Group 451"/>
          <p:cNvGrpSpPr/>
          <p:nvPr/>
        </p:nvGrpSpPr>
        <p:grpSpPr>
          <a:xfrm>
            <a:off x="4742834" y="2133600"/>
            <a:ext cx="3444889" cy="2992654"/>
            <a:chOff x="4688429" y="3939904"/>
            <a:chExt cx="2817110" cy="2408025"/>
          </a:xfrm>
        </p:grpSpPr>
        <p:sp>
          <p:nvSpPr>
            <p:cNvPr id="424" name="Oval 619"/>
            <p:cNvSpPr>
              <a:spLocks noChangeArrowheads="1"/>
            </p:cNvSpPr>
            <p:nvPr/>
          </p:nvSpPr>
          <p:spPr bwMode="auto">
            <a:xfrm>
              <a:off x="5473603" y="3970135"/>
              <a:ext cx="285518" cy="29831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5" name="Text Box 618"/>
            <p:cNvSpPr txBox="1">
              <a:spLocks noChangeArrowheads="1"/>
            </p:cNvSpPr>
            <p:nvPr/>
          </p:nvSpPr>
          <p:spPr bwMode="auto">
            <a:xfrm>
              <a:off x="5488045" y="3939904"/>
              <a:ext cx="369270" cy="348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6" name="Oval 617"/>
            <p:cNvSpPr>
              <a:spLocks noChangeArrowheads="1"/>
            </p:cNvSpPr>
            <p:nvPr/>
          </p:nvSpPr>
          <p:spPr bwMode="auto">
            <a:xfrm>
              <a:off x="5462182" y="5012761"/>
              <a:ext cx="285518" cy="29732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7" name="Text Box 616"/>
            <p:cNvSpPr txBox="1">
              <a:spLocks noChangeArrowheads="1"/>
            </p:cNvSpPr>
            <p:nvPr/>
          </p:nvSpPr>
          <p:spPr bwMode="auto">
            <a:xfrm>
              <a:off x="5488997" y="4982242"/>
              <a:ext cx="368318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e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8" name="Oval 615"/>
            <p:cNvSpPr>
              <a:spLocks noChangeArrowheads="1"/>
            </p:cNvSpPr>
            <p:nvPr/>
          </p:nvSpPr>
          <p:spPr bwMode="auto">
            <a:xfrm>
              <a:off x="7117235" y="4565780"/>
              <a:ext cx="284566" cy="29732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29" name="Text Box 614"/>
            <p:cNvSpPr txBox="1">
              <a:spLocks noChangeArrowheads="1"/>
            </p:cNvSpPr>
            <p:nvPr/>
          </p:nvSpPr>
          <p:spPr bwMode="auto">
            <a:xfrm>
              <a:off x="7137221" y="4569744"/>
              <a:ext cx="368318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0" name="Oval 613"/>
            <p:cNvSpPr>
              <a:spLocks noChangeArrowheads="1"/>
            </p:cNvSpPr>
            <p:nvPr/>
          </p:nvSpPr>
          <p:spPr bwMode="auto">
            <a:xfrm>
              <a:off x="6402488" y="3982028"/>
              <a:ext cx="285518" cy="297327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1" name="Text Box 612"/>
            <p:cNvSpPr txBox="1">
              <a:spLocks noChangeArrowheads="1"/>
            </p:cNvSpPr>
            <p:nvPr/>
          </p:nvSpPr>
          <p:spPr bwMode="auto">
            <a:xfrm>
              <a:off x="6409150" y="3992930"/>
              <a:ext cx="368318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2" name="Oval 611"/>
            <p:cNvSpPr>
              <a:spLocks noChangeArrowheads="1"/>
            </p:cNvSpPr>
            <p:nvPr/>
          </p:nvSpPr>
          <p:spPr bwMode="auto">
            <a:xfrm>
              <a:off x="6426281" y="5024654"/>
              <a:ext cx="285518" cy="29831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3" name="Text Box 610"/>
            <p:cNvSpPr txBox="1">
              <a:spLocks noChangeArrowheads="1"/>
            </p:cNvSpPr>
            <p:nvPr/>
          </p:nvSpPr>
          <p:spPr bwMode="auto">
            <a:xfrm>
              <a:off x="6418667" y="5013752"/>
              <a:ext cx="370222" cy="347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d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4" name="Line 609"/>
            <p:cNvSpPr>
              <a:spLocks noChangeShapeType="1"/>
            </p:cNvSpPr>
            <p:nvPr/>
          </p:nvSpPr>
          <p:spPr bwMode="auto">
            <a:xfrm>
              <a:off x="5746749" y="5173318"/>
              <a:ext cx="679533" cy="19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5" name="Line 608"/>
            <p:cNvSpPr>
              <a:spLocks noChangeShapeType="1"/>
            </p:cNvSpPr>
            <p:nvPr/>
          </p:nvSpPr>
          <p:spPr bwMode="auto">
            <a:xfrm>
              <a:off x="5616362" y="4279355"/>
              <a:ext cx="1903" cy="7452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6" name="Line 607"/>
            <p:cNvSpPr>
              <a:spLocks noChangeShapeType="1"/>
            </p:cNvSpPr>
            <p:nvPr/>
          </p:nvSpPr>
          <p:spPr bwMode="auto">
            <a:xfrm flipH="1">
              <a:off x="5711535" y="4254578"/>
              <a:ext cx="773754" cy="80773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7" name="Line 606"/>
            <p:cNvSpPr>
              <a:spLocks noChangeShapeType="1"/>
            </p:cNvSpPr>
            <p:nvPr/>
          </p:nvSpPr>
          <p:spPr bwMode="auto">
            <a:xfrm flipH="1">
              <a:off x="6710847" y="4807606"/>
              <a:ext cx="452070" cy="29633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38" name="Text Box 605"/>
            <p:cNvSpPr txBox="1">
              <a:spLocks noChangeArrowheads="1"/>
            </p:cNvSpPr>
            <p:nvPr/>
          </p:nvSpPr>
          <p:spPr bwMode="auto">
            <a:xfrm>
              <a:off x="6699427" y="4764989"/>
              <a:ext cx="370222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1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9" name="Text Box 604"/>
            <p:cNvSpPr txBox="1">
              <a:spLocks noChangeArrowheads="1"/>
            </p:cNvSpPr>
            <p:nvPr/>
          </p:nvSpPr>
          <p:spPr bwMode="auto">
            <a:xfrm>
              <a:off x="5404127" y="4479555"/>
              <a:ext cx="367366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2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0" name="Text Box 603"/>
            <p:cNvSpPr txBox="1">
              <a:spLocks noChangeArrowheads="1"/>
            </p:cNvSpPr>
            <p:nvPr/>
          </p:nvSpPr>
          <p:spPr bwMode="auto">
            <a:xfrm>
              <a:off x="5938046" y="4876800"/>
              <a:ext cx="371173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4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1" name="Text Box 602"/>
            <p:cNvSpPr txBox="1">
              <a:spLocks noChangeArrowheads="1"/>
            </p:cNvSpPr>
            <p:nvPr/>
          </p:nvSpPr>
          <p:spPr bwMode="auto">
            <a:xfrm>
              <a:off x="6070336" y="4281337"/>
              <a:ext cx="367366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2" name="Oval 601"/>
            <p:cNvSpPr>
              <a:spLocks noChangeArrowheads="1"/>
            </p:cNvSpPr>
            <p:nvPr/>
          </p:nvSpPr>
          <p:spPr bwMode="auto">
            <a:xfrm>
              <a:off x="4688429" y="4516225"/>
              <a:ext cx="284566" cy="29831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3" name="Text Box 600"/>
            <p:cNvSpPr txBox="1">
              <a:spLocks noChangeArrowheads="1"/>
            </p:cNvSpPr>
            <p:nvPr/>
          </p:nvSpPr>
          <p:spPr bwMode="auto">
            <a:xfrm>
              <a:off x="4741232" y="4508296"/>
              <a:ext cx="368318" cy="373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f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4" name="Line 599"/>
            <p:cNvSpPr>
              <a:spLocks noChangeShapeType="1"/>
            </p:cNvSpPr>
            <p:nvPr/>
          </p:nvSpPr>
          <p:spPr bwMode="auto">
            <a:xfrm flipV="1">
              <a:off x="4950153" y="4200068"/>
              <a:ext cx="535822" cy="37364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445" name="Text Box 598"/>
            <p:cNvSpPr txBox="1">
              <a:spLocks noChangeArrowheads="1"/>
            </p:cNvSpPr>
            <p:nvPr/>
          </p:nvSpPr>
          <p:spPr bwMode="auto">
            <a:xfrm>
              <a:off x="5011064" y="4182228"/>
              <a:ext cx="369270" cy="346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6</a:t>
              </a:r>
              <a:endPara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6" name="Text Box 597"/>
            <p:cNvSpPr txBox="1">
              <a:spLocks noChangeArrowheads="1"/>
            </p:cNvSpPr>
            <p:nvPr/>
          </p:nvSpPr>
          <p:spPr bwMode="auto">
            <a:xfrm>
              <a:off x="5295248" y="6005012"/>
              <a:ext cx="1821605" cy="342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(h) </a:t>
              </a:r>
              <a:r>
                <a:rPr kumimoji="0" 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得到的</a:t>
              </a:r>
              <a:r>
                <a: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MST</a:t>
              </a:r>
              <a:endParaRPr kumimoji="0" lang="en-US" altLang="zh-CN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4070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9-27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1" y="304800"/>
            <a:ext cx="4305299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Prim </a:t>
            </a:r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算法复杂度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pPr>
              <a:lnSpc>
                <a:spcPct val="150000"/>
              </a:lnSpc>
            </a:pPr>
            <a:r>
              <a:rPr lang="en-US" dirty="0" err="1">
                <a:latin typeface="SimSun" pitchFamily="2" charset="-122"/>
                <a:ea typeface="SimSun" pitchFamily="2" charset="-122"/>
              </a:rPr>
              <a:t>复杂度取决于用什么数据结构来存儲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</a:p>
          <a:p>
            <a:pPr marL="457200" indent="-457200">
              <a:buAutoNum type="arabicParenBoth"/>
            </a:pPr>
            <a:r>
              <a:rPr lang="zh-CN" altLang="en-US" dirty="0">
                <a:latin typeface="SimSun" pitchFamily="2" charset="-122"/>
                <a:ea typeface="SimSun" pitchFamily="2" charset="-122"/>
                <a:cs typeface="Times New Roman" pitchFamily="18" charset="0"/>
              </a:rPr>
              <a:t>采</a:t>
            </a:r>
            <a:r>
              <a:rPr lang="en-US" dirty="0" err="1">
                <a:latin typeface="SimSun" pitchFamily="2" charset="-122"/>
                <a:ea typeface="SimSun" pitchFamily="2" charset="-122"/>
                <a:cs typeface="Times New Roman" pitchFamily="18" charset="0"/>
              </a:rPr>
              <a:t>用数组</a:t>
            </a:r>
            <a:endParaRPr lang="en-US" dirty="0">
              <a:latin typeface="SimSun" pitchFamily="2" charset="-122"/>
              <a:ea typeface="SimSun" pitchFamily="2" charset="-122"/>
              <a:cs typeface="Times New Roman" pitchFamily="18" charset="0"/>
            </a:endParaRPr>
          </a:p>
          <a:p>
            <a:pPr marL="457200">
              <a:spcBef>
                <a:spcPts val="600"/>
              </a:spcBef>
            </a:pPr>
            <a:r>
              <a:rPr lang="en-US" altLang="zh-CN" dirty="0"/>
              <a:t>	</a:t>
            </a:r>
            <a:r>
              <a:rPr lang="zh-CN" altLang="en-US" dirty="0"/>
              <a:t>算法中第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-17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行的循环进行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次，而每次做两件事。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742950" indent="-285750"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第一件事：找出最小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值后把边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u,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anose="05050102010706020507" pitchFamily="18" charset="2"/>
              </a:rPr>
              <a:t>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加入集合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中。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742950" indent="-285750">
              <a:spcBef>
                <a:spcPts val="600"/>
              </a:spcBef>
              <a:buFont typeface="Symbol" panose="05050102010706020507" pitchFamily="18" charset="2"/>
              <a:buChar char="·"/>
            </a:pP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第二件事：更新顶点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的邻居。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因为是数组，找出最小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值需要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时间，所以完成第一件事所要的总时间为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= O(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marL="457200"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现在看第二件事。因为检查和更新顶点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的每一个邻居只需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O(1)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时间，并且整个算法中对顶点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的每个邻居只检查和更新一次，所以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次循环中，第二件事所需总时间与图中边的个数成正比。因为边的个数不会超过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，用数组为数据结构的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Prim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算法的复杂度是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794E49-8D7D-4737-9B9A-DACE72FC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99" y="397669"/>
            <a:ext cx="7010401" cy="539353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E53C9FC-B0DC-4F1D-9165-8888335DC48A}"/>
              </a:ext>
            </a:extLst>
          </p:cNvPr>
          <p:cNvSpPr/>
          <p:nvPr/>
        </p:nvSpPr>
        <p:spPr>
          <a:xfrm>
            <a:off x="4425694" y="2743200"/>
            <a:ext cx="6013706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618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9-28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533400"/>
            <a:ext cx="7086600" cy="4881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Both" startAt="2"/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采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用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基于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堆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的优先队列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>
              <a:lnSpc>
                <a:spcPct val="140000"/>
              </a:lnSpc>
            </a:pP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把顶点按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值，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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组织成一个最小堆。算法仍然需要循环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次，每次仍然做二件事。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803275" indent="-346075">
              <a:lnSpc>
                <a:spcPct val="140000"/>
              </a:lnSpc>
              <a:buFont typeface="Symbol" panose="05050102010706020507" pitchFamily="18" charset="2"/>
              <a:buChar char="·"/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第一件事：最小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可以立即在根结点那里得到。但需要把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从堆中删除并把堆进行修复。这需要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lg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时间。所以完成第一件事所要的总时间为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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O(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lg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O(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lg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803275" indent="-346075">
              <a:lnSpc>
                <a:spcPct val="140000"/>
              </a:lnSpc>
              <a:buFont typeface="Symbol" panose="05050102010706020507" pitchFamily="18" charset="2"/>
              <a:buChar char="·"/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第二件事：因为更新顶点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的一个邻居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实际上是把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的值变小。因为在堆里把一个数字减小后是需要把堆修复的，所以每一个更新需要时间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lg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。这样，在最坏情况下，第二件事所需的总时间为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lg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>
              <a:lnSpc>
                <a:spcPct val="140000"/>
              </a:lnSpc>
              <a:spcBef>
                <a:spcPts val="1200"/>
              </a:spcBef>
            </a:pP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所以，用堆为数据结构的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Prim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算法的复杂度是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lg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，与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Kruskal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算法打成平手。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771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--</a:t>
            </a:r>
            <a:r>
              <a:rPr lang="en-US" dirty="0"/>
              <a:t>9-29</a:t>
            </a:r>
            <a:r>
              <a:rPr lang="en-US" altLang="zh-CN" dirty="0"/>
              <a:t>--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457200"/>
            <a:ext cx="7620000" cy="3935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(3)	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用裴波拉契堆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(Fibonacci Heap)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存储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[]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	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裴波拉契堆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(Fibonacci Heap)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的主要思路是，在更新点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的一个邻居时，我们并不立刻对堆进行修复，只是在这个点上打上记号。这样一来，只要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O(1)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就可以了。等到下一个循环做“第一件事”的时候，进行大的修复工作，不仅找出和删除最小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[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]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，而且把前面未完成的更新工作最后完成。用平摊分析的方法可以证明这第二件事所需总时间为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。因此，用裴波拉契堆的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Prim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算法的复杂度是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O(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lg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+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。这里略去详细讨论。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平摊分析，参见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《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算法导论</a:t>
            </a:r>
            <a:r>
              <a:rPr lang="en-US" altLang="zh-CN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》</a:t>
            </a:r>
            <a:r>
              <a:rPr lang="en-US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        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36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416246"/>
            <a:ext cx="8015963" cy="1304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Bef>
                <a:spcPts val="400"/>
              </a:spcBef>
            </a:pP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zh-CN" altLang="en-US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树是一个连通的、无环的</a:t>
            </a:r>
            <a:r>
              <a:rPr lang="zh-CN" altLang="en-US" sz="2200" dirty="0">
                <a:solidFill>
                  <a:srgbClr val="0000FF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无向图</a:t>
            </a:r>
            <a:r>
              <a:rPr lang="zh-CN" altLang="en-US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。一个可能不连通的无向无环图称为森林。</a:t>
            </a:r>
            <a:endParaRPr lang="en-US" altLang="zh-CN" sz="2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	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64837F2-E647-4DF7-884E-99F22B11E7DC}"/>
              </a:ext>
            </a:extLst>
          </p:cNvPr>
          <p:cNvSpPr/>
          <p:nvPr/>
        </p:nvSpPr>
        <p:spPr>
          <a:xfrm>
            <a:off x="2088418" y="29213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FB9A9C8-3E0A-4D7C-B397-C0C5C95D43E6}"/>
              </a:ext>
            </a:extLst>
          </p:cNvPr>
          <p:cNvSpPr/>
          <p:nvPr/>
        </p:nvSpPr>
        <p:spPr>
          <a:xfrm>
            <a:off x="2535552" y="33785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2C8B981-D5E9-42B2-B8EE-A0C0782E93B1}"/>
              </a:ext>
            </a:extLst>
          </p:cNvPr>
          <p:cNvSpPr/>
          <p:nvPr/>
        </p:nvSpPr>
        <p:spPr>
          <a:xfrm>
            <a:off x="3048000" y="338653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8219824E-15DB-4BD9-AE4E-FED780F7EB18}"/>
              </a:ext>
            </a:extLst>
          </p:cNvPr>
          <p:cNvSpPr/>
          <p:nvPr/>
        </p:nvSpPr>
        <p:spPr>
          <a:xfrm>
            <a:off x="3657600" y="33642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4CED378-CE9C-47C8-A179-CA884BE6D6F6}"/>
              </a:ext>
            </a:extLst>
          </p:cNvPr>
          <p:cNvSpPr/>
          <p:nvPr/>
        </p:nvSpPr>
        <p:spPr>
          <a:xfrm>
            <a:off x="3048000" y="39898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86F6FC0-C5FE-421C-B1A3-BF922E6A0E50}"/>
              </a:ext>
            </a:extLst>
          </p:cNvPr>
          <p:cNvSpPr/>
          <p:nvPr/>
        </p:nvSpPr>
        <p:spPr>
          <a:xfrm>
            <a:off x="3232197" y="28468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7845861-B467-48E9-AF84-11C001E45742}"/>
              </a:ext>
            </a:extLst>
          </p:cNvPr>
          <p:cNvSpPr/>
          <p:nvPr/>
        </p:nvSpPr>
        <p:spPr>
          <a:xfrm>
            <a:off x="3537284" y="39898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ECD7F5-DDB2-4178-BD21-718A702FB7C5}"/>
              </a:ext>
            </a:extLst>
          </p:cNvPr>
          <p:cNvSpPr/>
          <p:nvPr/>
        </p:nvSpPr>
        <p:spPr>
          <a:xfrm>
            <a:off x="2012218" y="346273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98DBD30-98BB-46D8-A6D6-E4CAA0C8BFBF}"/>
              </a:ext>
            </a:extLst>
          </p:cNvPr>
          <p:cNvSpPr/>
          <p:nvPr/>
        </p:nvSpPr>
        <p:spPr>
          <a:xfrm>
            <a:off x="1936018" y="40302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7EF66DB-442E-4410-A6F8-C59E3308D153}"/>
              </a:ext>
            </a:extLst>
          </p:cNvPr>
          <p:cNvSpPr/>
          <p:nvPr/>
        </p:nvSpPr>
        <p:spPr>
          <a:xfrm>
            <a:off x="1478818" y="38357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725BD26A-2435-492D-B0F4-235E3E84F0B7}"/>
              </a:ext>
            </a:extLst>
          </p:cNvPr>
          <p:cNvCxnSpPr>
            <a:stCxn id="11" idx="0"/>
            <a:endCxn id="3" idx="4"/>
          </p:cNvCxnSpPr>
          <p:nvPr/>
        </p:nvCxnSpPr>
        <p:spPr>
          <a:xfrm flipV="1">
            <a:off x="2088418" y="3073710"/>
            <a:ext cx="76200" cy="3890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63071BA-4B0E-42CD-BAFE-5FC6E810D259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 flipV="1">
            <a:off x="2164618" y="3454710"/>
            <a:ext cx="370934" cy="84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65543FB-6330-46AF-BB53-EF5D0BDE3C93}"/>
              </a:ext>
            </a:extLst>
          </p:cNvPr>
          <p:cNvCxnSpPr>
            <a:cxnSpLocks/>
            <a:stCxn id="9" idx="3"/>
            <a:endCxn id="6" idx="7"/>
          </p:cNvCxnSpPr>
          <p:nvPr/>
        </p:nvCxnSpPr>
        <p:spPr>
          <a:xfrm flipH="1">
            <a:off x="3178082" y="2976937"/>
            <a:ext cx="76433" cy="431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528AA6C-1036-4794-8EFB-2313F584C6C7}"/>
              </a:ext>
            </a:extLst>
          </p:cNvPr>
          <p:cNvCxnSpPr>
            <a:cxnSpLocks/>
            <a:stCxn id="9" idx="5"/>
            <a:endCxn id="7" idx="1"/>
          </p:cNvCxnSpPr>
          <p:nvPr/>
        </p:nvCxnSpPr>
        <p:spPr>
          <a:xfrm>
            <a:off x="3362279" y="2976937"/>
            <a:ext cx="317639" cy="4095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0980C7F-8F17-4A84-96EF-42A602CF117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687952" y="3454710"/>
            <a:ext cx="360048" cy="80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1E5A9F0-D1D5-4264-819C-1F0CB4ECCBE3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3124200" y="3538931"/>
            <a:ext cx="0" cy="4509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C0E4D76F-1A95-4249-9302-CE5355A1381D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3178082" y="3516613"/>
            <a:ext cx="381520" cy="495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BAD8465-2365-41D9-BA4B-D9842D4B9635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2012218" y="3615131"/>
            <a:ext cx="76200" cy="4150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0F4EA3E-E6E5-4883-98CE-2C5AA92A182F}"/>
              </a:ext>
            </a:extLst>
          </p:cNvPr>
          <p:cNvCxnSpPr>
            <a:cxnSpLocks/>
            <a:stCxn id="13" idx="6"/>
            <a:endCxn id="12" idx="1"/>
          </p:cNvCxnSpPr>
          <p:nvPr/>
        </p:nvCxnSpPr>
        <p:spPr>
          <a:xfrm>
            <a:off x="1631218" y="3911910"/>
            <a:ext cx="327118" cy="1406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BF9831B5-0614-4DF2-8721-65FE0FA05D70}"/>
              </a:ext>
            </a:extLst>
          </p:cNvPr>
          <p:cNvSpPr/>
          <p:nvPr/>
        </p:nvSpPr>
        <p:spPr>
          <a:xfrm>
            <a:off x="6431818" y="29213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16128C85-A429-4A53-AFDA-1D296DBC1C37}"/>
              </a:ext>
            </a:extLst>
          </p:cNvPr>
          <p:cNvSpPr/>
          <p:nvPr/>
        </p:nvSpPr>
        <p:spPr>
          <a:xfrm>
            <a:off x="6878952" y="33785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FE87801-ABEB-4B67-B853-8D16CB37F571}"/>
              </a:ext>
            </a:extLst>
          </p:cNvPr>
          <p:cNvSpPr/>
          <p:nvPr/>
        </p:nvSpPr>
        <p:spPr>
          <a:xfrm>
            <a:off x="7391400" y="338653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E4B91AB-87AD-4EC8-8AB5-1E398D3B7F41}"/>
              </a:ext>
            </a:extLst>
          </p:cNvPr>
          <p:cNvSpPr/>
          <p:nvPr/>
        </p:nvSpPr>
        <p:spPr>
          <a:xfrm>
            <a:off x="8001000" y="336421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50691EF-A0D5-4D12-A83E-E4D688B64047}"/>
              </a:ext>
            </a:extLst>
          </p:cNvPr>
          <p:cNvSpPr/>
          <p:nvPr/>
        </p:nvSpPr>
        <p:spPr>
          <a:xfrm>
            <a:off x="7391400" y="39898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B2F61F7-BAED-41BE-8D49-79D8EF7C9874}"/>
              </a:ext>
            </a:extLst>
          </p:cNvPr>
          <p:cNvSpPr/>
          <p:nvPr/>
        </p:nvSpPr>
        <p:spPr>
          <a:xfrm>
            <a:off x="7575597" y="28468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C4084DA-D448-400F-9716-8AA6830A45B6}"/>
              </a:ext>
            </a:extLst>
          </p:cNvPr>
          <p:cNvSpPr/>
          <p:nvPr/>
        </p:nvSpPr>
        <p:spPr>
          <a:xfrm>
            <a:off x="7880684" y="39898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8E433CC5-C19B-45A9-A8FC-EEC66940510E}"/>
              </a:ext>
            </a:extLst>
          </p:cNvPr>
          <p:cNvSpPr/>
          <p:nvPr/>
        </p:nvSpPr>
        <p:spPr>
          <a:xfrm>
            <a:off x="6355618" y="346273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35E7C231-B116-41EA-B7CC-83150D87E42C}"/>
              </a:ext>
            </a:extLst>
          </p:cNvPr>
          <p:cNvSpPr/>
          <p:nvPr/>
        </p:nvSpPr>
        <p:spPr>
          <a:xfrm>
            <a:off x="6279418" y="403022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15154950-1FEC-409F-BDBF-443D98BDE4B3}"/>
              </a:ext>
            </a:extLst>
          </p:cNvPr>
          <p:cNvSpPr/>
          <p:nvPr/>
        </p:nvSpPr>
        <p:spPr>
          <a:xfrm>
            <a:off x="5822218" y="38357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D07F5B5B-C91F-484A-9189-A6F2DD6FC461}"/>
              </a:ext>
            </a:extLst>
          </p:cNvPr>
          <p:cNvCxnSpPr>
            <a:stCxn id="61" idx="0"/>
            <a:endCxn id="54" idx="4"/>
          </p:cNvCxnSpPr>
          <p:nvPr/>
        </p:nvCxnSpPr>
        <p:spPr>
          <a:xfrm flipV="1">
            <a:off x="6431818" y="3073710"/>
            <a:ext cx="76200" cy="3890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CB4703D-86EB-40BD-95B3-EAEDF6B50C31}"/>
              </a:ext>
            </a:extLst>
          </p:cNvPr>
          <p:cNvCxnSpPr>
            <a:cxnSpLocks/>
            <a:stCxn id="61" idx="6"/>
            <a:endCxn id="55" idx="2"/>
          </p:cNvCxnSpPr>
          <p:nvPr/>
        </p:nvCxnSpPr>
        <p:spPr>
          <a:xfrm flipV="1">
            <a:off x="6508018" y="3454710"/>
            <a:ext cx="370934" cy="84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DD0BF84-DC30-435E-8F6E-B0ED8369662C}"/>
              </a:ext>
            </a:extLst>
          </p:cNvPr>
          <p:cNvCxnSpPr>
            <a:cxnSpLocks/>
            <a:stCxn id="59" idx="5"/>
            <a:endCxn id="57" idx="1"/>
          </p:cNvCxnSpPr>
          <p:nvPr/>
        </p:nvCxnSpPr>
        <p:spPr>
          <a:xfrm>
            <a:off x="7705679" y="2976937"/>
            <a:ext cx="317639" cy="4095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DB538038-491C-41AF-8146-7DDB1E43593A}"/>
              </a:ext>
            </a:extLst>
          </p:cNvPr>
          <p:cNvCxnSpPr>
            <a:cxnSpLocks/>
            <a:stCxn id="56" idx="4"/>
            <a:endCxn id="58" idx="0"/>
          </p:cNvCxnSpPr>
          <p:nvPr/>
        </p:nvCxnSpPr>
        <p:spPr>
          <a:xfrm>
            <a:off x="7467600" y="3538931"/>
            <a:ext cx="0" cy="4509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1C39854-8E0D-4527-85E7-DF7A85FF4B5D}"/>
              </a:ext>
            </a:extLst>
          </p:cNvPr>
          <p:cNvCxnSpPr>
            <a:stCxn id="56" idx="5"/>
            <a:endCxn id="60" idx="1"/>
          </p:cNvCxnSpPr>
          <p:nvPr/>
        </p:nvCxnSpPr>
        <p:spPr>
          <a:xfrm>
            <a:off x="7521482" y="3516613"/>
            <a:ext cx="381520" cy="495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0AB7CE3-A1D3-4E26-9551-BFD9AC2EB605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 flipH="1">
            <a:off x="6355618" y="3615131"/>
            <a:ext cx="76200" cy="4150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D6C0FAC1-CF74-4C54-9FDC-3A26E5F36B0C}"/>
              </a:ext>
            </a:extLst>
          </p:cNvPr>
          <p:cNvCxnSpPr>
            <a:cxnSpLocks/>
            <a:stCxn id="63" idx="6"/>
            <a:endCxn id="62" idx="1"/>
          </p:cNvCxnSpPr>
          <p:nvPr/>
        </p:nvCxnSpPr>
        <p:spPr>
          <a:xfrm>
            <a:off x="5974618" y="3911910"/>
            <a:ext cx="327118" cy="1406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>
            <a:extLst>
              <a:ext uri="{FF2B5EF4-FFF2-40B4-BE49-F238E27FC236}">
                <a16:creationId xmlns:a16="http://schemas.microsoft.com/office/drawing/2014/main" id="{2BFD25AA-25BD-4F16-9A17-915B59754EE3}"/>
              </a:ext>
            </a:extLst>
          </p:cNvPr>
          <p:cNvSpPr/>
          <p:nvPr/>
        </p:nvSpPr>
        <p:spPr>
          <a:xfrm>
            <a:off x="4253855" y="491646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9F24229D-80B4-42E9-B811-95F3DAFBED7A}"/>
              </a:ext>
            </a:extLst>
          </p:cNvPr>
          <p:cNvSpPr/>
          <p:nvPr/>
        </p:nvSpPr>
        <p:spPr>
          <a:xfrm>
            <a:off x="4700989" y="537366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C337131-D240-41B1-8CA7-E38B2B04C901}"/>
              </a:ext>
            </a:extLst>
          </p:cNvPr>
          <p:cNvSpPr/>
          <p:nvPr/>
        </p:nvSpPr>
        <p:spPr>
          <a:xfrm>
            <a:off x="5213437" y="538168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AF0437BD-E6B3-4951-8D16-8683429D670C}"/>
              </a:ext>
            </a:extLst>
          </p:cNvPr>
          <p:cNvSpPr/>
          <p:nvPr/>
        </p:nvSpPr>
        <p:spPr>
          <a:xfrm>
            <a:off x="5823037" y="53593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E09224AD-4A57-4920-8AB2-1954B5D8587F}"/>
              </a:ext>
            </a:extLst>
          </p:cNvPr>
          <p:cNvSpPr/>
          <p:nvPr/>
        </p:nvSpPr>
        <p:spPr>
          <a:xfrm>
            <a:off x="5213437" y="59850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27EFB698-B039-428C-8292-15F63B319CDE}"/>
              </a:ext>
            </a:extLst>
          </p:cNvPr>
          <p:cNvSpPr/>
          <p:nvPr/>
        </p:nvSpPr>
        <p:spPr>
          <a:xfrm>
            <a:off x="5397634" y="48420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ACA0B4E1-E966-463A-8340-58CCE1A63260}"/>
              </a:ext>
            </a:extLst>
          </p:cNvPr>
          <p:cNvSpPr/>
          <p:nvPr/>
        </p:nvSpPr>
        <p:spPr>
          <a:xfrm>
            <a:off x="5702721" y="59850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A6C7910B-2091-4FB6-8EBD-32F52A2FD115}"/>
              </a:ext>
            </a:extLst>
          </p:cNvPr>
          <p:cNvSpPr/>
          <p:nvPr/>
        </p:nvSpPr>
        <p:spPr>
          <a:xfrm>
            <a:off x="4177655" y="545788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D17B8BB6-FC62-403E-BB59-ACEC301BED7C}"/>
              </a:ext>
            </a:extLst>
          </p:cNvPr>
          <p:cNvSpPr/>
          <p:nvPr/>
        </p:nvSpPr>
        <p:spPr>
          <a:xfrm>
            <a:off x="4101455" y="602537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ACA45C4A-8071-4969-A514-1187F7B99117}"/>
              </a:ext>
            </a:extLst>
          </p:cNvPr>
          <p:cNvSpPr/>
          <p:nvPr/>
        </p:nvSpPr>
        <p:spPr>
          <a:xfrm>
            <a:off x="3644255" y="583086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E1402A75-E0B6-4411-AA4B-91777B792DB4}"/>
              </a:ext>
            </a:extLst>
          </p:cNvPr>
          <p:cNvCxnSpPr>
            <a:stCxn id="80" idx="0"/>
            <a:endCxn id="73" idx="4"/>
          </p:cNvCxnSpPr>
          <p:nvPr/>
        </p:nvCxnSpPr>
        <p:spPr>
          <a:xfrm flipV="1">
            <a:off x="4253855" y="5068864"/>
            <a:ext cx="76200" cy="3890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17B7523-DCCE-41B1-8E07-713DB382B215}"/>
              </a:ext>
            </a:extLst>
          </p:cNvPr>
          <p:cNvCxnSpPr>
            <a:cxnSpLocks/>
            <a:stCxn id="80" idx="6"/>
            <a:endCxn id="74" idx="2"/>
          </p:cNvCxnSpPr>
          <p:nvPr/>
        </p:nvCxnSpPr>
        <p:spPr>
          <a:xfrm flipV="1">
            <a:off x="4330055" y="5449864"/>
            <a:ext cx="370934" cy="842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DBA7ABC-DD7B-46DD-9ABE-3CD52D9B804E}"/>
              </a:ext>
            </a:extLst>
          </p:cNvPr>
          <p:cNvCxnSpPr>
            <a:cxnSpLocks/>
            <a:stCxn id="78" idx="3"/>
            <a:endCxn id="75" idx="7"/>
          </p:cNvCxnSpPr>
          <p:nvPr/>
        </p:nvCxnSpPr>
        <p:spPr>
          <a:xfrm flipH="1">
            <a:off x="5343519" y="4972091"/>
            <a:ext cx="76433" cy="43191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1D797CE8-A333-41FF-95A1-907BEF788072}"/>
              </a:ext>
            </a:extLst>
          </p:cNvPr>
          <p:cNvCxnSpPr>
            <a:cxnSpLocks/>
            <a:stCxn id="78" idx="5"/>
            <a:endCxn id="76" idx="1"/>
          </p:cNvCxnSpPr>
          <p:nvPr/>
        </p:nvCxnSpPr>
        <p:spPr>
          <a:xfrm>
            <a:off x="5527716" y="4972091"/>
            <a:ext cx="317639" cy="40959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1756A380-0996-4615-9DD3-3271FE991693}"/>
              </a:ext>
            </a:extLst>
          </p:cNvPr>
          <p:cNvCxnSpPr>
            <a:cxnSpLocks/>
            <a:stCxn id="74" idx="6"/>
            <a:endCxn id="75" idx="2"/>
          </p:cNvCxnSpPr>
          <p:nvPr/>
        </p:nvCxnSpPr>
        <p:spPr>
          <a:xfrm>
            <a:off x="4853389" y="5449864"/>
            <a:ext cx="360048" cy="80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FCA6F08E-00F5-48B5-9A0B-E050CAF152C3}"/>
              </a:ext>
            </a:extLst>
          </p:cNvPr>
          <p:cNvCxnSpPr>
            <a:cxnSpLocks/>
            <a:stCxn id="75" idx="4"/>
            <a:endCxn id="77" idx="0"/>
          </p:cNvCxnSpPr>
          <p:nvPr/>
        </p:nvCxnSpPr>
        <p:spPr>
          <a:xfrm>
            <a:off x="5289637" y="5534085"/>
            <a:ext cx="0" cy="45092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1C7FB800-ECA0-44D9-97F4-7328852201A5}"/>
              </a:ext>
            </a:extLst>
          </p:cNvPr>
          <p:cNvCxnSpPr>
            <a:stCxn id="75" idx="5"/>
            <a:endCxn id="79" idx="1"/>
          </p:cNvCxnSpPr>
          <p:nvPr/>
        </p:nvCxnSpPr>
        <p:spPr>
          <a:xfrm>
            <a:off x="5343519" y="5511767"/>
            <a:ext cx="381520" cy="49556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395AA3F-0CCF-4ABF-AC0F-33B912F9A5EA}"/>
              </a:ext>
            </a:extLst>
          </p:cNvPr>
          <p:cNvCxnSpPr>
            <a:cxnSpLocks/>
            <a:stCxn id="80" idx="4"/>
            <a:endCxn id="81" idx="0"/>
          </p:cNvCxnSpPr>
          <p:nvPr/>
        </p:nvCxnSpPr>
        <p:spPr>
          <a:xfrm flipH="1">
            <a:off x="4177655" y="5610285"/>
            <a:ext cx="76200" cy="41508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84E05CE-09EC-4523-8F5A-E779C079FC3E}"/>
              </a:ext>
            </a:extLst>
          </p:cNvPr>
          <p:cNvCxnSpPr>
            <a:cxnSpLocks/>
            <a:stCxn id="82" idx="6"/>
            <a:endCxn id="81" idx="1"/>
          </p:cNvCxnSpPr>
          <p:nvPr/>
        </p:nvCxnSpPr>
        <p:spPr>
          <a:xfrm>
            <a:off x="3796655" y="5907064"/>
            <a:ext cx="327118" cy="1406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9BE118D5-B050-4980-B2D4-0EA182AEC160}"/>
              </a:ext>
            </a:extLst>
          </p:cNvPr>
          <p:cNvSpPr txBox="1"/>
          <p:nvPr/>
        </p:nvSpPr>
        <p:spPr>
          <a:xfrm>
            <a:off x="2240818" y="4523255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 </a:t>
            </a:r>
            <a:r>
              <a:rPr lang="zh-CN" altLang="en-US" dirty="0"/>
              <a:t>一棵树</a:t>
            </a:r>
            <a:endParaRPr 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E5B8B70-016C-4C80-9010-C23AEC3970EC}"/>
              </a:ext>
            </a:extLst>
          </p:cNvPr>
          <p:cNvSpPr txBox="1"/>
          <p:nvPr/>
        </p:nvSpPr>
        <p:spPr>
          <a:xfrm>
            <a:off x="6600779" y="448454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 </a:t>
            </a:r>
            <a:r>
              <a:rPr lang="zh-CN" altLang="en-US" dirty="0"/>
              <a:t>一个森林</a:t>
            </a:r>
            <a:endParaRPr lang="en-US" dirty="0"/>
          </a:p>
        </p:txBody>
      </p: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5A6EF993-9834-4B23-9D24-9FDF5F14873B}"/>
              </a:ext>
            </a:extLst>
          </p:cNvPr>
          <p:cNvCxnSpPr>
            <a:stCxn id="74" idx="5"/>
            <a:endCxn id="77" idx="1"/>
          </p:cNvCxnSpPr>
          <p:nvPr/>
        </p:nvCxnSpPr>
        <p:spPr>
          <a:xfrm>
            <a:off x="4831071" y="5503746"/>
            <a:ext cx="404684" cy="5035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0DF8BD65-DE59-48CE-A7E4-F24F53823B03}"/>
              </a:ext>
            </a:extLst>
          </p:cNvPr>
          <p:cNvSpPr txBox="1"/>
          <p:nvPr/>
        </p:nvSpPr>
        <p:spPr>
          <a:xfrm>
            <a:off x="3206731" y="6336268"/>
            <a:ext cx="3477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 </a:t>
            </a:r>
            <a:r>
              <a:rPr lang="zh-CN" altLang="en-US" dirty="0"/>
              <a:t>此图有环，不是树也不是森林</a:t>
            </a:r>
            <a:endParaRPr lang="en-US" dirty="0"/>
          </a:p>
        </p:txBody>
      </p:sp>
      <p:sp>
        <p:nvSpPr>
          <p:cNvPr id="66" name="TextBox 2">
            <a:extLst>
              <a:ext uri="{FF2B5EF4-FFF2-40B4-BE49-F238E27FC236}">
                <a16:creationId xmlns:a16="http://schemas.microsoft.com/office/drawing/2014/main" id="{59BC13CC-F75E-4866-8953-6FB735E891D5}"/>
              </a:ext>
            </a:extLst>
          </p:cNvPr>
          <p:cNvSpPr txBox="1"/>
          <p:nvPr/>
        </p:nvSpPr>
        <p:spPr>
          <a:xfrm>
            <a:off x="990600" y="685800"/>
            <a:ext cx="7772400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树的特性</a:t>
            </a: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C7470F1-01CA-499E-843B-73B22A7E7C30}"/>
              </a:ext>
            </a:extLst>
          </p:cNvPr>
          <p:cNvSpPr txBox="1"/>
          <p:nvPr/>
        </p:nvSpPr>
        <p:spPr>
          <a:xfrm>
            <a:off x="7621519" y="133214"/>
            <a:ext cx="141577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预备知识</a:t>
            </a:r>
            <a:endParaRPr 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80DBDD-5F54-2870-B50C-38AC50522D5F}"/>
              </a:ext>
            </a:extLst>
          </p:cNvPr>
          <p:cNvSpPr txBox="1"/>
          <p:nvPr/>
        </p:nvSpPr>
        <p:spPr>
          <a:xfrm>
            <a:off x="4358095" y="652354"/>
            <a:ext cx="2673257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/>
              <a:t>注：本章只讨论无向图</a:t>
            </a:r>
            <a:endParaRPr 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B0A1D24-302E-8DFF-21EF-511E48FA04D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213437" y="1021686"/>
            <a:ext cx="481287" cy="43231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5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3">
            <a:extLst>
              <a:ext uri="{FF2B5EF4-FFF2-40B4-BE49-F238E27FC236}">
                <a16:creationId xmlns:a16="http://schemas.microsoft.com/office/drawing/2014/main" id="{1768D9D2-7E22-4072-BE39-D539DA5F406A}"/>
              </a:ext>
            </a:extLst>
          </p:cNvPr>
          <p:cNvSpPr txBox="1"/>
          <p:nvPr/>
        </p:nvSpPr>
        <p:spPr>
          <a:xfrm>
            <a:off x="921523" y="1601067"/>
            <a:ext cx="8015963" cy="5152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</a:pPr>
            <a:endParaRPr lang="en-US" altLang="zh-CN" sz="2400" b="1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zh-CN" altLang="en-US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令</a:t>
            </a:r>
            <a:r>
              <a:rPr lang="en-US" altLang="zh-CN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altLang="zh-CN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altLang="zh-CN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altLang="zh-CN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代表一个无向图。下面的描述是等价的。</a:t>
            </a:r>
            <a:endParaRPr lang="en-US" altLang="zh-CN" sz="2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893763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是一棵树；</a:t>
            </a:r>
            <a:endParaRPr lang="en-US" altLang="zh-CN" sz="2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893763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中任意两顶点由唯一简单路径连接；</a:t>
            </a:r>
            <a:endParaRPr lang="en-US" altLang="zh-CN" sz="2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893763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是连通的，但从图中删掉任意一条边得到的图都是不连通的；</a:t>
            </a:r>
            <a:endParaRPr lang="en-US" altLang="zh-CN" sz="22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893763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是连通的，且</a:t>
            </a:r>
            <a:r>
              <a:rPr lang="en-US" altLang="zh-CN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en-US" altLang="zh-CN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altLang="zh-CN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 = |</a:t>
            </a:r>
            <a:r>
              <a:rPr lang="en-US" altLang="zh-CN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altLang="zh-CN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 -1;</a:t>
            </a:r>
          </a:p>
          <a:p>
            <a:pPr marL="893763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是无环的，且</a:t>
            </a:r>
            <a:r>
              <a:rPr lang="en-US" altLang="zh-CN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en-US" altLang="zh-CN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altLang="zh-CN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 = |</a:t>
            </a:r>
            <a:r>
              <a:rPr lang="en-US" altLang="zh-CN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altLang="zh-CN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 -1; </a:t>
            </a:r>
          </a:p>
          <a:p>
            <a:pPr marL="893763" indent="-457200">
              <a:lnSpc>
                <a:spcPct val="150000"/>
              </a:lnSpc>
              <a:buFont typeface="+mj-lt"/>
              <a:buAutoNum type="arabicParenR"/>
            </a:pPr>
            <a:r>
              <a:rPr lang="en-US" altLang="zh-CN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是无环的，但如果向</a:t>
            </a:r>
            <a:r>
              <a:rPr lang="en-US" altLang="zh-CN" sz="22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zh-CN" altLang="en-US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中添加任何一条新的边，均会造成图中包含一个环</a:t>
            </a:r>
            <a:r>
              <a:rPr lang="en-US" altLang="zh-CN" sz="22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659E9A5-2463-488D-8D2A-8B9223592246}"/>
              </a:ext>
            </a:extLst>
          </p:cNvPr>
          <p:cNvSpPr txBox="1"/>
          <p:nvPr/>
        </p:nvSpPr>
        <p:spPr>
          <a:xfrm>
            <a:off x="762000" y="1398718"/>
            <a:ext cx="7467600" cy="664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华文细黑" panose="02010600040101010101" pitchFamily="2" charset="-122"/>
                <a:ea typeface="华文细黑" panose="02010600040101010101" pitchFamily="2" charset="-122"/>
              </a:rPr>
              <a:t>树的特性</a:t>
            </a:r>
            <a:endParaRPr lang="en-US" altLang="zh-CN" sz="28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C9EFF9-6732-49F3-A7C3-A9CD1953611C}"/>
              </a:ext>
            </a:extLst>
          </p:cNvPr>
          <p:cNvSpPr txBox="1"/>
          <p:nvPr/>
        </p:nvSpPr>
        <p:spPr>
          <a:xfrm>
            <a:off x="7621519" y="133214"/>
            <a:ext cx="141577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预备知识</a:t>
            </a:r>
            <a:endParaRPr lang="en-US" sz="2400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C7C355-1D27-4101-9A3E-DA13AD333DF5}"/>
              </a:ext>
            </a:extLst>
          </p:cNvPr>
          <p:cNvGrpSpPr/>
          <p:nvPr/>
        </p:nvGrpSpPr>
        <p:grpSpPr>
          <a:xfrm>
            <a:off x="4876800" y="133214"/>
            <a:ext cx="2331182" cy="1335765"/>
            <a:chOff x="3657600" y="215293"/>
            <a:chExt cx="2331182" cy="133576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B42AD2E-A284-48B1-9FED-94F9009277BC}"/>
                </a:ext>
              </a:extLst>
            </p:cNvPr>
            <p:cNvSpPr/>
            <p:nvPr/>
          </p:nvSpPr>
          <p:spPr>
            <a:xfrm>
              <a:off x="4267200" y="28974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128CC20-1281-43FA-B59A-D5A40077FA68}"/>
                </a:ext>
              </a:extLst>
            </p:cNvPr>
            <p:cNvSpPr/>
            <p:nvPr/>
          </p:nvSpPr>
          <p:spPr>
            <a:xfrm>
              <a:off x="4714334" y="74694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B137224-4233-4388-A897-8A9D34330946}"/>
                </a:ext>
              </a:extLst>
            </p:cNvPr>
            <p:cNvSpPr/>
            <p:nvPr/>
          </p:nvSpPr>
          <p:spPr>
            <a:xfrm>
              <a:off x="5226782" y="75496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CF7E3CA-1FF1-44C9-9090-40411114AA99}"/>
                </a:ext>
              </a:extLst>
            </p:cNvPr>
            <p:cNvSpPr/>
            <p:nvPr/>
          </p:nvSpPr>
          <p:spPr>
            <a:xfrm>
              <a:off x="5836382" y="73265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A0F8700-3B5D-4B2D-8CE3-66606E48C925}"/>
                </a:ext>
              </a:extLst>
            </p:cNvPr>
            <p:cNvSpPr/>
            <p:nvPr/>
          </p:nvSpPr>
          <p:spPr>
            <a:xfrm>
              <a:off x="5226782" y="135829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6373697-5670-415A-B871-87914FFF73E0}"/>
                </a:ext>
              </a:extLst>
            </p:cNvPr>
            <p:cNvSpPr/>
            <p:nvPr/>
          </p:nvSpPr>
          <p:spPr>
            <a:xfrm>
              <a:off x="5410979" y="21529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79E64F1-80CB-4477-859E-F93BD5415076}"/>
                </a:ext>
              </a:extLst>
            </p:cNvPr>
            <p:cNvSpPr/>
            <p:nvPr/>
          </p:nvSpPr>
          <p:spPr>
            <a:xfrm>
              <a:off x="5716066" y="1358293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8E3FCB1-0202-4BC5-ABCD-C506DC386F02}"/>
                </a:ext>
              </a:extLst>
            </p:cNvPr>
            <p:cNvSpPr/>
            <p:nvPr/>
          </p:nvSpPr>
          <p:spPr>
            <a:xfrm>
              <a:off x="4191000" y="831169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C3D234F6-BE44-469C-95F1-F278E94D431C}"/>
                </a:ext>
              </a:extLst>
            </p:cNvPr>
            <p:cNvSpPr/>
            <p:nvPr/>
          </p:nvSpPr>
          <p:spPr>
            <a:xfrm>
              <a:off x="4114800" y="139865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06FCF0-4DAD-4DD9-BADC-BC6ABF3D5E25}"/>
                </a:ext>
              </a:extLst>
            </p:cNvPr>
            <p:cNvSpPr/>
            <p:nvPr/>
          </p:nvSpPr>
          <p:spPr>
            <a:xfrm>
              <a:off x="3657600" y="120414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5B245F7-E9DB-4B8B-A88E-68A2C8F201C7}"/>
                </a:ext>
              </a:extLst>
            </p:cNvPr>
            <p:cNvCxnSpPr>
              <a:stCxn id="14" idx="0"/>
              <a:endCxn id="6" idx="4"/>
            </p:cNvCxnSpPr>
            <p:nvPr/>
          </p:nvCxnSpPr>
          <p:spPr>
            <a:xfrm flipV="1">
              <a:off x="4267200" y="442148"/>
              <a:ext cx="76200" cy="38902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366F8E1-42A4-45C5-81B6-D7ECCFF6F68B}"/>
                </a:ext>
              </a:extLst>
            </p:cNvPr>
            <p:cNvCxnSpPr>
              <a:cxnSpLocks/>
              <a:stCxn id="14" idx="6"/>
              <a:endCxn id="7" idx="2"/>
            </p:cNvCxnSpPr>
            <p:nvPr/>
          </p:nvCxnSpPr>
          <p:spPr>
            <a:xfrm flipV="1">
              <a:off x="4343400" y="823148"/>
              <a:ext cx="370934" cy="8422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2EDDC4D-BD70-406B-AF03-C0350136B3CF}"/>
                </a:ext>
              </a:extLst>
            </p:cNvPr>
            <p:cNvCxnSpPr>
              <a:cxnSpLocks/>
              <a:stCxn id="12" idx="3"/>
              <a:endCxn id="8" idx="7"/>
            </p:cNvCxnSpPr>
            <p:nvPr/>
          </p:nvCxnSpPr>
          <p:spPr>
            <a:xfrm flipH="1">
              <a:off x="5356864" y="345375"/>
              <a:ext cx="76433" cy="43191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4582EFA-FC47-4325-B1C6-E3BDB48EF4F6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5541061" y="345375"/>
              <a:ext cx="317639" cy="40959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456599B-3C67-4D98-AE1E-B5D82C40A61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866734" y="823148"/>
              <a:ext cx="360048" cy="8021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D2B9BFDA-A423-4645-96B7-DD2B9A1AC026}"/>
                </a:ext>
              </a:extLst>
            </p:cNvPr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5302982" y="907369"/>
              <a:ext cx="0" cy="45092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4585C45-E56F-4B3D-B87A-D87DC3D9E7E4}"/>
                </a:ext>
              </a:extLst>
            </p:cNvPr>
            <p:cNvCxnSpPr>
              <a:stCxn id="8" idx="5"/>
              <a:endCxn id="13" idx="1"/>
            </p:cNvCxnSpPr>
            <p:nvPr/>
          </p:nvCxnSpPr>
          <p:spPr>
            <a:xfrm>
              <a:off x="5356864" y="885051"/>
              <a:ext cx="381520" cy="49556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3EDA7F3-0E39-48BD-895A-03BE98C2618C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>
            <a:xfrm flipH="1">
              <a:off x="4191000" y="983569"/>
              <a:ext cx="76200" cy="41508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E20B4873-9D55-4F5B-9E04-D8B786F19819}"/>
                </a:ext>
              </a:extLst>
            </p:cNvPr>
            <p:cNvCxnSpPr>
              <a:cxnSpLocks/>
              <a:stCxn id="16" idx="6"/>
              <a:endCxn id="15" idx="1"/>
            </p:cNvCxnSpPr>
            <p:nvPr/>
          </p:nvCxnSpPr>
          <p:spPr>
            <a:xfrm>
              <a:off x="3810000" y="1280348"/>
              <a:ext cx="327118" cy="140628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6D3C4B53-5B5F-45AA-B8C4-5233E0DC3DB1}"/>
              </a:ext>
            </a:extLst>
          </p:cNvPr>
          <p:cNvSpPr txBox="1"/>
          <p:nvPr/>
        </p:nvSpPr>
        <p:spPr>
          <a:xfrm>
            <a:off x="5471762" y="4818511"/>
            <a:ext cx="3009157" cy="876458"/>
          </a:xfrm>
          <a:prstGeom prst="rect">
            <a:avLst/>
          </a:prstGeom>
          <a:solidFill>
            <a:srgbClr val="FFC000">
              <a:alpha val="53000"/>
            </a:srgbClr>
          </a:solidFill>
        </p:spPr>
        <p:txBody>
          <a:bodyPr wrap="none" rtlCol="0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000" dirty="0">
                <a:latin typeface="Times" panose="02020603050405020304" pitchFamily="18" charset="0"/>
              </a:rPr>
              <a:t>|</a:t>
            </a:r>
            <a:r>
              <a:rPr lang="en-US" altLang="zh-CN" sz="2000" i="1" dirty="0">
                <a:latin typeface="Times" panose="02020603050405020304" pitchFamily="18" charset="0"/>
              </a:rPr>
              <a:t>E</a:t>
            </a:r>
            <a:r>
              <a:rPr lang="en-US" altLang="zh-CN" sz="2000" dirty="0">
                <a:latin typeface="Times" panose="02020603050405020304" pitchFamily="18" charset="0"/>
              </a:rPr>
              <a:t>|</a:t>
            </a:r>
            <a:r>
              <a:rPr lang="zh-CN" altLang="en-US" sz="2000" dirty="0">
                <a:latin typeface="Times" panose="02020603050405020304" pitchFamily="18" charset="0"/>
              </a:rPr>
              <a:t>代表图中边的数量；</a:t>
            </a:r>
            <a:endParaRPr lang="en-US" altLang="zh-CN" sz="2000" dirty="0">
              <a:latin typeface="Times" panose="02020603050405020304" pitchFamily="18" charset="0"/>
            </a:endParaRPr>
          </a:p>
          <a:p>
            <a:pPr>
              <a:lnSpc>
                <a:spcPct val="135000"/>
              </a:lnSpc>
            </a:pPr>
            <a:r>
              <a:rPr lang="en-US" altLang="zh-CN" sz="2000" dirty="0">
                <a:latin typeface="Times" panose="02020603050405020304" pitchFamily="18" charset="0"/>
              </a:rPr>
              <a:t>|</a:t>
            </a:r>
            <a:r>
              <a:rPr lang="en-US" altLang="zh-CN" sz="2000" i="1" dirty="0">
                <a:latin typeface="Times" panose="02020603050405020304" pitchFamily="18" charset="0"/>
              </a:rPr>
              <a:t>V</a:t>
            </a:r>
            <a:r>
              <a:rPr lang="en-US" altLang="zh-CN" sz="2000" dirty="0">
                <a:latin typeface="Times" panose="02020603050405020304" pitchFamily="18" charset="0"/>
              </a:rPr>
              <a:t>|</a:t>
            </a:r>
            <a:r>
              <a:rPr lang="zh-CN" altLang="en-US" sz="2000" dirty="0">
                <a:latin typeface="Times" panose="02020603050405020304" pitchFamily="18" charset="0"/>
              </a:rPr>
              <a:t>代表图中顶点的数量；</a:t>
            </a:r>
            <a:endParaRPr lang="en-US" sz="2000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0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838200"/>
            <a:ext cx="8153400" cy="5736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9.1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b="1" dirty="0"/>
              <a:t>一个通用的</a:t>
            </a:r>
            <a:r>
              <a:rPr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贪心法策略</a:t>
            </a:r>
            <a:endParaRPr 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细黑" pitchFamily="2" charset="-122"/>
              <a:ea typeface="华文细黑" pitchFamily="2" charset="-122"/>
            </a:endParaRPr>
          </a:p>
          <a:p>
            <a:r>
              <a:rPr lang="en-US" dirty="0"/>
              <a:t> </a:t>
            </a:r>
          </a:p>
          <a:p>
            <a:pPr indent="1588">
              <a:lnSpc>
                <a:spcPct val="150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Kruskal 和 Prim 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算法都遵循这一策略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假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设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带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权连通图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)中，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顶点的数目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 =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边的数目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| = 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，步骤如下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：</a:t>
            </a:r>
          </a:p>
          <a:p>
            <a:pPr marL="463550" indent="-463550">
              <a:lnSpc>
                <a:spcPct val="200000"/>
              </a:lnSpc>
            </a:pPr>
            <a:r>
              <a:rPr lang="en-US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/>
              </a:rPr>
              <a:t>第一步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，初始化边的集合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   。		//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含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n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个孤立顶点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，即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n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棵树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  <a:sym typeface="Symbol"/>
            </a:endParaRPr>
          </a:p>
          <a:p>
            <a:pPr marL="463550" indent="-463550">
              <a:lnSpc>
                <a:spcPct val="200000"/>
              </a:lnSpc>
            </a:pPr>
            <a:r>
              <a:rPr lang="en-US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/>
              </a:rPr>
              <a:t>第二步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，在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E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中找出一条边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e 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使得集合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{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}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属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于某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棵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MST中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。</a:t>
            </a:r>
          </a:p>
          <a:p>
            <a:pPr marL="463550" indent="-463550">
              <a:lnSpc>
                <a:spcPct val="200000"/>
              </a:lnSpc>
            </a:pPr>
            <a:r>
              <a:rPr lang="en-US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  <a:sym typeface="Symbol"/>
              </a:rPr>
              <a:t>第三步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，如果当前的边集合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构成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一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棵生成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树，算法停止，否则goto第二步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。</a:t>
            </a:r>
          </a:p>
          <a:p>
            <a:pPr indent="463550">
              <a:lnSpc>
                <a:spcPct val="150000"/>
              </a:lnSpc>
            </a:pP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indent="463550">
              <a:lnSpc>
                <a:spcPct val="150000"/>
              </a:lnSpc>
            </a:pP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上述通用方法在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每一次都只生长最小生成树的一条边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，并且在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MST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的生长过程中，所管理的边集合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遵循以下原则：在每次循环之前，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是某棵最小生成树的一个（边）子集；而每次循环之后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A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 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 (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u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,</a:t>
            </a:r>
            <a:r>
              <a:rPr lang="en-US" i="1" dirty="0" err="1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仍是某棵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MST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的（边）子集。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indent="463550">
              <a:lnSpc>
                <a:spcPct val="150000"/>
              </a:lnSpc>
            </a:pP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1E0A28-8A83-4686-8DDF-14423A5A4646}"/>
              </a:ext>
            </a:extLst>
          </p:cNvPr>
          <p:cNvSpPr txBox="1"/>
          <p:nvPr/>
        </p:nvSpPr>
        <p:spPr>
          <a:xfrm>
            <a:off x="4822658" y="2057400"/>
            <a:ext cx="3326552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/>
              <a:t>是已经选定的边集，初始为空</a:t>
            </a:r>
            <a:endParaRPr 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006AB8E-0130-4126-B518-42C7AB163070}"/>
              </a:ext>
            </a:extLst>
          </p:cNvPr>
          <p:cNvCxnSpPr/>
          <p:nvPr/>
        </p:nvCxnSpPr>
        <p:spPr>
          <a:xfrm flipH="1">
            <a:off x="3581400" y="2288232"/>
            <a:ext cx="1241258" cy="3787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95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0658" y="868216"/>
            <a:ext cx="7848600" cy="4348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SimSun" pitchFamily="2" charset="-122"/>
                <a:ea typeface="SimSun" pitchFamily="2" charset="-122"/>
              </a:rPr>
              <a:t>通用算法的伪码</a:t>
            </a:r>
            <a:endParaRPr lang="en-US" sz="2400" b="1" dirty="0">
              <a:latin typeface="SimSun" pitchFamily="2" charset="-122"/>
              <a:ea typeface="SimSun" pitchFamily="2" charset="-122"/>
            </a:endParaRPr>
          </a:p>
          <a:p>
            <a:pPr>
              <a:lnSpc>
                <a:spcPct val="125000"/>
              </a:lnSpc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Generic-MST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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while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does not form a spanning tree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只要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还不是一棵生成树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find a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safe edge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for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 	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找一条安全的边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</a:p>
          <a:p>
            <a:pPr lvl="0">
              <a:lnSpc>
                <a:spcPct val="125000"/>
              </a:lnSpc>
            </a:pP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	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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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{(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)} 		//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把边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加到集合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b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endwhile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return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25000"/>
              </a:lnSpc>
            </a:pP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End</a:t>
            </a: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关键是如何寻找安全边，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下面讨论如何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寻</a:t>
            </a:r>
            <a:r>
              <a:rPr lang="en-US" sz="2000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找安全边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EA0FC4-F0D4-4993-89C6-78015D07231A}"/>
              </a:ext>
            </a:extLst>
          </p:cNvPr>
          <p:cNvSpPr/>
          <p:nvPr/>
        </p:nvSpPr>
        <p:spPr>
          <a:xfrm>
            <a:off x="838200" y="1479284"/>
            <a:ext cx="7543800" cy="274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50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762000"/>
            <a:ext cx="8686800" cy="579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割及其最小交叉边</a:t>
            </a:r>
            <a:endParaRPr lang="en-US" altLang="zh-CN" sz="2400" b="1" dirty="0"/>
          </a:p>
          <a:p>
            <a:pPr marL="465138" indent="-465138">
              <a:lnSpc>
                <a:spcPct val="150000"/>
              </a:lnSpc>
              <a:buFont typeface="Symbol" pitchFamily="18" charset="2"/>
              <a:buChar char="·"/>
            </a:pPr>
            <a:r>
              <a:rPr lang="zh-CN" altLang="en-US" sz="2000" dirty="0"/>
              <a:t>图的一个顶点分割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，简称为割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/>
              <a:t>就是把图的顶点集合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dirty="0"/>
              <a:t>分成两个非空子集，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/>
              <a:t>和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/>
              <a:t>。原图中的每个顶点或者属于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/>
              <a:t>或者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/>
              <a:t>，但不能同时属于两者。</a:t>
            </a:r>
            <a:endParaRPr lang="en-US" altLang="zh-CN" sz="2000" dirty="0"/>
          </a:p>
          <a:p>
            <a:pPr marL="465138" indent="-465138">
              <a:lnSpc>
                <a:spcPct val="150000"/>
              </a:lnSpc>
              <a:spcBef>
                <a:spcPts val="600"/>
              </a:spcBef>
              <a:buFont typeface="Symbol" pitchFamily="18" charset="2"/>
              <a:buChar char="·"/>
            </a:pPr>
            <a:r>
              <a:rPr lang="zh-CN" altLang="en-US" sz="2000" dirty="0"/>
              <a:t>给定一个割，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/>
              <a:t>如果一条边</a:t>
            </a:r>
            <a:r>
              <a:rPr lang="en-US" sz="2000" dirty="0">
                <a:latin typeface="Times" panose="02020603050405020304" pitchFamily="18" charset="0"/>
                <a:ea typeface="SimSun" panose="02010600030101010101" pitchFamily="2" charset="-122"/>
              </a:rPr>
              <a:t>(</a:t>
            </a:r>
            <a:r>
              <a:rPr lang="en-US" sz="2000" i="1" dirty="0">
                <a:latin typeface="Times" panose="02020603050405020304" pitchFamily="18" charset="0"/>
                <a:ea typeface="SimSun" panose="02010600030101010101" pitchFamily="2" charset="-122"/>
              </a:rPr>
              <a:t>u</a:t>
            </a:r>
            <a:r>
              <a:rPr lang="en-US" sz="2000" dirty="0">
                <a:latin typeface="Times" panose="02020603050405020304" pitchFamily="18" charset="0"/>
                <a:ea typeface="SimSun" panose="02010600030101010101" pitchFamily="2" charset="-122"/>
              </a:rPr>
              <a:t>, </a:t>
            </a:r>
            <a:r>
              <a:rPr lang="en-US" sz="2000" i="1" dirty="0">
                <a:latin typeface="Times" panose="02020603050405020304" pitchFamily="18" charset="0"/>
                <a:ea typeface="SimSun" panose="02010600030101010101" pitchFamily="2" charset="-122"/>
              </a:rPr>
              <a:t>v</a:t>
            </a:r>
            <a:r>
              <a:rPr lang="en-US" sz="2000" dirty="0">
                <a:latin typeface="Times" panose="02020603050405020304" pitchFamily="18" charset="0"/>
                <a:ea typeface="SimSun" panose="02010600030101010101" pitchFamily="2" charset="-122"/>
              </a:rPr>
              <a:t>)</a:t>
            </a:r>
            <a:r>
              <a:rPr lang="zh-CN" altLang="en-US" sz="2000" dirty="0"/>
              <a:t>的两端，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000" dirty="0"/>
              <a:t>和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000" dirty="0"/>
              <a:t>分属于两边，即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/>
              <a:t>和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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/>
              <a:t>，那么我们说，割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dirty="0"/>
              <a:t>与边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相交，而</a:t>
            </a:r>
            <a:r>
              <a:rPr lang="zh-CN" altLang="en-US" sz="2000" dirty="0"/>
              <a:t>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zh-CN" altLang="en-US" sz="2000" dirty="0"/>
              <a:t>一条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交叉边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(Cross edge)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465138" indent="-465138">
              <a:lnSpc>
                <a:spcPct val="150000"/>
              </a:lnSpc>
              <a:spcBef>
                <a:spcPts val="600"/>
              </a:spcBef>
              <a:buFont typeface="Symbol" pitchFamily="18" charset="2"/>
              <a:buChar char="·"/>
            </a:pPr>
            <a:r>
              <a:rPr lang="zh-CN" altLang="en-US" sz="2000" dirty="0"/>
              <a:t>如果图中一个割，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/>
              <a:t>，与一个边的集合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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/>
              <a:t>中每一条边</a:t>
            </a:r>
            <a:r>
              <a:rPr lang="zh-CN" altLang="en-US" sz="2000" dirty="0">
                <a:solidFill>
                  <a:srgbClr val="FF00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都不相交</a:t>
            </a:r>
            <a:r>
              <a:rPr lang="zh-CN" altLang="en-US" sz="2000" dirty="0"/>
              <a:t>，那么，我们说这个割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尊重</a:t>
            </a:r>
            <a:r>
              <a:rPr 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(respect)</a:t>
            </a:r>
            <a:r>
              <a:rPr lang="zh-CN" altLang="en-US" sz="2000" dirty="0"/>
              <a:t>集合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922338" lvl="1" indent="-465138">
              <a:lnSpc>
                <a:spcPct val="150000"/>
              </a:lnSpc>
              <a:spcBef>
                <a:spcPts val="600"/>
              </a:spcBef>
              <a:buFont typeface="Symbol" pitchFamily="18" charset="2"/>
              <a:buChar char="·"/>
            </a:pPr>
            <a:r>
              <a:rPr lang="zh-CN" altLang="en-US" sz="2000" dirty="0"/>
              <a:t>这时，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中的每条边或者连接的都是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中顶点、或者都是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中顶点</a:t>
            </a:r>
            <a:r>
              <a:rPr lang="zh-CN" altLang="en-US" sz="2000" dirty="0"/>
              <a:t>。 </a:t>
            </a:r>
            <a:endParaRPr lang="en-US" altLang="zh-CN" sz="3200" dirty="0"/>
          </a:p>
          <a:p>
            <a:pPr marL="465138" indent="-465138">
              <a:lnSpc>
                <a:spcPct val="150000"/>
              </a:lnSpc>
              <a:spcBef>
                <a:spcPts val="600"/>
              </a:spcBef>
              <a:buFont typeface="Symbol" pitchFamily="18" charset="2"/>
              <a:buChar char="·"/>
            </a:pPr>
            <a:r>
              <a:rPr lang="zh-CN" altLang="en-US" sz="2000" dirty="0"/>
              <a:t>给定一个割，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/>
              <a:t>，其所有交叉边构成的集合，称为这个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割的交集</a:t>
            </a:r>
            <a:r>
              <a:rPr lang="zh-CN" altLang="en-US" sz="2000" dirty="0"/>
              <a:t>，记为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/>
              <a:t>。交集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/>
              <a:t>中权值最小的边称为</a:t>
            </a:r>
            <a:r>
              <a:rPr lang="zh-CN" altLang="en-US" sz="2000" dirty="0">
                <a:solidFill>
                  <a:srgbClr val="FF0000"/>
                </a:solidFill>
              </a:rPr>
              <a:t>最小交叉边</a:t>
            </a:r>
            <a:r>
              <a:rPr lang="zh-CN" altLang="en-US" sz="2000" dirty="0"/>
              <a:t>。</a:t>
            </a:r>
            <a:endParaRPr 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9F8651-34C7-412C-8498-7CE03B01CE92}"/>
              </a:ext>
            </a:extLst>
          </p:cNvPr>
          <p:cNvSpPr txBox="1"/>
          <p:nvPr/>
        </p:nvSpPr>
        <p:spPr>
          <a:xfrm>
            <a:off x="6400800" y="228241"/>
            <a:ext cx="23182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dirty="0"/>
              <a:t>是图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/>
              <a:t>中顶点的集合</a:t>
            </a:r>
            <a:endParaRPr 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70A5B3B-9C03-4612-8366-D8CCA1C63107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5867400" y="412907"/>
            <a:ext cx="533400" cy="88249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15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776514"/>
            <a:ext cx="7162800" cy="1880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65138">
              <a:lnSpc>
                <a:spcPct val="150000"/>
              </a:lnSpc>
            </a:pP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下面图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9-2)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给出一个割的例子，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{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{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。割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C=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尊重图中的每条粗线边，即，不与其中任何粗线边相交。割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的交集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= {(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d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)}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，最小交叉边是权值为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。</a:t>
            </a:r>
            <a:endParaRPr lang="en-US" sz="20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570930"/>
              </p:ext>
            </p:extLst>
          </p:nvPr>
        </p:nvGraphicFramePr>
        <p:xfrm>
          <a:off x="914400" y="2892425"/>
          <a:ext cx="7156450" cy="346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5029200" imgH="2171880" progId="Word.Picture.8">
                  <p:embed/>
                </p:oleObj>
              </mc:Choice>
              <mc:Fallback>
                <p:oleObj name="Picture" r:id="rId2" imgW="5029200" imgH="217188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2425"/>
                        <a:ext cx="7156450" cy="3463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567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9-9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"/>
            <a:ext cx="8534400" cy="3716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5138" indent="-465138"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定理 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9.1	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对于一个带权连通图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w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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E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的一个子集且包含在某棵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MST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之中。设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=  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-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是图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中任意一个与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不相交的割，则这个割的最小交叉边对于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来说是一条安全边。</a:t>
            </a:r>
            <a:endParaRPr lang="en-US" altLang="zh-CN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indent="-465138">
              <a:lnSpc>
                <a:spcPct val="120000"/>
              </a:lnSpc>
            </a:pP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pPr marL="465138" indent="-465138">
              <a:lnSpc>
                <a:spcPct val="120000"/>
              </a:lnSpc>
            </a:pPr>
            <a:r>
              <a:rPr lang="zh-CN" alt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证明：</a:t>
            </a:r>
            <a:r>
              <a:rPr lang="en-US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假设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是一棵包含集合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MST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，而边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是割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的最小交叉边。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我们只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需要</a:t>
            </a:r>
            <a:r>
              <a:rPr lang="en-US" dirty="0" err="1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证明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A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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)}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仍包含在某一棵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MST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中即可。如果边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也属于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，那么定理得证。我们考虑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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的情况。具体如下：既然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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，根据生成树的定义，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中必有一条连接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的路径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， 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与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形成一个环路，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如下图所示，由于顶点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u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和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v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分属割的两边，因此路径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p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上必有另外一条交叉边，设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是这样的一条交叉边。下图显示了这种情况。图中粗线条表示已经属于集合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里的边。根据定理中假设，割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与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不相交，因此必有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, </a:t>
            </a:r>
            <a:r>
              <a:rPr lang="en-US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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 panose="05050102010706020507" pitchFamily="18" charset="2"/>
              </a:rPr>
              <a:t>.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	</a:t>
            </a:r>
            <a:endParaRPr lang="en-US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FAC6266-E586-49C6-9943-388049A355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165231"/>
              </p:ext>
            </p:extLst>
          </p:nvPr>
        </p:nvGraphicFramePr>
        <p:xfrm>
          <a:off x="1409700" y="3968262"/>
          <a:ext cx="6629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810650" imgH="1771124" progId="Word.Picture.8">
                  <p:embed/>
                </p:oleObj>
              </mc:Choice>
              <mc:Fallback>
                <p:oleObj name="Picture" r:id="rId3" imgW="4810650" imgH="1771124" progId="Word.Picture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700" y="3968262"/>
                        <a:ext cx="6629400" cy="2667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>
            <a:extLst>
              <a:ext uri="{FF2B5EF4-FFF2-40B4-BE49-F238E27FC236}">
                <a16:creationId xmlns:a16="http://schemas.microsoft.com/office/drawing/2014/main" id="{5E527D75-400A-4C80-A1BF-13CE8766EC9B}"/>
              </a:ext>
            </a:extLst>
          </p:cNvPr>
          <p:cNvGrpSpPr/>
          <p:nvPr/>
        </p:nvGrpSpPr>
        <p:grpSpPr>
          <a:xfrm>
            <a:off x="2895600" y="4800600"/>
            <a:ext cx="1676400" cy="1066801"/>
            <a:chOff x="2895600" y="4800600"/>
            <a:chExt cx="1676400" cy="1066801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8C9A769-29C7-437D-AF79-0B8FE159B674}"/>
                </a:ext>
              </a:extLst>
            </p:cNvPr>
            <p:cNvGrpSpPr/>
            <p:nvPr/>
          </p:nvGrpSpPr>
          <p:grpSpPr>
            <a:xfrm>
              <a:off x="2895600" y="4800600"/>
              <a:ext cx="1676400" cy="1066801"/>
              <a:chOff x="2895600" y="4800600"/>
              <a:chExt cx="1676400" cy="1066801"/>
            </a:xfrm>
          </p:grpSpPr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52731547-D151-45F8-8C58-193E7E0A3B03}"/>
                  </a:ext>
                </a:extLst>
              </p:cNvPr>
              <p:cNvCxnSpPr/>
              <p:nvPr/>
            </p:nvCxnSpPr>
            <p:spPr>
              <a:xfrm>
                <a:off x="3352800" y="4800600"/>
                <a:ext cx="914400" cy="0"/>
              </a:xfrm>
              <a:prstGeom prst="line">
                <a:avLst/>
              </a:prstGeom>
              <a:ln w="222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4709D309-C978-4829-9342-C433D63805D1}"/>
                  </a:ext>
                </a:extLst>
              </p:cNvPr>
              <p:cNvCxnSpPr/>
              <p:nvPr/>
            </p:nvCxnSpPr>
            <p:spPr>
              <a:xfrm>
                <a:off x="4267200" y="4800600"/>
                <a:ext cx="304800" cy="457200"/>
              </a:xfrm>
              <a:prstGeom prst="line">
                <a:avLst/>
              </a:prstGeom>
              <a:ln w="222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E197952D-0FBA-47B1-9C1A-7048A6B6F4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38600" y="5257799"/>
                <a:ext cx="533400" cy="609601"/>
              </a:xfrm>
              <a:prstGeom prst="line">
                <a:avLst/>
              </a:prstGeom>
              <a:ln w="222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AB721874-3FC1-4411-A134-3BAA4D7264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52800" y="5867400"/>
                <a:ext cx="685800" cy="1"/>
              </a:xfrm>
              <a:prstGeom prst="line">
                <a:avLst/>
              </a:prstGeom>
              <a:ln w="222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78935685-76D6-43E5-802B-C7DD403BF01F}"/>
                  </a:ext>
                </a:extLst>
              </p:cNvPr>
              <p:cNvCxnSpPr/>
              <p:nvPr/>
            </p:nvCxnSpPr>
            <p:spPr>
              <a:xfrm flipH="1" flipV="1">
                <a:off x="2895600" y="5584581"/>
                <a:ext cx="457200" cy="282819"/>
              </a:xfrm>
              <a:prstGeom prst="line">
                <a:avLst/>
              </a:prstGeom>
              <a:ln w="2222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B704B0-877F-4864-A67B-4E22054E2075}"/>
                </a:ext>
              </a:extLst>
            </p:cNvPr>
            <p:cNvSpPr txBox="1"/>
            <p:nvPr/>
          </p:nvSpPr>
          <p:spPr>
            <a:xfrm>
              <a:off x="4191000" y="4839457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latin typeface="Times" panose="02020603050405020304" pitchFamily="18" charset="0"/>
                </a:rPr>
                <a:t>p</a:t>
              </a:r>
              <a:endParaRPr lang="en-US" i="1" dirty="0">
                <a:latin typeface="Times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53837</TotalTime>
  <Words>6034</Words>
  <Application>Microsoft Office PowerPoint</Application>
  <PresentationFormat>全屏显示(4:3)</PresentationFormat>
  <Paragraphs>696</Paragraphs>
  <Slides>29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华文细黑</vt:lpstr>
      <vt:lpstr>SimSun</vt:lpstr>
      <vt:lpstr>SimSun</vt:lpstr>
      <vt:lpstr>微软雅黑</vt:lpstr>
      <vt:lpstr>Arial</vt:lpstr>
      <vt:lpstr>Calibri</vt:lpstr>
      <vt:lpstr>Cambria Math</vt:lpstr>
      <vt:lpstr>Symbol</vt:lpstr>
      <vt:lpstr>Times</vt:lpstr>
      <vt:lpstr>Times New Roman</vt:lpstr>
      <vt:lpstr>Office Theme</vt:lpstr>
      <vt:lpstr>Picture</vt:lpstr>
      <vt:lpstr>第 9 章 图的最小生成树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UMKC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1 章 概述</dc:title>
  <dc:creator>Shen, Xiaojun</dc:creator>
  <cp:lastModifiedBy>zbx</cp:lastModifiedBy>
  <cp:revision>837</cp:revision>
  <dcterms:created xsi:type="dcterms:W3CDTF">2013-04-07T22:24:56Z</dcterms:created>
  <dcterms:modified xsi:type="dcterms:W3CDTF">2025-03-07T07:10:40Z</dcterms:modified>
</cp:coreProperties>
</file>