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488" r:id="rId3"/>
    <p:sldId id="408" r:id="rId4"/>
    <p:sldId id="428" r:id="rId5"/>
    <p:sldId id="431" r:id="rId6"/>
    <p:sldId id="467" r:id="rId7"/>
    <p:sldId id="436" r:id="rId8"/>
    <p:sldId id="469" r:id="rId9"/>
    <p:sldId id="438" r:id="rId10"/>
    <p:sldId id="439" r:id="rId11"/>
    <p:sldId id="440" r:id="rId12"/>
    <p:sldId id="470" r:id="rId13"/>
    <p:sldId id="471" r:id="rId14"/>
    <p:sldId id="472" r:id="rId15"/>
    <p:sldId id="473" r:id="rId16"/>
    <p:sldId id="474" r:id="rId17"/>
    <p:sldId id="475" r:id="rId18"/>
    <p:sldId id="489" r:id="rId19"/>
    <p:sldId id="490" r:id="rId20"/>
    <p:sldId id="499" r:id="rId21"/>
    <p:sldId id="484" r:id="rId22"/>
    <p:sldId id="477" r:id="rId23"/>
    <p:sldId id="478" r:id="rId24"/>
    <p:sldId id="479" r:id="rId25"/>
    <p:sldId id="465" r:id="rId26"/>
    <p:sldId id="480" r:id="rId27"/>
    <p:sldId id="481" r:id="rId28"/>
    <p:sldId id="482" r:id="rId29"/>
    <p:sldId id="483" r:id="rId30"/>
    <p:sldId id="485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500" r:id="rId55"/>
    <p:sldId id="501" r:id="rId56"/>
    <p:sldId id="486" r:id="rId57"/>
    <p:sldId id="392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1D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0" autoAdjust="0"/>
    <p:restoredTop sz="95806"/>
  </p:normalViewPr>
  <p:slideViewPr>
    <p:cSldViewPr snapToGrid="0">
      <p:cViewPr varScale="1">
        <p:scale>
          <a:sx n="125" d="100"/>
          <a:sy n="125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FC9C-4FE3-417B-9525-139A53DB938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9F3D-7E56-41A5-8D8C-A21EC4CC9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3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33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50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1671276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51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2846074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52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2549739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53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63114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channels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9F3D-7E56-41A5-8D8C-A21EC4CC99C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4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DA66D5-4C71-4909-9BB6-1A809714BB0B}" type="slidenum">
              <a:rPr lang="en-US" altLang="en-US" sz="11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34</a:t>
            </a:fld>
            <a:endParaRPr lang="en-US" altLang="en-US" sz="110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209623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35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398073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36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412461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E75D8180-D2AB-4BEB-84C3-6FE6FF8C36E2}" type="slidenum">
              <a:rPr lang="en-US" sz="1200">
                <a:latin typeface="Times New Roman" pitchFamily="18" charset="0"/>
              </a:rPr>
              <a:pPr>
                <a:defRPr/>
              </a:pPr>
              <a:t>39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48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172810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1pPr>
            <a:lvl2pPr marL="702756" indent="-270291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2pPr>
            <a:lvl3pPr marL="1081164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3pPr>
            <a:lvl4pPr marL="1513629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4pPr>
            <a:lvl5pPr marL="1946095" indent="-216233" defTabSz="897967" eaLnBrk="0" hangingPunct="0">
              <a:defRPr sz="2300">
                <a:solidFill>
                  <a:schemeClr val="tx1"/>
                </a:solidFill>
                <a:latin typeface="Palatino" pitchFamily="18" charset="0"/>
              </a:defRPr>
            </a:lvl5pPr>
            <a:lvl6pPr marL="2378560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6pPr>
            <a:lvl7pPr marL="2811026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7pPr>
            <a:lvl8pPr marL="3243491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8pPr>
            <a:lvl9pPr marL="3675957" indent="-216233" defTabSz="89796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3D6D45C8-A78B-4EA9-A300-476FD58210F8}" type="slidenum">
              <a:rPr lang="en-US" sz="1100">
                <a:latin typeface="Times New Roman" pitchFamily="18" charset="0"/>
              </a:rPr>
              <a:pPr/>
              <a:t>49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WARP_SIZE </a:t>
            </a:r>
          </a:p>
        </p:txBody>
      </p:sp>
    </p:spTree>
    <p:extLst>
      <p:ext uri="{BB962C8B-B14F-4D97-AF65-F5344CB8AC3E}">
        <p14:creationId xmlns:p14="http://schemas.microsoft.com/office/powerpoint/2010/main" val="351685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4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8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8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7017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079505"/>
            <a:ext cx="8290560" cy="53652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5716" marR="0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2000" dirty="0" smtClean="0"/>
            </a:lvl1pPr>
            <a:lvl2pPr marL="700218" marR="0" indent="-253983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56" dirty="0" smtClean="0"/>
            </a:lvl2pPr>
            <a:lvl3pPr marL="894234" marR="0" indent="-225764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56" dirty="0" smtClean="0"/>
            </a:lvl3pPr>
          </a:lstStyle>
          <a:p>
            <a:pPr marL="315716" marR="0" lvl="0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315716" marR="0" lvl="1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315716" marR="0" lvl="2" indent="-315716" algn="l" defTabSz="384929" rtl="0" eaLnBrk="1" fontAlgn="base" latinLnBrk="0" hangingPunct="1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223" b="0" i="0" u="none" strike="noStrike" kern="0" cap="none" spc="0" normalizeH="0" baseline="0" noProof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5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7924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David Kirk/NVIDIA and Wen-mei W. Hwu, 2007-2016 ECE408/CS483, University of Illinois, Urbana-Champaign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74CB2-1E8B-4B82-8A2A-784FA1EC6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7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1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1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6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8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8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489-74AA-4745-817A-43F39CF5BD69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D6F2-586D-46C3-BA76-9F276CBB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c-programming-guide/index.html#abstract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871668"/>
          </a:xfrm>
        </p:spPr>
        <p:txBody>
          <a:bodyPr>
            <a:normAutofit/>
          </a:bodyPr>
          <a:lstStyle/>
          <a:p>
            <a:pPr lvl="0"/>
            <a:r>
              <a:rPr lang="en-US" altLang="zh-CN" sz="4800" dirty="0"/>
              <a:t>Introduction to CUDA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3600" i="1" dirty="0"/>
              <a:t>(5) Performance Considerations</a:t>
            </a:r>
            <a:br>
              <a:rPr lang="en-US" altLang="zh-CN" sz="3600" i="1" dirty="0"/>
            </a:b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zh-CN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566034" y="39630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altLang="zh-CN" dirty="0">
                <a:latin typeface="Liberation Sans" pitchFamily="18"/>
                <a:ea typeface="Noto Sans CJK SC Regular" pitchFamily="2"/>
                <a:cs typeface="FreeSans" pitchFamily="2"/>
              </a:rPr>
              <a:t>Parallel Computing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99274" y="333286"/>
            <a:ext cx="2520000" cy="495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667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62170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 Memory Coalescing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426504" y="3811066"/>
            <a:ext cx="8290560" cy="263366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dirty="0"/>
              <a:t>当一个 </a:t>
            </a:r>
            <a:r>
              <a:rPr lang="en-US" sz="2400" dirty="0"/>
              <a:t>warp </a:t>
            </a:r>
            <a:r>
              <a:rPr lang="zh-CN" altLang="en-US" sz="2400" dirty="0"/>
              <a:t>中的所有线程执行加载指令时，</a:t>
            </a:r>
            <a:endParaRPr lang="en-US" altLang="zh-CN" sz="2400" dirty="0"/>
          </a:p>
          <a:p>
            <a:r>
              <a:rPr lang="zh-CN" altLang="en-US" sz="2400" dirty="0"/>
              <a:t>如果所有访问的位置都落在同一个</a:t>
            </a:r>
            <a:r>
              <a:rPr lang="en-US" sz="2400" dirty="0">
                <a:solidFill>
                  <a:srgbClr val="0000FF"/>
                </a:solidFill>
              </a:rPr>
              <a:t>burst section</a:t>
            </a:r>
            <a:r>
              <a:rPr lang="en-US" sz="2400" dirty="0"/>
              <a:t>, </a:t>
            </a:r>
          </a:p>
          <a:p>
            <a:r>
              <a:rPr lang="zh-CN" altLang="en-US" sz="2400" dirty="0"/>
              <a:t>那么只需要发出一个</a:t>
            </a:r>
            <a:r>
              <a:rPr lang="en-US" sz="2400" dirty="0"/>
              <a:t>DRAM</a:t>
            </a:r>
            <a:r>
              <a:rPr lang="zh-CN" altLang="en-US" sz="2400" dirty="0"/>
              <a:t>请求，</a:t>
            </a:r>
            <a:endParaRPr lang="en-US" altLang="zh-CN" sz="2400" dirty="0"/>
          </a:p>
          <a:p>
            <a:r>
              <a:rPr lang="zh-CN" altLang="en-US" sz="2400" dirty="0"/>
              <a:t>这时访问是完全合并的（</a:t>
            </a:r>
            <a:r>
              <a:rPr lang="en-US" sz="2400" dirty="0">
                <a:solidFill>
                  <a:srgbClr val="0000FF"/>
                </a:solidFill>
              </a:rPr>
              <a:t>fully coalesced</a:t>
            </a:r>
            <a:r>
              <a:rPr lang="zh-CN" altLang="en-US" sz="2400" dirty="0">
                <a:solidFill>
                  <a:srgbClr val="0000FF"/>
                </a:solidFill>
              </a:rPr>
              <a:t>）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8781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3353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17925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22497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7069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31641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36213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0785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4535771" y="2590891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4992971" y="2590891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450171" y="2590891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907371" y="2590891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1792571" y="259089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2</a:t>
            </a:r>
            <a:endParaRPr lang="en-US" sz="1600" baseline="-25000" dirty="0"/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1335371" y="259089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</a:t>
            </a:r>
            <a:endParaRPr lang="en-US" sz="1600" baseline="-25000" dirty="0"/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878171" y="259089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0</a:t>
            </a:r>
            <a:endParaRPr lang="en-US" sz="1600" baseline="-25000" dirty="0"/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2249771" y="259089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3</a:t>
            </a:r>
            <a:endParaRPr lang="en-US" sz="1600" baseline="-250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164171" y="259089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5</a:t>
            </a:r>
            <a:endParaRPr lang="en-US" sz="1600" baseline="-25000" dirty="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2706971" y="259089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4</a:t>
            </a:r>
            <a:endParaRPr lang="en-US" sz="1600" baseline="-25000" dirty="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621371" y="259089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6</a:t>
            </a:r>
            <a:endParaRPr lang="en-US" sz="1600" baseline="-25000" dirty="0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4078571" y="259089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7</a:t>
            </a:r>
            <a:endParaRPr lang="en-US" sz="1600" baseline="-25000" dirty="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4992971" y="2590891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9</a:t>
            </a:r>
            <a:endParaRPr lang="en-US" sz="1600" baseline="-25000" dirty="0"/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4535771" y="2590891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8</a:t>
            </a:r>
            <a:endParaRPr lang="en-US" sz="1600" baseline="-25000" dirty="0"/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5450171" y="2590891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10</a:t>
            </a:r>
            <a:endParaRPr lang="en-US" sz="1600" baseline="-25000" dirty="0"/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5907371" y="2590891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11</a:t>
            </a:r>
            <a:endParaRPr lang="en-US" sz="1600" baseline="-25000" dirty="0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63645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68217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72789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77361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3"/>
          <p:cNvSpPr>
            <a:spLocks noChangeArrowheads="1"/>
          </p:cNvSpPr>
          <p:nvPr/>
        </p:nvSpPr>
        <p:spPr bwMode="auto">
          <a:xfrm>
            <a:off x="63645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4"/>
          <p:cNvSpPr>
            <a:spLocks noChangeArrowheads="1"/>
          </p:cNvSpPr>
          <p:nvPr/>
        </p:nvSpPr>
        <p:spPr bwMode="auto">
          <a:xfrm>
            <a:off x="68217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72789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7736171" y="259089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6821771" y="259089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13</a:t>
            </a:r>
            <a:endParaRPr lang="en-US" sz="1600" baseline="-25000" dirty="0"/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6364571" y="259089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12</a:t>
            </a:r>
            <a:endParaRPr lang="en-US" sz="1600" baseline="-25000" dirty="0"/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7278971" y="259089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14</a:t>
            </a:r>
            <a:endParaRPr lang="en-US" sz="1600" baseline="-25000" dirty="0"/>
          </a:p>
        </p:txBody>
      </p:sp>
      <p:sp>
        <p:nvSpPr>
          <p:cNvPr id="42" name="Rectangle 70"/>
          <p:cNvSpPr>
            <a:spLocks noChangeArrowheads="1"/>
          </p:cNvSpPr>
          <p:nvPr/>
        </p:nvSpPr>
        <p:spPr bwMode="auto">
          <a:xfrm>
            <a:off x="7736171" y="259089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15</a:t>
            </a:r>
            <a:endParaRPr lang="en-US" sz="16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91586" y="3069803"/>
            <a:ext cx="1454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96586" y="3063373"/>
            <a:ext cx="1454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49186" y="3069803"/>
            <a:ext cx="1454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68462" y="3069803"/>
            <a:ext cx="1454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6" name="Text Box 73"/>
          <p:cNvSpPr txBox="1">
            <a:spLocks noChangeArrowheads="1"/>
          </p:cNvSpPr>
          <p:nvPr/>
        </p:nvSpPr>
        <p:spPr bwMode="auto">
          <a:xfrm>
            <a:off x="982388" y="1689504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1439588" y="1689504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 Box 75"/>
          <p:cNvSpPr txBox="1">
            <a:spLocks noChangeArrowheads="1"/>
          </p:cNvSpPr>
          <p:nvPr/>
        </p:nvSpPr>
        <p:spPr bwMode="auto">
          <a:xfrm>
            <a:off x="1896788" y="1689504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2353988" y="1689504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3" name="Text Box 79"/>
          <p:cNvSpPr txBox="1">
            <a:spLocks noChangeArrowheads="1"/>
          </p:cNvSpPr>
          <p:nvPr/>
        </p:nvSpPr>
        <p:spPr bwMode="auto">
          <a:xfrm>
            <a:off x="1025008" y="1498601"/>
            <a:ext cx="15680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Coalesced Loads</a:t>
            </a:r>
          </a:p>
        </p:txBody>
      </p:sp>
      <p:sp>
        <p:nvSpPr>
          <p:cNvPr id="54" name="Rectangle 94"/>
          <p:cNvSpPr>
            <a:spLocks noChangeArrowheads="1"/>
          </p:cNvSpPr>
          <p:nvPr/>
        </p:nvSpPr>
        <p:spPr bwMode="auto">
          <a:xfrm>
            <a:off x="873417" y="1505654"/>
            <a:ext cx="2057400" cy="5043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Straight Arrow Connector 43"/>
          <p:cNvCxnSpPr>
            <a:stCxn id="7" idx="0"/>
          </p:cNvCxnSpPr>
          <p:nvPr/>
        </p:nvCxnSpPr>
        <p:spPr>
          <a:xfrm flipV="1">
            <a:off x="1106771" y="2010034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563971" y="2010034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005987" y="2008970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463187" y="1998382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4667115" y="1707528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5124315" y="1707528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Text Box 75"/>
          <p:cNvSpPr txBox="1">
            <a:spLocks noChangeArrowheads="1"/>
          </p:cNvSpPr>
          <p:nvPr/>
        </p:nvSpPr>
        <p:spPr bwMode="auto">
          <a:xfrm>
            <a:off x="5581515" y="1707528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Text Box 76"/>
          <p:cNvSpPr txBox="1">
            <a:spLocks noChangeArrowheads="1"/>
          </p:cNvSpPr>
          <p:nvPr/>
        </p:nvSpPr>
        <p:spPr bwMode="auto">
          <a:xfrm>
            <a:off x="6038715" y="1707528"/>
            <a:ext cx="3609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2" name="Text Box 79"/>
          <p:cNvSpPr txBox="1">
            <a:spLocks noChangeArrowheads="1"/>
          </p:cNvSpPr>
          <p:nvPr/>
        </p:nvSpPr>
        <p:spPr bwMode="auto">
          <a:xfrm>
            <a:off x="4709735" y="1516625"/>
            <a:ext cx="15680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Coalesced Loads</a:t>
            </a:r>
          </a:p>
        </p:txBody>
      </p:sp>
      <p:sp>
        <p:nvSpPr>
          <p:cNvPr id="64" name="Rectangle 94"/>
          <p:cNvSpPr>
            <a:spLocks noChangeArrowheads="1"/>
          </p:cNvSpPr>
          <p:nvPr/>
        </p:nvSpPr>
        <p:spPr bwMode="auto">
          <a:xfrm>
            <a:off x="4558144" y="1523678"/>
            <a:ext cx="2057400" cy="5043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791497" y="2028058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229512" y="2008970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690713" y="2026994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147913" y="2016406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8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023">
        <p:fade/>
      </p:transition>
    </mc:Choice>
    <mc:Fallback xmlns="">
      <p:transition spd="med" advTm="96023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62170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 Un-coalesced Accesses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426504" y="4159835"/>
            <a:ext cx="8290560" cy="228489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400" dirty="0"/>
              <a:t>当访问的位置跨越</a:t>
            </a:r>
            <a:r>
              <a:rPr lang="en-US" sz="2400" dirty="0"/>
              <a:t>burst section</a:t>
            </a:r>
            <a:r>
              <a:rPr lang="zh-CN" altLang="en-US" sz="2400" dirty="0"/>
              <a:t>的边界时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Coalescing fails</a:t>
            </a:r>
          </a:p>
          <a:p>
            <a:pPr lvl="1"/>
            <a:r>
              <a:rPr lang="zh-CN" altLang="en-US" sz="1800" dirty="0"/>
              <a:t>会发出多次</a:t>
            </a:r>
            <a:r>
              <a:rPr lang="en-US" sz="1800" dirty="0"/>
              <a:t>DRAM</a:t>
            </a:r>
            <a:r>
              <a:rPr lang="zh-CN" altLang="en-US" sz="1800" dirty="0"/>
              <a:t>请求，耗时增加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8781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3353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17925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22497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7069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31641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36213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0785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4535771" y="2808373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4992971" y="2808373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450171" y="2808373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907371" y="2808373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1792571" y="2808373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2</a:t>
            </a:r>
            <a:endParaRPr lang="en-US" sz="1600" baseline="-25000" dirty="0"/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1335371" y="2808373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</a:t>
            </a:r>
            <a:endParaRPr lang="en-US" sz="1600" baseline="-25000" dirty="0"/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878171" y="2808373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0</a:t>
            </a:r>
            <a:endParaRPr lang="en-US" sz="1600" baseline="-25000" dirty="0"/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2249771" y="2808373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3</a:t>
            </a:r>
            <a:endParaRPr lang="en-US" sz="1600" baseline="-250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164171" y="280837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5</a:t>
            </a:r>
            <a:endParaRPr lang="en-US" sz="1600" baseline="-25000" dirty="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2706971" y="280837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4</a:t>
            </a:r>
            <a:endParaRPr lang="en-US" sz="1600" baseline="-25000" dirty="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621371" y="280837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6</a:t>
            </a:r>
            <a:endParaRPr lang="en-US" sz="1600" baseline="-25000" dirty="0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4078571" y="280837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7</a:t>
            </a:r>
            <a:endParaRPr lang="en-US" sz="1600" baseline="-25000" dirty="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4992971" y="2808373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9</a:t>
            </a:r>
            <a:endParaRPr lang="en-US" sz="1600" baseline="-25000" dirty="0"/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4535771" y="2808373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8</a:t>
            </a:r>
            <a:endParaRPr lang="en-US" sz="1600" baseline="-25000" dirty="0"/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5450171" y="2808373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10</a:t>
            </a:r>
            <a:endParaRPr lang="en-US" sz="1600" baseline="-25000" dirty="0"/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5907371" y="2808373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11</a:t>
            </a:r>
            <a:endParaRPr lang="en-US" sz="1600" baseline="-25000" dirty="0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63645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68217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72789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77361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3"/>
          <p:cNvSpPr>
            <a:spLocks noChangeArrowheads="1"/>
          </p:cNvSpPr>
          <p:nvPr/>
        </p:nvSpPr>
        <p:spPr bwMode="auto">
          <a:xfrm>
            <a:off x="63645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4"/>
          <p:cNvSpPr>
            <a:spLocks noChangeArrowheads="1"/>
          </p:cNvSpPr>
          <p:nvPr/>
        </p:nvSpPr>
        <p:spPr bwMode="auto">
          <a:xfrm>
            <a:off x="68217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72789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7736171" y="280837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6821771" y="280837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13</a:t>
            </a:r>
            <a:endParaRPr lang="en-US" sz="1600" baseline="-25000" dirty="0"/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6364571" y="280837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12</a:t>
            </a:r>
            <a:endParaRPr lang="en-US" sz="1600" baseline="-25000" dirty="0"/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7278971" y="280837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14</a:t>
            </a:r>
            <a:endParaRPr lang="en-US" sz="1600" baseline="-25000" dirty="0"/>
          </a:p>
        </p:txBody>
      </p:sp>
      <p:sp>
        <p:nvSpPr>
          <p:cNvPr id="42" name="Rectangle 70"/>
          <p:cNvSpPr>
            <a:spLocks noChangeArrowheads="1"/>
          </p:cNvSpPr>
          <p:nvPr/>
        </p:nvSpPr>
        <p:spPr bwMode="auto">
          <a:xfrm>
            <a:off x="7736171" y="280837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15</a:t>
            </a:r>
            <a:endParaRPr lang="en-US" sz="16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91586" y="3287285"/>
            <a:ext cx="1454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96586" y="3280856"/>
            <a:ext cx="1454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49186" y="3287285"/>
            <a:ext cx="1454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68462" y="3287285"/>
            <a:ext cx="1454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6" name="Text Box 73"/>
          <p:cNvSpPr txBox="1">
            <a:spLocks noChangeArrowheads="1"/>
          </p:cNvSpPr>
          <p:nvPr/>
        </p:nvSpPr>
        <p:spPr bwMode="auto">
          <a:xfrm>
            <a:off x="5439739" y="1840468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5896939" y="1840468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 Box 75"/>
          <p:cNvSpPr txBox="1">
            <a:spLocks noChangeArrowheads="1"/>
          </p:cNvSpPr>
          <p:nvPr/>
        </p:nvSpPr>
        <p:spPr bwMode="auto">
          <a:xfrm>
            <a:off x="6354139" y="1840468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6811339" y="1840468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3" name="Text Box 79"/>
          <p:cNvSpPr txBox="1">
            <a:spLocks noChangeArrowheads="1"/>
          </p:cNvSpPr>
          <p:nvPr/>
        </p:nvSpPr>
        <p:spPr bwMode="auto">
          <a:xfrm>
            <a:off x="5322446" y="1483211"/>
            <a:ext cx="2063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/>
              <a:t>Un-coalesced Loads</a:t>
            </a:r>
          </a:p>
        </p:txBody>
      </p:sp>
      <p:sp>
        <p:nvSpPr>
          <p:cNvPr id="54" name="Rectangle 94"/>
          <p:cNvSpPr>
            <a:spLocks noChangeArrowheads="1"/>
          </p:cNvSpPr>
          <p:nvPr/>
        </p:nvSpPr>
        <p:spPr bwMode="auto">
          <a:xfrm>
            <a:off x="5439739" y="1543221"/>
            <a:ext cx="1984195" cy="67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673092" y="2229097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130292" y="2229097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572308" y="2228033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029508" y="2217445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876327" y="1807810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1795043" y="1807810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Text Box 75"/>
          <p:cNvSpPr txBox="1">
            <a:spLocks noChangeArrowheads="1"/>
          </p:cNvSpPr>
          <p:nvPr/>
        </p:nvSpPr>
        <p:spPr bwMode="auto">
          <a:xfrm>
            <a:off x="2664775" y="1807810"/>
            <a:ext cx="385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" name="Text Box 76"/>
          <p:cNvSpPr txBox="1">
            <a:spLocks noChangeArrowheads="1"/>
          </p:cNvSpPr>
          <p:nvPr/>
        </p:nvSpPr>
        <p:spPr bwMode="auto">
          <a:xfrm>
            <a:off x="3599971" y="1807810"/>
            <a:ext cx="4910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2" name="Text Box 79"/>
          <p:cNvSpPr txBox="1">
            <a:spLocks noChangeArrowheads="1"/>
          </p:cNvSpPr>
          <p:nvPr/>
        </p:nvSpPr>
        <p:spPr bwMode="auto">
          <a:xfrm>
            <a:off x="1569206" y="1498600"/>
            <a:ext cx="20521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Un-coalesced Loads</a:t>
            </a:r>
          </a:p>
        </p:txBody>
      </p:sp>
      <p:sp>
        <p:nvSpPr>
          <p:cNvPr id="63" name="Rectangle 94"/>
          <p:cNvSpPr>
            <a:spLocks noChangeArrowheads="1"/>
          </p:cNvSpPr>
          <p:nvPr/>
        </p:nvSpPr>
        <p:spPr bwMode="auto">
          <a:xfrm>
            <a:off x="876326" y="1527915"/>
            <a:ext cx="3631527" cy="70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109679" y="2207921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993252" y="2196782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907652" y="2229097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822052" y="2196781"/>
            <a:ext cx="0" cy="5808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3251">
        <p:fade/>
      </p:transition>
    </mc:Choice>
    <mc:Fallback xmlns="">
      <p:transition spd="med" advTm="13325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Matrix Multiplication Kernel</a:t>
            </a:r>
            <a:br>
              <a:rPr lang="en-US" dirty="0"/>
            </a:br>
            <a:r>
              <a:rPr lang="en-US" dirty="0"/>
              <a:t>(review)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959"/>
            <a:ext cx="8288215" cy="508195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cs typeface="Courier New"/>
              </a:rPr>
              <a:t>__global__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cs typeface="Courier New"/>
              </a:rPr>
              <a:t>void </a:t>
            </a:r>
            <a:r>
              <a:rPr lang="en-US" sz="1600" dirty="0" err="1">
                <a:latin typeface="Courier New"/>
                <a:cs typeface="Courier New"/>
              </a:rPr>
              <a:t>MatrixMulKernel</a:t>
            </a:r>
            <a:r>
              <a:rPr lang="en-US" sz="1600" dirty="0">
                <a:latin typeface="Courier New"/>
                <a:cs typeface="Courier New"/>
              </a:rPr>
              <a:t>(float* M, float* N, float* P,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// Calculate the row index of the P element and 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 Row = </a:t>
            </a:r>
            <a:r>
              <a:rPr lang="en-US" sz="1600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blockIdx.y</a:t>
            </a:r>
            <a:r>
              <a:rPr lang="en-US" sz="1600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blockDim.y</a:t>
            </a:r>
            <a:r>
              <a:rPr lang="en-US" sz="1600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threadIdx.y</a:t>
            </a:r>
            <a:r>
              <a:rPr lang="en-US" sz="1600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// Calculate the column index of P and 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 Col = </a:t>
            </a:r>
            <a:r>
              <a:rPr lang="en-US" sz="1600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blockIdx.x</a:t>
            </a:r>
            <a:r>
              <a:rPr lang="en-US" sz="1600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blockDim.x</a:t>
            </a:r>
            <a:r>
              <a:rPr lang="en-US" sz="1600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threadIdx.x</a:t>
            </a:r>
            <a:r>
              <a:rPr lang="en-US" sz="1600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1600" dirty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	float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 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	</a:t>
            </a:r>
            <a:r>
              <a:rPr lang="en-US" sz="1600" b="1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for (</a:t>
            </a:r>
            <a:r>
              <a:rPr lang="en-US" sz="1600" b="1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b="1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 k = 0; k &lt; Width; ++k)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      </a:t>
            </a:r>
            <a:r>
              <a:rPr lang="en-US" sz="1600" b="1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b="1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 += M[Row*</a:t>
            </a:r>
            <a:r>
              <a:rPr lang="en-US" sz="1600" b="1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Width+k</a:t>
            </a:r>
            <a:r>
              <a:rPr lang="en-US" sz="1600" b="1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] * N[k*</a:t>
            </a:r>
            <a:r>
              <a:rPr lang="en-US" sz="1600" b="1" dirty="0" err="1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b="1" dirty="0">
                <a:solidFill>
                  <a:srgbClr val="1D07BF"/>
                </a:solidFill>
                <a:latin typeface="Courier New"/>
                <a:ea typeface="Times New Roman" pitchFamily="18" charset="0"/>
                <a:cs typeface="Courier New"/>
              </a:rPr>
              <a:t>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 P[Row*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] =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A25E4123-8F4C-45EF-AB11-FC40701C80E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95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19" y="5733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Two Access Patterns </a:t>
            </a:r>
          </a:p>
        </p:txBody>
      </p:sp>
      <p:sp>
        <p:nvSpPr>
          <p:cNvPr id="27" name="Slide Number Placeholder 1"/>
          <p:cNvSpPr>
            <a:spLocks noGrp="1"/>
          </p:cNvSpPr>
          <p:nvPr>
            <p:ph type="sldNum" idx="11"/>
          </p:nvPr>
        </p:nvSpPr>
        <p:spPr>
          <a:xfrm>
            <a:off x="2995613" y="6367966"/>
            <a:ext cx="3086100" cy="365125"/>
          </a:xfrm>
        </p:spPr>
        <p:txBody>
          <a:bodyPr/>
          <a:lstStyle/>
          <a:p>
            <a:pPr>
              <a:defRPr/>
            </a:pPr>
            <a:fld id="{9D9F5C1C-3783-41DD-97A9-F02F4CAFBB3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0243" name="Freeform 4"/>
          <p:cNvSpPr>
            <a:spLocks/>
          </p:cNvSpPr>
          <p:nvPr/>
        </p:nvSpPr>
        <p:spPr bwMode="auto">
          <a:xfrm>
            <a:off x="2457450" y="2417030"/>
            <a:ext cx="2143125" cy="1974850"/>
          </a:xfrm>
          <a:custGeom>
            <a:avLst/>
            <a:gdLst>
              <a:gd name="T0" fmla="*/ 0 w 1350"/>
              <a:gd name="T1" fmla="*/ 0 h 1244"/>
              <a:gd name="T2" fmla="*/ 0 w 1350"/>
              <a:gd name="T3" fmla="*/ 2147483647 h 1244"/>
              <a:gd name="T4" fmla="*/ 2147483647 w 1350"/>
              <a:gd name="T5" fmla="*/ 2147483647 h 1244"/>
              <a:gd name="T6" fmla="*/ 2147483647 w 1350"/>
              <a:gd name="T7" fmla="*/ 0 h 1244"/>
              <a:gd name="T8" fmla="*/ 0 w 1350"/>
              <a:gd name="T9" fmla="*/ 0 h 1244"/>
              <a:gd name="T10" fmla="*/ 0 w 1350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1244">
                <a:moveTo>
                  <a:pt x="0" y="0"/>
                </a:moveTo>
                <a:lnTo>
                  <a:pt x="0" y="1244"/>
                </a:lnTo>
                <a:lnTo>
                  <a:pt x="1350" y="1244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2457450" y="2417030"/>
            <a:ext cx="2143125" cy="1974850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584450" y="2472592"/>
            <a:ext cx="4111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1D07BF"/>
                </a:solidFill>
                <a:latin typeface="Arial" charset="0"/>
              </a:rPr>
              <a:t>d_M</a:t>
            </a:r>
            <a:endParaRPr lang="en-US" sz="1600">
              <a:solidFill>
                <a:srgbClr val="1D07BF"/>
              </a:solidFill>
            </a:endParaRPr>
          </a:p>
        </p:txBody>
      </p:sp>
      <p:sp>
        <p:nvSpPr>
          <p:cNvPr id="10246" name="Freeform 7"/>
          <p:cNvSpPr>
            <a:spLocks/>
          </p:cNvSpPr>
          <p:nvPr/>
        </p:nvSpPr>
        <p:spPr bwMode="auto">
          <a:xfrm>
            <a:off x="4921250" y="2420205"/>
            <a:ext cx="2144713" cy="1971675"/>
          </a:xfrm>
          <a:custGeom>
            <a:avLst/>
            <a:gdLst>
              <a:gd name="T0" fmla="*/ 0 w 1351"/>
              <a:gd name="T1" fmla="*/ 0 h 1242"/>
              <a:gd name="T2" fmla="*/ 0 w 1351"/>
              <a:gd name="T3" fmla="*/ 2147483647 h 1242"/>
              <a:gd name="T4" fmla="*/ 2147483647 w 1351"/>
              <a:gd name="T5" fmla="*/ 2147483647 h 1242"/>
              <a:gd name="T6" fmla="*/ 2147483647 w 1351"/>
              <a:gd name="T7" fmla="*/ 0 h 1242"/>
              <a:gd name="T8" fmla="*/ 0 w 1351"/>
              <a:gd name="T9" fmla="*/ 0 h 1242"/>
              <a:gd name="T10" fmla="*/ 0 w 1351"/>
              <a:gd name="T11" fmla="*/ 0 h 1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1" h="1242">
                <a:moveTo>
                  <a:pt x="0" y="0"/>
                </a:moveTo>
                <a:lnTo>
                  <a:pt x="0" y="1242"/>
                </a:lnTo>
                <a:lnTo>
                  <a:pt x="1351" y="1242"/>
                </a:lnTo>
                <a:lnTo>
                  <a:pt x="1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4921250" y="2420205"/>
            <a:ext cx="2144713" cy="1971675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5049838" y="2478942"/>
            <a:ext cx="385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1D07BF"/>
                </a:solidFill>
                <a:latin typeface="Arial" charset="0"/>
              </a:rPr>
              <a:t>d_N</a:t>
            </a:r>
            <a:endParaRPr lang="en-US" sz="1600">
              <a:solidFill>
                <a:srgbClr val="1D07BF"/>
              </a:solidFill>
            </a:endParaRPr>
          </a:p>
        </p:txBody>
      </p:sp>
      <p:sp>
        <p:nvSpPr>
          <p:cNvPr id="10249" name="Freeform 10"/>
          <p:cNvSpPr>
            <a:spLocks/>
          </p:cNvSpPr>
          <p:nvPr/>
        </p:nvSpPr>
        <p:spPr bwMode="auto">
          <a:xfrm>
            <a:off x="6100763" y="2417030"/>
            <a:ext cx="53975" cy="1974850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11"/>
          <p:cNvSpPr>
            <a:spLocks/>
          </p:cNvSpPr>
          <p:nvPr/>
        </p:nvSpPr>
        <p:spPr bwMode="auto">
          <a:xfrm>
            <a:off x="2457450" y="3602892"/>
            <a:ext cx="2143125" cy="47625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 rot="-5400000">
            <a:off x="6792119" y="3462398"/>
            <a:ext cx="1016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1D07BF"/>
                </a:solidFill>
                <a:latin typeface="Times New Roman" pitchFamily="18" charset="0"/>
              </a:rPr>
              <a:t>W</a:t>
            </a:r>
            <a:endParaRPr lang="en-US">
              <a:solidFill>
                <a:srgbClr val="1D07BF"/>
              </a:solidFill>
            </a:endParaRP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 rot="-5400000">
            <a:off x="6823075" y="3396517"/>
            <a:ext cx="396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1D07BF"/>
                </a:solidFill>
                <a:latin typeface="Times New Roman" pitchFamily="18" charset="0"/>
              </a:rPr>
              <a:t>I</a:t>
            </a:r>
            <a:endParaRPr lang="en-US">
              <a:solidFill>
                <a:srgbClr val="1D07BF"/>
              </a:solidFill>
            </a:endParaRP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 rot="-5400000">
            <a:off x="6806406" y="3338574"/>
            <a:ext cx="73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1D07BF"/>
                </a:solidFill>
                <a:latin typeface="Times New Roman" pitchFamily="18" charset="0"/>
              </a:rPr>
              <a:t>D</a:t>
            </a:r>
            <a:endParaRPr lang="en-US">
              <a:solidFill>
                <a:srgbClr val="1D07BF"/>
              </a:solidFill>
            </a:endParaRPr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 rot="-5400000">
            <a:off x="6808454" y="3269081"/>
            <a:ext cx="6893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1D07BF"/>
                </a:solidFill>
                <a:latin typeface="Times New Roman" pitchFamily="18" charset="0"/>
              </a:rPr>
              <a:t>T</a:t>
            </a:r>
            <a:endParaRPr lang="en-US">
              <a:solidFill>
                <a:srgbClr val="1D07BF"/>
              </a:solidFill>
            </a:endParaRP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 rot="-5400000">
            <a:off x="6803231" y="3197286"/>
            <a:ext cx="793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1D07BF"/>
                </a:solidFill>
                <a:latin typeface="Times New Roman" pitchFamily="18" charset="0"/>
              </a:rPr>
              <a:t>H</a:t>
            </a:r>
            <a:endParaRPr lang="en-US">
              <a:solidFill>
                <a:srgbClr val="1D07BF"/>
              </a:solidFill>
            </a:endParaRPr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3335338" y="4190267"/>
            <a:ext cx="3619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1D07BF"/>
                </a:solidFill>
                <a:latin typeface="Times New Roman" pitchFamily="18" charset="0"/>
              </a:rPr>
              <a:t>WIDTH</a:t>
            </a:r>
            <a:endParaRPr lang="en-US">
              <a:solidFill>
                <a:srgbClr val="1D07BF"/>
              </a:solidFill>
            </a:endParaRPr>
          </a:p>
        </p:txBody>
      </p:sp>
      <p:sp>
        <p:nvSpPr>
          <p:cNvPr id="10257" name="Freeform 18"/>
          <p:cNvSpPr>
            <a:spLocks/>
          </p:cNvSpPr>
          <p:nvPr/>
        </p:nvSpPr>
        <p:spPr bwMode="auto">
          <a:xfrm>
            <a:off x="2457450" y="3331430"/>
            <a:ext cx="2143125" cy="47625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2914650" y="348566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1146175" y="3115530"/>
            <a:ext cx="118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Thread 1</a:t>
            </a:r>
          </a:p>
        </p:txBody>
      </p:sp>
      <p:sp>
        <p:nvSpPr>
          <p:cNvPr id="10260" name="Text Box 21"/>
          <p:cNvSpPr txBox="1">
            <a:spLocks noChangeArrowheads="1"/>
          </p:cNvSpPr>
          <p:nvPr/>
        </p:nvSpPr>
        <p:spPr bwMode="auto">
          <a:xfrm>
            <a:off x="1146175" y="3496530"/>
            <a:ext cx="118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Thread 2</a:t>
            </a:r>
          </a:p>
        </p:txBody>
      </p:sp>
      <p:sp>
        <p:nvSpPr>
          <p:cNvPr id="10261" name="Freeform 22"/>
          <p:cNvSpPr>
            <a:spLocks/>
          </p:cNvSpPr>
          <p:nvPr/>
        </p:nvSpPr>
        <p:spPr bwMode="auto">
          <a:xfrm>
            <a:off x="5810250" y="2417030"/>
            <a:ext cx="53975" cy="1974850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>
            <a:off x="5975505" y="272183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3051175" y="441093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(a)</a:t>
            </a:r>
          </a:p>
        </p:txBody>
      </p:sp>
      <p:sp>
        <p:nvSpPr>
          <p:cNvPr id="10267" name="Text Box 28"/>
          <p:cNvSpPr txBox="1">
            <a:spLocks noChangeArrowheads="1"/>
          </p:cNvSpPr>
          <p:nvPr/>
        </p:nvSpPr>
        <p:spPr bwMode="auto">
          <a:xfrm>
            <a:off x="5718175" y="4425217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(b)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8863" y="5040067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M[Row*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Width+k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9273" y="5040067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N[k*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Width+Col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294" y="5636129"/>
            <a:ext cx="772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 is loop counter in the inner product loop of the kernel code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2854" y="1242280"/>
            <a:ext cx="682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M, threads in a warp read adjacent rows;</a:t>
            </a:r>
          </a:p>
          <a:p>
            <a:r>
              <a:rPr lang="en-US" altLang="zh-CN" dirty="0"/>
              <a:t>For N, threads in a warp read adjacent columns;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75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0B945F69-308C-4648-B7F9-559F2B5839E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1268" name="Line 71"/>
          <p:cNvSpPr>
            <a:spLocks noChangeShapeType="1"/>
          </p:cNvSpPr>
          <p:nvPr/>
        </p:nvSpPr>
        <p:spPr bwMode="auto">
          <a:xfrm>
            <a:off x="1108075" y="5326699"/>
            <a:ext cx="0" cy="3048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72"/>
          <p:cNvSpPr txBox="1">
            <a:spLocks noChangeArrowheads="1"/>
          </p:cNvSpPr>
          <p:nvPr/>
        </p:nvSpPr>
        <p:spPr bwMode="auto">
          <a:xfrm>
            <a:off x="803276" y="5127820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N</a:t>
            </a:r>
          </a:p>
        </p:txBody>
      </p:sp>
      <p:sp>
        <p:nvSpPr>
          <p:cNvPr id="11270" name="Text Box 73"/>
          <p:cNvSpPr txBox="1">
            <a:spLocks noChangeArrowheads="1"/>
          </p:cNvSpPr>
          <p:nvPr/>
        </p:nvSpPr>
        <p:spPr bwMode="auto">
          <a:xfrm>
            <a:off x="1108075" y="4772731"/>
            <a:ext cx="427038" cy="4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11271" name="Text Box 74"/>
          <p:cNvSpPr txBox="1">
            <a:spLocks noChangeArrowheads="1"/>
          </p:cNvSpPr>
          <p:nvPr/>
        </p:nvSpPr>
        <p:spPr bwMode="auto">
          <a:xfrm>
            <a:off x="1565275" y="4772731"/>
            <a:ext cx="427038" cy="4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1</a:t>
            </a:r>
          </a:p>
        </p:txBody>
      </p:sp>
      <p:sp>
        <p:nvSpPr>
          <p:cNvPr id="11272" name="Text Box 75"/>
          <p:cNvSpPr txBox="1">
            <a:spLocks noChangeArrowheads="1"/>
          </p:cNvSpPr>
          <p:nvPr/>
        </p:nvSpPr>
        <p:spPr bwMode="auto">
          <a:xfrm>
            <a:off x="2022475" y="4772731"/>
            <a:ext cx="427038" cy="4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2</a:t>
            </a:r>
          </a:p>
        </p:txBody>
      </p:sp>
      <p:sp>
        <p:nvSpPr>
          <p:cNvPr id="11273" name="Text Box 76"/>
          <p:cNvSpPr txBox="1">
            <a:spLocks noChangeArrowheads="1"/>
          </p:cNvSpPr>
          <p:nvPr/>
        </p:nvSpPr>
        <p:spPr bwMode="auto">
          <a:xfrm>
            <a:off x="2479675" y="4772731"/>
            <a:ext cx="427038" cy="4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3</a:t>
            </a:r>
          </a:p>
        </p:txBody>
      </p:sp>
      <p:sp>
        <p:nvSpPr>
          <p:cNvPr id="11274" name="Text Box 79"/>
          <p:cNvSpPr txBox="1">
            <a:spLocks noChangeArrowheads="1"/>
          </p:cNvSpPr>
          <p:nvPr/>
        </p:nvSpPr>
        <p:spPr bwMode="auto">
          <a:xfrm>
            <a:off x="1184275" y="4391710"/>
            <a:ext cx="1658938" cy="36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Load iteration 0</a:t>
            </a:r>
          </a:p>
        </p:txBody>
      </p:sp>
      <p:sp>
        <p:nvSpPr>
          <p:cNvPr id="11275" name="Text Box 80"/>
          <p:cNvSpPr txBox="1">
            <a:spLocks noChangeArrowheads="1"/>
          </p:cNvSpPr>
          <p:nvPr/>
        </p:nvSpPr>
        <p:spPr bwMode="auto">
          <a:xfrm>
            <a:off x="3013075" y="4772731"/>
            <a:ext cx="427038" cy="4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11276" name="Text Box 81"/>
          <p:cNvSpPr txBox="1">
            <a:spLocks noChangeArrowheads="1"/>
          </p:cNvSpPr>
          <p:nvPr/>
        </p:nvSpPr>
        <p:spPr bwMode="auto">
          <a:xfrm>
            <a:off x="3470275" y="4772731"/>
            <a:ext cx="427038" cy="4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1</a:t>
            </a:r>
          </a:p>
        </p:txBody>
      </p:sp>
      <p:sp>
        <p:nvSpPr>
          <p:cNvPr id="11277" name="Text Box 82"/>
          <p:cNvSpPr txBox="1">
            <a:spLocks noChangeArrowheads="1"/>
          </p:cNvSpPr>
          <p:nvPr/>
        </p:nvSpPr>
        <p:spPr bwMode="auto">
          <a:xfrm>
            <a:off x="3927475" y="4772731"/>
            <a:ext cx="427038" cy="4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2</a:t>
            </a:r>
          </a:p>
        </p:txBody>
      </p:sp>
      <p:sp>
        <p:nvSpPr>
          <p:cNvPr id="11278" name="Text Box 83"/>
          <p:cNvSpPr txBox="1">
            <a:spLocks noChangeArrowheads="1"/>
          </p:cNvSpPr>
          <p:nvPr/>
        </p:nvSpPr>
        <p:spPr bwMode="auto">
          <a:xfrm>
            <a:off x="4384675" y="4772731"/>
            <a:ext cx="427038" cy="40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3</a:t>
            </a:r>
          </a:p>
        </p:txBody>
      </p:sp>
      <p:sp>
        <p:nvSpPr>
          <p:cNvPr id="11279" name="Text Box 84"/>
          <p:cNvSpPr txBox="1">
            <a:spLocks noChangeArrowheads="1"/>
          </p:cNvSpPr>
          <p:nvPr/>
        </p:nvSpPr>
        <p:spPr bwMode="auto">
          <a:xfrm>
            <a:off x="3089275" y="4391710"/>
            <a:ext cx="1658938" cy="36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Load iteration 1</a:t>
            </a:r>
          </a:p>
        </p:txBody>
      </p:sp>
      <p:sp>
        <p:nvSpPr>
          <p:cNvPr id="11281" name="Line 86"/>
          <p:cNvSpPr>
            <a:spLocks noChangeShapeType="1"/>
          </p:cNvSpPr>
          <p:nvPr/>
        </p:nvSpPr>
        <p:spPr bwMode="auto">
          <a:xfrm flipV="1">
            <a:off x="1336675" y="5153754"/>
            <a:ext cx="0" cy="477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87"/>
          <p:cNvSpPr>
            <a:spLocks noChangeShapeType="1"/>
          </p:cNvSpPr>
          <p:nvPr/>
        </p:nvSpPr>
        <p:spPr bwMode="auto">
          <a:xfrm flipV="1">
            <a:off x="1793875" y="5153754"/>
            <a:ext cx="0" cy="477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88"/>
          <p:cNvSpPr>
            <a:spLocks noChangeShapeType="1"/>
          </p:cNvSpPr>
          <p:nvPr/>
        </p:nvSpPr>
        <p:spPr bwMode="auto">
          <a:xfrm flipV="1">
            <a:off x="2251075" y="5153754"/>
            <a:ext cx="0" cy="477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89"/>
          <p:cNvSpPr>
            <a:spLocks noChangeShapeType="1"/>
          </p:cNvSpPr>
          <p:nvPr/>
        </p:nvSpPr>
        <p:spPr bwMode="auto">
          <a:xfrm flipV="1">
            <a:off x="2708275" y="5153754"/>
            <a:ext cx="0" cy="477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90"/>
          <p:cNvSpPr>
            <a:spLocks noChangeShapeType="1"/>
          </p:cNvSpPr>
          <p:nvPr/>
        </p:nvSpPr>
        <p:spPr bwMode="auto">
          <a:xfrm flipV="1">
            <a:off x="3241675" y="5153754"/>
            <a:ext cx="0" cy="477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91"/>
          <p:cNvSpPr>
            <a:spLocks noChangeShapeType="1"/>
          </p:cNvSpPr>
          <p:nvPr/>
        </p:nvSpPr>
        <p:spPr bwMode="auto">
          <a:xfrm flipV="1">
            <a:off x="3698875" y="5153754"/>
            <a:ext cx="0" cy="477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92"/>
          <p:cNvSpPr>
            <a:spLocks noChangeShapeType="1"/>
          </p:cNvSpPr>
          <p:nvPr/>
        </p:nvSpPr>
        <p:spPr bwMode="auto">
          <a:xfrm flipV="1">
            <a:off x="4156075" y="5153754"/>
            <a:ext cx="0" cy="477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93"/>
          <p:cNvSpPr>
            <a:spLocks noChangeShapeType="1"/>
          </p:cNvSpPr>
          <p:nvPr/>
        </p:nvSpPr>
        <p:spPr bwMode="auto">
          <a:xfrm flipV="1">
            <a:off x="4613275" y="5153754"/>
            <a:ext cx="0" cy="477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Rectangle 94"/>
          <p:cNvSpPr>
            <a:spLocks noChangeArrowheads="1"/>
          </p:cNvSpPr>
          <p:nvPr/>
        </p:nvSpPr>
        <p:spPr bwMode="auto">
          <a:xfrm>
            <a:off x="1108075" y="4391710"/>
            <a:ext cx="1828800" cy="762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Rectangle 95"/>
          <p:cNvSpPr>
            <a:spLocks noChangeArrowheads="1"/>
          </p:cNvSpPr>
          <p:nvPr/>
        </p:nvSpPr>
        <p:spPr bwMode="auto">
          <a:xfrm>
            <a:off x="3013075" y="4391710"/>
            <a:ext cx="1828800" cy="762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Text Box 96"/>
          <p:cNvSpPr txBox="1">
            <a:spLocks noChangeArrowheads="1"/>
          </p:cNvSpPr>
          <p:nvPr/>
        </p:nvSpPr>
        <p:spPr bwMode="auto">
          <a:xfrm>
            <a:off x="5610225" y="4506016"/>
            <a:ext cx="488950" cy="45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…</a:t>
            </a:r>
          </a:p>
        </p:txBody>
      </p:sp>
      <p:sp>
        <p:nvSpPr>
          <p:cNvPr id="11293" name="Rectangle 2"/>
          <p:cNvSpPr>
            <a:spLocks noChangeArrowheads="1"/>
          </p:cNvSpPr>
          <p:nvPr/>
        </p:nvSpPr>
        <p:spPr bwMode="auto">
          <a:xfrm>
            <a:off x="1913424" y="2731432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3"/>
          <p:cNvSpPr>
            <a:spLocks noChangeArrowheads="1"/>
          </p:cNvSpPr>
          <p:nvPr/>
        </p:nvSpPr>
        <p:spPr bwMode="auto">
          <a:xfrm>
            <a:off x="2370624" y="2731432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4"/>
          <p:cNvSpPr>
            <a:spLocks noChangeArrowheads="1"/>
          </p:cNvSpPr>
          <p:nvPr/>
        </p:nvSpPr>
        <p:spPr bwMode="auto">
          <a:xfrm>
            <a:off x="2827824" y="1359753"/>
            <a:ext cx="457200" cy="4572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0,2</a:t>
            </a:r>
          </a:p>
        </p:txBody>
      </p:sp>
      <p:sp>
        <p:nvSpPr>
          <p:cNvPr id="11296" name="Rectangle 5"/>
          <p:cNvSpPr>
            <a:spLocks noChangeArrowheads="1"/>
          </p:cNvSpPr>
          <p:nvPr/>
        </p:nvSpPr>
        <p:spPr bwMode="auto">
          <a:xfrm>
            <a:off x="2370624" y="2274205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Rectangle 6"/>
          <p:cNvSpPr>
            <a:spLocks noChangeArrowheads="1"/>
          </p:cNvSpPr>
          <p:nvPr/>
        </p:nvSpPr>
        <p:spPr bwMode="auto">
          <a:xfrm>
            <a:off x="2370624" y="1816979"/>
            <a:ext cx="457200" cy="4572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11298" name="Rectangle 7"/>
          <p:cNvSpPr>
            <a:spLocks noChangeArrowheads="1"/>
          </p:cNvSpPr>
          <p:nvPr/>
        </p:nvSpPr>
        <p:spPr bwMode="auto">
          <a:xfrm>
            <a:off x="2370624" y="1359753"/>
            <a:ext cx="457200" cy="4572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0,1</a:t>
            </a:r>
          </a:p>
        </p:txBody>
      </p:sp>
      <p:sp>
        <p:nvSpPr>
          <p:cNvPr id="11299" name="Rectangle 8"/>
          <p:cNvSpPr>
            <a:spLocks noChangeArrowheads="1"/>
          </p:cNvSpPr>
          <p:nvPr/>
        </p:nvSpPr>
        <p:spPr bwMode="auto">
          <a:xfrm>
            <a:off x="1913424" y="1359753"/>
            <a:ext cx="457200" cy="4572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0,0</a:t>
            </a:r>
          </a:p>
        </p:txBody>
      </p:sp>
      <p:sp>
        <p:nvSpPr>
          <p:cNvPr id="11300" name="Rectangle 9"/>
          <p:cNvSpPr>
            <a:spLocks noChangeArrowheads="1"/>
          </p:cNvSpPr>
          <p:nvPr/>
        </p:nvSpPr>
        <p:spPr bwMode="auto">
          <a:xfrm>
            <a:off x="1913424" y="1816979"/>
            <a:ext cx="457200" cy="4572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11301" name="Rectangle 10"/>
          <p:cNvSpPr>
            <a:spLocks noChangeArrowheads="1"/>
          </p:cNvSpPr>
          <p:nvPr/>
        </p:nvSpPr>
        <p:spPr bwMode="auto">
          <a:xfrm>
            <a:off x="1913424" y="2274205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Rectangle 11"/>
          <p:cNvSpPr>
            <a:spLocks noChangeArrowheads="1"/>
          </p:cNvSpPr>
          <p:nvPr/>
        </p:nvSpPr>
        <p:spPr bwMode="auto">
          <a:xfrm>
            <a:off x="3285024" y="1359753"/>
            <a:ext cx="457200" cy="4572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0,3</a:t>
            </a:r>
          </a:p>
        </p:txBody>
      </p:sp>
      <p:sp>
        <p:nvSpPr>
          <p:cNvPr id="11303" name="Rectangle 12"/>
          <p:cNvSpPr>
            <a:spLocks noChangeArrowheads="1"/>
          </p:cNvSpPr>
          <p:nvPr/>
        </p:nvSpPr>
        <p:spPr bwMode="auto">
          <a:xfrm>
            <a:off x="2827824" y="2731432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Rectangle 13"/>
          <p:cNvSpPr>
            <a:spLocks noChangeArrowheads="1"/>
          </p:cNvSpPr>
          <p:nvPr/>
        </p:nvSpPr>
        <p:spPr bwMode="auto">
          <a:xfrm>
            <a:off x="2827824" y="2274205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14"/>
          <p:cNvSpPr>
            <a:spLocks noChangeArrowheads="1"/>
          </p:cNvSpPr>
          <p:nvPr/>
        </p:nvSpPr>
        <p:spPr bwMode="auto">
          <a:xfrm>
            <a:off x="2827824" y="1816979"/>
            <a:ext cx="457200" cy="4572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11306" name="Rectangle 15"/>
          <p:cNvSpPr>
            <a:spLocks noChangeArrowheads="1"/>
          </p:cNvSpPr>
          <p:nvPr/>
        </p:nvSpPr>
        <p:spPr bwMode="auto">
          <a:xfrm>
            <a:off x="3285024" y="2731432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Rectangle 16"/>
          <p:cNvSpPr>
            <a:spLocks noChangeArrowheads="1"/>
          </p:cNvSpPr>
          <p:nvPr/>
        </p:nvSpPr>
        <p:spPr bwMode="auto">
          <a:xfrm>
            <a:off x="3285024" y="2274205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Rectangle 17"/>
          <p:cNvSpPr>
            <a:spLocks noChangeArrowheads="1"/>
          </p:cNvSpPr>
          <p:nvPr/>
        </p:nvSpPr>
        <p:spPr bwMode="auto">
          <a:xfrm>
            <a:off x="3285024" y="1816979"/>
            <a:ext cx="457200" cy="4572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11309" name="Rectangle 43"/>
          <p:cNvSpPr>
            <a:spLocks noChangeArrowheads="1"/>
          </p:cNvSpPr>
          <p:nvPr/>
        </p:nvSpPr>
        <p:spPr bwMode="auto">
          <a:xfrm>
            <a:off x="1913424" y="2274205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44"/>
          <p:cNvSpPr>
            <a:spLocks noChangeArrowheads="1"/>
          </p:cNvSpPr>
          <p:nvPr/>
        </p:nvSpPr>
        <p:spPr bwMode="auto">
          <a:xfrm>
            <a:off x="2370624" y="2274205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Rectangle 45"/>
          <p:cNvSpPr>
            <a:spLocks noChangeArrowheads="1"/>
          </p:cNvSpPr>
          <p:nvPr/>
        </p:nvSpPr>
        <p:spPr bwMode="auto">
          <a:xfrm>
            <a:off x="2827824" y="2274205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Rectangle 46"/>
          <p:cNvSpPr>
            <a:spLocks noChangeArrowheads="1"/>
          </p:cNvSpPr>
          <p:nvPr/>
        </p:nvSpPr>
        <p:spPr bwMode="auto">
          <a:xfrm>
            <a:off x="3285024" y="2274205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47"/>
          <p:cNvSpPr>
            <a:spLocks noChangeArrowheads="1"/>
          </p:cNvSpPr>
          <p:nvPr/>
        </p:nvSpPr>
        <p:spPr bwMode="auto">
          <a:xfrm>
            <a:off x="2370624" y="2274205"/>
            <a:ext cx="457200" cy="457226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11314" name="Rectangle 48"/>
          <p:cNvSpPr>
            <a:spLocks noChangeArrowheads="1"/>
          </p:cNvSpPr>
          <p:nvPr/>
        </p:nvSpPr>
        <p:spPr bwMode="auto">
          <a:xfrm>
            <a:off x="1913424" y="2274205"/>
            <a:ext cx="457200" cy="457226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2,0</a:t>
            </a:r>
          </a:p>
        </p:txBody>
      </p:sp>
      <p:sp>
        <p:nvSpPr>
          <p:cNvPr id="11315" name="Rectangle 49"/>
          <p:cNvSpPr>
            <a:spLocks noChangeArrowheads="1"/>
          </p:cNvSpPr>
          <p:nvPr/>
        </p:nvSpPr>
        <p:spPr bwMode="auto">
          <a:xfrm>
            <a:off x="2827824" y="2274205"/>
            <a:ext cx="457200" cy="457226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11316" name="Rectangle 50"/>
          <p:cNvSpPr>
            <a:spLocks noChangeArrowheads="1"/>
          </p:cNvSpPr>
          <p:nvPr/>
        </p:nvSpPr>
        <p:spPr bwMode="auto">
          <a:xfrm>
            <a:off x="3285024" y="2274205"/>
            <a:ext cx="457200" cy="457226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11317" name="Rectangle 51"/>
          <p:cNvSpPr>
            <a:spLocks noChangeArrowheads="1"/>
          </p:cNvSpPr>
          <p:nvPr/>
        </p:nvSpPr>
        <p:spPr bwMode="auto">
          <a:xfrm>
            <a:off x="1913424" y="2731432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Rectangle 52"/>
          <p:cNvSpPr>
            <a:spLocks noChangeArrowheads="1"/>
          </p:cNvSpPr>
          <p:nvPr/>
        </p:nvSpPr>
        <p:spPr bwMode="auto">
          <a:xfrm>
            <a:off x="2370624" y="2731432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53"/>
          <p:cNvSpPr>
            <a:spLocks noChangeArrowheads="1"/>
          </p:cNvSpPr>
          <p:nvPr/>
        </p:nvSpPr>
        <p:spPr bwMode="auto">
          <a:xfrm>
            <a:off x="2827824" y="2731432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Rectangle 54"/>
          <p:cNvSpPr>
            <a:spLocks noChangeArrowheads="1"/>
          </p:cNvSpPr>
          <p:nvPr/>
        </p:nvSpPr>
        <p:spPr bwMode="auto">
          <a:xfrm>
            <a:off x="3285024" y="2731432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55"/>
          <p:cNvSpPr>
            <a:spLocks noChangeArrowheads="1"/>
          </p:cNvSpPr>
          <p:nvPr/>
        </p:nvSpPr>
        <p:spPr bwMode="auto">
          <a:xfrm>
            <a:off x="2370624" y="2731432"/>
            <a:ext cx="457200" cy="45722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11322" name="Rectangle 56"/>
          <p:cNvSpPr>
            <a:spLocks noChangeArrowheads="1"/>
          </p:cNvSpPr>
          <p:nvPr/>
        </p:nvSpPr>
        <p:spPr bwMode="auto">
          <a:xfrm>
            <a:off x="1913424" y="2731432"/>
            <a:ext cx="457200" cy="45722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3,0</a:t>
            </a:r>
          </a:p>
        </p:txBody>
      </p:sp>
      <p:sp>
        <p:nvSpPr>
          <p:cNvPr id="11323" name="Rectangle 57"/>
          <p:cNvSpPr>
            <a:spLocks noChangeArrowheads="1"/>
          </p:cNvSpPr>
          <p:nvPr/>
        </p:nvSpPr>
        <p:spPr bwMode="auto">
          <a:xfrm>
            <a:off x="2827824" y="2731432"/>
            <a:ext cx="457200" cy="45722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1324" name="Rectangle 58"/>
          <p:cNvSpPr>
            <a:spLocks noChangeArrowheads="1"/>
          </p:cNvSpPr>
          <p:nvPr/>
        </p:nvSpPr>
        <p:spPr bwMode="auto">
          <a:xfrm>
            <a:off x="3285024" y="2731432"/>
            <a:ext cx="457200" cy="45722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3,3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745149" y="1359753"/>
            <a:ext cx="0" cy="1828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26" name="Rectangle 19"/>
          <p:cNvSpPr>
            <a:spLocks noChangeArrowheads="1"/>
          </p:cNvSpPr>
          <p:nvPr/>
        </p:nvSpPr>
        <p:spPr bwMode="auto">
          <a:xfrm>
            <a:off x="11176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Rectangle 20"/>
          <p:cNvSpPr>
            <a:spLocks noChangeArrowheads="1"/>
          </p:cNvSpPr>
          <p:nvPr/>
        </p:nvSpPr>
        <p:spPr bwMode="auto">
          <a:xfrm>
            <a:off x="15748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Rectangle 21"/>
          <p:cNvSpPr>
            <a:spLocks noChangeArrowheads="1"/>
          </p:cNvSpPr>
          <p:nvPr/>
        </p:nvSpPr>
        <p:spPr bwMode="auto">
          <a:xfrm>
            <a:off x="20320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Rectangle 22"/>
          <p:cNvSpPr>
            <a:spLocks noChangeArrowheads="1"/>
          </p:cNvSpPr>
          <p:nvPr/>
        </p:nvSpPr>
        <p:spPr bwMode="auto">
          <a:xfrm>
            <a:off x="24892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0" name="Rectangle 23"/>
          <p:cNvSpPr>
            <a:spLocks noChangeArrowheads="1"/>
          </p:cNvSpPr>
          <p:nvPr/>
        </p:nvSpPr>
        <p:spPr bwMode="auto">
          <a:xfrm>
            <a:off x="29464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Rectangle 24"/>
          <p:cNvSpPr>
            <a:spLocks noChangeArrowheads="1"/>
          </p:cNvSpPr>
          <p:nvPr/>
        </p:nvSpPr>
        <p:spPr bwMode="auto">
          <a:xfrm>
            <a:off x="34036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2" name="Rectangle 25"/>
          <p:cNvSpPr>
            <a:spLocks noChangeArrowheads="1"/>
          </p:cNvSpPr>
          <p:nvPr/>
        </p:nvSpPr>
        <p:spPr bwMode="auto">
          <a:xfrm>
            <a:off x="38608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3" name="Rectangle 26"/>
          <p:cNvSpPr>
            <a:spLocks noChangeArrowheads="1"/>
          </p:cNvSpPr>
          <p:nvPr/>
        </p:nvSpPr>
        <p:spPr bwMode="auto">
          <a:xfrm>
            <a:off x="43180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Rectangle 27"/>
          <p:cNvSpPr>
            <a:spLocks noChangeArrowheads="1"/>
          </p:cNvSpPr>
          <p:nvPr/>
        </p:nvSpPr>
        <p:spPr bwMode="auto">
          <a:xfrm>
            <a:off x="47752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Rectangle 28"/>
          <p:cNvSpPr>
            <a:spLocks noChangeArrowheads="1"/>
          </p:cNvSpPr>
          <p:nvPr/>
        </p:nvSpPr>
        <p:spPr bwMode="auto">
          <a:xfrm>
            <a:off x="52324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" name="Rectangle 29"/>
          <p:cNvSpPr>
            <a:spLocks noChangeArrowheads="1"/>
          </p:cNvSpPr>
          <p:nvPr/>
        </p:nvSpPr>
        <p:spPr bwMode="auto">
          <a:xfrm>
            <a:off x="56896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Rectangle 30"/>
          <p:cNvSpPr>
            <a:spLocks noChangeArrowheads="1"/>
          </p:cNvSpPr>
          <p:nvPr/>
        </p:nvSpPr>
        <p:spPr bwMode="auto">
          <a:xfrm>
            <a:off x="61468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8" name="Rectangle 31"/>
          <p:cNvSpPr>
            <a:spLocks noChangeArrowheads="1"/>
          </p:cNvSpPr>
          <p:nvPr/>
        </p:nvSpPr>
        <p:spPr bwMode="auto">
          <a:xfrm>
            <a:off x="2032000" y="5631516"/>
            <a:ext cx="457200" cy="4572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0,2</a:t>
            </a:r>
          </a:p>
        </p:txBody>
      </p:sp>
      <p:sp>
        <p:nvSpPr>
          <p:cNvPr id="11339" name="Rectangle 32"/>
          <p:cNvSpPr>
            <a:spLocks noChangeArrowheads="1"/>
          </p:cNvSpPr>
          <p:nvPr/>
        </p:nvSpPr>
        <p:spPr bwMode="auto">
          <a:xfrm>
            <a:off x="1574800" y="5631516"/>
            <a:ext cx="457200" cy="4572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0,1</a:t>
            </a:r>
          </a:p>
        </p:txBody>
      </p:sp>
      <p:sp>
        <p:nvSpPr>
          <p:cNvPr id="11340" name="Rectangle 33"/>
          <p:cNvSpPr>
            <a:spLocks noChangeArrowheads="1"/>
          </p:cNvSpPr>
          <p:nvPr/>
        </p:nvSpPr>
        <p:spPr bwMode="auto">
          <a:xfrm>
            <a:off x="1117600" y="5631516"/>
            <a:ext cx="457200" cy="4572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0,0</a:t>
            </a:r>
          </a:p>
        </p:txBody>
      </p:sp>
      <p:sp>
        <p:nvSpPr>
          <p:cNvPr id="11341" name="Rectangle 34"/>
          <p:cNvSpPr>
            <a:spLocks noChangeArrowheads="1"/>
          </p:cNvSpPr>
          <p:nvPr/>
        </p:nvSpPr>
        <p:spPr bwMode="auto">
          <a:xfrm>
            <a:off x="2489200" y="5631516"/>
            <a:ext cx="457200" cy="45722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/>
              <a:t>0,3</a:t>
            </a:r>
          </a:p>
        </p:txBody>
      </p:sp>
      <p:sp>
        <p:nvSpPr>
          <p:cNvPr id="11342" name="Rectangle 35"/>
          <p:cNvSpPr>
            <a:spLocks noChangeArrowheads="1"/>
          </p:cNvSpPr>
          <p:nvPr/>
        </p:nvSpPr>
        <p:spPr bwMode="auto">
          <a:xfrm>
            <a:off x="3403600" y="5631516"/>
            <a:ext cx="457200" cy="4572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11343" name="Rectangle 36"/>
          <p:cNvSpPr>
            <a:spLocks noChangeArrowheads="1"/>
          </p:cNvSpPr>
          <p:nvPr/>
        </p:nvSpPr>
        <p:spPr bwMode="auto">
          <a:xfrm>
            <a:off x="2946400" y="5631516"/>
            <a:ext cx="457200" cy="4572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11344" name="Rectangle 37"/>
          <p:cNvSpPr>
            <a:spLocks noChangeArrowheads="1"/>
          </p:cNvSpPr>
          <p:nvPr/>
        </p:nvSpPr>
        <p:spPr bwMode="auto">
          <a:xfrm>
            <a:off x="3860800" y="5631516"/>
            <a:ext cx="457200" cy="4572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11345" name="Rectangle 38"/>
          <p:cNvSpPr>
            <a:spLocks noChangeArrowheads="1"/>
          </p:cNvSpPr>
          <p:nvPr/>
        </p:nvSpPr>
        <p:spPr bwMode="auto">
          <a:xfrm>
            <a:off x="4318000" y="5631516"/>
            <a:ext cx="457200" cy="45722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11346" name="Rectangle 39"/>
          <p:cNvSpPr>
            <a:spLocks noChangeArrowheads="1"/>
          </p:cNvSpPr>
          <p:nvPr/>
        </p:nvSpPr>
        <p:spPr bwMode="auto">
          <a:xfrm>
            <a:off x="5232400" y="5631516"/>
            <a:ext cx="457200" cy="457226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11347" name="Rectangle 40"/>
          <p:cNvSpPr>
            <a:spLocks noChangeArrowheads="1"/>
          </p:cNvSpPr>
          <p:nvPr/>
        </p:nvSpPr>
        <p:spPr bwMode="auto">
          <a:xfrm>
            <a:off x="4775200" y="5631516"/>
            <a:ext cx="457200" cy="457226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2,0</a:t>
            </a:r>
          </a:p>
        </p:txBody>
      </p:sp>
      <p:sp>
        <p:nvSpPr>
          <p:cNvPr id="11348" name="Rectangle 41"/>
          <p:cNvSpPr>
            <a:spLocks noChangeArrowheads="1"/>
          </p:cNvSpPr>
          <p:nvPr/>
        </p:nvSpPr>
        <p:spPr bwMode="auto">
          <a:xfrm>
            <a:off x="5689600" y="5631516"/>
            <a:ext cx="457200" cy="457226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11349" name="Rectangle 42"/>
          <p:cNvSpPr>
            <a:spLocks noChangeArrowheads="1"/>
          </p:cNvSpPr>
          <p:nvPr/>
        </p:nvSpPr>
        <p:spPr bwMode="auto">
          <a:xfrm>
            <a:off x="6146800" y="5631516"/>
            <a:ext cx="457200" cy="457226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11350" name="Rectangle 59"/>
          <p:cNvSpPr>
            <a:spLocks noChangeArrowheads="1"/>
          </p:cNvSpPr>
          <p:nvPr/>
        </p:nvSpPr>
        <p:spPr bwMode="auto">
          <a:xfrm>
            <a:off x="66040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1" name="Rectangle 60"/>
          <p:cNvSpPr>
            <a:spLocks noChangeArrowheads="1"/>
          </p:cNvSpPr>
          <p:nvPr/>
        </p:nvSpPr>
        <p:spPr bwMode="auto">
          <a:xfrm>
            <a:off x="70612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2" name="Rectangle 61"/>
          <p:cNvSpPr>
            <a:spLocks noChangeArrowheads="1"/>
          </p:cNvSpPr>
          <p:nvPr/>
        </p:nvSpPr>
        <p:spPr bwMode="auto">
          <a:xfrm>
            <a:off x="75184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Rectangle 62"/>
          <p:cNvSpPr>
            <a:spLocks noChangeArrowheads="1"/>
          </p:cNvSpPr>
          <p:nvPr/>
        </p:nvSpPr>
        <p:spPr bwMode="auto">
          <a:xfrm>
            <a:off x="79756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Rectangle 63"/>
          <p:cNvSpPr>
            <a:spLocks noChangeArrowheads="1"/>
          </p:cNvSpPr>
          <p:nvPr/>
        </p:nvSpPr>
        <p:spPr bwMode="auto">
          <a:xfrm>
            <a:off x="66040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5" name="Rectangle 64"/>
          <p:cNvSpPr>
            <a:spLocks noChangeArrowheads="1"/>
          </p:cNvSpPr>
          <p:nvPr/>
        </p:nvSpPr>
        <p:spPr bwMode="auto">
          <a:xfrm>
            <a:off x="70612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" name="Rectangle 65"/>
          <p:cNvSpPr>
            <a:spLocks noChangeArrowheads="1"/>
          </p:cNvSpPr>
          <p:nvPr/>
        </p:nvSpPr>
        <p:spPr bwMode="auto">
          <a:xfrm>
            <a:off x="75184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7" name="Rectangle 66"/>
          <p:cNvSpPr>
            <a:spLocks noChangeArrowheads="1"/>
          </p:cNvSpPr>
          <p:nvPr/>
        </p:nvSpPr>
        <p:spPr bwMode="auto">
          <a:xfrm>
            <a:off x="7975600" y="5631516"/>
            <a:ext cx="457200" cy="457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8" name="Rectangle 67"/>
          <p:cNvSpPr>
            <a:spLocks noChangeArrowheads="1"/>
          </p:cNvSpPr>
          <p:nvPr/>
        </p:nvSpPr>
        <p:spPr bwMode="auto">
          <a:xfrm>
            <a:off x="7061200" y="5631516"/>
            <a:ext cx="457200" cy="45722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11359" name="Rectangle 68"/>
          <p:cNvSpPr>
            <a:spLocks noChangeArrowheads="1"/>
          </p:cNvSpPr>
          <p:nvPr/>
        </p:nvSpPr>
        <p:spPr bwMode="auto">
          <a:xfrm>
            <a:off x="6604000" y="5631516"/>
            <a:ext cx="457200" cy="45722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3,0</a:t>
            </a:r>
          </a:p>
        </p:txBody>
      </p:sp>
      <p:sp>
        <p:nvSpPr>
          <p:cNvPr id="11360" name="Rectangle 69"/>
          <p:cNvSpPr>
            <a:spLocks noChangeArrowheads="1"/>
          </p:cNvSpPr>
          <p:nvPr/>
        </p:nvSpPr>
        <p:spPr bwMode="auto">
          <a:xfrm>
            <a:off x="7518400" y="5631516"/>
            <a:ext cx="457200" cy="45722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1361" name="Rectangle 70"/>
          <p:cNvSpPr>
            <a:spLocks noChangeArrowheads="1"/>
          </p:cNvSpPr>
          <p:nvPr/>
        </p:nvSpPr>
        <p:spPr bwMode="auto">
          <a:xfrm>
            <a:off x="7975600" y="5631516"/>
            <a:ext cx="457200" cy="45722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N</a:t>
            </a:r>
            <a:r>
              <a:rPr lang="en-US" sz="1600" baseline="-25000" dirty="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11362" name="Line 74"/>
          <p:cNvSpPr>
            <a:spLocks noChangeShapeType="1"/>
          </p:cNvSpPr>
          <p:nvPr/>
        </p:nvSpPr>
        <p:spPr bwMode="auto">
          <a:xfrm>
            <a:off x="3556000" y="6164947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3437"/>
            <a:ext cx="7886700" cy="1325563"/>
          </a:xfrm>
        </p:spPr>
        <p:txBody>
          <a:bodyPr/>
          <a:lstStyle/>
          <a:p>
            <a:r>
              <a:rPr lang="en-US" dirty="0"/>
              <a:t>N accesses are coalesced.</a:t>
            </a:r>
          </a:p>
        </p:txBody>
      </p:sp>
      <p:sp>
        <p:nvSpPr>
          <p:cNvPr id="99" name="TextBox 3"/>
          <p:cNvSpPr txBox="1"/>
          <p:nvPr/>
        </p:nvSpPr>
        <p:spPr>
          <a:xfrm>
            <a:off x="1848094" y="3425344"/>
            <a:ext cx="2159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07B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N[k*</a:t>
            </a:r>
            <a:r>
              <a:rPr lang="en-US" dirty="0" err="1">
                <a:solidFill>
                  <a:srgbClr val="1D07B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Width+Col</a:t>
            </a:r>
            <a:r>
              <a:rPr lang="en-US" dirty="0">
                <a:solidFill>
                  <a:srgbClr val="1D07B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dirty="0">
              <a:solidFill>
                <a:srgbClr val="1D07B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99424" y="1280217"/>
            <a:ext cx="4315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etterGothicStd"/>
              </a:rPr>
              <a:t>k*Width:</a:t>
            </a:r>
          </a:p>
          <a:p>
            <a:pPr lvl="1"/>
            <a:r>
              <a:rPr lang="en-US" altLang="zh-CN" dirty="0"/>
              <a:t>same across all threads within a given iteration of the k loop.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4199424" y="2317348"/>
            <a:ext cx="43159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etterGothicStd"/>
              </a:rPr>
              <a:t>Col:</a:t>
            </a:r>
          </a:p>
          <a:p>
            <a:pPr lvl="1"/>
            <a:r>
              <a:rPr lang="en-US" altLang="zh-CN" dirty="0"/>
              <a:t>Col=</a:t>
            </a:r>
            <a:r>
              <a:rPr lang="en-US" altLang="zh-CN" dirty="0" err="1"/>
              <a:t>blockIdx.x</a:t>
            </a:r>
            <a:r>
              <a:rPr lang="en-US" altLang="zh-CN" dirty="0"/>
              <a:t>*</a:t>
            </a:r>
            <a:r>
              <a:rPr lang="en-US" altLang="zh-CN" dirty="0" err="1"/>
              <a:t>blockDim.x+</a:t>
            </a:r>
            <a:r>
              <a:rPr lang="en-US" altLang="zh-CN" dirty="0" err="1">
                <a:solidFill>
                  <a:srgbClr val="1D07BF"/>
                </a:solidFill>
              </a:rPr>
              <a:t>threadIdx.x</a:t>
            </a:r>
            <a:endParaRPr lang="en-US" altLang="zh-CN" dirty="0">
              <a:solidFill>
                <a:srgbClr val="1D07BF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blockIndx.x</a:t>
            </a:r>
            <a:r>
              <a:rPr lang="en-US" altLang="zh-CN" dirty="0"/>
              <a:t> and </a:t>
            </a:r>
            <a:r>
              <a:rPr lang="en-US" altLang="zh-CN" dirty="0" err="1"/>
              <a:t>blockDim.x</a:t>
            </a:r>
            <a:r>
              <a:rPr lang="en-US" altLang="zh-CN" dirty="0"/>
              <a:t> are same for all threads in the same block.</a:t>
            </a:r>
            <a:endParaRPr lang="zh-CN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78674B-843F-C74D-AABF-D24EBA880341}"/>
              </a:ext>
            </a:extLst>
          </p:cNvPr>
          <p:cNvCxnSpPr/>
          <p:nvPr/>
        </p:nvCxnSpPr>
        <p:spPr>
          <a:xfrm>
            <a:off x="2155277" y="1117657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A278FC7-98D5-A943-BF76-7910C2E687E0}"/>
              </a:ext>
            </a:extLst>
          </p:cNvPr>
          <p:cNvCxnSpPr/>
          <p:nvPr/>
        </p:nvCxnSpPr>
        <p:spPr>
          <a:xfrm>
            <a:off x="2601596" y="1117657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CCF4C0-C145-E242-A5C9-170FE40CD239}"/>
              </a:ext>
            </a:extLst>
          </p:cNvPr>
          <p:cNvCxnSpPr/>
          <p:nvPr/>
        </p:nvCxnSpPr>
        <p:spPr>
          <a:xfrm>
            <a:off x="3100157" y="1117657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47BA1F8-893A-354C-BA3D-77A3DC3D8BFD}"/>
              </a:ext>
            </a:extLst>
          </p:cNvPr>
          <p:cNvCxnSpPr/>
          <p:nvPr/>
        </p:nvCxnSpPr>
        <p:spPr>
          <a:xfrm>
            <a:off x="3546476" y="1117657"/>
            <a:ext cx="0" cy="203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48C9F0-828F-2E45-B791-738B7570D9CC}"/>
              </a:ext>
            </a:extLst>
          </p:cNvPr>
          <p:cNvSpPr txBox="1"/>
          <p:nvPr/>
        </p:nvSpPr>
        <p:spPr>
          <a:xfrm>
            <a:off x="1259840" y="2487775"/>
            <a:ext cx="62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109" name="Text Box 84">
            <a:extLst>
              <a:ext uri="{FF2B5EF4-FFF2-40B4-BE49-F238E27FC236}">
                <a16:creationId xmlns:a16="http://schemas.microsoft.com/office/drawing/2014/main" id="{CC5E7489-E394-CC40-AB6C-63AE0D7C0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29" y="1654798"/>
            <a:ext cx="89315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Access direction in Kernel code</a:t>
            </a:r>
          </a:p>
        </p:txBody>
      </p:sp>
    </p:spTree>
    <p:extLst>
      <p:ext uri="{BB962C8B-B14F-4D97-AF65-F5344CB8AC3E}">
        <p14:creationId xmlns:p14="http://schemas.microsoft.com/office/powerpoint/2010/main" val="23241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-4157"/>
            <a:ext cx="7886700" cy="1325563"/>
          </a:xfrm>
        </p:spPr>
        <p:txBody>
          <a:bodyPr/>
          <a:lstStyle/>
          <a:p>
            <a:r>
              <a:rPr lang="en-US" dirty="0"/>
              <a:t>M accesses are not coalesced. </a:t>
            </a:r>
          </a:p>
        </p:txBody>
      </p:sp>
      <p:sp>
        <p:nvSpPr>
          <p:cNvPr id="96" name="Slide Number Placeholder 2"/>
          <p:cNvSpPr>
            <a:spLocks noGrp="1"/>
          </p:cNvSpPr>
          <p:nvPr>
            <p:ph type="sldNum" idx="11"/>
          </p:nvPr>
        </p:nvSpPr>
        <p:spPr>
          <a:xfrm>
            <a:off x="3028950" y="5978295"/>
            <a:ext cx="3086100" cy="365125"/>
          </a:xfrm>
        </p:spPr>
        <p:txBody>
          <a:bodyPr/>
          <a:lstStyle/>
          <a:p>
            <a:pPr>
              <a:defRPr/>
            </a:pPr>
            <a:fld id="{3C1899D9-9186-4816-8E16-D59A7BCDD31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2292" name="Line 71"/>
          <p:cNvSpPr>
            <a:spLocks noChangeShapeType="1"/>
          </p:cNvSpPr>
          <p:nvPr/>
        </p:nvSpPr>
        <p:spPr bwMode="auto">
          <a:xfrm>
            <a:off x="826445" y="548934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Text Box 72"/>
          <p:cNvSpPr txBox="1">
            <a:spLocks noChangeArrowheads="1"/>
          </p:cNvSpPr>
          <p:nvPr/>
        </p:nvSpPr>
        <p:spPr bwMode="auto">
          <a:xfrm>
            <a:off x="383533" y="5241694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M</a:t>
            </a:r>
          </a:p>
        </p:txBody>
      </p:sp>
      <p:sp>
        <p:nvSpPr>
          <p:cNvPr id="12294" name="Text Box 73"/>
          <p:cNvSpPr txBox="1">
            <a:spLocks noChangeArrowheads="1"/>
          </p:cNvSpPr>
          <p:nvPr/>
        </p:nvSpPr>
        <p:spPr bwMode="auto">
          <a:xfrm>
            <a:off x="826445" y="4996983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12295" name="Text Box 74"/>
          <p:cNvSpPr txBox="1">
            <a:spLocks noChangeArrowheads="1"/>
          </p:cNvSpPr>
          <p:nvPr/>
        </p:nvSpPr>
        <p:spPr bwMode="auto">
          <a:xfrm>
            <a:off x="2731445" y="4996983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1</a:t>
            </a:r>
          </a:p>
        </p:txBody>
      </p:sp>
      <p:sp>
        <p:nvSpPr>
          <p:cNvPr id="12296" name="Text Box 75"/>
          <p:cNvSpPr txBox="1">
            <a:spLocks noChangeArrowheads="1"/>
          </p:cNvSpPr>
          <p:nvPr/>
        </p:nvSpPr>
        <p:spPr bwMode="auto">
          <a:xfrm>
            <a:off x="4407845" y="4996983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2</a:t>
            </a:r>
          </a:p>
        </p:txBody>
      </p:sp>
      <p:sp>
        <p:nvSpPr>
          <p:cNvPr id="12297" name="Text Box 76"/>
          <p:cNvSpPr txBox="1">
            <a:spLocks noChangeArrowheads="1"/>
          </p:cNvSpPr>
          <p:nvPr/>
        </p:nvSpPr>
        <p:spPr bwMode="auto">
          <a:xfrm>
            <a:off x="6312845" y="4996983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3</a:t>
            </a:r>
          </a:p>
        </p:txBody>
      </p:sp>
      <p:sp>
        <p:nvSpPr>
          <p:cNvPr id="12298" name="Text Box 78"/>
          <p:cNvSpPr txBox="1">
            <a:spLocks noChangeArrowheads="1"/>
          </p:cNvSpPr>
          <p:nvPr/>
        </p:nvSpPr>
        <p:spPr bwMode="auto">
          <a:xfrm>
            <a:off x="1573364" y="4758975"/>
            <a:ext cx="16589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/>
              <a:t>Load iteration 0</a:t>
            </a:r>
          </a:p>
        </p:txBody>
      </p:sp>
      <p:sp>
        <p:nvSpPr>
          <p:cNvPr id="12299" name="Text Box 79"/>
          <p:cNvSpPr txBox="1">
            <a:spLocks noChangeArrowheads="1"/>
          </p:cNvSpPr>
          <p:nvPr/>
        </p:nvSpPr>
        <p:spPr bwMode="auto">
          <a:xfrm>
            <a:off x="1359845" y="4223255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12300" name="Text Box 80"/>
          <p:cNvSpPr txBox="1">
            <a:spLocks noChangeArrowheads="1"/>
          </p:cNvSpPr>
          <p:nvPr/>
        </p:nvSpPr>
        <p:spPr bwMode="auto">
          <a:xfrm>
            <a:off x="3188645" y="4223255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1</a:t>
            </a:r>
          </a:p>
        </p:txBody>
      </p:sp>
      <p:sp>
        <p:nvSpPr>
          <p:cNvPr id="12301" name="Text Box 81"/>
          <p:cNvSpPr txBox="1">
            <a:spLocks noChangeArrowheads="1"/>
          </p:cNvSpPr>
          <p:nvPr/>
        </p:nvSpPr>
        <p:spPr bwMode="auto">
          <a:xfrm>
            <a:off x="4865045" y="4223255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2</a:t>
            </a:r>
          </a:p>
        </p:txBody>
      </p:sp>
      <p:sp>
        <p:nvSpPr>
          <p:cNvPr id="12302" name="Text Box 82"/>
          <p:cNvSpPr txBox="1">
            <a:spLocks noChangeArrowheads="1"/>
          </p:cNvSpPr>
          <p:nvPr/>
        </p:nvSpPr>
        <p:spPr bwMode="auto">
          <a:xfrm>
            <a:off x="6846245" y="4223255"/>
            <a:ext cx="4270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</a:t>
            </a:r>
            <a:r>
              <a:rPr lang="en-US" sz="2000" baseline="-25000"/>
              <a:t>3</a:t>
            </a:r>
          </a:p>
        </p:txBody>
      </p:sp>
      <p:sp>
        <p:nvSpPr>
          <p:cNvPr id="12303" name="Text Box 83"/>
          <p:cNvSpPr txBox="1">
            <a:spLocks noChangeArrowheads="1"/>
          </p:cNvSpPr>
          <p:nvPr/>
        </p:nvSpPr>
        <p:spPr bwMode="auto">
          <a:xfrm>
            <a:off x="2115495" y="3998277"/>
            <a:ext cx="16589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Load iteration 1</a:t>
            </a:r>
          </a:p>
        </p:txBody>
      </p:sp>
      <p:sp>
        <p:nvSpPr>
          <p:cNvPr id="12304" name="Text Box 84"/>
          <p:cNvSpPr txBox="1">
            <a:spLocks noChangeArrowheads="1"/>
          </p:cNvSpPr>
          <p:nvPr/>
        </p:nvSpPr>
        <p:spPr bwMode="auto">
          <a:xfrm>
            <a:off x="246729" y="1654798"/>
            <a:ext cx="89315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Access direction in Kernel code</a:t>
            </a:r>
          </a:p>
        </p:txBody>
      </p:sp>
      <p:sp>
        <p:nvSpPr>
          <p:cNvPr id="12305" name="Line 85"/>
          <p:cNvSpPr>
            <a:spLocks noChangeShapeType="1"/>
          </p:cNvSpPr>
          <p:nvPr/>
        </p:nvSpPr>
        <p:spPr bwMode="auto">
          <a:xfrm flipV="1">
            <a:off x="1055045" y="5375044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86"/>
          <p:cNvSpPr>
            <a:spLocks noChangeShapeType="1"/>
          </p:cNvSpPr>
          <p:nvPr/>
        </p:nvSpPr>
        <p:spPr bwMode="auto">
          <a:xfrm flipV="1">
            <a:off x="1512245" y="4604254"/>
            <a:ext cx="0" cy="1189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87"/>
          <p:cNvSpPr>
            <a:spLocks noChangeShapeType="1"/>
          </p:cNvSpPr>
          <p:nvPr/>
        </p:nvSpPr>
        <p:spPr bwMode="auto">
          <a:xfrm flipV="1">
            <a:off x="5093645" y="4604254"/>
            <a:ext cx="0" cy="11898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88"/>
          <p:cNvSpPr>
            <a:spLocks noChangeShapeType="1"/>
          </p:cNvSpPr>
          <p:nvPr/>
        </p:nvSpPr>
        <p:spPr bwMode="auto">
          <a:xfrm flipV="1">
            <a:off x="6541445" y="5375044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89"/>
          <p:cNvSpPr>
            <a:spLocks noChangeShapeType="1"/>
          </p:cNvSpPr>
          <p:nvPr/>
        </p:nvSpPr>
        <p:spPr bwMode="auto">
          <a:xfrm flipV="1">
            <a:off x="2960045" y="5375044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90"/>
          <p:cNvSpPr>
            <a:spLocks noChangeShapeType="1"/>
          </p:cNvSpPr>
          <p:nvPr/>
        </p:nvSpPr>
        <p:spPr bwMode="auto">
          <a:xfrm flipV="1">
            <a:off x="3417245" y="4604254"/>
            <a:ext cx="0" cy="11898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91"/>
          <p:cNvSpPr>
            <a:spLocks noChangeShapeType="1"/>
          </p:cNvSpPr>
          <p:nvPr/>
        </p:nvSpPr>
        <p:spPr bwMode="auto">
          <a:xfrm flipV="1">
            <a:off x="6998645" y="4604254"/>
            <a:ext cx="0" cy="11898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92"/>
          <p:cNvSpPr>
            <a:spLocks noChangeShapeType="1"/>
          </p:cNvSpPr>
          <p:nvPr/>
        </p:nvSpPr>
        <p:spPr bwMode="auto">
          <a:xfrm flipV="1">
            <a:off x="4636445" y="5375044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Rectangle 93"/>
          <p:cNvSpPr>
            <a:spLocks noChangeArrowheads="1"/>
          </p:cNvSpPr>
          <p:nvPr/>
        </p:nvSpPr>
        <p:spPr bwMode="auto">
          <a:xfrm>
            <a:off x="826445" y="4784493"/>
            <a:ext cx="6553200" cy="5934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94"/>
          <p:cNvSpPr>
            <a:spLocks noChangeArrowheads="1"/>
          </p:cNvSpPr>
          <p:nvPr/>
        </p:nvSpPr>
        <p:spPr bwMode="auto">
          <a:xfrm>
            <a:off x="1359845" y="3998277"/>
            <a:ext cx="6400800" cy="605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Text Box 95"/>
          <p:cNvSpPr txBox="1">
            <a:spLocks noChangeArrowheads="1"/>
          </p:cNvSpPr>
          <p:nvPr/>
        </p:nvSpPr>
        <p:spPr bwMode="auto">
          <a:xfrm>
            <a:off x="7913045" y="354107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…</a:t>
            </a:r>
          </a:p>
        </p:txBody>
      </p:sp>
      <p:sp>
        <p:nvSpPr>
          <p:cNvPr id="12317" name="Rectangle 2"/>
          <p:cNvSpPr>
            <a:spLocks noChangeArrowheads="1"/>
          </p:cNvSpPr>
          <p:nvPr/>
        </p:nvSpPr>
        <p:spPr bwMode="auto">
          <a:xfrm>
            <a:off x="1847850" y="269785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"/>
          <p:cNvSpPr>
            <a:spLocks noChangeArrowheads="1"/>
          </p:cNvSpPr>
          <p:nvPr/>
        </p:nvSpPr>
        <p:spPr bwMode="auto">
          <a:xfrm>
            <a:off x="2305050" y="269785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4"/>
          <p:cNvSpPr>
            <a:spLocks noChangeArrowheads="1"/>
          </p:cNvSpPr>
          <p:nvPr/>
        </p:nvSpPr>
        <p:spPr bwMode="auto">
          <a:xfrm>
            <a:off x="2762250" y="1326252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0,2</a:t>
            </a:r>
          </a:p>
        </p:txBody>
      </p:sp>
      <p:sp>
        <p:nvSpPr>
          <p:cNvPr id="12320" name="Rectangle 5"/>
          <p:cNvSpPr>
            <a:spLocks noChangeArrowheads="1"/>
          </p:cNvSpPr>
          <p:nvPr/>
        </p:nvSpPr>
        <p:spPr bwMode="auto">
          <a:xfrm>
            <a:off x="23050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6"/>
          <p:cNvSpPr>
            <a:spLocks noChangeArrowheads="1"/>
          </p:cNvSpPr>
          <p:nvPr/>
        </p:nvSpPr>
        <p:spPr bwMode="auto">
          <a:xfrm>
            <a:off x="2305050" y="1783452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12322" name="Rectangle 7"/>
          <p:cNvSpPr>
            <a:spLocks noChangeArrowheads="1"/>
          </p:cNvSpPr>
          <p:nvPr/>
        </p:nvSpPr>
        <p:spPr bwMode="auto">
          <a:xfrm>
            <a:off x="2305050" y="1326252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0,1</a:t>
            </a:r>
          </a:p>
        </p:txBody>
      </p:sp>
      <p:sp>
        <p:nvSpPr>
          <p:cNvPr id="12323" name="Rectangle 8"/>
          <p:cNvSpPr>
            <a:spLocks noChangeArrowheads="1"/>
          </p:cNvSpPr>
          <p:nvPr/>
        </p:nvSpPr>
        <p:spPr bwMode="auto">
          <a:xfrm>
            <a:off x="1847850" y="1326252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12324" name="Rectangle 9"/>
          <p:cNvSpPr>
            <a:spLocks noChangeArrowheads="1"/>
          </p:cNvSpPr>
          <p:nvPr/>
        </p:nvSpPr>
        <p:spPr bwMode="auto">
          <a:xfrm>
            <a:off x="1847850" y="1783452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12325" name="Rectangle 10"/>
          <p:cNvSpPr>
            <a:spLocks noChangeArrowheads="1"/>
          </p:cNvSpPr>
          <p:nvPr/>
        </p:nvSpPr>
        <p:spPr bwMode="auto">
          <a:xfrm>
            <a:off x="18478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11"/>
          <p:cNvSpPr>
            <a:spLocks noChangeArrowheads="1"/>
          </p:cNvSpPr>
          <p:nvPr/>
        </p:nvSpPr>
        <p:spPr bwMode="auto">
          <a:xfrm>
            <a:off x="3219450" y="1326252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0,3</a:t>
            </a:r>
          </a:p>
        </p:txBody>
      </p:sp>
      <p:sp>
        <p:nvSpPr>
          <p:cNvPr id="12327" name="Rectangle 12"/>
          <p:cNvSpPr>
            <a:spLocks noChangeArrowheads="1"/>
          </p:cNvSpPr>
          <p:nvPr/>
        </p:nvSpPr>
        <p:spPr bwMode="auto">
          <a:xfrm>
            <a:off x="2762250" y="269785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8" name="Rectangle 13"/>
          <p:cNvSpPr>
            <a:spLocks noChangeArrowheads="1"/>
          </p:cNvSpPr>
          <p:nvPr/>
        </p:nvSpPr>
        <p:spPr bwMode="auto">
          <a:xfrm>
            <a:off x="27622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Rectangle 14"/>
          <p:cNvSpPr>
            <a:spLocks noChangeArrowheads="1"/>
          </p:cNvSpPr>
          <p:nvPr/>
        </p:nvSpPr>
        <p:spPr bwMode="auto">
          <a:xfrm>
            <a:off x="2762250" y="1783452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12330" name="Rectangle 15"/>
          <p:cNvSpPr>
            <a:spLocks noChangeArrowheads="1"/>
          </p:cNvSpPr>
          <p:nvPr/>
        </p:nvSpPr>
        <p:spPr bwMode="auto">
          <a:xfrm>
            <a:off x="3219450" y="269785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Rectangle 16"/>
          <p:cNvSpPr>
            <a:spLocks noChangeArrowheads="1"/>
          </p:cNvSpPr>
          <p:nvPr/>
        </p:nvSpPr>
        <p:spPr bwMode="auto">
          <a:xfrm>
            <a:off x="32194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Rectangle 17"/>
          <p:cNvSpPr>
            <a:spLocks noChangeArrowheads="1"/>
          </p:cNvSpPr>
          <p:nvPr/>
        </p:nvSpPr>
        <p:spPr bwMode="auto">
          <a:xfrm>
            <a:off x="3219450" y="1783452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12333" name="Rectangle 43"/>
          <p:cNvSpPr>
            <a:spLocks noChangeArrowheads="1"/>
          </p:cNvSpPr>
          <p:nvPr/>
        </p:nvSpPr>
        <p:spPr bwMode="auto">
          <a:xfrm>
            <a:off x="18478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Rectangle 44"/>
          <p:cNvSpPr>
            <a:spLocks noChangeArrowheads="1"/>
          </p:cNvSpPr>
          <p:nvPr/>
        </p:nvSpPr>
        <p:spPr bwMode="auto">
          <a:xfrm>
            <a:off x="23050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Rectangle 45"/>
          <p:cNvSpPr>
            <a:spLocks noChangeArrowheads="1"/>
          </p:cNvSpPr>
          <p:nvPr/>
        </p:nvSpPr>
        <p:spPr bwMode="auto">
          <a:xfrm>
            <a:off x="27622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Rectangle 46"/>
          <p:cNvSpPr>
            <a:spLocks noChangeArrowheads="1"/>
          </p:cNvSpPr>
          <p:nvPr/>
        </p:nvSpPr>
        <p:spPr bwMode="auto">
          <a:xfrm>
            <a:off x="32194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Rectangle 47"/>
          <p:cNvSpPr>
            <a:spLocks noChangeArrowheads="1"/>
          </p:cNvSpPr>
          <p:nvPr/>
        </p:nvSpPr>
        <p:spPr bwMode="auto">
          <a:xfrm>
            <a:off x="23050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12338" name="Rectangle 48"/>
          <p:cNvSpPr>
            <a:spLocks noChangeArrowheads="1"/>
          </p:cNvSpPr>
          <p:nvPr/>
        </p:nvSpPr>
        <p:spPr bwMode="auto">
          <a:xfrm>
            <a:off x="18478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2,0</a:t>
            </a:r>
          </a:p>
        </p:txBody>
      </p:sp>
      <p:sp>
        <p:nvSpPr>
          <p:cNvPr id="12339" name="Rectangle 49"/>
          <p:cNvSpPr>
            <a:spLocks noChangeArrowheads="1"/>
          </p:cNvSpPr>
          <p:nvPr/>
        </p:nvSpPr>
        <p:spPr bwMode="auto">
          <a:xfrm>
            <a:off x="27622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12340" name="Rectangle 50"/>
          <p:cNvSpPr>
            <a:spLocks noChangeArrowheads="1"/>
          </p:cNvSpPr>
          <p:nvPr/>
        </p:nvSpPr>
        <p:spPr bwMode="auto">
          <a:xfrm>
            <a:off x="3219450" y="2240652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12341" name="Rectangle 51"/>
          <p:cNvSpPr>
            <a:spLocks noChangeArrowheads="1"/>
          </p:cNvSpPr>
          <p:nvPr/>
        </p:nvSpPr>
        <p:spPr bwMode="auto">
          <a:xfrm>
            <a:off x="1847850" y="269785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2" name="Rectangle 52"/>
          <p:cNvSpPr>
            <a:spLocks noChangeArrowheads="1"/>
          </p:cNvSpPr>
          <p:nvPr/>
        </p:nvSpPr>
        <p:spPr bwMode="auto">
          <a:xfrm>
            <a:off x="2305050" y="269785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Rectangle 53"/>
          <p:cNvSpPr>
            <a:spLocks noChangeArrowheads="1"/>
          </p:cNvSpPr>
          <p:nvPr/>
        </p:nvSpPr>
        <p:spPr bwMode="auto">
          <a:xfrm>
            <a:off x="2762250" y="269785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Rectangle 54"/>
          <p:cNvSpPr>
            <a:spLocks noChangeArrowheads="1"/>
          </p:cNvSpPr>
          <p:nvPr/>
        </p:nvSpPr>
        <p:spPr bwMode="auto">
          <a:xfrm>
            <a:off x="3219450" y="2697852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5" name="Rectangle 55"/>
          <p:cNvSpPr>
            <a:spLocks noChangeArrowheads="1"/>
          </p:cNvSpPr>
          <p:nvPr/>
        </p:nvSpPr>
        <p:spPr bwMode="auto">
          <a:xfrm>
            <a:off x="2305050" y="2697852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12346" name="Rectangle 56"/>
          <p:cNvSpPr>
            <a:spLocks noChangeArrowheads="1"/>
          </p:cNvSpPr>
          <p:nvPr/>
        </p:nvSpPr>
        <p:spPr bwMode="auto">
          <a:xfrm>
            <a:off x="1847850" y="2697852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3,0</a:t>
            </a:r>
          </a:p>
        </p:txBody>
      </p:sp>
      <p:sp>
        <p:nvSpPr>
          <p:cNvPr id="12347" name="Rectangle 57"/>
          <p:cNvSpPr>
            <a:spLocks noChangeArrowheads="1"/>
          </p:cNvSpPr>
          <p:nvPr/>
        </p:nvSpPr>
        <p:spPr bwMode="auto">
          <a:xfrm>
            <a:off x="2762250" y="2697852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2348" name="Rectangle 58"/>
          <p:cNvSpPr>
            <a:spLocks noChangeArrowheads="1"/>
          </p:cNvSpPr>
          <p:nvPr/>
        </p:nvSpPr>
        <p:spPr bwMode="auto">
          <a:xfrm>
            <a:off x="3219450" y="2697852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817688" y="1235764"/>
            <a:ext cx="18415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0" name="Rectangle 19"/>
          <p:cNvSpPr>
            <a:spLocks noChangeArrowheads="1"/>
          </p:cNvSpPr>
          <p:nvPr/>
        </p:nvSpPr>
        <p:spPr bwMode="auto">
          <a:xfrm>
            <a:off x="8264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1" name="Rectangle 20"/>
          <p:cNvSpPr>
            <a:spLocks noChangeArrowheads="1"/>
          </p:cNvSpPr>
          <p:nvPr/>
        </p:nvSpPr>
        <p:spPr bwMode="auto">
          <a:xfrm>
            <a:off x="12836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Rectangle 21"/>
          <p:cNvSpPr>
            <a:spLocks noChangeArrowheads="1"/>
          </p:cNvSpPr>
          <p:nvPr/>
        </p:nvSpPr>
        <p:spPr bwMode="auto">
          <a:xfrm>
            <a:off x="17408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3" name="Rectangle 22"/>
          <p:cNvSpPr>
            <a:spLocks noChangeArrowheads="1"/>
          </p:cNvSpPr>
          <p:nvPr/>
        </p:nvSpPr>
        <p:spPr bwMode="auto">
          <a:xfrm>
            <a:off x="21980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Rectangle 23"/>
          <p:cNvSpPr>
            <a:spLocks noChangeArrowheads="1"/>
          </p:cNvSpPr>
          <p:nvPr/>
        </p:nvSpPr>
        <p:spPr bwMode="auto">
          <a:xfrm>
            <a:off x="26552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5" name="Rectangle 24"/>
          <p:cNvSpPr>
            <a:spLocks noChangeArrowheads="1"/>
          </p:cNvSpPr>
          <p:nvPr/>
        </p:nvSpPr>
        <p:spPr bwMode="auto">
          <a:xfrm>
            <a:off x="31124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Rectangle 25"/>
          <p:cNvSpPr>
            <a:spLocks noChangeArrowheads="1"/>
          </p:cNvSpPr>
          <p:nvPr/>
        </p:nvSpPr>
        <p:spPr bwMode="auto">
          <a:xfrm>
            <a:off x="35696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7" name="Rectangle 26"/>
          <p:cNvSpPr>
            <a:spLocks noChangeArrowheads="1"/>
          </p:cNvSpPr>
          <p:nvPr/>
        </p:nvSpPr>
        <p:spPr bwMode="auto">
          <a:xfrm>
            <a:off x="40268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Rectangle 27"/>
          <p:cNvSpPr>
            <a:spLocks noChangeArrowheads="1"/>
          </p:cNvSpPr>
          <p:nvPr/>
        </p:nvSpPr>
        <p:spPr bwMode="auto">
          <a:xfrm>
            <a:off x="4484045" y="5794144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9" name="Rectangle 28"/>
          <p:cNvSpPr>
            <a:spLocks noChangeArrowheads="1"/>
          </p:cNvSpPr>
          <p:nvPr/>
        </p:nvSpPr>
        <p:spPr bwMode="auto">
          <a:xfrm>
            <a:off x="4941245" y="5794144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0" name="Rectangle 29"/>
          <p:cNvSpPr>
            <a:spLocks noChangeArrowheads="1"/>
          </p:cNvSpPr>
          <p:nvPr/>
        </p:nvSpPr>
        <p:spPr bwMode="auto">
          <a:xfrm>
            <a:off x="5398445" y="5794144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Rectangle 30"/>
          <p:cNvSpPr>
            <a:spLocks noChangeArrowheads="1"/>
          </p:cNvSpPr>
          <p:nvPr/>
        </p:nvSpPr>
        <p:spPr bwMode="auto">
          <a:xfrm>
            <a:off x="5855645" y="5794144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Rectangle 31"/>
          <p:cNvSpPr>
            <a:spLocks noChangeArrowheads="1"/>
          </p:cNvSpPr>
          <p:nvPr/>
        </p:nvSpPr>
        <p:spPr bwMode="auto">
          <a:xfrm>
            <a:off x="1740845" y="5794144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0,2</a:t>
            </a:r>
          </a:p>
        </p:txBody>
      </p:sp>
      <p:sp>
        <p:nvSpPr>
          <p:cNvPr id="12363" name="Rectangle 32"/>
          <p:cNvSpPr>
            <a:spLocks noChangeArrowheads="1"/>
          </p:cNvSpPr>
          <p:nvPr/>
        </p:nvSpPr>
        <p:spPr bwMode="auto">
          <a:xfrm>
            <a:off x="1283645" y="5794144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0,1</a:t>
            </a:r>
          </a:p>
        </p:txBody>
      </p:sp>
      <p:sp>
        <p:nvSpPr>
          <p:cNvPr id="12364" name="Rectangle 33"/>
          <p:cNvSpPr>
            <a:spLocks noChangeArrowheads="1"/>
          </p:cNvSpPr>
          <p:nvPr/>
        </p:nvSpPr>
        <p:spPr bwMode="auto">
          <a:xfrm>
            <a:off x="826445" y="5794144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12365" name="Rectangle 34"/>
          <p:cNvSpPr>
            <a:spLocks noChangeArrowheads="1"/>
          </p:cNvSpPr>
          <p:nvPr/>
        </p:nvSpPr>
        <p:spPr bwMode="auto">
          <a:xfrm>
            <a:off x="2198045" y="5794144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0,3</a:t>
            </a:r>
          </a:p>
        </p:txBody>
      </p:sp>
      <p:sp>
        <p:nvSpPr>
          <p:cNvPr id="12366" name="Rectangle 35"/>
          <p:cNvSpPr>
            <a:spLocks noChangeArrowheads="1"/>
          </p:cNvSpPr>
          <p:nvPr/>
        </p:nvSpPr>
        <p:spPr bwMode="auto">
          <a:xfrm>
            <a:off x="3112445" y="5794144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12367" name="Rectangle 36"/>
          <p:cNvSpPr>
            <a:spLocks noChangeArrowheads="1"/>
          </p:cNvSpPr>
          <p:nvPr/>
        </p:nvSpPr>
        <p:spPr bwMode="auto">
          <a:xfrm>
            <a:off x="2655245" y="5794144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12368" name="Rectangle 37"/>
          <p:cNvSpPr>
            <a:spLocks noChangeArrowheads="1"/>
          </p:cNvSpPr>
          <p:nvPr/>
        </p:nvSpPr>
        <p:spPr bwMode="auto">
          <a:xfrm>
            <a:off x="3569645" y="5794144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12369" name="Rectangle 38"/>
          <p:cNvSpPr>
            <a:spLocks noChangeArrowheads="1"/>
          </p:cNvSpPr>
          <p:nvPr/>
        </p:nvSpPr>
        <p:spPr bwMode="auto">
          <a:xfrm>
            <a:off x="4026845" y="5794144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12370" name="Rectangle 39"/>
          <p:cNvSpPr>
            <a:spLocks noChangeArrowheads="1"/>
          </p:cNvSpPr>
          <p:nvPr/>
        </p:nvSpPr>
        <p:spPr bwMode="auto">
          <a:xfrm>
            <a:off x="4941245" y="5794144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12371" name="Rectangle 40"/>
          <p:cNvSpPr>
            <a:spLocks noChangeArrowheads="1"/>
          </p:cNvSpPr>
          <p:nvPr/>
        </p:nvSpPr>
        <p:spPr bwMode="auto">
          <a:xfrm>
            <a:off x="4484045" y="5794144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2,0</a:t>
            </a:r>
          </a:p>
        </p:txBody>
      </p:sp>
      <p:sp>
        <p:nvSpPr>
          <p:cNvPr id="12372" name="Rectangle 41"/>
          <p:cNvSpPr>
            <a:spLocks noChangeArrowheads="1"/>
          </p:cNvSpPr>
          <p:nvPr/>
        </p:nvSpPr>
        <p:spPr bwMode="auto">
          <a:xfrm>
            <a:off x="5398445" y="5794144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12373" name="Rectangle 42"/>
          <p:cNvSpPr>
            <a:spLocks noChangeArrowheads="1"/>
          </p:cNvSpPr>
          <p:nvPr/>
        </p:nvSpPr>
        <p:spPr bwMode="auto">
          <a:xfrm>
            <a:off x="5855645" y="5794144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12374" name="Rectangle 59"/>
          <p:cNvSpPr>
            <a:spLocks noChangeArrowheads="1"/>
          </p:cNvSpPr>
          <p:nvPr/>
        </p:nvSpPr>
        <p:spPr bwMode="auto">
          <a:xfrm>
            <a:off x="63128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5" name="Rectangle 60"/>
          <p:cNvSpPr>
            <a:spLocks noChangeArrowheads="1"/>
          </p:cNvSpPr>
          <p:nvPr/>
        </p:nvSpPr>
        <p:spPr bwMode="auto">
          <a:xfrm>
            <a:off x="67700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6" name="Rectangle 61"/>
          <p:cNvSpPr>
            <a:spLocks noChangeArrowheads="1"/>
          </p:cNvSpPr>
          <p:nvPr/>
        </p:nvSpPr>
        <p:spPr bwMode="auto">
          <a:xfrm>
            <a:off x="72272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7" name="Rectangle 62"/>
          <p:cNvSpPr>
            <a:spLocks noChangeArrowheads="1"/>
          </p:cNvSpPr>
          <p:nvPr/>
        </p:nvSpPr>
        <p:spPr bwMode="auto">
          <a:xfrm>
            <a:off x="76844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8" name="Rectangle 63"/>
          <p:cNvSpPr>
            <a:spLocks noChangeArrowheads="1"/>
          </p:cNvSpPr>
          <p:nvPr/>
        </p:nvSpPr>
        <p:spPr bwMode="auto">
          <a:xfrm>
            <a:off x="63128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79" name="Rectangle 64"/>
          <p:cNvSpPr>
            <a:spLocks noChangeArrowheads="1"/>
          </p:cNvSpPr>
          <p:nvPr/>
        </p:nvSpPr>
        <p:spPr bwMode="auto">
          <a:xfrm>
            <a:off x="67700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80" name="Rectangle 65"/>
          <p:cNvSpPr>
            <a:spLocks noChangeArrowheads="1"/>
          </p:cNvSpPr>
          <p:nvPr/>
        </p:nvSpPr>
        <p:spPr bwMode="auto">
          <a:xfrm>
            <a:off x="72272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81" name="Rectangle 66"/>
          <p:cNvSpPr>
            <a:spLocks noChangeArrowheads="1"/>
          </p:cNvSpPr>
          <p:nvPr/>
        </p:nvSpPr>
        <p:spPr bwMode="auto">
          <a:xfrm>
            <a:off x="7684445" y="5794144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82" name="Rectangle 67"/>
          <p:cNvSpPr>
            <a:spLocks noChangeArrowheads="1"/>
          </p:cNvSpPr>
          <p:nvPr/>
        </p:nvSpPr>
        <p:spPr bwMode="auto">
          <a:xfrm>
            <a:off x="6770045" y="5794144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12383" name="Rectangle 68"/>
          <p:cNvSpPr>
            <a:spLocks noChangeArrowheads="1"/>
          </p:cNvSpPr>
          <p:nvPr/>
        </p:nvSpPr>
        <p:spPr bwMode="auto">
          <a:xfrm>
            <a:off x="6312845" y="5794144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3,0</a:t>
            </a:r>
          </a:p>
        </p:txBody>
      </p:sp>
      <p:sp>
        <p:nvSpPr>
          <p:cNvPr id="12384" name="Rectangle 69"/>
          <p:cNvSpPr>
            <a:spLocks noChangeArrowheads="1"/>
          </p:cNvSpPr>
          <p:nvPr/>
        </p:nvSpPr>
        <p:spPr bwMode="auto">
          <a:xfrm>
            <a:off x="7227245" y="5794144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2385" name="Rectangle 70"/>
          <p:cNvSpPr>
            <a:spLocks noChangeArrowheads="1"/>
          </p:cNvSpPr>
          <p:nvPr/>
        </p:nvSpPr>
        <p:spPr bwMode="auto">
          <a:xfrm>
            <a:off x="7684445" y="5794144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2" name="Rectangle 1"/>
          <p:cNvSpPr/>
          <p:nvPr/>
        </p:nvSpPr>
        <p:spPr>
          <a:xfrm>
            <a:off x="1740845" y="3345832"/>
            <a:ext cx="21101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07B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M[Row*</a:t>
            </a:r>
            <a:r>
              <a:rPr lang="en-US" dirty="0" err="1">
                <a:solidFill>
                  <a:srgbClr val="1D07B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Width+k</a:t>
            </a:r>
            <a:r>
              <a:rPr lang="en-US" dirty="0">
                <a:solidFill>
                  <a:srgbClr val="1D07B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dirty="0">
              <a:solidFill>
                <a:srgbClr val="1D07BF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199424" y="1280217"/>
            <a:ext cx="4315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etterGothicStd"/>
              </a:rPr>
              <a:t>k &amp; Width:</a:t>
            </a:r>
          </a:p>
          <a:p>
            <a:pPr lvl="1"/>
            <a:r>
              <a:rPr lang="en-US" altLang="zh-CN" dirty="0"/>
              <a:t>same across all threads within a given iteration of the k loop.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4199423" y="2098586"/>
            <a:ext cx="4634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etterGothicStd"/>
              </a:rPr>
              <a:t>Row:</a:t>
            </a:r>
          </a:p>
          <a:p>
            <a:pPr lvl="1"/>
            <a:r>
              <a:rPr lang="en-US" altLang="zh-CN" dirty="0"/>
              <a:t>Row=</a:t>
            </a:r>
            <a:r>
              <a:rPr lang="en-US" altLang="zh-CN" dirty="0" err="1"/>
              <a:t>blockIdx.y</a:t>
            </a:r>
            <a:r>
              <a:rPr lang="en-US" altLang="zh-CN" dirty="0"/>
              <a:t>*</a:t>
            </a:r>
            <a:r>
              <a:rPr lang="en-US" altLang="zh-CN" dirty="0" err="1"/>
              <a:t>blockDim.y+</a:t>
            </a:r>
            <a:r>
              <a:rPr lang="en-US" altLang="zh-CN" dirty="0" err="1">
                <a:solidFill>
                  <a:srgbClr val="1D07BF"/>
                </a:solidFill>
              </a:rPr>
              <a:t>threadIdx.y</a:t>
            </a:r>
            <a:endParaRPr lang="en-US" altLang="zh-CN" dirty="0">
              <a:solidFill>
                <a:srgbClr val="1D07BF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blockIndx.x</a:t>
            </a:r>
            <a:r>
              <a:rPr lang="en-US" altLang="zh-CN" dirty="0"/>
              <a:t> and </a:t>
            </a:r>
            <a:r>
              <a:rPr lang="en-US" altLang="zh-CN" dirty="0" err="1"/>
              <a:t>blockDim.x</a:t>
            </a:r>
            <a:r>
              <a:rPr lang="en-US" altLang="zh-CN" dirty="0"/>
              <a:t> are same for all threads in the same block.</a:t>
            </a:r>
            <a:endParaRPr lang="zh-CN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8C88BD-D2AE-0C42-833C-802D031378E4}"/>
              </a:ext>
            </a:extLst>
          </p:cNvPr>
          <p:cNvSpPr txBox="1"/>
          <p:nvPr/>
        </p:nvSpPr>
        <p:spPr>
          <a:xfrm>
            <a:off x="2816892" y="957965"/>
            <a:ext cx="62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7A201-823E-904F-B228-7020AEFB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6350" y="2099279"/>
            <a:ext cx="1601393" cy="3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-4150"/>
            <a:ext cx="7886700" cy="1325563"/>
          </a:xfrm>
        </p:spPr>
        <p:txBody>
          <a:bodyPr/>
          <a:lstStyle/>
          <a:p>
            <a:r>
              <a:rPr lang="en-US" sz="3600" dirty="0"/>
              <a:t>Use shared memory to enable coalescing in tiled matrix multiplication</a:t>
            </a:r>
          </a:p>
        </p:txBody>
      </p:sp>
      <p:sp>
        <p:nvSpPr>
          <p:cNvPr id="8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C99A0C98-5BDB-4258-B40B-F1E7E9DCCCD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3315" name="Group 1"/>
          <p:cNvGrpSpPr>
            <a:grpSpLocks/>
          </p:cNvGrpSpPr>
          <p:nvPr/>
        </p:nvGrpSpPr>
        <p:grpSpPr bwMode="auto">
          <a:xfrm>
            <a:off x="778208" y="894270"/>
            <a:ext cx="7632700" cy="6759599"/>
            <a:chOff x="976313" y="-573088"/>
            <a:chExt cx="7632700" cy="6759255"/>
          </a:xfrm>
        </p:grpSpPr>
        <p:sp>
          <p:nvSpPr>
            <p:cNvPr id="13316" name="Line 3"/>
            <p:cNvSpPr>
              <a:spLocks noChangeShapeType="1"/>
            </p:cNvSpPr>
            <p:nvPr/>
          </p:nvSpPr>
          <p:spPr bwMode="auto">
            <a:xfrm>
              <a:off x="6742113" y="-573088"/>
              <a:ext cx="0" cy="5638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976313" y="212725"/>
              <a:ext cx="76327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Freeform 5"/>
            <p:cNvSpPr>
              <a:spLocks/>
            </p:cNvSpPr>
            <p:nvPr/>
          </p:nvSpPr>
          <p:spPr bwMode="auto">
            <a:xfrm>
              <a:off x="2057400" y="2286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2057400" y="2286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2184400" y="284163"/>
              <a:ext cx="257175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err="1">
                  <a:solidFill>
                    <a:srgbClr val="1D07BF"/>
                  </a:solidFill>
                  <a:latin typeface="Arial" charset="0"/>
                </a:rPr>
                <a:t>d_M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21" name="Freeform 8"/>
            <p:cNvSpPr>
              <a:spLocks/>
            </p:cNvSpPr>
            <p:nvPr/>
          </p:nvSpPr>
          <p:spPr bwMode="auto">
            <a:xfrm>
              <a:off x="4521200" y="2317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4521200" y="2317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4649788" y="290513"/>
              <a:ext cx="241300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err="1">
                  <a:solidFill>
                    <a:srgbClr val="1D07BF"/>
                  </a:solidFill>
                  <a:latin typeface="Arial" charset="0"/>
                </a:rPr>
                <a:t>d_N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24" name="Freeform 11"/>
            <p:cNvSpPr>
              <a:spLocks/>
            </p:cNvSpPr>
            <p:nvPr/>
          </p:nvSpPr>
          <p:spPr bwMode="auto">
            <a:xfrm>
              <a:off x="5700713" y="2286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12"/>
            <p:cNvSpPr>
              <a:spLocks/>
            </p:cNvSpPr>
            <p:nvPr/>
          </p:nvSpPr>
          <p:spPr bwMode="auto">
            <a:xfrm>
              <a:off x="2057400" y="14144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Freeform 13"/>
            <p:cNvSpPr>
              <a:spLocks noEditPoints="1"/>
            </p:cNvSpPr>
            <p:nvPr/>
          </p:nvSpPr>
          <p:spPr bwMode="auto">
            <a:xfrm>
              <a:off x="6515100" y="228600"/>
              <a:ext cx="69850" cy="1974850"/>
            </a:xfrm>
            <a:custGeom>
              <a:avLst/>
              <a:gdLst>
                <a:gd name="T0" fmla="*/ 2147483647 w 158"/>
                <a:gd name="T1" fmla="*/ 2147483647 h 4800"/>
                <a:gd name="T2" fmla="*/ 2147483647 w 158"/>
                <a:gd name="T3" fmla="*/ 2147483647 h 4800"/>
                <a:gd name="T4" fmla="*/ 2147483647 w 158"/>
                <a:gd name="T5" fmla="*/ 2147483647 h 4800"/>
                <a:gd name="T6" fmla="*/ 2147483647 w 158"/>
                <a:gd name="T7" fmla="*/ 2147483647 h 4800"/>
                <a:gd name="T8" fmla="*/ 2147483647 w 158"/>
                <a:gd name="T9" fmla="*/ 2147483647 h 4800"/>
                <a:gd name="T10" fmla="*/ 2147483647 w 158"/>
                <a:gd name="T11" fmla="*/ 2147483647 h 4800"/>
                <a:gd name="T12" fmla="*/ 2147483647 w 158"/>
                <a:gd name="T13" fmla="*/ 2147483647 h 4800"/>
                <a:gd name="T14" fmla="*/ 2147483647 w 158"/>
                <a:gd name="T15" fmla="*/ 2147483647 h 4800"/>
                <a:gd name="T16" fmla="*/ 2147483647 w 158"/>
                <a:gd name="T17" fmla="*/ 2147483647 h 4800"/>
                <a:gd name="T18" fmla="*/ 2147483647 w 158"/>
                <a:gd name="T19" fmla="*/ 2147483647 h 4800"/>
                <a:gd name="T20" fmla="*/ 2147483647 w 158"/>
                <a:gd name="T21" fmla="*/ 2147483647 h 4800"/>
                <a:gd name="T22" fmla="*/ 0 w 158"/>
                <a:gd name="T23" fmla="*/ 2147483647 h 4800"/>
                <a:gd name="T24" fmla="*/ 2147483647 w 158"/>
                <a:gd name="T25" fmla="*/ 0 h 4800"/>
                <a:gd name="T26" fmla="*/ 2147483647 w 158"/>
                <a:gd name="T27" fmla="*/ 2147483647 h 4800"/>
                <a:gd name="T28" fmla="*/ 0 w 158"/>
                <a:gd name="T29" fmla="*/ 2147483647 h 48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4800">
                  <a:moveTo>
                    <a:pt x="71" y="4676"/>
                  </a:moveTo>
                  <a:lnTo>
                    <a:pt x="62" y="126"/>
                  </a:lnTo>
                  <a:cubicBezTo>
                    <a:pt x="62" y="119"/>
                    <a:pt x="68" y="113"/>
                    <a:pt x="75" y="113"/>
                  </a:cubicBezTo>
                  <a:cubicBezTo>
                    <a:pt x="81" y="113"/>
                    <a:pt x="87" y="119"/>
                    <a:pt x="87" y="126"/>
                  </a:cubicBezTo>
                  <a:lnTo>
                    <a:pt x="96" y="4675"/>
                  </a:lnTo>
                  <a:cubicBezTo>
                    <a:pt x="96" y="4683"/>
                    <a:pt x="90" y="4688"/>
                    <a:pt x="84" y="4688"/>
                  </a:cubicBezTo>
                  <a:cubicBezTo>
                    <a:pt x="77" y="4688"/>
                    <a:pt x="71" y="4683"/>
                    <a:pt x="71" y="4676"/>
                  </a:cubicBezTo>
                  <a:close/>
                  <a:moveTo>
                    <a:pt x="158" y="4650"/>
                  </a:moveTo>
                  <a:lnTo>
                    <a:pt x="84" y="4800"/>
                  </a:lnTo>
                  <a:lnTo>
                    <a:pt x="9" y="4650"/>
                  </a:lnTo>
                  <a:lnTo>
                    <a:pt x="158" y="4650"/>
                  </a:lnTo>
                  <a:close/>
                  <a:moveTo>
                    <a:pt x="0" y="150"/>
                  </a:moveTo>
                  <a:lnTo>
                    <a:pt x="75" y="0"/>
                  </a:lnTo>
                  <a:lnTo>
                    <a:pt x="149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14"/>
            <p:cNvSpPr>
              <a:spLocks noEditPoints="1"/>
            </p:cNvSpPr>
            <p:nvPr/>
          </p:nvSpPr>
          <p:spPr bwMode="auto">
            <a:xfrm>
              <a:off x="6515100" y="228600"/>
              <a:ext cx="69850" cy="1974850"/>
            </a:xfrm>
            <a:custGeom>
              <a:avLst/>
              <a:gdLst>
                <a:gd name="T0" fmla="*/ 2147483647 w 158"/>
                <a:gd name="T1" fmla="*/ 2147483647 h 4800"/>
                <a:gd name="T2" fmla="*/ 2147483647 w 158"/>
                <a:gd name="T3" fmla="*/ 2147483647 h 4800"/>
                <a:gd name="T4" fmla="*/ 2147483647 w 158"/>
                <a:gd name="T5" fmla="*/ 2147483647 h 4800"/>
                <a:gd name="T6" fmla="*/ 2147483647 w 158"/>
                <a:gd name="T7" fmla="*/ 2147483647 h 4800"/>
                <a:gd name="T8" fmla="*/ 2147483647 w 158"/>
                <a:gd name="T9" fmla="*/ 2147483647 h 4800"/>
                <a:gd name="T10" fmla="*/ 2147483647 w 158"/>
                <a:gd name="T11" fmla="*/ 2147483647 h 4800"/>
                <a:gd name="T12" fmla="*/ 2147483647 w 158"/>
                <a:gd name="T13" fmla="*/ 2147483647 h 4800"/>
                <a:gd name="T14" fmla="*/ 2147483647 w 158"/>
                <a:gd name="T15" fmla="*/ 2147483647 h 4800"/>
                <a:gd name="T16" fmla="*/ 2147483647 w 158"/>
                <a:gd name="T17" fmla="*/ 2147483647 h 4800"/>
                <a:gd name="T18" fmla="*/ 2147483647 w 158"/>
                <a:gd name="T19" fmla="*/ 2147483647 h 4800"/>
                <a:gd name="T20" fmla="*/ 2147483647 w 158"/>
                <a:gd name="T21" fmla="*/ 2147483647 h 4800"/>
                <a:gd name="T22" fmla="*/ 0 w 158"/>
                <a:gd name="T23" fmla="*/ 2147483647 h 4800"/>
                <a:gd name="T24" fmla="*/ 2147483647 w 158"/>
                <a:gd name="T25" fmla="*/ 0 h 4800"/>
                <a:gd name="T26" fmla="*/ 2147483647 w 158"/>
                <a:gd name="T27" fmla="*/ 2147483647 h 4800"/>
                <a:gd name="T28" fmla="*/ 0 w 158"/>
                <a:gd name="T29" fmla="*/ 2147483647 h 48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4800">
                  <a:moveTo>
                    <a:pt x="71" y="4676"/>
                  </a:moveTo>
                  <a:lnTo>
                    <a:pt x="62" y="126"/>
                  </a:lnTo>
                  <a:cubicBezTo>
                    <a:pt x="62" y="119"/>
                    <a:pt x="68" y="113"/>
                    <a:pt x="75" y="113"/>
                  </a:cubicBezTo>
                  <a:cubicBezTo>
                    <a:pt x="81" y="113"/>
                    <a:pt x="87" y="119"/>
                    <a:pt x="87" y="126"/>
                  </a:cubicBezTo>
                  <a:lnTo>
                    <a:pt x="96" y="4675"/>
                  </a:lnTo>
                  <a:cubicBezTo>
                    <a:pt x="96" y="4683"/>
                    <a:pt x="90" y="4688"/>
                    <a:pt x="84" y="4688"/>
                  </a:cubicBezTo>
                  <a:cubicBezTo>
                    <a:pt x="77" y="4688"/>
                    <a:pt x="71" y="4683"/>
                    <a:pt x="71" y="4676"/>
                  </a:cubicBezTo>
                  <a:close/>
                  <a:moveTo>
                    <a:pt x="158" y="4650"/>
                  </a:moveTo>
                  <a:lnTo>
                    <a:pt x="84" y="4800"/>
                  </a:lnTo>
                  <a:lnTo>
                    <a:pt x="9" y="4650"/>
                  </a:lnTo>
                  <a:lnTo>
                    <a:pt x="158" y="4650"/>
                  </a:lnTo>
                  <a:close/>
                  <a:moveTo>
                    <a:pt x="0" y="150"/>
                  </a:moveTo>
                  <a:lnTo>
                    <a:pt x="75" y="0"/>
                  </a:lnTo>
                  <a:lnTo>
                    <a:pt x="149" y="150"/>
                  </a:lnTo>
                  <a:lnTo>
                    <a:pt x="0" y="150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Freeform 15"/>
            <p:cNvSpPr>
              <a:spLocks noEditPoints="1"/>
            </p:cNvSpPr>
            <p:nvPr/>
          </p:nvSpPr>
          <p:spPr bwMode="auto">
            <a:xfrm>
              <a:off x="2055813" y="2120900"/>
              <a:ext cx="2144712" cy="68263"/>
            </a:xfrm>
            <a:custGeom>
              <a:avLst/>
              <a:gdLst>
                <a:gd name="T0" fmla="*/ 2147483647 w 4800"/>
                <a:gd name="T1" fmla="*/ 2147483647 h 164"/>
                <a:gd name="T2" fmla="*/ 2147483647 w 4800"/>
                <a:gd name="T3" fmla="*/ 2147483647 h 164"/>
                <a:gd name="T4" fmla="*/ 2147483647 w 4800"/>
                <a:gd name="T5" fmla="*/ 2147483647 h 164"/>
                <a:gd name="T6" fmla="*/ 2147483647 w 4800"/>
                <a:gd name="T7" fmla="*/ 2147483647 h 164"/>
                <a:gd name="T8" fmla="*/ 2147483647 w 4800"/>
                <a:gd name="T9" fmla="*/ 2147483647 h 164"/>
                <a:gd name="T10" fmla="*/ 2147483647 w 4800"/>
                <a:gd name="T11" fmla="*/ 2147483647 h 164"/>
                <a:gd name="T12" fmla="*/ 2147483647 w 4800"/>
                <a:gd name="T13" fmla="*/ 2147483647 h 164"/>
                <a:gd name="T14" fmla="*/ 2147483647 w 4800"/>
                <a:gd name="T15" fmla="*/ 2147483647 h 164"/>
                <a:gd name="T16" fmla="*/ 2147483647 w 4800"/>
                <a:gd name="T17" fmla="*/ 2147483647 h 164"/>
                <a:gd name="T18" fmla="*/ 2147483647 w 4800"/>
                <a:gd name="T19" fmla="*/ 2147483647 h 164"/>
                <a:gd name="T20" fmla="*/ 2147483647 w 4800"/>
                <a:gd name="T21" fmla="*/ 2147483647 h 164"/>
                <a:gd name="T22" fmla="*/ 2147483647 w 4800"/>
                <a:gd name="T23" fmla="*/ 2147483647 h 164"/>
                <a:gd name="T24" fmla="*/ 0 w 4800"/>
                <a:gd name="T25" fmla="*/ 2147483647 h 164"/>
                <a:gd name="T26" fmla="*/ 2147483647 w 4800"/>
                <a:gd name="T27" fmla="*/ 0 h 164"/>
                <a:gd name="T28" fmla="*/ 2147483647 w 4800"/>
                <a:gd name="T29" fmla="*/ 2147483647 h 1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00" h="164">
                  <a:moveTo>
                    <a:pt x="4669" y="97"/>
                  </a:moveTo>
                  <a:lnTo>
                    <a:pt x="132" y="94"/>
                  </a:lnTo>
                  <a:cubicBezTo>
                    <a:pt x="125" y="94"/>
                    <a:pt x="119" y="88"/>
                    <a:pt x="119" y="80"/>
                  </a:cubicBezTo>
                  <a:cubicBezTo>
                    <a:pt x="119" y="73"/>
                    <a:pt x="125" y="67"/>
                    <a:pt x="132" y="67"/>
                  </a:cubicBezTo>
                  <a:lnTo>
                    <a:pt x="4669" y="70"/>
                  </a:lnTo>
                  <a:cubicBezTo>
                    <a:pt x="4676" y="70"/>
                    <a:pt x="4682" y="76"/>
                    <a:pt x="4682" y="84"/>
                  </a:cubicBezTo>
                  <a:cubicBezTo>
                    <a:pt x="4682" y="91"/>
                    <a:pt x="4676" y="97"/>
                    <a:pt x="4669" y="97"/>
                  </a:cubicBezTo>
                  <a:close/>
                  <a:moveTo>
                    <a:pt x="4643" y="4"/>
                  </a:moveTo>
                  <a:lnTo>
                    <a:pt x="4800" y="84"/>
                  </a:lnTo>
                  <a:lnTo>
                    <a:pt x="4643" y="164"/>
                  </a:lnTo>
                  <a:lnTo>
                    <a:pt x="4643" y="4"/>
                  </a:lnTo>
                  <a:close/>
                  <a:moveTo>
                    <a:pt x="158" y="161"/>
                  </a:moveTo>
                  <a:lnTo>
                    <a:pt x="0" y="80"/>
                  </a:lnTo>
                  <a:lnTo>
                    <a:pt x="159" y="0"/>
                  </a:lnTo>
                  <a:lnTo>
                    <a:pt x="15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Freeform 16"/>
            <p:cNvSpPr>
              <a:spLocks noEditPoints="1"/>
            </p:cNvSpPr>
            <p:nvPr/>
          </p:nvSpPr>
          <p:spPr bwMode="auto">
            <a:xfrm>
              <a:off x="2055813" y="2120900"/>
              <a:ext cx="2144712" cy="68263"/>
            </a:xfrm>
            <a:custGeom>
              <a:avLst/>
              <a:gdLst>
                <a:gd name="T0" fmla="*/ 2147483647 w 4800"/>
                <a:gd name="T1" fmla="*/ 2147483647 h 164"/>
                <a:gd name="T2" fmla="*/ 2147483647 w 4800"/>
                <a:gd name="T3" fmla="*/ 2147483647 h 164"/>
                <a:gd name="T4" fmla="*/ 2147483647 w 4800"/>
                <a:gd name="T5" fmla="*/ 2147483647 h 164"/>
                <a:gd name="T6" fmla="*/ 2147483647 w 4800"/>
                <a:gd name="T7" fmla="*/ 2147483647 h 164"/>
                <a:gd name="T8" fmla="*/ 2147483647 w 4800"/>
                <a:gd name="T9" fmla="*/ 2147483647 h 164"/>
                <a:gd name="T10" fmla="*/ 2147483647 w 4800"/>
                <a:gd name="T11" fmla="*/ 2147483647 h 164"/>
                <a:gd name="T12" fmla="*/ 2147483647 w 4800"/>
                <a:gd name="T13" fmla="*/ 2147483647 h 164"/>
                <a:gd name="T14" fmla="*/ 2147483647 w 4800"/>
                <a:gd name="T15" fmla="*/ 2147483647 h 164"/>
                <a:gd name="T16" fmla="*/ 2147483647 w 4800"/>
                <a:gd name="T17" fmla="*/ 2147483647 h 164"/>
                <a:gd name="T18" fmla="*/ 2147483647 w 4800"/>
                <a:gd name="T19" fmla="*/ 2147483647 h 164"/>
                <a:gd name="T20" fmla="*/ 2147483647 w 4800"/>
                <a:gd name="T21" fmla="*/ 2147483647 h 164"/>
                <a:gd name="T22" fmla="*/ 2147483647 w 4800"/>
                <a:gd name="T23" fmla="*/ 2147483647 h 164"/>
                <a:gd name="T24" fmla="*/ 0 w 4800"/>
                <a:gd name="T25" fmla="*/ 2147483647 h 164"/>
                <a:gd name="T26" fmla="*/ 2147483647 w 4800"/>
                <a:gd name="T27" fmla="*/ 0 h 164"/>
                <a:gd name="T28" fmla="*/ 2147483647 w 4800"/>
                <a:gd name="T29" fmla="*/ 2147483647 h 1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00" h="164">
                  <a:moveTo>
                    <a:pt x="4669" y="97"/>
                  </a:moveTo>
                  <a:lnTo>
                    <a:pt x="132" y="94"/>
                  </a:lnTo>
                  <a:cubicBezTo>
                    <a:pt x="125" y="94"/>
                    <a:pt x="119" y="88"/>
                    <a:pt x="119" y="80"/>
                  </a:cubicBezTo>
                  <a:cubicBezTo>
                    <a:pt x="119" y="73"/>
                    <a:pt x="125" y="67"/>
                    <a:pt x="132" y="67"/>
                  </a:cubicBezTo>
                  <a:lnTo>
                    <a:pt x="4669" y="70"/>
                  </a:lnTo>
                  <a:cubicBezTo>
                    <a:pt x="4676" y="70"/>
                    <a:pt x="4682" y="76"/>
                    <a:pt x="4682" y="84"/>
                  </a:cubicBezTo>
                  <a:cubicBezTo>
                    <a:pt x="4682" y="91"/>
                    <a:pt x="4676" y="97"/>
                    <a:pt x="4669" y="97"/>
                  </a:cubicBezTo>
                  <a:close/>
                  <a:moveTo>
                    <a:pt x="4643" y="4"/>
                  </a:moveTo>
                  <a:lnTo>
                    <a:pt x="4800" y="84"/>
                  </a:lnTo>
                  <a:lnTo>
                    <a:pt x="4643" y="164"/>
                  </a:lnTo>
                  <a:lnTo>
                    <a:pt x="4643" y="4"/>
                  </a:lnTo>
                  <a:close/>
                  <a:moveTo>
                    <a:pt x="158" y="161"/>
                  </a:moveTo>
                  <a:lnTo>
                    <a:pt x="0" y="80"/>
                  </a:lnTo>
                  <a:lnTo>
                    <a:pt x="159" y="0"/>
                  </a:lnTo>
                  <a:lnTo>
                    <a:pt x="158" y="16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Rectangle 17"/>
            <p:cNvSpPr>
              <a:spLocks noChangeArrowheads="1"/>
            </p:cNvSpPr>
            <p:nvPr/>
          </p:nvSpPr>
          <p:spPr bwMode="auto">
            <a:xfrm rot="-5400000">
              <a:off x="6392069" y="1273969"/>
              <a:ext cx="1016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dirty="0">
                  <a:solidFill>
                    <a:srgbClr val="1D07BF"/>
                  </a:solidFill>
                  <a:latin typeface="Times New Roman" pitchFamily="18" charset="0"/>
                </a:rPr>
                <a:t>W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31" name="Rectangle 18"/>
            <p:cNvSpPr>
              <a:spLocks noChangeArrowheads="1"/>
            </p:cNvSpPr>
            <p:nvPr/>
          </p:nvSpPr>
          <p:spPr bwMode="auto">
            <a:xfrm rot="-5400000">
              <a:off x="6423025" y="1208088"/>
              <a:ext cx="39687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dirty="0">
                  <a:solidFill>
                    <a:srgbClr val="1D07BF"/>
                  </a:solidFill>
                  <a:latin typeface="Times New Roman" pitchFamily="18" charset="0"/>
                </a:rPr>
                <a:t>I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32" name="Rectangle 19"/>
            <p:cNvSpPr>
              <a:spLocks noChangeArrowheads="1"/>
            </p:cNvSpPr>
            <p:nvPr/>
          </p:nvSpPr>
          <p:spPr bwMode="auto">
            <a:xfrm rot="-5400000">
              <a:off x="6406356" y="1150144"/>
              <a:ext cx="730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dirty="0">
                  <a:solidFill>
                    <a:srgbClr val="1D07BF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33" name="Rectangle 20"/>
            <p:cNvSpPr>
              <a:spLocks noChangeArrowheads="1"/>
            </p:cNvSpPr>
            <p:nvPr/>
          </p:nvSpPr>
          <p:spPr bwMode="auto">
            <a:xfrm rot="-5400000">
              <a:off x="6408737" y="1081088"/>
              <a:ext cx="6826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dirty="0">
                  <a:solidFill>
                    <a:srgbClr val="1D07BF"/>
                  </a:solidFill>
                  <a:latin typeface="Times New Roman" pitchFamily="18" charset="0"/>
                </a:rPr>
                <a:t>T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34" name="Rectangle 21"/>
            <p:cNvSpPr>
              <a:spLocks noChangeArrowheads="1"/>
            </p:cNvSpPr>
            <p:nvPr/>
          </p:nvSpPr>
          <p:spPr bwMode="auto">
            <a:xfrm rot="-5400000">
              <a:off x="6403181" y="1008857"/>
              <a:ext cx="793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dirty="0">
                  <a:solidFill>
                    <a:srgbClr val="1D07BF"/>
                  </a:solidFill>
                  <a:latin typeface="Times New Roman" pitchFamily="18" charset="0"/>
                </a:rPr>
                <a:t>H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35" name="Rectangle 22"/>
            <p:cNvSpPr>
              <a:spLocks noChangeArrowheads="1"/>
            </p:cNvSpPr>
            <p:nvPr/>
          </p:nvSpPr>
          <p:spPr bwMode="auto">
            <a:xfrm>
              <a:off x="2935288" y="2001838"/>
              <a:ext cx="3619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dirty="0">
                  <a:solidFill>
                    <a:srgbClr val="1D07BF"/>
                  </a:solidFill>
                  <a:latin typeface="Times New Roman" pitchFamily="18" charset="0"/>
                </a:rPr>
                <a:t>WIDTH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36" name="Freeform 23"/>
            <p:cNvSpPr>
              <a:spLocks/>
            </p:cNvSpPr>
            <p:nvPr/>
          </p:nvSpPr>
          <p:spPr bwMode="auto">
            <a:xfrm>
              <a:off x="2057400" y="27940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Rectangle 24"/>
            <p:cNvSpPr>
              <a:spLocks noChangeArrowheads="1"/>
            </p:cNvSpPr>
            <p:nvPr/>
          </p:nvSpPr>
          <p:spPr bwMode="auto">
            <a:xfrm>
              <a:off x="2057400" y="27940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Rectangle 25"/>
            <p:cNvSpPr>
              <a:spLocks noChangeArrowheads="1"/>
            </p:cNvSpPr>
            <p:nvPr/>
          </p:nvSpPr>
          <p:spPr bwMode="auto">
            <a:xfrm>
              <a:off x="2184400" y="2849563"/>
              <a:ext cx="257175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err="1">
                  <a:solidFill>
                    <a:srgbClr val="1D07BF"/>
                  </a:solidFill>
                  <a:latin typeface="Arial" charset="0"/>
                </a:rPr>
                <a:t>d_M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39" name="Freeform 26"/>
            <p:cNvSpPr>
              <a:spLocks/>
            </p:cNvSpPr>
            <p:nvPr/>
          </p:nvSpPr>
          <p:spPr bwMode="auto">
            <a:xfrm>
              <a:off x="4521200" y="27971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Rectangle 27"/>
            <p:cNvSpPr>
              <a:spLocks noChangeArrowheads="1"/>
            </p:cNvSpPr>
            <p:nvPr/>
          </p:nvSpPr>
          <p:spPr bwMode="auto">
            <a:xfrm>
              <a:off x="4521200" y="27971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Rectangle 28"/>
            <p:cNvSpPr>
              <a:spLocks noChangeArrowheads="1"/>
            </p:cNvSpPr>
            <p:nvPr/>
          </p:nvSpPr>
          <p:spPr bwMode="auto">
            <a:xfrm>
              <a:off x="4649788" y="2857500"/>
              <a:ext cx="241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dirty="0" err="1">
                  <a:solidFill>
                    <a:srgbClr val="1D07BF"/>
                  </a:solidFill>
                  <a:latin typeface="Arial" charset="0"/>
                </a:rPr>
                <a:t>d_N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42" name="Freeform 29"/>
            <p:cNvSpPr>
              <a:spLocks/>
            </p:cNvSpPr>
            <p:nvPr/>
          </p:nvSpPr>
          <p:spPr bwMode="auto">
            <a:xfrm>
              <a:off x="2055813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Freeform 30"/>
            <p:cNvSpPr>
              <a:spLocks/>
            </p:cNvSpPr>
            <p:nvPr/>
          </p:nvSpPr>
          <p:spPr bwMode="auto">
            <a:xfrm>
              <a:off x="5541963" y="2794000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Freeform 31"/>
            <p:cNvSpPr>
              <a:spLocks/>
            </p:cNvSpPr>
            <p:nvPr/>
          </p:nvSpPr>
          <p:spPr bwMode="auto">
            <a:xfrm>
              <a:off x="7310438" y="3089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Freeform 32"/>
            <p:cNvSpPr>
              <a:spLocks/>
            </p:cNvSpPr>
            <p:nvPr/>
          </p:nvSpPr>
          <p:spPr bwMode="auto">
            <a:xfrm>
              <a:off x="7953375" y="308927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Freeform 33"/>
            <p:cNvSpPr>
              <a:spLocks/>
            </p:cNvSpPr>
            <p:nvPr/>
          </p:nvSpPr>
          <p:spPr bwMode="auto">
            <a:xfrm>
              <a:off x="7308850" y="3287713"/>
              <a:ext cx="428625" cy="49212"/>
            </a:xfrm>
            <a:custGeom>
              <a:avLst/>
              <a:gdLst>
                <a:gd name="T0" fmla="*/ 0 w 270"/>
                <a:gd name="T1" fmla="*/ 0 h 31"/>
                <a:gd name="T2" fmla="*/ 0 w 270"/>
                <a:gd name="T3" fmla="*/ 2147483647 h 31"/>
                <a:gd name="T4" fmla="*/ 2147483647 w 270"/>
                <a:gd name="T5" fmla="*/ 2147483647 h 31"/>
                <a:gd name="T6" fmla="*/ 2147483647 w 270"/>
                <a:gd name="T7" fmla="*/ 0 h 31"/>
                <a:gd name="T8" fmla="*/ 0 w 270"/>
                <a:gd name="T9" fmla="*/ 0 h 31"/>
                <a:gd name="T10" fmla="*/ 0 w 270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31">
                  <a:moveTo>
                    <a:pt x="0" y="0"/>
                  </a:moveTo>
                  <a:lnTo>
                    <a:pt x="0" y="31"/>
                  </a:lnTo>
                  <a:lnTo>
                    <a:pt x="270" y="31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Freeform 34"/>
            <p:cNvSpPr>
              <a:spLocks/>
            </p:cNvSpPr>
            <p:nvPr/>
          </p:nvSpPr>
          <p:spPr bwMode="auto">
            <a:xfrm>
              <a:off x="8112125" y="3090863"/>
              <a:ext cx="53975" cy="395287"/>
            </a:xfrm>
            <a:custGeom>
              <a:avLst/>
              <a:gdLst>
                <a:gd name="T0" fmla="*/ 0 w 34"/>
                <a:gd name="T1" fmla="*/ 0 h 249"/>
                <a:gd name="T2" fmla="*/ 0 w 34"/>
                <a:gd name="T3" fmla="*/ 2147483647 h 249"/>
                <a:gd name="T4" fmla="*/ 2147483647 w 34"/>
                <a:gd name="T5" fmla="*/ 2147483647 h 249"/>
                <a:gd name="T6" fmla="*/ 2147483647 w 34"/>
                <a:gd name="T7" fmla="*/ 0 h 249"/>
                <a:gd name="T8" fmla="*/ 0 w 34"/>
                <a:gd name="T9" fmla="*/ 0 h 249"/>
                <a:gd name="T10" fmla="*/ 0 w 34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49">
                  <a:moveTo>
                    <a:pt x="0" y="0"/>
                  </a:moveTo>
                  <a:lnTo>
                    <a:pt x="0" y="249"/>
                  </a:lnTo>
                  <a:lnTo>
                    <a:pt x="34" y="249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5"/>
            <p:cNvSpPr>
              <a:spLocks noChangeArrowheads="1"/>
            </p:cNvSpPr>
            <p:nvPr/>
          </p:nvSpPr>
          <p:spPr bwMode="auto">
            <a:xfrm>
              <a:off x="248443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Freeform 36"/>
            <p:cNvSpPr>
              <a:spLocks/>
            </p:cNvSpPr>
            <p:nvPr/>
          </p:nvSpPr>
          <p:spPr bwMode="auto">
            <a:xfrm>
              <a:off x="2484438" y="378142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Rectangle 37"/>
            <p:cNvSpPr>
              <a:spLocks noChangeArrowheads="1"/>
            </p:cNvSpPr>
            <p:nvPr/>
          </p:nvSpPr>
          <p:spPr bwMode="auto">
            <a:xfrm>
              <a:off x="248443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Freeform 38"/>
            <p:cNvSpPr>
              <a:spLocks/>
            </p:cNvSpPr>
            <p:nvPr/>
          </p:nvSpPr>
          <p:spPr bwMode="auto">
            <a:xfrm>
              <a:off x="2484438" y="378142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Rectangle 39"/>
            <p:cNvSpPr>
              <a:spLocks noChangeArrowheads="1"/>
            </p:cNvSpPr>
            <p:nvPr/>
          </p:nvSpPr>
          <p:spPr bwMode="auto">
            <a:xfrm>
              <a:off x="291306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Freeform 40"/>
            <p:cNvSpPr>
              <a:spLocks/>
            </p:cNvSpPr>
            <p:nvPr/>
          </p:nvSpPr>
          <p:spPr bwMode="auto">
            <a:xfrm>
              <a:off x="2914650" y="378142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Rectangle 41"/>
            <p:cNvSpPr>
              <a:spLocks noChangeArrowheads="1"/>
            </p:cNvSpPr>
            <p:nvPr/>
          </p:nvSpPr>
          <p:spPr bwMode="auto">
            <a:xfrm>
              <a:off x="291306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Freeform 42"/>
            <p:cNvSpPr>
              <a:spLocks/>
            </p:cNvSpPr>
            <p:nvPr/>
          </p:nvSpPr>
          <p:spPr bwMode="auto">
            <a:xfrm>
              <a:off x="2914650" y="378142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Rectangle 43"/>
            <p:cNvSpPr>
              <a:spLocks noChangeArrowheads="1"/>
            </p:cNvSpPr>
            <p:nvPr/>
          </p:nvSpPr>
          <p:spPr bwMode="auto">
            <a:xfrm>
              <a:off x="334168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Freeform 44"/>
            <p:cNvSpPr>
              <a:spLocks/>
            </p:cNvSpPr>
            <p:nvPr/>
          </p:nvSpPr>
          <p:spPr bwMode="auto">
            <a:xfrm>
              <a:off x="3341688" y="3779838"/>
              <a:ext cx="428625" cy="396875"/>
            </a:xfrm>
            <a:custGeom>
              <a:avLst/>
              <a:gdLst>
                <a:gd name="T0" fmla="*/ 0 w 270"/>
                <a:gd name="T1" fmla="*/ 0 h 250"/>
                <a:gd name="T2" fmla="*/ 0 w 270"/>
                <a:gd name="T3" fmla="*/ 2147483647 h 250"/>
                <a:gd name="T4" fmla="*/ 2147483647 w 270"/>
                <a:gd name="T5" fmla="*/ 2147483647 h 250"/>
                <a:gd name="T6" fmla="*/ 2147483647 w 270"/>
                <a:gd name="T7" fmla="*/ 0 h 250"/>
                <a:gd name="T8" fmla="*/ 0 w 270"/>
                <a:gd name="T9" fmla="*/ 0 h 250"/>
                <a:gd name="T10" fmla="*/ 0 w 270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50">
                  <a:moveTo>
                    <a:pt x="0" y="0"/>
                  </a:moveTo>
                  <a:lnTo>
                    <a:pt x="0" y="250"/>
                  </a:lnTo>
                  <a:lnTo>
                    <a:pt x="270" y="250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Rectangle 45"/>
            <p:cNvSpPr>
              <a:spLocks noChangeArrowheads="1"/>
            </p:cNvSpPr>
            <p:nvPr/>
          </p:nvSpPr>
          <p:spPr bwMode="auto">
            <a:xfrm>
              <a:off x="334168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Freeform 46"/>
            <p:cNvSpPr>
              <a:spLocks/>
            </p:cNvSpPr>
            <p:nvPr/>
          </p:nvSpPr>
          <p:spPr bwMode="auto">
            <a:xfrm>
              <a:off x="3341688" y="3779838"/>
              <a:ext cx="428625" cy="396875"/>
            </a:xfrm>
            <a:custGeom>
              <a:avLst/>
              <a:gdLst>
                <a:gd name="T0" fmla="*/ 0 w 270"/>
                <a:gd name="T1" fmla="*/ 0 h 250"/>
                <a:gd name="T2" fmla="*/ 0 w 270"/>
                <a:gd name="T3" fmla="*/ 2147483647 h 250"/>
                <a:gd name="T4" fmla="*/ 2147483647 w 270"/>
                <a:gd name="T5" fmla="*/ 2147483647 h 250"/>
                <a:gd name="T6" fmla="*/ 2147483647 w 270"/>
                <a:gd name="T7" fmla="*/ 0 h 250"/>
                <a:gd name="T8" fmla="*/ 0 w 270"/>
                <a:gd name="T9" fmla="*/ 0 h 250"/>
                <a:gd name="T10" fmla="*/ 0 w 270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50">
                  <a:moveTo>
                    <a:pt x="0" y="0"/>
                  </a:moveTo>
                  <a:lnTo>
                    <a:pt x="0" y="250"/>
                  </a:lnTo>
                  <a:lnTo>
                    <a:pt x="270" y="250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Rectangle 47"/>
            <p:cNvSpPr>
              <a:spLocks noChangeArrowheads="1"/>
            </p:cNvSpPr>
            <p:nvPr/>
          </p:nvSpPr>
          <p:spPr bwMode="auto">
            <a:xfrm>
              <a:off x="377031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Freeform 48"/>
            <p:cNvSpPr>
              <a:spLocks/>
            </p:cNvSpPr>
            <p:nvPr/>
          </p:nvSpPr>
          <p:spPr bwMode="auto">
            <a:xfrm>
              <a:off x="3773488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Rectangle 49"/>
            <p:cNvSpPr>
              <a:spLocks noChangeArrowheads="1"/>
            </p:cNvSpPr>
            <p:nvPr/>
          </p:nvSpPr>
          <p:spPr bwMode="auto">
            <a:xfrm>
              <a:off x="377031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Freeform 50"/>
            <p:cNvSpPr>
              <a:spLocks/>
            </p:cNvSpPr>
            <p:nvPr/>
          </p:nvSpPr>
          <p:spPr bwMode="auto">
            <a:xfrm>
              <a:off x="3773488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Rectangle 51"/>
            <p:cNvSpPr>
              <a:spLocks noChangeArrowheads="1"/>
            </p:cNvSpPr>
            <p:nvPr/>
          </p:nvSpPr>
          <p:spPr bwMode="auto">
            <a:xfrm>
              <a:off x="5535613" y="3186113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Freeform 52"/>
            <p:cNvSpPr>
              <a:spLocks/>
            </p:cNvSpPr>
            <p:nvPr/>
          </p:nvSpPr>
          <p:spPr bwMode="auto">
            <a:xfrm>
              <a:off x="5541963" y="318928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Rectangle 53"/>
            <p:cNvSpPr>
              <a:spLocks noChangeArrowheads="1"/>
            </p:cNvSpPr>
            <p:nvPr/>
          </p:nvSpPr>
          <p:spPr bwMode="auto">
            <a:xfrm>
              <a:off x="5535613" y="3186113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Freeform 54"/>
            <p:cNvSpPr>
              <a:spLocks/>
            </p:cNvSpPr>
            <p:nvPr/>
          </p:nvSpPr>
          <p:spPr bwMode="auto">
            <a:xfrm>
              <a:off x="5541963" y="318928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Rectangle 55"/>
            <p:cNvSpPr>
              <a:spLocks noChangeArrowheads="1"/>
            </p:cNvSpPr>
            <p:nvPr/>
          </p:nvSpPr>
          <p:spPr bwMode="auto">
            <a:xfrm>
              <a:off x="5535613" y="35814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Freeform 56"/>
            <p:cNvSpPr>
              <a:spLocks/>
            </p:cNvSpPr>
            <p:nvPr/>
          </p:nvSpPr>
          <p:spPr bwMode="auto">
            <a:xfrm>
              <a:off x="5541963" y="3584575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Rectangle 57"/>
            <p:cNvSpPr>
              <a:spLocks noChangeArrowheads="1"/>
            </p:cNvSpPr>
            <p:nvPr/>
          </p:nvSpPr>
          <p:spPr bwMode="auto">
            <a:xfrm>
              <a:off x="5535613" y="35814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Freeform 58"/>
            <p:cNvSpPr>
              <a:spLocks/>
            </p:cNvSpPr>
            <p:nvPr/>
          </p:nvSpPr>
          <p:spPr bwMode="auto">
            <a:xfrm>
              <a:off x="5541963" y="3584575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2" name="Rectangle 59"/>
            <p:cNvSpPr>
              <a:spLocks noChangeArrowheads="1"/>
            </p:cNvSpPr>
            <p:nvPr/>
          </p:nvSpPr>
          <p:spPr bwMode="auto">
            <a:xfrm>
              <a:off x="5535613" y="39751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3" name="Freeform 60"/>
            <p:cNvSpPr>
              <a:spLocks/>
            </p:cNvSpPr>
            <p:nvPr/>
          </p:nvSpPr>
          <p:spPr bwMode="auto">
            <a:xfrm>
              <a:off x="5541963" y="3978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4" name="Rectangle 61"/>
            <p:cNvSpPr>
              <a:spLocks noChangeArrowheads="1"/>
            </p:cNvSpPr>
            <p:nvPr/>
          </p:nvSpPr>
          <p:spPr bwMode="auto">
            <a:xfrm>
              <a:off x="5535613" y="39751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Freeform 62"/>
            <p:cNvSpPr>
              <a:spLocks/>
            </p:cNvSpPr>
            <p:nvPr/>
          </p:nvSpPr>
          <p:spPr bwMode="auto">
            <a:xfrm>
              <a:off x="5541963" y="3978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Rectangle 63"/>
            <p:cNvSpPr>
              <a:spLocks noChangeArrowheads="1"/>
            </p:cNvSpPr>
            <p:nvPr/>
          </p:nvSpPr>
          <p:spPr bwMode="auto">
            <a:xfrm>
              <a:off x="5535613" y="4370388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Freeform 64"/>
            <p:cNvSpPr>
              <a:spLocks/>
            </p:cNvSpPr>
            <p:nvPr/>
          </p:nvSpPr>
          <p:spPr bwMode="auto">
            <a:xfrm>
              <a:off x="5541963" y="43719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Rectangle 65"/>
            <p:cNvSpPr>
              <a:spLocks noChangeArrowheads="1"/>
            </p:cNvSpPr>
            <p:nvPr/>
          </p:nvSpPr>
          <p:spPr bwMode="auto">
            <a:xfrm>
              <a:off x="5535613" y="4370388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Freeform 66"/>
            <p:cNvSpPr>
              <a:spLocks/>
            </p:cNvSpPr>
            <p:nvPr/>
          </p:nvSpPr>
          <p:spPr bwMode="auto">
            <a:xfrm>
              <a:off x="5541963" y="43719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Rectangle 67"/>
            <p:cNvSpPr>
              <a:spLocks noChangeArrowheads="1"/>
            </p:cNvSpPr>
            <p:nvPr/>
          </p:nvSpPr>
          <p:spPr bwMode="auto">
            <a:xfrm>
              <a:off x="990600" y="857250"/>
              <a:ext cx="755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Original </a:t>
              </a:r>
              <a:endParaRPr lang="en-US"/>
            </a:p>
          </p:txBody>
        </p:sp>
        <p:sp>
          <p:nvSpPr>
            <p:cNvPr id="13381" name="Rectangle 68"/>
            <p:cNvSpPr>
              <a:spLocks noChangeArrowheads="1"/>
            </p:cNvSpPr>
            <p:nvPr/>
          </p:nvSpPr>
          <p:spPr bwMode="auto">
            <a:xfrm>
              <a:off x="1012825" y="1093788"/>
              <a:ext cx="654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Access</a:t>
              </a:r>
              <a:endParaRPr lang="en-US"/>
            </a:p>
          </p:txBody>
        </p:sp>
        <p:sp>
          <p:nvSpPr>
            <p:cNvPr id="13382" name="Rectangle 69"/>
            <p:cNvSpPr>
              <a:spLocks noChangeArrowheads="1"/>
            </p:cNvSpPr>
            <p:nvPr/>
          </p:nvSpPr>
          <p:spPr bwMode="auto">
            <a:xfrm>
              <a:off x="1012825" y="1330325"/>
              <a:ext cx="6556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Pattern</a:t>
              </a:r>
              <a:endParaRPr lang="en-US"/>
            </a:p>
          </p:txBody>
        </p:sp>
        <p:sp>
          <p:nvSpPr>
            <p:cNvPr id="13383" name="Rectangle 70"/>
            <p:cNvSpPr>
              <a:spLocks noChangeArrowheads="1"/>
            </p:cNvSpPr>
            <p:nvPr/>
          </p:nvSpPr>
          <p:spPr bwMode="auto">
            <a:xfrm>
              <a:off x="1127125" y="3429000"/>
              <a:ext cx="4953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D07BF"/>
                  </a:solidFill>
                  <a:latin typeface="Arial" charset="0"/>
                </a:rPr>
                <a:t>Tiled 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84" name="Rectangle 71"/>
            <p:cNvSpPr>
              <a:spLocks noChangeArrowheads="1"/>
            </p:cNvSpPr>
            <p:nvPr/>
          </p:nvSpPr>
          <p:spPr bwMode="auto">
            <a:xfrm>
              <a:off x="1012825" y="3659188"/>
              <a:ext cx="654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D07BF"/>
                  </a:solidFill>
                  <a:latin typeface="Arial" charset="0"/>
                </a:rPr>
                <a:t>Access</a:t>
              </a:r>
              <a:endParaRPr lang="en-US" dirty="0">
                <a:solidFill>
                  <a:srgbClr val="1D07BF"/>
                </a:solidFill>
              </a:endParaRPr>
            </a:p>
          </p:txBody>
        </p:sp>
        <p:sp>
          <p:nvSpPr>
            <p:cNvPr id="13385" name="Rectangle 72"/>
            <p:cNvSpPr>
              <a:spLocks noChangeArrowheads="1"/>
            </p:cNvSpPr>
            <p:nvPr/>
          </p:nvSpPr>
          <p:spPr bwMode="auto">
            <a:xfrm>
              <a:off x="1012825" y="3895725"/>
              <a:ext cx="6556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Pattern</a:t>
              </a:r>
              <a:endParaRPr lang="en-US"/>
            </a:p>
          </p:txBody>
        </p:sp>
        <p:sp>
          <p:nvSpPr>
            <p:cNvPr id="13386" name="Freeform 73"/>
            <p:cNvSpPr>
              <a:spLocks/>
            </p:cNvSpPr>
            <p:nvPr/>
          </p:nvSpPr>
          <p:spPr bwMode="auto">
            <a:xfrm>
              <a:off x="5808663" y="2773363"/>
              <a:ext cx="2220912" cy="234950"/>
            </a:xfrm>
            <a:custGeom>
              <a:avLst/>
              <a:gdLst>
                <a:gd name="T0" fmla="*/ 0 w 1399"/>
                <a:gd name="T1" fmla="*/ 2147483647 h 148"/>
                <a:gd name="T2" fmla="*/ 2147483647 w 1399"/>
                <a:gd name="T3" fmla="*/ 2147483647 h 1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9" h="148">
                  <a:moveTo>
                    <a:pt x="0" y="102"/>
                  </a:moveTo>
                  <a:cubicBezTo>
                    <a:pt x="615" y="0"/>
                    <a:pt x="1204" y="19"/>
                    <a:pt x="1399" y="148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7" name="Freeform 74"/>
            <p:cNvSpPr>
              <a:spLocks/>
            </p:cNvSpPr>
            <p:nvPr/>
          </p:nvSpPr>
          <p:spPr bwMode="auto">
            <a:xfrm>
              <a:off x="7989888" y="2973388"/>
              <a:ext cx="122237" cy="117475"/>
            </a:xfrm>
            <a:custGeom>
              <a:avLst/>
              <a:gdLst>
                <a:gd name="T0" fmla="*/ 2147483647 w 77"/>
                <a:gd name="T1" fmla="*/ 0 h 74"/>
                <a:gd name="T2" fmla="*/ 2147483647 w 77"/>
                <a:gd name="T3" fmla="*/ 2147483647 h 74"/>
                <a:gd name="T4" fmla="*/ 0 w 77"/>
                <a:gd name="T5" fmla="*/ 2147483647 h 74"/>
                <a:gd name="T6" fmla="*/ 2147483647 w 7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74">
                  <a:moveTo>
                    <a:pt x="41" y="0"/>
                  </a:moveTo>
                  <a:lnTo>
                    <a:pt x="77" y="74"/>
                  </a:lnTo>
                  <a:lnTo>
                    <a:pt x="0" y="3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Freeform 75"/>
            <p:cNvSpPr>
              <a:spLocks/>
            </p:cNvSpPr>
            <p:nvPr/>
          </p:nvSpPr>
          <p:spPr bwMode="auto">
            <a:xfrm>
              <a:off x="2270125" y="3557588"/>
              <a:ext cx="5159375" cy="1262062"/>
            </a:xfrm>
            <a:custGeom>
              <a:avLst/>
              <a:gdLst>
                <a:gd name="T0" fmla="*/ 0 w 3250"/>
                <a:gd name="T1" fmla="*/ 2147483647 h 795"/>
                <a:gd name="T2" fmla="*/ 2147483647 w 3250"/>
                <a:gd name="T3" fmla="*/ 0 h 7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50" h="795">
                  <a:moveTo>
                    <a:pt x="0" y="327"/>
                  </a:moveTo>
                  <a:cubicBezTo>
                    <a:pt x="1000" y="795"/>
                    <a:pt x="2374" y="657"/>
                    <a:pt x="3250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9" name="Freeform 76"/>
            <p:cNvSpPr>
              <a:spLocks/>
            </p:cNvSpPr>
            <p:nvPr/>
          </p:nvSpPr>
          <p:spPr bwMode="auto">
            <a:xfrm>
              <a:off x="7392988" y="3486150"/>
              <a:ext cx="130175" cy="109538"/>
            </a:xfrm>
            <a:custGeom>
              <a:avLst/>
              <a:gdLst>
                <a:gd name="T0" fmla="*/ 0 w 82"/>
                <a:gd name="T1" fmla="*/ 2147483647 h 69"/>
                <a:gd name="T2" fmla="*/ 2147483647 w 82"/>
                <a:gd name="T3" fmla="*/ 0 h 69"/>
                <a:gd name="T4" fmla="*/ 2147483647 w 82"/>
                <a:gd name="T5" fmla="*/ 2147483647 h 69"/>
                <a:gd name="T6" fmla="*/ 0 w 82"/>
                <a:gd name="T7" fmla="*/ 2147483647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69">
                  <a:moveTo>
                    <a:pt x="0" y="30"/>
                  </a:moveTo>
                  <a:lnTo>
                    <a:pt x="82" y="0"/>
                  </a:lnTo>
                  <a:lnTo>
                    <a:pt x="36" y="6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0" name="Rectangle 77"/>
            <p:cNvSpPr>
              <a:spLocks noChangeArrowheads="1"/>
            </p:cNvSpPr>
            <p:nvPr/>
          </p:nvSpPr>
          <p:spPr bwMode="auto">
            <a:xfrm>
              <a:off x="7286625" y="2093913"/>
              <a:ext cx="914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Copy into </a:t>
              </a:r>
              <a:endParaRPr lang="en-US"/>
            </a:p>
          </p:txBody>
        </p:sp>
        <p:sp>
          <p:nvSpPr>
            <p:cNvPr id="13391" name="Rectangle 78"/>
            <p:cNvSpPr>
              <a:spLocks noChangeArrowheads="1"/>
            </p:cNvSpPr>
            <p:nvPr/>
          </p:nvSpPr>
          <p:spPr bwMode="auto">
            <a:xfrm>
              <a:off x="7215188" y="2330450"/>
              <a:ext cx="10509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scratchpad </a:t>
              </a:r>
              <a:endParaRPr lang="en-US"/>
            </a:p>
          </p:txBody>
        </p:sp>
        <p:sp>
          <p:nvSpPr>
            <p:cNvPr id="13392" name="Rectangle 79"/>
            <p:cNvSpPr>
              <a:spLocks noChangeArrowheads="1"/>
            </p:cNvSpPr>
            <p:nvPr/>
          </p:nvSpPr>
          <p:spPr bwMode="auto">
            <a:xfrm>
              <a:off x="7351713" y="2566988"/>
              <a:ext cx="7350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/>
            </a:p>
          </p:txBody>
        </p:sp>
        <p:sp>
          <p:nvSpPr>
            <p:cNvPr id="13393" name="Rectangle 80"/>
            <p:cNvSpPr>
              <a:spLocks noChangeArrowheads="1"/>
            </p:cNvSpPr>
            <p:nvPr/>
          </p:nvSpPr>
          <p:spPr bwMode="auto">
            <a:xfrm>
              <a:off x="7408863" y="3797300"/>
              <a:ext cx="781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Perform </a:t>
              </a:r>
              <a:endParaRPr lang="en-US"/>
            </a:p>
          </p:txBody>
        </p:sp>
        <p:sp>
          <p:nvSpPr>
            <p:cNvPr id="13394" name="Rectangle 81"/>
            <p:cNvSpPr>
              <a:spLocks noChangeArrowheads="1"/>
            </p:cNvSpPr>
            <p:nvPr/>
          </p:nvSpPr>
          <p:spPr bwMode="auto">
            <a:xfrm>
              <a:off x="7172325" y="4033838"/>
              <a:ext cx="12287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multiplication </a:t>
              </a:r>
              <a:endParaRPr lang="en-US"/>
            </a:p>
          </p:txBody>
        </p:sp>
        <p:sp>
          <p:nvSpPr>
            <p:cNvPr id="13395" name="Rectangle 82"/>
            <p:cNvSpPr>
              <a:spLocks noChangeArrowheads="1"/>
            </p:cNvSpPr>
            <p:nvPr/>
          </p:nvSpPr>
          <p:spPr bwMode="auto">
            <a:xfrm>
              <a:off x="7043738" y="4271963"/>
              <a:ext cx="146843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with scratchpad </a:t>
              </a:r>
              <a:endParaRPr lang="en-US"/>
            </a:p>
          </p:txBody>
        </p:sp>
        <p:sp>
          <p:nvSpPr>
            <p:cNvPr id="13396" name="Rectangle 83"/>
            <p:cNvSpPr>
              <a:spLocks noChangeArrowheads="1"/>
            </p:cNvSpPr>
            <p:nvPr/>
          </p:nvSpPr>
          <p:spPr bwMode="auto">
            <a:xfrm>
              <a:off x="7480300" y="4508500"/>
              <a:ext cx="5857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values</a:t>
              </a:r>
              <a:endParaRPr lang="en-US"/>
            </a:p>
          </p:txBody>
        </p:sp>
        <p:sp>
          <p:nvSpPr>
            <p:cNvPr id="13397" name="Text Box 85"/>
            <p:cNvSpPr txBox="1">
              <a:spLocks noChangeArrowheads="1"/>
            </p:cNvSpPr>
            <p:nvPr/>
          </p:nvSpPr>
          <p:spPr bwMode="auto">
            <a:xfrm>
              <a:off x="1456636" y="5724525"/>
              <a:ext cx="184731" cy="461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endParaRPr 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31973" y="2750221"/>
            <a:ext cx="173609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Corner Turning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91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1162" y="1143000"/>
            <a:ext cx="8176846" cy="5405176"/>
          </a:xfr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__global__ void </a:t>
            </a:r>
            <a:r>
              <a:rPr lang="en-US" sz="1200" dirty="0" err="1">
                <a:latin typeface="Courier New"/>
                <a:cs typeface="Courier New"/>
              </a:rPr>
              <a:t>MatrixMulKernel</a:t>
            </a:r>
            <a:r>
              <a:rPr lang="en-US" sz="1200" dirty="0">
                <a:latin typeface="Courier New"/>
                <a:cs typeface="Courier New"/>
              </a:rPr>
              <a:t>(float* M, float* N, float* P,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Width){</a:t>
            </a:r>
            <a:endParaRPr lang="en-US" sz="1200" dirty="0">
              <a:latin typeface="Courier New"/>
              <a:ea typeface="Times New Roman" pitchFamily="18" charset="0"/>
              <a:cs typeface="Courier New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2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1.  __shared__ </a:t>
            </a:r>
            <a:r>
              <a:rPr lang="en-US" sz="12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200" dirty="0" err="1">
                <a:latin typeface="Courier New"/>
                <a:ea typeface="Times New Roman" pitchFamily="18" charset="0"/>
                <a:cs typeface="Courier New"/>
              </a:rPr>
              <a:t>Mds</a:t>
            </a:r>
            <a:r>
              <a:rPr lang="en-US" sz="12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2.  __shared__ </a:t>
            </a:r>
            <a:r>
              <a:rPr lang="en-US" sz="12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200" dirty="0" err="1">
                <a:latin typeface="Courier New"/>
                <a:ea typeface="Times New Roman" pitchFamily="18" charset="0"/>
                <a:cs typeface="Courier New"/>
              </a:rPr>
              <a:t>Nds</a:t>
            </a:r>
            <a:r>
              <a:rPr lang="en-US" sz="12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3. 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bx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 =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blockIdx.x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; 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 by =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blockIdx.y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4.  int tx =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threadIdx.x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; int ty =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threadIdx.y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    // Identify the row and column of the P element to work 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5.  int Row = by * TILE_WIDTH + ty;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6.  int Col = bx * TILE_WIDTH + tx;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7.  float </a:t>
            </a:r>
            <a:r>
              <a:rPr lang="en-US" sz="1200" dirty="0" err="1">
                <a:latin typeface="Courier New"/>
                <a:cs typeface="Courier New"/>
              </a:rPr>
              <a:t>Pvalue</a:t>
            </a:r>
            <a:r>
              <a:rPr lang="en-US" sz="1200" dirty="0">
                <a:latin typeface="Courier New"/>
                <a:cs typeface="Courier New"/>
              </a:rPr>
              <a:t> = 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    // Loop over the M and N tiles required to compute the P element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8.  for (int </a:t>
            </a:r>
            <a:r>
              <a:rPr lang="en-US" sz="1200" dirty="0" err="1">
                <a:latin typeface="Courier New"/>
                <a:cs typeface="Courier New"/>
              </a:rPr>
              <a:t>ph</a:t>
            </a:r>
            <a:r>
              <a:rPr lang="en-US" sz="1200" dirty="0">
                <a:latin typeface="Courier New"/>
                <a:cs typeface="Courier New"/>
              </a:rPr>
              <a:t> = 0; </a:t>
            </a:r>
            <a:r>
              <a:rPr lang="en-US" sz="1200" dirty="0" err="1">
                <a:latin typeface="Courier New"/>
                <a:cs typeface="Courier New"/>
              </a:rPr>
              <a:t>ph</a:t>
            </a:r>
            <a:r>
              <a:rPr lang="en-US" sz="1200" dirty="0">
                <a:latin typeface="Courier New"/>
                <a:cs typeface="Courier New"/>
              </a:rPr>
              <a:t> &lt; Width/TILE_WIDTH; ++</a:t>
            </a:r>
            <a:r>
              <a:rPr lang="en-US" sz="1200" dirty="0" err="1">
                <a:latin typeface="Courier New"/>
                <a:cs typeface="Courier New"/>
              </a:rPr>
              <a:t>ph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       // Collaborative loading of M and N tiles into shared memory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9.	 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Mds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[? ][? ] = M[           ?               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Nds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[? ][? ] = N[           ?               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200" dirty="0">
                <a:latin typeface="Courier New"/>
                <a:cs typeface="Courier New"/>
              </a:rPr>
              <a:t>  __</a:t>
            </a:r>
            <a:r>
              <a:rPr lang="en-US" sz="1200" dirty="0" err="1">
                <a:latin typeface="Courier New"/>
                <a:cs typeface="Courier New"/>
              </a:rPr>
              <a:t>syncthreads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12.    for 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13.		  </a:t>
            </a:r>
            <a:r>
              <a:rPr lang="en-US" sz="1200" dirty="0" err="1">
                <a:latin typeface="Courier New"/>
                <a:cs typeface="Courier New"/>
              </a:rPr>
              <a:t>Pvalue</a:t>
            </a:r>
            <a:r>
              <a:rPr lang="en-US" sz="1200" dirty="0">
                <a:latin typeface="Courier New"/>
                <a:cs typeface="Courier New"/>
              </a:rPr>
              <a:t> += </a:t>
            </a:r>
            <a:r>
              <a:rPr lang="en-US" sz="1200" dirty="0" err="1">
                <a:latin typeface="Courier New"/>
                <a:cs typeface="Courier New"/>
              </a:rPr>
              <a:t>Mds</a:t>
            </a:r>
            <a:r>
              <a:rPr lang="en-US" sz="1200" dirty="0">
                <a:latin typeface="Courier New"/>
                <a:cs typeface="Courier New"/>
              </a:rPr>
              <a:t>[ty][k] * </a:t>
            </a:r>
            <a:r>
              <a:rPr lang="en-US" sz="1200" dirty="0" err="1">
                <a:latin typeface="Courier New"/>
                <a:cs typeface="Courier New"/>
              </a:rPr>
              <a:t>Nds</a:t>
            </a:r>
            <a:r>
              <a:rPr lang="en-US" sz="1200" dirty="0">
                <a:latin typeface="Courier New"/>
                <a:cs typeface="Courier New"/>
              </a:rPr>
              <a:t>[k][tx];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14. 	  __</a:t>
            </a:r>
            <a:r>
              <a:rPr lang="en-US" sz="1200" dirty="0" err="1">
                <a:latin typeface="Courier New"/>
                <a:cs typeface="Courier New"/>
              </a:rPr>
              <a:t>synchthreads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15. }	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16. P[Row*</a:t>
            </a:r>
            <a:r>
              <a:rPr lang="en-US" sz="1200" dirty="0" err="1">
                <a:latin typeface="Courier New"/>
                <a:cs typeface="Courier New"/>
              </a:rPr>
              <a:t>Width+Col</a:t>
            </a:r>
            <a:r>
              <a:rPr lang="en-US" sz="1200" dirty="0">
                <a:latin typeface="Courier New"/>
                <a:cs typeface="Courier New"/>
              </a:rPr>
              <a:t>] = </a:t>
            </a:r>
            <a:r>
              <a:rPr lang="en-US" sz="1200" dirty="0" err="1">
                <a:latin typeface="Courier New"/>
                <a:cs typeface="Courier New"/>
              </a:rPr>
              <a:t>Pvalue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826477" y="1907931"/>
            <a:ext cx="4167554" cy="4747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6477" y="2672862"/>
            <a:ext cx="3086100" cy="4747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54722" y="4188487"/>
            <a:ext cx="4437185" cy="4747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5688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/>
          <a:lstStyle/>
          <a:p>
            <a:r>
              <a:rPr lang="en-US" dirty="0"/>
              <a:t>Load M elements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610651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M[Row][</a:t>
            </a:r>
            <a:r>
              <a:rPr lang="en-US" altLang="zh-CN" sz="2400" b="1" dirty="0" err="1"/>
              <a:t>ph</a:t>
            </a:r>
            <a:r>
              <a:rPr lang="en-US" altLang="zh-CN" sz="2400" b="1" dirty="0"/>
              <a:t>*</a:t>
            </a:r>
            <a:r>
              <a:rPr lang="en-US" altLang="zh-CN" sz="2400" b="1" dirty="0" err="1"/>
              <a:t>TILE_WIDTH+tx</a:t>
            </a:r>
            <a:r>
              <a:rPr lang="en-US" altLang="zh-CN" sz="2400" b="1" dirty="0"/>
              <a:t>].</a:t>
            </a:r>
          </a:p>
          <a:p>
            <a:pPr lvl="1"/>
            <a:r>
              <a:rPr lang="en-US" altLang="zh-CN" sz="2000" dirty="0"/>
              <a:t>column index used by the threads only differs in terms of </a:t>
            </a:r>
            <a:r>
              <a:rPr lang="en-US" altLang="zh-CN" sz="2000" dirty="0" err="1">
                <a:solidFill>
                  <a:srgbClr val="FF0000"/>
                </a:solidFill>
              </a:rPr>
              <a:t>threadIdx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/>
              <a:t>row index is determined by </a:t>
            </a:r>
            <a:r>
              <a:rPr lang="en-US" altLang="zh-CN" sz="2000" dirty="0" err="1">
                <a:solidFill>
                  <a:srgbClr val="FF0000"/>
                </a:solidFill>
              </a:rPr>
              <a:t>blockIdx.y</a:t>
            </a:r>
            <a:r>
              <a:rPr lang="en-US" altLang="zh-CN" sz="2000" dirty="0"/>
              <a:t> and </a:t>
            </a:r>
            <a:r>
              <a:rPr lang="en-US" altLang="zh-CN" sz="2000" dirty="0" err="1">
                <a:solidFill>
                  <a:srgbClr val="FF0000"/>
                </a:solidFill>
              </a:rPr>
              <a:t>threadIdx.y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threads in the same thread block have </a:t>
            </a:r>
            <a:r>
              <a:rPr lang="en-US" altLang="zh-CN" sz="2000" b="1" u="sng" dirty="0">
                <a:solidFill>
                  <a:srgbClr val="FF0000"/>
                </a:solidFill>
              </a:rPr>
              <a:t>identical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blockIdx.y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threadIdx.y</a:t>
            </a:r>
            <a:r>
              <a:rPr lang="en-US" altLang="zh-CN" sz="2000" dirty="0"/>
              <a:t> and </a:t>
            </a:r>
            <a:r>
              <a:rPr lang="en-US" altLang="zh-CN" sz="2000" b="1" u="sng" dirty="0">
                <a:solidFill>
                  <a:srgbClr val="FF0000"/>
                </a:solidFill>
              </a:rPr>
              <a:t>adjacent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threadIdx.x</a:t>
            </a:r>
            <a:endParaRPr lang="en-US" altLang="zh-CN" sz="2000" dirty="0"/>
          </a:p>
          <a:p>
            <a:endParaRPr lang="en-US" altLang="zh-CN" sz="800" dirty="0"/>
          </a:p>
          <a:p>
            <a:r>
              <a:rPr lang="en-US" altLang="zh-CN" dirty="0" err="1">
                <a:solidFill>
                  <a:srgbClr val="1D07BF"/>
                </a:solidFill>
              </a:rPr>
              <a:t>Mds</a:t>
            </a:r>
            <a:r>
              <a:rPr lang="en-US" altLang="zh-CN" dirty="0">
                <a:solidFill>
                  <a:srgbClr val="1D07BF"/>
                </a:solidFill>
              </a:rPr>
              <a:t>[ty][tx] = M[Row*Width + </a:t>
            </a:r>
            <a:r>
              <a:rPr lang="en-US" altLang="zh-CN" dirty="0" err="1">
                <a:solidFill>
                  <a:srgbClr val="1D07BF"/>
                </a:solidFill>
              </a:rPr>
              <a:t>ph</a:t>
            </a:r>
            <a:r>
              <a:rPr lang="en-US" altLang="zh-CN" dirty="0">
                <a:solidFill>
                  <a:srgbClr val="1D07BF"/>
                </a:solidFill>
              </a:rPr>
              <a:t>*TILE_WIDTH + tx]</a:t>
            </a:r>
          </a:p>
          <a:p>
            <a:endParaRPr lang="en-US" dirty="0"/>
          </a:p>
        </p:txBody>
      </p:sp>
      <p:sp>
        <p:nvSpPr>
          <p:cNvPr id="4" name="Freeform 31">
            <a:extLst>
              <a:ext uri="{FF2B5EF4-FFF2-40B4-BE49-F238E27FC236}">
                <a16:creationId xmlns:a16="http://schemas.microsoft.com/office/drawing/2014/main" id="{823D2AB6-4C9D-1644-A15B-3798554B6B69}"/>
              </a:ext>
            </a:extLst>
          </p:cNvPr>
          <p:cNvSpPr>
            <a:spLocks/>
          </p:cNvSpPr>
          <p:nvPr/>
        </p:nvSpPr>
        <p:spPr bwMode="auto">
          <a:xfrm>
            <a:off x="2255119" y="4954650"/>
            <a:ext cx="863879" cy="841446"/>
          </a:xfrm>
          <a:custGeom>
            <a:avLst/>
            <a:gdLst>
              <a:gd name="T0" fmla="*/ 0 w 269"/>
              <a:gd name="T1" fmla="*/ 0 h 250"/>
              <a:gd name="T2" fmla="*/ 0 w 269"/>
              <a:gd name="T3" fmla="*/ 2147483647 h 250"/>
              <a:gd name="T4" fmla="*/ 2147483647 w 269"/>
              <a:gd name="T5" fmla="*/ 2147483647 h 250"/>
              <a:gd name="T6" fmla="*/ 2147483647 w 269"/>
              <a:gd name="T7" fmla="*/ 0 h 250"/>
              <a:gd name="T8" fmla="*/ 0 w 269"/>
              <a:gd name="T9" fmla="*/ 0 h 250"/>
              <a:gd name="T10" fmla="*/ 0 w 269"/>
              <a:gd name="T11" fmla="*/ 0 h 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9" h="250">
                <a:moveTo>
                  <a:pt x="0" y="0"/>
                </a:moveTo>
                <a:lnTo>
                  <a:pt x="0" y="250"/>
                </a:lnTo>
                <a:lnTo>
                  <a:pt x="269" y="250"/>
                </a:lnTo>
                <a:lnTo>
                  <a:pt x="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33">
            <a:extLst>
              <a:ext uri="{FF2B5EF4-FFF2-40B4-BE49-F238E27FC236}">
                <a16:creationId xmlns:a16="http://schemas.microsoft.com/office/drawing/2014/main" id="{F76788B5-E326-884E-882E-4CB24357BD99}"/>
              </a:ext>
            </a:extLst>
          </p:cNvPr>
          <p:cNvSpPr>
            <a:spLocks/>
          </p:cNvSpPr>
          <p:nvPr/>
        </p:nvSpPr>
        <p:spPr bwMode="auto">
          <a:xfrm>
            <a:off x="2255119" y="5296318"/>
            <a:ext cx="867091" cy="104339"/>
          </a:xfrm>
          <a:custGeom>
            <a:avLst/>
            <a:gdLst>
              <a:gd name="T0" fmla="*/ 0 w 270"/>
              <a:gd name="T1" fmla="*/ 0 h 31"/>
              <a:gd name="T2" fmla="*/ 0 w 270"/>
              <a:gd name="T3" fmla="*/ 2147483647 h 31"/>
              <a:gd name="T4" fmla="*/ 2147483647 w 270"/>
              <a:gd name="T5" fmla="*/ 2147483647 h 31"/>
              <a:gd name="T6" fmla="*/ 2147483647 w 270"/>
              <a:gd name="T7" fmla="*/ 0 h 31"/>
              <a:gd name="T8" fmla="*/ 0 w 270"/>
              <a:gd name="T9" fmla="*/ 0 h 31"/>
              <a:gd name="T10" fmla="*/ 0 w 270"/>
              <a:gd name="T11" fmla="*/ 0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0" h="31">
                <a:moveTo>
                  <a:pt x="0" y="0"/>
                </a:moveTo>
                <a:lnTo>
                  <a:pt x="0" y="31"/>
                </a:lnTo>
                <a:lnTo>
                  <a:pt x="270" y="31"/>
                </a:lnTo>
                <a:lnTo>
                  <a:pt x="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35826C-D85E-4042-8406-67453A77B18D}"/>
              </a:ext>
            </a:extLst>
          </p:cNvPr>
          <p:cNvCxnSpPr/>
          <p:nvPr/>
        </p:nvCxnSpPr>
        <p:spPr>
          <a:xfrm>
            <a:off x="2346960" y="4653280"/>
            <a:ext cx="0" cy="3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72826A-9DFC-F440-A4B4-FF4DE9331F2B}"/>
              </a:ext>
            </a:extLst>
          </p:cNvPr>
          <p:cNvCxnSpPr/>
          <p:nvPr/>
        </p:nvCxnSpPr>
        <p:spPr>
          <a:xfrm>
            <a:off x="2570480" y="4653280"/>
            <a:ext cx="0" cy="3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AF130E-C282-A840-AA24-33D1B1CE4F48}"/>
              </a:ext>
            </a:extLst>
          </p:cNvPr>
          <p:cNvCxnSpPr/>
          <p:nvPr/>
        </p:nvCxnSpPr>
        <p:spPr>
          <a:xfrm>
            <a:off x="2783840" y="4653280"/>
            <a:ext cx="0" cy="3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A1ACF0-0B87-E94E-B5D2-C4DD67D3AD57}"/>
              </a:ext>
            </a:extLst>
          </p:cNvPr>
          <p:cNvCxnSpPr/>
          <p:nvPr/>
        </p:nvCxnSpPr>
        <p:spPr>
          <a:xfrm>
            <a:off x="3007360" y="4653280"/>
            <a:ext cx="0" cy="3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5AB63A7-9F7A-2C4B-BB6E-4A9B16D9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114" y="4151344"/>
            <a:ext cx="2284742" cy="2127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292AB-70E7-6447-8692-3E0BC092A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20" y="4546520"/>
            <a:ext cx="3021330" cy="5148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352DBA-A7FF-7740-9027-88BBFF29336A}"/>
              </a:ext>
            </a:extLst>
          </p:cNvPr>
          <p:cNvSpPr/>
          <p:nvPr/>
        </p:nvSpPr>
        <p:spPr>
          <a:xfrm>
            <a:off x="2083367" y="4269521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threadIdx.x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966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/>
          <a:lstStyle/>
          <a:p>
            <a:r>
              <a:rPr lang="en-US" dirty="0"/>
              <a:t>Load N elements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57548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N[</a:t>
            </a:r>
            <a:r>
              <a:rPr lang="en-US" altLang="zh-CN" sz="2400" b="1" dirty="0" err="1"/>
              <a:t>ph</a:t>
            </a:r>
            <a:r>
              <a:rPr lang="en-US" altLang="zh-CN" sz="2400" b="1" dirty="0"/>
              <a:t>*</a:t>
            </a:r>
            <a:r>
              <a:rPr lang="en-US" altLang="zh-CN" sz="2400" b="1" dirty="0" err="1"/>
              <a:t>TILE_WIDTH+ty</a:t>
            </a:r>
            <a:r>
              <a:rPr lang="en-US" altLang="zh-CN" sz="2400" b="1" dirty="0"/>
              <a:t>][bx*</a:t>
            </a:r>
            <a:r>
              <a:rPr lang="en-US" altLang="zh-CN" sz="2400" b="1" dirty="0" err="1"/>
              <a:t>TILE_WIDTH+tx</a:t>
            </a:r>
            <a:r>
              <a:rPr lang="en-US" altLang="zh-CN" sz="2400" b="1" dirty="0"/>
              <a:t>]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000" dirty="0"/>
              <a:t>the row index </a:t>
            </a:r>
            <a:r>
              <a:rPr lang="en-US" altLang="zh-CN" sz="2000" dirty="0" err="1">
                <a:solidFill>
                  <a:srgbClr val="FF0000"/>
                </a:solidFill>
              </a:rPr>
              <a:t>ph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 err="1">
                <a:solidFill>
                  <a:srgbClr val="FF0000"/>
                </a:solidFill>
              </a:rPr>
              <a:t>TILE_WIDTH+ty</a:t>
            </a:r>
            <a:r>
              <a:rPr lang="en-US" altLang="zh-CN" sz="2000" dirty="0"/>
              <a:t> has the same value for all threads with the </a:t>
            </a:r>
            <a:r>
              <a:rPr lang="en-US" altLang="zh-CN" sz="2000" b="1" u="sng" dirty="0">
                <a:solidFill>
                  <a:srgbClr val="FF0000"/>
                </a:solidFill>
              </a:rPr>
              <a:t>same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threadIdx.y</a:t>
            </a:r>
            <a:r>
              <a:rPr lang="en-US" altLang="zh-CN" sz="2000" dirty="0"/>
              <a:t> value.</a:t>
            </a:r>
          </a:p>
          <a:p>
            <a:pPr lvl="1"/>
            <a:r>
              <a:rPr lang="en-US" altLang="zh-CN" sz="2000" dirty="0"/>
              <a:t>the column index calculation for each thread, Col=</a:t>
            </a:r>
            <a:r>
              <a:rPr lang="en-US" altLang="zh-CN" sz="2000" dirty="0">
                <a:solidFill>
                  <a:srgbClr val="FF0000"/>
                </a:solidFill>
              </a:rPr>
              <a:t>bx*</a:t>
            </a:r>
            <a:r>
              <a:rPr lang="en-US" altLang="zh-CN" sz="2000" dirty="0" err="1">
                <a:solidFill>
                  <a:srgbClr val="FF0000"/>
                </a:solidFill>
              </a:rPr>
              <a:t>TILE_WIDTH+tx</a:t>
            </a:r>
            <a:r>
              <a:rPr lang="en-US" altLang="zh-CN" sz="2000" dirty="0"/>
              <a:t>, where </a:t>
            </a:r>
            <a:r>
              <a:rPr lang="en-US" altLang="zh-CN" sz="2000" dirty="0">
                <a:solidFill>
                  <a:srgbClr val="FF0000"/>
                </a:solidFill>
              </a:rPr>
              <a:t>bx*TILE_WIDTH</a:t>
            </a:r>
            <a:r>
              <a:rPr lang="en-US" altLang="zh-CN" sz="2000" dirty="0"/>
              <a:t> is the same for all threads in the same block</a:t>
            </a:r>
          </a:p>
          <a:p>
            <a:pPr lvl="1"/>
            <a:endParaRPr lang="en-US" altLang="zh-CN" dirty="0"/>
          </a:p>
          <a:p>
            <a:r>
              <a:rPr lang="en-US" altLang="zh-CN" dirty="0" err="1">
                <a:solidFill>
                  <a:srgbClr val="1D07BF"/>
                </a:solidFill>
              </a:rPr>
              <a:t>Nds</a:t>
            </a:r>
            <a:r>
              <a:rPr lang="en-US" altLang="zh-CN" dirty="0">
                <a:solidFill>
                  <a:srgbClr val="1D07BF"/>
                </a:solidFill>
              </a:rPr>
              <a:t>[ty][tx] = N[(</a:t>
            </a:r>
            <a:r>
              <a:rPr lang="en-US" altLang="zh-CN" dirty="0" err="1">
                <a:solidFill>
                  <a:srgbClr val="1D07BF"/>
                </a:solidFill>
              </a:rPr>
              <a:t>ph</a:t>
            </a:r>
            <a:r>
              <a:rPr lang="en-US" altLang="zh-CN" dirty="0">
                <a:solidFill>
                  <a:srgbClr val="1D07BF"/>
                </a:solidFill>
              </a:rPr>
              <a:t>*TILE_WIDTH + ty)*Width + Col];</a:t>
            </a:r>
            <a:endParaRPr lang="en-US" dirty="0">
              <a:solidFill>
                <a:srgbClr val="1D07BF"/>
              </a:solidFill>
            </a:endParaRPr>
          </a:p>
          <a:p>
            <a:endParaRPr lang="en-US" dirty="0"/>
          </a:p>
        </p:txBody>
      </p:sp>
      <p:sp>
        <p:nvSpPr>
          <p:cNvPr id="4" name="Freeform 31">
            <a:extLst>
              <a:ext uri="{FF2B5EF4-FFF2-40B4-BE49-F238E27FC236}">
                <a16:creationId xmlns:a16="http://schemas.microsoft.com/office/drawing/2014/main" id="{4BCC0F82-3ACF-E448-9DA8-2BA4E87DC89A}"/>
              </a:ext>
            </a:extLst>
          </p:cNvPr>
          <p:cNvSpPr>
            <a:spLocks/>
          </p:cNvSpPr>
          <p:nvPr/>
        </p:nvSpPr>
        <p:spPr bwMode="auto">
          <a:xfrm>
            <a:off x="2255119" y="4936976"/>
            <a:ext cx="863879" cy="867090"/>
          </a:xfrm>
          <a:custGeom>
            <a:avLst/>
            <a:gdLst>
              <a:gd name="T0" fmla="*/ 0 w 269"/>
              <a:gd name="T1" fmla="*/ 0 h 250"/>
              <a:gd name="T2" fmla="*/ 0 w 269"/>
              <a:gd name="T3" fmla="*/ 2147483647 h 250"/>
              <a:gd name="T4" fmla="*/ 2147483647 w 269"/>
              <a:gd name="T5" fmla="*/ 2147483647 h 250"/>
              <a:gd name="T6" fmla="*/ 2147483647 w 269"/>
              <a:gd name="T7" fmla="*/ 0 h 250"/>
              <a:gd name="T8" fmla="*/ 0 w 269"/>
              <a:gd name="T9" fmla="*/ 0 h 250"/>
              <a:gd name="T10" fmla="*/ 0 w 269"/>
              <a:gd name="T11" fmla="*/ 0 h 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9" h="250">
                <a:moveTo>
                  <a:pt x="0" y="0"/>
                </a:moveTo>
                <a:lnTo>
                  <a:pt x="0" y="250"/>
                </a:lnTo>
                <a:lnTo>
                  <a:pt x="269" y="250"/>
                </a:lnTo>
                <a:lnTo>
                  <a:pt x="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33">
            <a:extLst>
              <a:ext uri="{FF2B5EF4-FFF2-40B4-BE49-F238E27FC236}">
                <a16:creationId xmlns:a16="http://schemas.microsoft.com/office/drawing/2014/main" id="{D2FBC0E1-CE38-714B-A8FD-6871F68D6782}"/>
              </a:ext>
            </a:extLst>
          </p:cNvPr>
          <p:cNvSpPr>
            <a:spLocks/>
          </p:cNvSpPr>
          <p:nvPr/>
        </p:nvSpPr>
        <p:spPr bwMode="auto">
          <a:xfrm rot="5400000">
            <a:off x="2255119" y="5318352"/>
            <a:ext cx="867091" cy="104339"/>
          </a:xfrm>
          <a:custGeom>
            <a:avLst/>
            <a:gdLst>
              <a:gd name="T0" fmla="*/ 0 w 270"/>
              <a:gd name="T1" fmla="*/ 0 h 31"/>
              <a:gd name="T2" fmla="*/ 0 w 270"/>
              <a:gd name="T3" fmla="*/ 2147483647 h 31"/>
              <a:gd name="T4" fmla="*/ 2147483647 w 270"/>
              <a:gd name="T5" fmla="*/ 2147483647 h 31"/>
              <a:gd name="T6" fmla="*/ 2147483647 w 270"/>
              <a:gd name="T7" fmla="*/ 0 h 31"/>
              <a:gd name="T8" fmla="*/ 0 w 270"/>
              <a:gd name="T9" fmla="*/ 0 h 31"/>
              <a:gd name="T10" fmla="*/ 0 w 270"/>
              <a:gd name="T11" fmla="*/ 0 h 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0" h="31">
                <a:moveTo>
                  <a:pt x="0" y="0"/>
                </a:moveTo>
                <a:lnTo>
                  <a:pt x="0" y="31"/>
                </a:lnTo>
                <a:lnTo>
                  <a:pt x="270" y="31"/>
                </a:lnTo>
                <a:lnTo>
                  <a:pt x="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667290-1DE3-7344-860D-A49332EDECDF}"/>
              </a:ext>
            </a:extLst>
          </p:cNvPr>
          <p:cNvCxnSpPr/>
          <p:nvPr/>
        </p:nvCxnSpPr>
        <p:spPr>
          <a:xfrm>
            <a:off x="2346960" y="4653280"/>
            <a:ext cx="0" cy="3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E9CCAA-B460-964A-9262-0C9087744092}"/>
              </a:ext>
            </a:extLst>
          </p:cNvPr>
          <p:cNvCxnSpPr/>
          <p:nvPr/>
        </p:nvCxnSpPr>
        <p:spPr>
          <a:xfrm>
            <a:off x="2570480" y="4653280"/>
            <a:ext cx="0" cy="3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BA95A7-37C1-ED45-A74A-7E752B2F97E1}"/>
              </a:ext>
            </a:extLst>
          </p:cNvPr>
          <p:cNvCxnSpPr/>
          <p:nvPr/>
        </p:nvCxnSpPr>
        <p:spPr>
          <a:xfrm>
            <a:off x="2783840" y="4653280"/>
            <a:ext cx="0" cy="3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AED679-C0CE-DD48-8257-C76630DF593C}"/>
              </a:ext>
            </a:extLst>
          </p:cNvPr>
          <p:cNvCxnSpPr/>
          <p:nvPr/>
        </p:nvCxnSpPr>
        <p:spPr>
          <a:xfrm>
            <a:off x="3007360" y="4653280"/>
            <a:ext cx="0" cy="30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5BF82E-B682-F346-8152-5D57254A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44" y="4196815"/>
            <a:ext cx="2270907" cy="2104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8D2B4-6E92-B444-B2AF-CF76178A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820" y="4546520"/>
            <a:ext cx="3021330" cy="5148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3153DD-0E8C-D442-A19D-03B37C68D31E}"/>
              </a:ext>
            </a:extLst>
          </p:cNvPr>
          <p:cNvSpPr/>
          <p:nvPr/>
        </p:nvSpPr>
        <p:spPr>
          <a:xfrm>
            <a:off x="2083367" y="4269521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threadIdx.x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63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Resources and Performance</a:t>
            </a:r>
            <a:endParaRPr 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4172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并行程序的性能会因计算</a:t>
            </a:r>
            <a:r>
              <a:rPr lang="zh-CN" altLang="en-US" sz="2400" dirty="0">
                <a:solidFill>
                  <a:srgbClr val="FF0000"/>
                </a:solidFill>
              </a:rPr>
              <a:t>硬件的资源限制</a:t>
            </a:r>
            <a:r>
              <a:rPr lang="zh-CN" altLang="en-US" sz="2400" dirty="0"/>
              <a:t>而有很大差异。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在不同的应用中，不同的限制可能会占主导地位并成为瓶颈。  </a:t>
            </a:r>
          </a:p>
          <a:p>
            <a:endParaRPr lang="zh-CN" altLang="en-US" dirty="0"/>
          </a:p>
          <a:p>
            <a:r>
              <a:rPr lang="zh-CN" altLang="en-US" dirty="0"/>
              <a:t>重要的是要找到：  </a:t>
            </a:r>
          </a:p>
          <a:p>
            <a:pPr lvl="1"/>
            <a:r>
              <a:rPr lang="en-US" altLang="zh-CN" dirty="0"/>
              <a:t>CUDA</a:t>
            </a:r>
            <a:r>
              <a:rPr lang="zh-CN" altLang="en-US" dirty="0"/>
              <a:t>设备中的主要资源限制类型；  </a:t>
            </a:r>
          </a:p>
          <a:p>
            <a:pPr lvl="1"/>
            <a:r>
              <a:rPr lang="zh-CN" altLang="en-US" dirty="0"/>
              <a:t>它们如何影响内核执行性能。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6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1162" y="1143000"/>
            <a:ext cx="8176846" cy="5405176"/>
          </a:xfrm>
          <a:noFill/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__global__ void </a:t>
            </a:r>
            <a:r>
              <a:rPr lang="en-US" sz="1200" dirty="0" err="1">
                <a:latin typeface="Courier New"/>
                <a:cs typeface="Courier New"/>
              </a:rPr>
              <a:t>MatrixMulKernel</a:t>
            </a:r>
            <a:r>
              <a:rPr lang="en-US" sz="1200" dirty="0">
                <a:latin typeface="Courier New"/>
                <a:cs typeface="Courier New"/>
              </a:rPr>
              <a:t>(float* M, float* N, float* P,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Width){</a:t>
            </a:r>
            <a:endParaRPr lang="en-US" sz="1200" dirty="0">
              <a:latin typeface="Courier New"/>
              <a:ea typeface="Times New Roman" pitchFamily="18" charset="0"/>
              <a:cs typeface="Courier New"/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2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1.  __shared__ </a:t>
            </a:r>
            <a:r>
              <a:rPr lang="en-US" sz="12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200" dirty="0" err="1">
                <a:latin typeface="Courier New"/>
                <a:ea typeface="Times New Roman" pitchFamily="18" charset="0"/>
                <a:cs typeface="Courier New"/>
              </a:rPr>
              <a:t>Mds</a:t>
            </a:r>
            <a:r>
              <a:rPr lang="en-US" sz="12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2.  __shared__ </a:t>
            </a:r>
            <a:r>
              <a:rPr lang="en-US" sz="12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200" dirty="0" err="1">
                <a:latin typeface="Courier New"/>
                <a:ea typeface="Times New Roman" pitchFamily="18" charset="0"/>
                <a:cs typeface="Courier New"/>
              </a:rPr>
              <a:t>Nds</a:t>
            </a:r>
            <a:r>
              <a:rPr lang="en-US" sz="12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3. 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bx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blockIdx.x</a:t>
            </a:r>
            <a:r>
              <a:rPr lang="en-US" sz="1200" dirty="0">
                <a:latin typeface="Courier New"/>
                <a:cs typeface="Courier New"/>
              </a:rPr>
              <a:t>; 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by = </a:t>
            </a:r>
            <a:r>
              <a:rPr lang="en-US" sz="1200" dirty="0" err="1">
                <a:latin typeface="Courier New"/>
                <a:cs typeface="Courier New"/>
              </a:rPr>
              <a:t>blockIdx.y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4.  int tx = </a:t>
            </a:r>
            <a:r>
              <a:rPr lang="en-US" sz="1200" dirty="0" err="1">
                <a:latin typeface="Courier New"/>
                <a:cs typeface="Courier New"/>
              </a:rPr>
              <a:t>threadIdx.x</a:t>
            </a:r>
            <a:r>
              <a:rPr lang="en-US" sz="1200" dirty="0">
                <a:latin typeface="Courier New"/>
                <a:cs typeface="Courier New"/>
              </a:rPr>
              <a:t>; int ty = </a:t>
            </a:r>
            <a:r>
              <a:rPr lang="en-US" sz="1200" dirty="0" err="1">
                <a:latin typeface="Courier New"/>
                <a:cs typeface="Courier New"/>
              </a:rPr>
              <a:t>threadIdx.y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    // Identify the row and column of the P element to work 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5. 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int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 Row = by * TILE_WIDTH + ty;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6.  int Col = bx * TILE_WIDTH + tx;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7.  float </a:t>
            </a:r>
            <a:r>
              <a:rPr lang="en-US" sz="1200" dirty="0" err="1">
                <a:latin typeface="Courier New"/>
                <a:cs typeface="Courier New"/>
              </a:rPr>
              <a:t>Pvalue</a:t>
            </a:r>
            <a:r>
              <a:rPr lang="en-US" sz="1200" dirty="0">
                <a:latin typeface="Courier New"/>
                <a:cs typeface="Courier New"/>
              </a:rPr>
              <a:t> = 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    // Loop over the M and N tiles required to compute the P element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8.  for 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ph</a:t>
            </a:r>
            <a:r>
              <a:rPr lang="en-US" sz="1200" dirty="0">
                <a:latin typeface="Courier New"/>
                <a:cs typeface="Courier New"/>
              </a:rPr>
              <a:t> = 0; </a:t>
            </a:r>
            <a:r>
              <a:rPr lang="en-US" sz="1200" dirty="0" err="1">
                <a:latin typeface="Courier New"/>
                <a:cs typeface="Courier New"/>
              </a:rPr>
              <a:t>ph</a:t>
            </a:r>
            <a:r>
              <a:rPr lang="en-US" sz="1200" dirty="0">
                <a:latin typeface="Courier New"/>
                <a:cs typeface="Courier New"/>
              </a:rPr>
              <a:t> &lt; Width/TILE_WIDTH; ++</a:t>
            </a:r>
            <a:r>
              <a:rPr lang="en-US" sz="1200" dirty="0" err="1">
                <a:latin typeface="Courier New"/>
                <a:cs typeface="Courier New"/>
              </a:rPr>
              <a:t>ph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       // Collaborative loading of M and N tiles into shared memory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9.	 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Mds</a:t>
            </a:r>
            <a:r>
              <a:rPr lang="en-US" altLang="zh-CN" sz="1200" b="1" dirty="0">
                <a:solidFill>
                  <a:srgbClr val="1D07BF"/>
                </a:solidFill>
              </a:rPr>
              <a:t>[ty][tx]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 = M[</a:t>
            </a:r>
            <a:r>
              <a:rPr lang="en-US" altLang="zh-CN" sz="1200" b="1" dirty="0">
                <a:solidFill>
                  <a:srgbClr val="1D07BF"/>
                </a:solidFill>
              </a:rPr>
              <a:t>Row*Width + </a:t>
            </a:r>
            <a:r>
              <a:rPr lang="en-US" altLang="zh-CN" sz="1200" b="1" dirty="0" err="1">
                <a:solidFill>
                  <a:srgbClr val="1D07BF"/>
                </a:solidFill>
              </a:rPr>
              <a:t>ph</a:t>
            </a:r>
            <a:r>
              <a:rPr lang="en-US" altLang="zh-CN" sz="1200" b="1" dirty="0">
                <a:solidFill>
                  <a:srgbClr val="1D07BF"/>
                </a:solidFill>
              </a:rPr>
              <a:t>*TILE_WIDTH + tx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];</a:t>
            </a:r>
          </a:p>
          <a:p>
            <a:pPr marL="533400" indent="-533400">
              <a:lnSpc>
                <a:spcPct val="80000"/>
              </a:lnSpc>
              <a:buFontTx/>
              <a:buAutoNum type="arabicPeriod" startAt="10"/>
            </a:pP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1D07BF"/>
                </a:solidFill>
                <a:latin typeface="Courier New"/>
                <a:cs typeface="Courier New"/>
              </a:rPr>
              <a:t>Nds</a:t>
            </a:r>
            <a:r>
              <a:rPr lang="en-US" altLang="zh-CN" sz="1200" b="1" dirty="0">
                <a:solidFill>
                  <a:srgbClr val="1D07BF"/>
                </a:solidFill>
              </a:rPr>
              <a:t>[ty][tx]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 = N[</a:t>
            </a:r>
            <a:r>
              <a:rPr lang="en-US" altLang="zh-CN" sz="1200" b="1" dirty="0">
                <a:solidFill>
                  <a:srgbClr val="1D07BF"/>
                </a:solidFill>
              </a:rPr>
              <a:t>(</a:t>
            </a:r>
            <a:r>
              <a:rPr lang="en-US" altLang="zh-CN" sz="1200" b="1" dirty="0" err="1">
                <a:solidFill>
                  <a:srgbClr val="1D07BF"/>
                </a:solidFill>
              </a:rPr>
              <a:t>ph</a:t>
            </a:r>
            <a:r>
              <a:rPr lang="en-US" altLang="zh-CN" sz="1200" b="1" dirty="0">
                <a:solidFill>
                  <a:srgbClr val="1D07BF"/>
                </a:solidFill>
              </a:rPr>
              <a:t>*TILE_WIDTH + ty)*Width + Col</a:t>
            </a:r>
            <a:r>
              <a:rPr lang="en-US" sz="1200" b="1" dirty="0">
                <a:solidFill>
                  <a:srgbClr val="1D07BF"/>
                </a:solidFill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200" dirty="0">
                <a:latin typeface="Courier New"/>
                <a:cs typeface="Courier New"/>
              </a:rPr>
              <a:t>  __</a:t>
            </a:r>
            <a:r>
              <a:rPr lang="en-US" sz="1200" dirty="0" err="1">
                <a:latin typeface="Courier New"/>
                <a:cs typeface="Courier New"/>
              </a:rPr>
              <a:t>syncthreads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12.    for (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13.		  </a:t>
            </a:r>
            <a:r>
              <a:rPr lang="en-US" sz="1200" dirty="0" err="1">
                <a:latin typeface="Courier New"/>
                <a:cs typeface="Courier New"/>
              </a:rPr>
              <a:t>Pvalue</a:t>
            </a:r>
            <a:r>
              <a:rPr lang="en-US" sz="1200" dirty="0">
                <a:latin typeface="Courier New"/>
                <a:cs typeface="Courier New"/>
              </a:rPr>
              <a:t> += </a:t>
            </a:r>
            <a:r>
              <a:rPr lang="en-US" sz="1200" dirty="0" err="1">
                <a:latin typeface="Courier New"/>
                <a:cs typeface="Courier New"/>
              </a:rPr>
              <a:t>Mds</a:t>
            </a:r>
            <a:r>
              <a:rPr lang="en-US" sz="1200" dirty="0">
                <a:latin typeface="Courier New"/>
                <a:cs typeface="Courier New"/>
              </a:rPr>
              <a:t>[ty][k] * </a:t>
            </a:r>
            <a:r>
              <a:rPr lang="en-US" sz="1200" dirty="0" err="1">
                <a:latin typeface="Courier New"/>
                <a:cs typeface="Courier New"/>
              </a:rPr>
              <a:t>Nds</a:t>
            </a:r>
            <a:r>
              <a:rPr lang="en-US" sz="1200" dirty="0">
                <a:latin typeface="Courier New"/>
                <a:cs typeface="Courier New"/>
              </a:rPr>
              <a:t>[k][tx];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14. 	  __</a:t>
            </a:r>
            <a:r>
              <a:rPr lang="en-US" sz="1200" dirty="0" err="1">
                <a:latin typeface="Courier New"/>
                <a:cs typeface="Courier New"/>
              </a:rPr>
              <a:t>synchthreads</a:t>
            </a:r>
            <a:r>
              <a:rPr lang="en-US" sz="1200" dirty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15. }	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16. P[Row*</a:t>
            </a:r>
            <a:r>
              <a:rPr lang="en-US" sz="1200" dirty="0" err="1">
                <a:latin typeface="Courier New"/>
                <a:cs typeface="Courier New"/>
              </a:rPr>
              <a:t>Width+Col</a:t>
            </a:r>
            <a:r>
              <a:rPr lang="en-US" sz="1200" dirty="0">
                <a:latin typeface="Courier New"/>
                <a:cs typeface="Courier New"/>
              </a:rPr>
              <a:t>] = </a:t>
            </a:r>
            <a:r>
              <a:rPr lang="en-US" sz="1200" dirty="0" err="1">
                <a:latin typeface="Courier New"/>
                <a:cs typeface="Courier New"/>
              </a:rPr>
              <a:t>Pvalue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5585" y="4747846"/>
            <a:ext cx="87923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~30x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7739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Global Memory Bandwidth</a:t>
            </a:r>
          </a:p>
          <a:p>
            <a:endParaRPr lang="en-US" altLang="zh-CN" sz="800" dirty="0"/>
          </a:p>
          <a:p>
            <a:r>
              <a:rPr lang="en-US" altLang="zh-CN" u="sng" dirty="0"/>
              <a:t>More on Memory Parallelism</a:t>
            </a:r>
          </a:p>
          <a:p>
            <a:endParaRPr lang="en-US" altLang="zh-CN" sz="800" dirty="0"/>
          </a:p>
          <a:p>
            <a:r>
              <a:rPr lang="en-US" altLang="zh-CN" dirty="0"/>
              <a:t>Warps and SIMD Hardware</a:t>
            </a:r>
          </a:p>
          <a:p>
            <a:endParaRPr lang="en-US" altLang="zh-CN" sz="800" dirty="0"/>
          </a:p>
          <a:p>
            <a:r>
              <a:rPr lang="en-US" altLang="zh-CN" dirty="0"/>
              <a:t>Dynamic partitioning of resources</a:t>
            </a:r>
          </a:p>
          <a:p>
            <a:endParaRPr lang="en-US" altLang="zh-CN" sz="800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800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Bursting is not sufficient 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03915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更进一步，</a:t>
            </a:r>
            <a:r>
              <a:rPr lang="en-US" altLang="zh-CN" sz="2400" dirty="0"/>
              <a:t>DRAM</a:t>
            </a:r>
            <a:r>
              <a:rPr lang="zh-CN" altLang="en-US" sz="2400" dirty="0"/>
              <a:t>系统通常采用两级并行组织形式 </a:t>
            </a:r>
            <a:r>
              <a:rPr lang="en-US" altLang="zh-CN" sz="2400" dirty="0"/>
              <a:t>:</a:t>
            </a:r>
          </a:p>
          <a:p>
            <a:pPr marL="457200" lvl="1" indent="0">
              <a:buNone/>
            </a:pPr>
            <a:r>
              <a:rPr lang="en-US" altLang="zh-CN" sz="2000" dirty="0"/>
              <a:t>– </a:t>
            </a:r>
            <a:r>
              <a:rPr lang="en-US" altLang="zh-CN" u="sng" dirty="0">
                <a:solidFill>
                  <a:srgbClr val="FF0000"/>
                </a:solidFill>
              </a:rPr>
              <a:t>banks and channels</a:t>
            </a:r>
            <a:r>
              <a:rPr lang="en-US" altLang="zh-CN" dirty="0"/>
              <a:t>.</a:t>
            </a:r>
            <a:endParaRPr lang="en-US" dirty="0"/>
          </a:p>
          <a:p>
            <a:pPr lvl="1"/>
            <a:r>
              <a:rPr lang="zh-CN" altLang="en-US" sz="2000" dirty="0"/>
              <a:t>在最高层次上，处理器包含一个或多个通道（</a:t>
            </a:r>
            <a:r>
              <a:rPr lang="en-US" altLang="zh-CN" sz="2000" u="sng" dirty="0">
                <a:solidFill>
                  <a:srgbClr val="1D07BF"/>
                </a:solidFill>
              </a:rPr>
              <a:t>channels</a:t>
            </a:r>
            <a:r>
              <a:rPr lang="zh-CN" altLang="en-US" sz="2000" u="sng" dirty="0">
                <a:solidFill>
                  <a:srgbClr val="1D07BF"/>
                </a:solidFill>
              </a:rPr>
              <a:t>）</a:t>
            </a:r>
            <a:r>
              <a:rPr lang="en-US" altLang="zh-CN" sz="2000" dirty="0"/>
              <a:t>. </a:t>
            </a:r>
          </a:p>
          <a:p>
            <a:pPr lvl="1"/>
            <a:r>
              <a:rPr lang="zh-CN" altLang="en-US" sz="2000" dirty="0"/>
              <a:t>每个通道是一个内存控制器，它通过总线将一组</a:t>
            </a:r>
            <a:r>
              <a:rPr lang="en-US" altLang="zh-CN" sz="2000" dirty="0"/>
              <a:t>DRAM</a:t>
            </a:r>
            <a:r>
              <a:rPr lang="zh-CN" altLang="en-US" sz="2000" dirty="0"/>
              <a:t>中的</a:t>
            </a:r>
            <a:r>
              <a:rPr lang="en-US" altLang="zh-CN" sz="2000" dirty="0"/>
              <a:t>bank</a:t>
            </a:r>
            <a:r>
              <a:rPr lang="zh-CN" altLang="en-US" sz="2000" dirty="0"/>
              <a:t>连接到处理器</a:t>
            </a:r>
            <a:r>
              <a:rPr lang="en-US" altLang="zh-CN" sz="2000" dirty="0"/>
              <a:t>.</a:t>
            </a:r>
            <a:endParaRPr lang="en-US" sz="2000" dirty="0"/>
          </a:p>
        </p:txBody>
      </p:sp>
      <p:pic>
        <p:nvPicPr>
          <p:cNvPr id="4" name="Picture 1" descr="f05-07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46" y="3679208"/>
            <a:ext cx="4800600" cy="2102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19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Number of Channels</a:t>
            </a:r>
            <a:endParaRPr 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039151"/>
          </a:xfrm>
        </p:spPr>
        <p:txBody>
          <a:bodyPr>
            <a:normAutofit/>
          </a:bodyPr>
          <a:lstStyle/>
          <a:p>
            <a:r>
              <a:rPr lang="zh-CN" altLang="en-US" dirty="0"/>
              <a:t>总线的数据传输带宽（</a:t>
            </a:r>
            <a:r>
              <a:rPr lang="en-US" altLang="zh-CN" i="1" u="sng" dirty="0"/>
              <a:t> bandwidth </a:t>
            </a:r>
            <a:r>
              <a:rPr lang="zh-CN" altLang="en-US" dirty="0"/>
              <a:t>）由其宽度和时钟频率决定 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dirty="0">
                <a:solidFill>
                  <a:srgbClr val="1D07BF"/>
                </a:solidFill>
              </a:rPr>
              <a:t>For example, a 64-bit </a:t>
            </a:r>
            <a:r>
              <a:rPr lang="en-US" altLang="zh-CN" i="1" u="sng" dirty="0">
                <a:solidFill>
                  <a:srgbClr val="1D07BF"/>
                </a:solidFill>
              </a:rPr>
              <a:t>DDR</a:t>
            </a:r>
            <a:r>
              <a:rPr lang="en-US" altLang="zh-CN" dirty="0">
                <a:solidFill>
                  <a:srgbClr val="1D07BF"/>
                </a:solidFill>
              </a:rPr>
              <a:t> bus with a clock frequency of 1 GHz has a bandwidth of 8B*2*1 GHz = 16 GB/sec</a:t>
            </a:r>
          </a:p>
          <a:p>
            <a:pPr lvl="1"/>
            <a:endParaRPr lang="en-US" altLang="zh-CN" dirty="0">
              <a:solidFill>
                <a:srgbClr val="1D07BF"/>
              </a:solidFill>
            </a:endParaRPr>
          </a:p>
          <a:p>
            <a:r>
              <a:rPr lang="zh-CN" altLang="en-US" dirty="0"/>
              <a:t>这个带宽看上去不小，但对现代</a:t>
            </a:r>
            <a:r>
              <a:rPr lang="en-US" altLang="zh-CN" dirty="0"/>
              <a:t> CPUs/GPUs</a:t>
            </a:r>
            <a:r>
              <a:rPr lang="zh-CN" altLang="en-US" dirty="0"/>
              <a:t>的数据吞吐率还不够：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1D07BF"/>
                </a:solidFill>
              </a:rPr>
              <a:t>CPU </a:t>
            </a:r>
            <a:r>
              <a:rPr lang="en-US" altLang="zh-CN" dirty="0">
                <a:solidFill>
                  <a:srgbClr val="1D07BF"/>
                </a:solidFill>
                <a:sym typeface="Wingdings" panose="05000000000000000000" pitchFamily="2" charset="2"/>
              </a:rPr>
              <a:t> 32GB/s    2 channels</a:t>
            </a:r>
          </a:p>
          <a:p>
            <a:pPr lvl="1"/>
            <a:r>
              <a:rPr lang="en-US" altLang="zh-CN" dirty="0">
                <a:solidFill>
                  <a:srgbClr val="1D07BF"/>
                </a:solidFill>
                <a:sym typeface="Wingdings" panose="05000000000000000000" pitchFamily="2" charset="2"/>
              </a:rPr>
              <a:t>GPU 128GB/s  8 channels</a:t>
            </a:r>
            <a:endParaRPr lang="en-US" altLang="zh-CN" dirty="0">
              <a:solidFill>
                <a:srgbClr val="1D07BF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637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Number of Banks</a:t>
            </a:r>
            <a:endParaRPr 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039151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对于每个</a:t>
            </a:r>
            <a:r>
              <a:rPr lang="en-US" altLang="zh-CN" sz="2600" dirty="0"/>
              <a:t>channel</a:t>
            </a:r>
            <a:r>
              <a:rPr lang="zh-CN" altLang="en-US" sz="2600" dirty="0"/>
              <a:t>，</a:t>
            </a:r>
            <a:r>
              <a:rPr lang="en-US" altLang="zh-CN" sz="2600" dirty="0"/>
              <a:t>bank</a:t>
            </a:r>
            <a:r>
              <a:rPr lang="zh-CN" altLang="en-US" sz="2600" dirty="0"/>
              <a:t>的数量由充分利用总线带宽来决定</a:t>
            </a:r>
            <a:r>
              <a:rPr lang="en-US" altLang="zh-CN" sz="2600" dirty="0"/>
              <a:t>:</a:t>
            </a:r>
          </a:p>
          <a:p>
            <a:endParaRPr lang="en-US" altLang="zh-CN" dirty="0"/>
          </a:p>
        </p:txBody>
      </p:sp>
      <p:pic>
        <p:nvPicPr>
          <p:cNvPr id="4" name="Picture 1" descr="f05-08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2377290"/>
            <a:ext cx="6507772" cy="2910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352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924800" cy="1143000"/>
          </a:xfrm>
        </p:spPr>
        <p:txBody>
          <a:bodyPr/>
          <a:lstStyle/>
          <a:p>
            <a:r>
              <a:rPr lang="en-US" dirty="0"/>
              <a:t>Multiple DRAM Banks</a:t>
            </a:r>
          </a:p>
        </p:txBody>
      </p:sp>
      <p:sp>
        <p:nvSpPr>
          <p:cNvPr id="6356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A2B328-CF94-4F31-B932-F3DE2517E79E}" type="slidenum">
              <a:rPr lang="en-US" sz="1400" smtClean="0">
                <a:solidFill>
                  <a:srgbClr val="000000"/>
                </a:solidFill>
              </a:rPr>
              <a:pPr eaLnBrk="1" hangingPunct="1"/>
              <a:t>25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3" y="1327273"/>
            <a:ext cx="4636477" cy="2748920"/>
          </a:xfrm>
          <a:prstGeom prst="rect">
            <a:avLst/>
          </a:prstGeom>
        </p:spPr>
      </p:pic>
      <p:sp>
        <p:nvSpPr>
          <p:cNvPr id="83" name="Content Placeholder 2"/>
          <p:cNvSpPr>
            <a:spLocks noGrp="1"/>
          </p:cNvSpPr>
          <p:nvPr>
            <p:ph idx="1"/>
          </p:nvPr>
        </p:nvSpPr>
        <p:spPr>
          <a:xfrm>
            <a:off x="685800" y="4448907"/>
            <a:ext cx="5873262" cy="1828800"/>
          </a:xfrm>
        </p:spPr>
        <p:txBody>
          <a:bodyPr>
            <a:normAutofit/>
          </a:bodyPr>
          <a:lstStyle/>
          <a:p>
            <a:r>
              <a:rPr lang="en-US" altLang="zh-CN" dirty="0"/>
              <a:t>Reasons to have more banks:</a:t>
            </a:r>
          </a:p>
          <a:p>
            <a:pPr lvl="1"/>
            <a:r>
              <a:rPr lang="en-US" altLang="zh-CN" dirty="0"/>
              <a:t>Avoid bank conflicts;</a:t>
            </a:r>
          </a:p>
          <a:p>
            <a:pPr lvl="1"/>
            <a:r>
              <a:rPr lang="en-US" altLang="zh-CN" dirty="0">
                <a:solidFill>
                  <a:srgbClr val="1D07BF"/>
                </a:solidFill>
              </a:rPr>
              <a:t>Manufacturability;</a:t>
            </a:r>
          </a:p>
          <a:p>
            <a:endParaRPr lang="en-US" altLang="zh-CN" dirty="0"/>
          </a:p>
        </p:txBody>
      </p:sp>
      <p:sp>
        <p:nvSpPr>
          <p:cNvPr id="84" name="矩形 83"/>
          <p:cNvSpPr/>
          <p:nvPr/>
        </p:nvSpPr>
        <p:spPr>
          <a:xfrm>
            <a:off x="685800" y="1998238"/>
            <a:ext cx="34553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LTStd-Roman"/>
              </a:rPr>
              <a:t>Bank</a:t>
            </a:r>
            <a:r>
              <a:rPr lang="zh-CN" altLang="en-US" sz="2000" dirty="0">
                <a:latin typeface="TimesLTStd-Roman"/>
              </a:rPr>
              <a:t>的数量：</a:t>
            </a:r>
            <a:endParaRPr lang="en-US" altLang="zh-CN" sz="2000" dirty="0">
              <a:latin typeface="TimesLTStd-Roman"/>
            </a:endParaRPr>
          </a:p>
          <a:p>
            <a:r>
              <a:rPr lang="en-US" altLang="zh-CN" sz="2000" dirty="0">
                <a:latin typeface="TimesLTStd-Roman"/>
              </a:rPr>
              <a:t>In general, if the ratio of the cell array </a:t>
            </a:r>
            <a:r>
              <a:rPr lang="en-US" altLang="zh-CN" sz="2000" u="sng" dirty="0">
                <a:latin typeface="TimesLTStd-Roman"/>
              </a:rPr>
              <a:t>access latency</a:t>
            </a:r>
            <a:r>
              <a:rPr lang="en-US" altLang="zh-CN" sz="2000" dirty="0">
                <a:latin typeface="TimesLTStd-Roman"/>
              </a:rPr>
              <a:t> and </a:t>
            </a:r>
            <a:r>
              <a:rPr lang="en-US" altLang="zh-CN" sz="2000" u="sng" dirty="0">
                <a:latin typeface="TimesLTStd-Roman"/>
              </a:rPr>
              <a:t>data transfer</a:t>
            </a:r>
            <a:r>
              <a:rPr lang="en-US" altLang="zh-CN" sz="2000" dirty="0">
                <a:latin typeface="TimesLTStd-Roman"/>
              </a:rPr>
              <a:t> time is </a:t>
            </a:r>
            <a:r>
              <a:rPr lang="en-US" altLang="zh-CN" b="1" dirty="0">
                <a:solidFill>
                  <a:srgbClr val="1D07BF"/>
                </a:solidFill>
                <a:latin typeface="LetterGothicStd"/>
              </a:rPr>
              <a:t>R</a:t>
            </a:r>
            <a:r>
              <a:rPr lang="en-US" altLang="zh-CN" sz="2000" dirty="0">
                <a:latin typeface="TimesLTStd-Roman"/>
              </a:rPr>
              <a:t>, we need to have at least </a:t>
            </a:r>
            <a:r>
              <a:rPr lang="en-US" altLang="zh-CN" b="1" dirty="0">
                <a:solidFill>
                  <a:srgbClr val="1D07BF"/>
                </a:solidFill>
                <a:latin typeface="LetterGothicStd"/>
              </a:rPr>
              <a:t>R+1</a:t>
            </a:r>
            <a:r>
              <a:rPr lang="en-US" altLang="zh-CN" sz="1600" dirty="0">
                <a:latin typeface="LetterGothicStd"/>
              </a:rPr>
              <a:t> </a:t>
            </a:r>
            <a:r>
              <a:rPr lang="en-US" altLang="zh-CN" sz="2000" dirty="0">
                <a:latin typeface="TimesLTStd-Roman"/>
              </a:rPr>
              <a:t>banks.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5363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Data Distribution</a:t>
            </a:r>
            <a:endParaRPr 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039151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两个系统之间的匹配非常重要：</a:t>
            </a:r>
            <a:endParaRPr lang="en-US" altLang="zh-CN" sz="2600" dirty="0"/>
          </a:p>
          <a:p>
            <a:r>
              <a:rPr lang="en-US" altLang="zh-CN" sz="2600" u="sng" dirty="0">
                <a:solidFill>
                  <a:srgbClr val="1D07BF"/>
                </a:solidFill>
              </a:rPr>
              <a:t>parallel execution of threads</a:t>
            </a:r>
            <a:r>
              <a:rPr lang="en-US" altLang="zh-CN" sz="2600" dirty="0"/>
              <a:t> and the </a:t>
            </a:r>
            <a:r>
              <a:rPr lang="en-US" altLang="zh-CN" sz="2600" u="sng" dirty="0">
                <a:solidFill>
                  <a:srgbClr val="1D07BF"/>
                </a:solidFill>
              </a:rPr>
              <a:t>parallel organization of the DRAM</a:t>
            </a:r>
            <a:r>
              <a:rPr lang="en-US" altLang="zh-CN" sz="2600" dirty="0"/>
              <a:t> system: </a:t>
            </a:r>
          </a:p>
          <a:p>
            <a:endParaRPr lang="en-US" altLang="zh-CN" sz="1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sufficient number of threads making simultaneous memory accesses.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these memory accesses must be evenly </a:t>
            </a:r>
            <a:r>
              <a:rPr lang="en-US" altLang="zh-CN" dirty="0">
                <a:solidFill>
                  <a:srgbClr val="FF0000"/>
                </a:solidFill>
              </a:rPr>
              <a:t>distributed to the channels and banks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each access to a bank must also be a </a:t>
            </a:r>
            <a:r>
              <a:rPr lang="en-US" altLang="zh-CN" dirty="0">
                <a:solidFill>
                  <a:srgbClr val="FF0000"/>
                </a:solidFill>
              </a:rPr>
              <a:t>coalesced access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83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Data Distribution</a:t>
            </a:r>
            <a:endParaRPr 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039151"/>
          </a:xfrm>
        </p:spPr>
        <p:txBody>
          <a:bodyPr>
            <a:normAutofit/>
          </a:bodyPr>
          <a:lstStyle/>
          <a:p>
            <a:r>
              <a:rPr lang="zh-CN" altLang="en-US" dirty="0"/>
              <a:t>数据分配方案将元素分散到系统中的各个</a:t>
            </a:r>
            <a:r>
              <a:rPr lang="en-US" altLang="zh-CN" dirty="0"/>
              <a:t>bank</a:t>
            </a:r>
            <a:r>
              <a:rPr lang="zh-CN" altLang="en-US" dirty="0"/>
              <a:t>和</a:t>
            </a:r>
            <a:r>
              <a:rPr lang="en-US" altLang="zh-CN" dirty="0"/>
              <a:t>channel</a:t>
            </a:r>
            <a:r>
              <a:rPr lang="zh-CN" altLang="en-US" dirty="0"/>
              <a:t>中。 </a:t>
            </a:r>
            <a:r>
              <a:rPr lang="en-US" altLang="zh-CN" sz="2600" dirty="0"/>
              <a:t>: </a:t>
            </a:r>
          </a:p>
          <a:p>
            <a:endParaRPr lang="en-US" altLang="zh-CN" sz="1000" dirty="0"/>
          </a:p>
        </p:txBody>
      </p:sp>
      <p:pic>
        <p:nvPicPr>
          <p:cNvPr id="4" name="Picture 1" descr="f05-09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5" y="2437124"/>
            <a:ext cx="7772400" cy="26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707662" y="5081899"/>
            <a:ext cx="3816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0000FF"/>
                </a:solidFill>
                <a:latin typeface="TimesLTStd-Italic"/>
              </a:rPr>
              <a:t>Interleaved</a:t>
            </a:r>
            <a:r>
              <a:rPr lang="en-US" altLang="zh-CN" sz="2000" b="1" i="1" dirty="0">
                <a:latin typeface="TimesLTStd-Italic"/>
              </a:rPr>
              <a:t> </a:t>
            </a:r>
            <a:r>
              <a:rPr lang="en-US" altLang="zh-CN" b="1" i="1" dirty="0">
                <a:latin typeface="TimesLTStd-Italic"/>
              </a:rPr>
              <a:t>data distribution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985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Interleaved Data Distribution</a:t>
            </a:r>
            <a:endParaRPr 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039151"/>
          </a:xfrm>
        </p:spPr>
        <p:txBody>
          <a:bodyPr>
            <a:normAutofit/>
          </a:bodyPr>
          <a:lstStyle/>
          <a:p>
            <a:r>
              <a:rPr lang="en-US" altLang="zh-CN" dirty="0"/>
              <a:t>Example: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2×2 </a:t>
            </a:r>
            <a:r>
              <a:rPr lang="zh-CN" altLang="en-US" dirty="0"/>
              <a:t>线程块，</a:t>
            </a:r>
            <a:r>
              <a:rPr lang="en-US" altLang="zh-CN" dirty="0"/>
              <a:t>2×2 </a:t>
            </a:r>
            <a:r>
              <a:rPr lang="zh-CN" altLang="en-US" dirty="0"/>
              <a:t>数据瓦片，</a:t>
            </a:r>
            <a:r>
              <a:rPr lang="en-US" altLang="zh-CN" sz="2200" dirty="0"/>
              <a:t> </a:t>
            </a:r>
            <a:r>
              <a:rPr lang="zh-CN" altLang="en-US" sz="2200" dirty="0"/>
              <a:t>做乘法</a:t>
            </a:r>
            <a:endParaRPr lang="en-US" altLang="zh-CN" sz="2200" dirty="0"/>
          </a:p>
          <a:p>
            <a:endParaRPr lang="en-US" altLang="zh-CN" sz="1000" dirty="0"/>
          </a:p>
        </p:txBody>
      </p:sp>
      <p:pic>
        <p:nvPicPr>
          <p:cNvPr id="6" name="Picture 1" descr="f05-10-9780128119860"/>
          <p:cNvPicPr>
            <a:picLocks noGrp="1" noChangeAspect="1"/>
          </p:cNvPicPr>
          <p:nvPr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1" y="3013286"/>
            <a:ext cx="3138182" cy="305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 descr="f05-09-9780128119860"/>
          <p:cNvPicPr>
            <a:picLocks noGrp="1" noChangeAspect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21" y="3013286"/>
            <a:ext cx="4596913" cy="15642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923192" y="4851066"/>
            <a:ext cx="3687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LTStd-Roman"/>
              </a:rPr>
              <a:t>Parallel coalesced accesses will be made to the two banks in channel 0 as well as the two banks in channel 2.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142035" y="4677507"/>
            <a:ext cx="669680" cy="694592"/>
          </a:xfrm>
          <a:prstGeom prst="rect">
            <a:avLst/>
          </a:prstGeom>
          <a:solidFill>
            <a:srgbClr val="0000FF">
              <a:alpha val="32157"/>
            </a:srgbClr>
          </a:solidFill>
          <a:ln w="28575">
            <a:solidFill>
              <a:srgbClr val="1D07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046785" y="3886200"/>
            <a:ext cx="395653" cy="964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2980593" y="3886200"/>
            <a:ext cx="2567353" cy="1310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37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f05-10-9780128119860"/>
          <p:cNvPicPr>
            <a:picLocks noGrp="1" noChangeAspect="1"/>
          </p:cNvPicPr>
          <p:nvPr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88" y="304249"/>
            <a:ext cx="1637807" cy="1594889"/>
          </a:xfrm>
          <a:prstGeom prst="rect">
            <a:avLst/>
          </a:prstGeom>
          <a:noFill/>
          <a:ln>
            <a:noFill/>
          </a:ln>
        </p:spPr>
      </p:pic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Interleaved Data Distribution</a:t>
            </a:r>
            <a:endParaRPr 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039151"/>
          </a:xfrm>
        </p:spPr>
        <p:txBody>
          <a:bodyPr>
            <a:normAutofit/>
          </a:bodyPr>
          <a:lstStyle/>
          <a:p>
            <a:r>
              <a:rPr lang="en-US" altLang="zh-CN" dirty="0"/>
              <a:t>Example:</a:t>
            </a:r>
          </a:p>
          <a:p>
            <a:endParaRPr lang="en-US" altLang="zh-CN" sz="1000" dirty="0"/>
          </a:p>
        </p:txBody>
      </p:sp>
      <p:pic>
        <p:nvPicPr>
          <p:cNvPr id="8" name="Picture 1" descr="f05-11-9780128119860"/>
          <p:cNvPicPr>
            <a:picLocks noGrp="1" noChangeAspect="1"/>
          </p:cNvPicPr>
          <p:nvPr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52" y="2163888"/>
            <a:ext cx="5980559" cy="32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090245" y="5533265"/>
            <a:ext cx="7587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如果使用同样的</a:t>
            </a:r>
            <a:r>
              <a:rPr lang="en-US" altLang="zh-CN" dirty="0"/>
              <a:t>2×2</a:t>
            </a:r>
            <a:r>
              <a:rPr lang="zh-CN" altLang="en-US" dirty="0"/>
              <a:t>线程块，做</a:t>
            </a:r>
            <a:r>
              <a:rPr lang="en-US" altLang="zh-CN" dirty="0"/>
              <a:t> 8×8 </a:t>
            </a:r>
            <a:r>
              <a:rPr lang="zh-CN" altLang="en-US" dirty="0"/>
              <a:t>矩阵的乘法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将会使用多少通道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03272" y="6374396"/>
            <a:ext cx="14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65533" y="3194263"/>
            <a:ext cx="2196613" cy="4747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02624" y="3669047"/>
            <a:ext cx="8001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cache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1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/>
              <a:t>Global Memory Bandwidth</a:t>
            </a:r>
          </a:p>
          <a:p>
            <a:endParaRPr lang="en-US" altLang="zh-CN" sz="800" dirty="0"/>
          </a:p>
          <a:p>
            <a:r>
              <a:rPr lang="en-US" altLang="zh-CN" dirty="0"/>
              <a:t>More on Memory Parallelism</a:t>
            </a:r>
          </a:p>
          <a:p>
            <a:endParaRPr lang="en-US" altLang="zh-CN" sz="800" dirty="0"/>
          </a:p>
          <a:p>
            <a:r>
              <a:rPr lang="en-US" altLang="zh-CN" dirty="0"/>
              <a:t>Warps and SIMD Hardware</a:t>
            </a:r>
          </a:p>
          <a:p>
            <a:endParaRPr lang="en-US" altLang="zh-CN" sz="800" dirty="0"/>
          </a:p>
          <a:p>
            <a:r>
              <a:rPr lang="en-US" altLang="zh-CN" dirty="0"/>
              <a:t>Dynamic partitioning of resources</a:t>
            </a:r>
          </a:p>
          <a:p>
            <a:endParaRPr lang="en-US" altLang="zh-CN" sz="800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988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Global Memory Bandwidth</a:t>
            </a:r>
          </a:p>
          <a:p>
            <a:endParaRPr lang="en-US" altLang="zh-CN" sz="800" dirty="0"/>
          </a:p>
          <a:p>
            <a:r>
              <a:rPr lang="en-US" altLang="zh-CN" dirty="0"/>
              <a:t>More on Memory Parallelism</a:t>
            </a:r>
          </a:p>
          <a:p>
            <a:endParaRPr lang="en-US" altLang="zh-CN" sz="800" dirty="0"/>
          </a:p>
          <a:p>
            <a:r>
              <a:rPr lang="en-US" altLang="zh-CN" u="sng" dirty="0"/>
              <a:t>Warps and SIMD Hardware</a:t>
            </a:r>
          </a:p>
          <a:p>
            <a:endParaRPr lang="en-US" altLang="zh-CN" sz="800" dirty="0"/>
          </a:p>
          <a:p>
            <a:r>
              <a:rPr lang="en-US" altLang="zh-CN" dirty="0"/>
              <a:t>Dynamic partitioning of resources</a:t>
            </a:r>
          </a:p>
          <a:p>
            <a:endParaRPr lang="en-US" altLang="zh-CN" sz="800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79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zh-TW" sz="3600" dirty="0">
                <a:solidFill>
                  <a:schemeClr val="tx1"/>
                </a:solidFill>
                <a:ea typeface="PMingLiU" pitchFamily="18" charset="-120"/>
              </a:rPr>
              <a:t>Warps as Scheduling Units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609585">
              <a:spcBef>
                <a:spcPct val="20000"/>
              </a:spcBef>
              <a:buFontTx/>
              <a:buChar char="•"/>
            </a:pPr>
            <a:endParaRPr lang="en-US" altLang="zh-TW" sz="2667" dirty="0">
              <a:ea typeface="PMingLiU" pitchFamily="18" charset="-120"/>
            </a:endParaRPr>
          </a:p>
          <a:p>
            <a:pPr marL="609585" indent="-609585">
              <a:spcBef>
                <a:spcPct val="20000"/>
              </a:spcBef>
              <a:buFontTx/>
              <a:buChar char="•"/>
            </a:pPr>
            <a:endParaRPr lang="en-US" altLang="zh-TW" sz="2667" dirty="0">
              <a:ea typeface="PMingLiU" pitchFamily="18" charset="-120"/>
            </a:endParaRPr>
          </a:p>
          <a:p>
            <a:pPr marL="609585" indent="-609585">
              <a:spcBef>
                <a:spcPct val="20000"/>
              </a:spcBef>
              <a:buFontTx/>
              <a:buChar char="•"/>
            </a:pPr>
            <a:endParaRPr lang="en-US" altLang="zh-TW" sz="2667" dirty="0">
              <a:ea typeface="PMingLiU" pitchFamily="18" charset="-120"/>
            </a:endParaRPr>
          </a:p>
          <a:p>
            <a:pPr marL="609585" indent="-609585">
              <a:spcBef>
                <a:spcPct val="20000"/>
              </a:spcBef>
              <a:buFontTx/>
              <a:buChar char="•"/>
            </a:pPr>
            <a:endParaRPr lang="en-US" altLang="zh-TW" sz="2667" dirty="0">
              <a:ea typeface="PMingLiU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667" dirty="0">
                <a:ea typeface="PMingLiU" pitchFamily="18" charset="-120"/>
              </a:rPr>
              <a:t>Each block is divided into 32-thread warps</a:t>
            </a:r>
          </a:p>
          <a:p>
            <a:pPr lvl="1">
              <a:spcBef>
                <a:spcPct val="20000"/>
              </a:spcBef>
            </a:pPr>
            <a:r>
              <a:rPr lang="en-US" altLang="zh-TW" sz="1956" dirty="0">
                <a:ea typeface="PMingLiU" pitchFamily="18" charset="-120"/>
              </a:rPr>
              <a:t>An implementation technique</a:t>
            </a:r>
          </a:p>
          <a:p>
            <a:pPr lvl="1">
              <a:spcBef>
                <a:spcPct val="20000"/>
              </a:spcBef>
            </a:pPr>
            <a:r>
              <a:rPr lang="en-US" altLang="zh-TW" sz="1956" dirty="0">
                <a:ea typeface="PMingLiU" pitchFamily="18" charset="-120"/>
              </a:rPr>
              <a:t>Warps </a:t>
            </a:r>
            <a:r>
              <a:rPr lang="zh-CN" altLang="en-US" sz="1956" dirty="0">
                <a:ea typeface="PMingLiU" pitchFamily="18" charset="-120"/>
              </a:rPr>
              <a:t>是 </a:t>
            </a:r>
            <a:r>
              <a:rPr lang="en-US" altLang="zh-TW" sz="1956" dirty="0">
                <a:ea typeface="PMingLiU" pitchFamily="18" charset="-120"/>
              </a:rPr>
              <a:t>SM</a:t>
            </a:r>
            <a:r>
              <a:rPr lang="zh-CN" altLang="en-US" sz="1956" dirty="0">
                <a:ea typeface="PMingLiU" pitchFamily="18" charset="-120"/>
              </a:rPr>
              <a:t>中的基本调度单元</a:t>
            </a:r>
            <a:endParaRPr lang="en-US" altLang="zh-TW" sz="1956" dirty="0">
              <a:ea typeface="PMingLiU" pitchFamily="18" charset="-120"/>
            </a:endParaRPr>
          </a:p>
          <a:p>
            <a:pPr lvl="1">
              <a:spcBef>
                <a:spcPct val="20000"/>
              </a:spcBef>
            </a:pPr>
            <a:r>
              <a:rPr lang="en-US" altLang="zh-TW" sz="1956" dirty="0">
                <a:ea typeface="PMingLiU" pitchFamily="18" charset="-120"/>
              </a:rPr>
              <a:t>Warp</a:t>
            </a:r>
            <a:r>
              <a:rPr lang="zh-CN" altLang="en-US" sz="1956" dirty="0">
                <a:ea typeface="PMingLiU" pitchFamily="18" charset="-120"/>
              </a:rPr>
              <a:t>中的线程执行单指令多数据模式 </a:t>
            </a:r>
            <a:r>
              <a:rPr lang="en-US" altLang="zh-TW" sz="1956" dirty="0">
                <a:ea typeface="PMingLiU" pitchFamily="18" charset="-120"/>
              </a:rPr>
              <a:t>(SIMD)</a:t>
            </a:r>
          </a:p>
          <a:p>
            <a:pPr lvl="1">
              <a:spcBef>
                <a:spcPct val="20000"/>
              </a:spcBef>
            </a:pPr>
            <a:r>
              <a:rPr lang="zh-CN" altLang="en-US" sz="1956" dirty="0">
                <a:ea typeface="PMingLiU" pitchFamily="18" charset="-120"/>
              </a:rPr>
              <a:t>在未来，一个 </a:t>
            </a:r>
            <a:r>
              <a:rPr lang="en-US" altLang="zh-TW" sz="1956" dirty="0">
                <a:ea typeface="PMingLiU" pitchFamily="18" charset="-120"/>
              </a:rPr>
              <a:t>warp </a:t>
            </a:r>
            <a:r>
              <a:rPr lang="zh-CN" altLang="en-US" sz="1956" dirty="0">
                <a:ea typeface="PMingLiU" pitchFamily="18" charset="-120"/>
              </a:rPr>
              <a:t>中的线程数量可能会有所不同。</a:t>
            </a:r>
            <a:endParaRPr lang="en-US" altLang="zh-TW" sz="1956" dirty="0">
              <a:ea typeface="PMingLiU" pitchFamily="18" charset="-12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23244" y="1283116"/>
            <a:ext cx="6297080" cy="1469855"/>
            <a:chOff x="914401" y="1247947"/>
            <a:chExt cx="6297080" cy="1469855"/>
          </a:xfrm>
        </p:grpSpPr>
        <p:sp>
          <p:nvSpPr>
            <p:cNvPr id="37894" name="Rectangle 73"/>
            <p:cNvSpPr>
              <a:spLocks noChangeArrowheads="1"/>
            </p:cNvSpPr>
            <p:nvPr/>
          </p:nvSpPr>
          <p:spPr bwMode="auto">
            <a:xfrm>
              <a:off x="914401" y="1314451"/>
              <a:ext cx="1458383" cy="105727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895" name="Rectangle 74"/>
            <p:cNvSpPr>
              <a:spLocks noChangeArrowheads="1"/>
            </p:cNvSpPr>
            <p:nvPr/>
          </p:nvSpPr>
          <p:spPr bwMode="auto">
            <a:xfrm>
              <a:off x="1117599" y="1466851"/>
              <a:ext cx="1458383" cy="105727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ea typeface="PMingLiU" pitchFamily="18" charset="-120"/>
                  <a:cs typeface="Arial" pitchFamily="34" charset="0"/>
                </a:rPr>
                <a:t>…</a:t>
              </a:r>
            </a:p>
          </p:txBody>
        </p:sp>
        <p:sp>
          <p:nvSpPr>
            <p:cNvPr id="37982" name="Text Box 76"/>
            <p:cNvSpPr txBox="1">
              <a:spLocks noChangeArrowheads="1"/>
            </p:cNvSpPr>
            <p:nvPr/>
          </p:nvSpPr>
          <p:spPr bwMode="auto">
            <a:xfrm>
              <a:off x="1420281" y="1695451"/>
              <a:ext cx="1422400" cy="1022351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 dirty="0">
                  <a:solidFill>
                    <a:schemeClr val="bg1"/>
                  </a:solidFill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120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7983" name="Freeform 77"/>
            <p:cNvSpPr>
              <a:spLocks/>
            </p:cNvSpPr>
            <p:nvPr/>
          </p:nvSpPr>
          <p:spPr bwMode="auto">
            <a:xfrm>
              <a:off x="1578975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84" name="Freeform 78"/>
            <p:cNvSpPr>
              <a:spLocks/>
            </p:cNvSpPr>
            <p:nvPr/>
          </p:nvSpPr>
          <p:spPr bwMode="auto">
            <a:xfrm>
              <a:off x="1672323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85" name="Freeform 79"/>
            <p:cNvSpPr>
              <a:spLocks/>
            </p:cNvSpPr>
            <p:nvPr/>
          </p:nvSpPr>
          <p:spPr bwMode="auto">
            <a:xfrm>
              <a:off x="1758671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86" name="Freeform 80"/>
            <p:cNvSpPr>
              <a:spLocks/>
            </p:cNvSpPr>
            <p:nvPr/>
          </p:nvSpPr>
          <p:spPr bwMode="auto">
            <a:xfrm>
              <a:off x="1845017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87" name="Freeform 81"/>
            <p:cNvSpPr>
              <a:spLocks/>
            </p:cNvSpPr>
            <p:nvPr/>
          </p:nvSpPr>
          <p:spPr bwMode="auto">
            <a:xfrm>
              <a:off x="1931367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88" name="Freeform 82"/>
            <p:cNvSpPr>
              <a:spLocks/>
            </p:cNvSpPr>
            <p:nvPr/>
          </p:nvSpPr>
          <p:spPr bwMode="auto">
            <a:xfrm>
              <a:off x="2017715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89" name="Freeform 83"/>
            <p:cNvSpPr>
              <a:spLocks/>
            </p:cNvSpPr>
            <p:nvPr/>
          </p:nvSpPr>
          <p:spPr bwMode="auto">
            <a:xfrm>
              <a:off x="2104062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90" name="Freeform 84"/>
            <p:cNvSpPr>
              <a:spLocks/>
            </p:cNvSpPr>
            <p:nvPr/>
          </p:nvSpPr>
          <p:spPr bwMode="auto">
            <a:xfrm>
              <a:off x="2190410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91" name="Freeform 85"/>
            <p:cNvSpPr>
              <a:spLocks/>
            </p:cNvSpPr>
            <p:nvPr/>
          </p:nvSpPr>
          <p:spPr bwMode="auto">
            <a:xfrm>
              <a:off x="2276757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92" name="Freeform 86"/>
            <p:cNvSpPr>
              <a:spLocks/>
            </p:cNvSpPr>
            <p:nvPr/>
          </p:nvSpPr>
          <p:spPr bwMode="auto">
            <a:xfrm>
              <a:off x="2363105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93" name="Freeform 87"/>
            <p:cNvSpPr>
              <a:spLocks/>
            </p:cNvSpPr>
            <p:nvPr/>
          </p:nvSpPr>
          <p:spPr bwMode="auto">
            <a:xfrm>
              <a:off x="2449453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00CC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897" name="Text Box 88"/>
            <p:cNvSpPr txBox="1">
              <a:spLocks noChangeArrowheads="1"/>
            </p:cNvSpPr>
            <p:nvPr/>
          </p:nvSpPr>
          <p:spPr bwMode="auto">
            <a:xfrm>
              <a:off x="1181099" y="1314451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altLang="zh-TW" sz="3200">
                  <a:solidFill>
                    <a:schemeClr val="bg1"/>
                  </a:solidFill>
                  <a:ea typeface="PMingLiU" pitchFamily="18" charset="-120"/>
                  <a:cs typeface="Arial" pitchFamily="34" charset="0"/>
                </a:rPr>
                <a:t>…</a:t>
              </a:r>
            </a:p>
          </p:txBody>
        </p:sp>
        <p:sp>
          <p:nvSpPr>
            <p:cNvPr id="37898" name="Rectangle 89"/>
            <p:cNvSpPr>
              <a:spLocks noChangeArrowheads="1"/>
            </p:cNvSpPr>
            <p:nvPr/>
          </p:nvSpPr>
          <p:spPr bwMode="auto">
            <a:xfrm>
              <a:off x="3048002" y="1314451"/>
              <a:ext cx="1458383" cy="105727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899" name="Rectangle 90"/>
            <p:cNvSpPr>
              <a:spLocks noChangeArrowheads="1"/>
            </p:cNvSpPr>
            <p:nvPr/>
          </p:nvSpPr>
          <p:spPr bwMode="auto">
            <a:xfrm>
              <a:off x="3251202" y="1466851"/>
              <a:ext cx="1458383" cy="105727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ea typeface="PMingLiU" pitchFamily="18" charset="-120"/>
                  <a:cs typeface="Arial" pitchFamily="34" charset="0"/>
                </a:rPr>
                <a:t>…</a:t>
              </a:r>
            </a:p>
          </p:txBody>
        </p:sp>
        <p:sp>
          <p:nvSpPr>
            <p:cNvPr id="37970" name="Text Box 92"/>
            <p:cNvSpPr txBox="1">
              <a:spLocks noChangeArrowheads="1"/>
            </p:cNvSpPr>
            <p:nvPr/>
          </p:nvSpPr>
          <p:spPr bwMode="auto">
            <a:xfrm>
              <a:off x="3553881" y="1695451"/>
              <a:ext cx="1422400" cy="1022351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 dirty="0">
                  <a:solidFill>
                    <a:schemeClr val="bg1"/>
                  </a:solidFill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120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7971" name="Freeform 93"/>
            <p:cNvSpPr>
              <a:spLocks/>
            </p:cNvSpPr>
            <p:nvPr/>
          </p:nvSpPr>
          <p:spPr bwMode="auto">
            <a:xfrm>
              <a:off x="3712575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72" name="Freeform 94"/>
            <p:cNvSpPr>
              <a:spLocks/>
            </p:cNvSpPr>
            <p:nvPr/>
          </p:nvSpPr>
          <p:spPr bwMode="auto">
            <a:xfrm>
              <a:off x="3805923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73" name="Freeform 95"/>
            <p:cNvSpPr>
              <a:spLocks/>
            </p:cNvSpPr>
            <p:nvPr/>
          </p:nvSpPr>
          <p:spPr bwMode="auto">
            <a:xfrm>
              <a:off x="3892271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74" name="Freeform 96"/>
            <p:cNvSpPr>
              <a:spLocks/>
            </p:cNvSpPr>
            <p:nvPr/>
          </p:nvSpPr>
          <p:spPr bwMode="auto">
            <a:xfrm>
              <a:off x="3978617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75" name="Freeform 97"/>
            <p:cNvSpPr>
              <a:spLocks/>
            </p:cNvSpPr>
            <p:nvPr/>
          </p:nvSpPr>
          <p:spPr bwMode="auto">
            <a:xfrm>
              <a:off x="4064967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76" name="Freeform 98"/>
            <p:cNvSpPr>
              <a:spLocks/>
            </p:cNvSpPr>
            <p:nvPr/>
          </p:nvSpPr>
          <p:spPr bwMode="auto">
            <a:xfrm>
              <a:off x="4151315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77" name="Freeform 99"/>
            <p:cNvSpPr>
              <a:spLocks/>
            </p:cNvSpPr>
            <p:nvPr/>
          </p:nvSpPr>
          <p:spPr bwMode="auto">
            <a:xfrm>
              <a:off x="4237662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78" name="Freeform 100"/>
            <p:cNvSpPr>
              <a:spLocks/>
            </p:cNvSpPr>
            <p:nvPr/>
          </p:nvSpPr>
          <p:spPr bwMode="auto">
            <a:xfrm>
              <a:off x="4324010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79" name="Freeform 101"/>
            <p:cNvSpPr>
              <a:spLocks/>
            </p:cNvSpPr>
            <p:nvPr/>
          </p:nvSpPr>
          <p:spPr bwMode="auto">
            <a:xfrm>
              <a:off x="4410357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80" name="Freeform 102"/>
            <p:cNvSpPr>
              <a:spLocks/>
            </p:cNvSpPr>
            <p:nvPr/>
          </p:nvSpPr>
          <p:spPr bwMode="auto">
            <a:xfrm>
              <a:off x="4496705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81" name="Freeform 103"/>
            <p:cNvSpPr>
              <a:spLocks/>
            </p:cNvSpPr>
            <p:nvPr/>
          </p:nvSpPr>
          <p:spPr bwMode="auto">
            <a:xfrm>
              <a:off x="4583053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rgbClr val="FF6600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01" name="Text Box 104"/>
            <p:cNvSpPr txBox="1">
              <a:spLocks noChangeArrowheads="1"/>
            </p:cNvSpPr>
            <p:nvPr/>
          </p:nvSpPr>
          <p:spPr bwMode="auto">
            <a:xfrm>
              <a:off x="3314701" y="1314451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altLang="zh-TW" sz="3200" dirty="0">
                  <a:solidFill>
                    <a:schemeClr val="bg1"/>
                  </a:solidFill>
                  <a:ea typeface="PMingLiU" pitchFamily="18" charset="-120"/>
                  <a:cs typeface="Arial" pitchFamily="34" charset="0"/>
                </a:rPr>
                <a:t>…</a:t>
              </a:r>
            </a:p>
          </p:txBody>
        </p:sp>
        <p:sp>
          <p:nvSpPr>
            <p:cNvPr id="37902" name="Text Box 105"/>
            <p:cNvSpPr txBox="1">
              <a:spLocks noChangeArrowheads="1"/>
            </p:cNvSpPr>
            <p:nvPr/>
          </p:nvSpPr>
          <p:spPr bwMode="auto">
            <a:xfrm>
              <a:off x="1320801" y="1247947"/>
              <a:ext cx="1499513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altLang="zh-TW" sz="1600" dirty="0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Block 1 Warps</a:t>
              </a:r>
            </a:p>
          </p:txBody>
        </p:sp>
        <p:sp>
          <p:nvSpPr>
            <p:cNvPr id="37903" name="Text Box 106"/>
            <p:cNvSpPr txBox="1">
              <a:spLocks noChangeArrowheads="1"/>
            </p:cNvSpPr>
            <p:nvPr/>
          </p:nvSpPr>
          <p:spPr bwMode="auto">
            <a:xfrm>
              <a:off x="3556001" y="1247947"/>
              <a:ext cx="1499513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Block 2 Warps</a:t>
              </a:r>
            </a:p>
          </p:txBody>
        </p:sp>
        <p:sp>
          <p:nvSpPr>
            <p:cNvPr id="37904" name="Rectangle 135"/>
            <p:cNvSpPr>
              <a:spLocks noChangeArrowheads="1"/>
            </p:cNvSpPr>
            <p:nvPr/>
          </p:nvSpPr>
          <p:spPr bwMode="auto">
            <a:xfrm>
              <a:off x="5283202" y="1314451"/>
              <a:ext cx="1458383" cy="105727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905" name="Rectangle 136"/>
            <p:cNvSpPr>
              <a:spLocks noChangeArrowheads="1"/>
            </p:cNvSpPr>
            <p:nvPr/>
          </p:nvSpPr>
          <p:spPr bwMode="auto">
            <a:xfrm>
              <a:off x="5486402" y="1466851"/>
              <a:ext cx="1458383" cy="105727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ea typeface="PMingLiU" pitchFamily="18" charset="-120"/>
                  <a:cs typeface="Arial" pitchFamily="34" charset="0"/>
                </a:rPr>
                <a:t>…</a:t>
              </a:r>
            </a:p>
          </p:txBody>
        </p:sp>
        <p:sp>
          <p:nvSpPr>
            <p:cNvPr id="37958" name="Text Box 138"/>
            <p:cNvSpPr txBox="1">
              <a:spLocks noChangeArrowheads="1"/>
            </p:cNvSpPr>
            <p:nvPr/>
          </p:nvSpPr>
          <p:spPr bwMode="auto">
            <a:xfrm>
              <a:off x="5789081" y="1695451"/>
              <a:ext cx="1422400" cy="1022351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ln w="28575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TW" sz="1200" dirty="0">
                  <a:solidFill>
                    <a:schemeClr val="bg1"/>
                  </a:solidFill>
                  <a:latin typeface="Tahoma" pitchFamily="34" charset="0"/>
                  <a:ea typeface="PMingLiU" pitchFamily="18" charset="-120"/>
                  <a:cs typeface="Arial" pitchFamily="34" charset="0"/>
                </a:rPr>
                <a:t>t0 t1 t2 … t31</a:t>
              </a:r>
              <a:endParaRPr lang="en-US" altLang="zh-TW" sz="1200" dirty="0">
                <a:solidFill>
                  <a:schemeClr val="bg1"/>
                </a:solidFill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37959" name="Freeform 139"/>
            <p:cNvSpPr>
              <a:spLocks/>
            </p:cNvSpPr>
            <p:nvPr/>
          </p:nvSpPr>
          <p:spPr bwMode="auto">
            <a:xfrm>
              <a:off x="5947775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60" name="Freeform 140"/>
            <p:cNvSpPr>
              <a:spLocks/>
            </p:cNvSpPr>
            <p:nvPr/>
          </p:nvSpPr>
          <p:spPr bwMode="auto">
            <a:xfrm>
              <a:off x="6041123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61" name="Freeform 141"/>
            <p:cNvSpPr>
              <a:spLocks/>
            </p:cNvSpPr>
            <p:nvPr/>
          </p:nvSpPr>
          <p:spPr bwMode="auto">
            <a:xfrm>
              <a:off x="6127471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62" name="Freeform 142"/>
            <p:cNvSpPr>
              <a:spLocks/>
            </p:cNvSpPr>
            <p:nvPr/>
          </p:nvSpPr>
          <p:spPr bwMode="auto">
            <a:xfrm>
              <a:off x="6213817" y="1895777"/>
              <a:ext cx="193699" cy="739132"/>
            </a:xfrm>
            <a:custGeom>
              <a:avLst/>
              <a:gdLst>
                <a:gd name="T0" fmla="*/ 3 w 208"/>
                <a:gd name="T1" fmla="*/ 0 h 1536"/>
                <a:gd name="T2" fmla="*/ 11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3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6 w 208"/>
                <a:gd name="T19" fmla="*/ 12 h 1536"/>
                <a:gd name="T20" fmla="*/ 3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63" name="Freeform 143"/>
            <p:cNvSpPr>
              <a:spLocks/>
            </p:cNvSpPr>
            <p:nvPr/>
          </p:nvSpPr>
          <p:spPr bwMode="auto">
            <a:xfrm>
              <a:off x="6300167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64" name="Freeform 144"/>
            <p:cNvSpPr>
              <a:spLocks/>
            </p:cNvSpPr>
            <p:nvPr/>
          </p:nvSpPr>
          <p:spPr bwMode="auto">
            <a:xfrm>
              <a:off x="6386515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65" name="Freeform 145"/>
            <p:cNvSpPr>
              <a:spLocks/>
            </p:cNvSpPr>
            <p:nvPr/>
          </p:nvSpPr>
          <p:spPr bwMode="auto">
            <a:xfrm>
              <a:off x="6472862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66" name="Freeform 146"/>
            <p:cNvSpPr>
              <a:spLocks/>
            </p:cNvSpPr>
            <p:nvPr/>
          </p:nvSpPr>
          <p:spPr bwMode="auto">
            <a:xfrm>
              <a:off x="6559210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67" name="Freeform 147"/>
            <p:cNvSpPr>
              <a:spLocks/>
            </p:cNvSpPr>
            <p:nvPr/>
          </p:nvSpPr>
          <p:spPr bwMode="auto">
            <a:xfrm>
              <a:off x="6645557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68" name="Freeform 148"/>
            <p:cNvSpPr>
              <a:spLocks/>
            </p:cNvSpPr>
            <p:nvPr/>
          </p:nvSpPr>
          <p:spPr bwMode="auto">
            <a:xfrm>
              <a:off x="6731905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69" name="Freeform 149"/>
            <p:cNvSpPr>
              <a:spLocks/>
            </p:cNvSpPr>
            <p:nvPr/>
          </p:nvSpPr>
          <p:spPr bwMode="auto">
            <a:xfrm>
              <a:off x="6818253" y="1895777"/>
              <a:ext cx="192532" cy="739132"/>
            </a:xfrm>
            <a:custGeom>
              <a:avLst/>
              <a:gdLst>
                <a:gd name="T0" fmla="*/ 2 w 208"/>
                <a:gd name="T1" fmla="*/ 0 h 1536"/>
                <a:gd name="T2" fmla="*/ 10 w 208"/>
                <a:gd name="T3" fmla="*/ 1 h 1536"/>
                <a:gd name="T4" fmla="*/ 2 w 208"/>
                <a:gd name="T5" fmla="*/ 3 h 1536"/>
                <a:gd name="T6" fmla="*/ 8 w 208"/>
                <a:gd name="T7" fmla="*/ 5 h 1536"/>
                <a:gd name="T8" fmla="*/ 2 w 208"/>
                <a:gd name="T9" fmla="*/ 7 h 1536"/>
                <a:gd name="T10" fmla="*/ 8 w 208"/>
                <a:gd name="T11" fmla="*/ 7 h 1536"/>
                <a:gd name="T12" fmla="*/ 2 w 208"/>
                <a:gd name="T13" fmla="*/ 9 h 1536"/>
                <a:gd name="T14" fmla="*/ 8 w 208"/>
                <a:gd name="T15" fmla="*/ 10 h 1536"/>
                <a:gd name="T16" fmla="*/ 2 w 208"/>
                <a:gd name="T17" fmla="*/ 11 h 1536"/>
                <a:gd name="T18" fmla="*/ 5 w 208"/>
                <a:gd name="T19" fmla="*/ 12 h 1536"/>
                <a:gd name="T20" fmla="*/ 2 w 208"/>
                <a:gd name="T21" fmla="*/ 14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solidFill>
              <a:schemeClr val="bg1">
                <a:alpha val="67058"/>
              </a:schemeClr>
            </a:solidFill>
            <a:ln w="25400">
              <a:solidFill>
                <a:schemeClr val="accent5"/>
              </a:solidFill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07" name="Text Box 150"/>
            <p:cNvSpPr txBox="1">
              <a:spLocks noChangeArrowheads="1"/>
            </p:cNvSpPr>
            <p:nvPr/>
          </p:nvSpPr>
          <p:spPr bwMode="auto">
            <a:xfrm>
              <a:off x="5549901" y="1314451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altLang="zh-TW" sz="3200">
                  <a:solidFill>
                    <a:schemeClr val="bg1"/>
                  </a:solidFill>
                  <a:ea typeface="PMingLiU" pitchFamily="18" charset="-120"/>
                  <a:cs typeface="Arial" pitchFamily="34" charset="0"/>
                </a:rPr>
                <a:t>…</a:t>
              </a:r>
            </a:p>
          </p:txBody>
        </p:sp>
        <p:sp>
          <p:nvSpPr>
            <p:cNvPr id="37908" name="Text Box 151"/>
            <p:cNvSpPr txBox="1">
              <a:spLocks noChangeArrowheads="1"/>
            </p:cNvSpPr>
            <p:nvPr/>
          </p:nvSpPr>
          <p:spPr bwMode="auto">
            <a:xfrm>
              <a:off x="5689601" y="1247947"/>
              <a:ext cx="1499513" cy="3385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</a:defRPr>
              </a:lvl9pPr>
            </a:lstStyle>
            <a:p>
              <a:pPr eaLnBrk="1" hangingPunct="1"/>
              <a:r>
                <a:rPr lang="en-US" altLang="zh-TW" sz="1600" dirty="0">
                  <a:solidFill>
                    <a:schemeClr val="bg1"/>
                  </a:solidFill>
                  <a:latin typeface="Arial" pitchFamily="34" charset="0"/>
                  <a:ea typeface="PMingLiU" pitchFamily="18" charset="-120"/>
                  <a:cs typeface="Arial" pitchFamily="34" charset="0"/>
                </a:rPr>
                <a:t>Block 3 Warps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238362"/>
      </p:ext>
    </p:extLst>
  </p:cSld>
  <p:clrMapOvr>
    <a:masterClrMapping/>
  </p:clrMapOvr>
  <p:transition advTm="85949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90931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Warps in Multi-dimensional Thread Blocks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8759" y="1310054"/>
            <a:ext cx="8290560" cy="515025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对于多维线程块，被划分成 </a:t>
            </a:r>
            <a:r>
              <a:rPr lang="en-US" altLang="zh-CN" sz="2400" dirty="0"/>
              <a:t>warp </a:t>
            </a:r>
            <a:r>
              <a:rPr lang="zh-CN" altLang="en-US" sz="2400" dirty="0"/>
              <a:t>之前，它们首先按照行主序展开成一维数组形式：</a:t>
            </a:r>
            <a:endParaRPr lang="en-US" sz="2400" dirty="0"/>
          </a:p>
          <a:p>
            <a:pPr lvl="1"/>
            <a:r>
              <a:rPr lang="en-US" sz="1800" u="sng" dirty="0"/>
              <a:t>In x-dimension first, y-dimension next, and z-dimension last</a:t>
            </a:r>
          </a:p>
          <a:p>
            <a:pPr lvl="1"/>
            <a:r>
              <a:rPr lang="en-US" altLang="zh-CN" sz="1600" dirty="0"/>
              <a:t>For this example, all 16 threads form half a warp. </a:t>
            </a:r>
          </a:p>
          <a:p>
            <a:pPr lvl="1"/>
            <a:r>
              <a:rPr lang="en-US" altLang="zh-CN" sz="1600" dirty="0"/>
              <a:t>The warp will be padded with another 16 threads to complete a 32-thread warp.</a:t>
            </a:r>
            <a:endParaRPr lang="en-US" sz="4000" dirty="0"/>
          </a:p>
        </p:txBody>
      </p:sp>
      <p:sp>
        <p:nvSpPr>
          <p:cNvPr id="7170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7A4B7C-C35D-4542-8FC9-496E84D5E25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1215" y="159288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Palatino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67" y="3195258"/>
            <a:ext cx="5601433" cy="27440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48" y="6079881"/>
            <a:ext cx="4658092" cy="3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493">
        <p:fade/>
      </p:transition>
    </mc:Choice>
    <mc:Fallback xmlns="">
      <p:transition spd="med" advTm="101493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dirty="0">
                <a:solidFill>
                  <a:schemeClr val="tx1"/>
                </a:solidFill>
              </a:rPr>
              <a:t>Blocks are partitioned after linearization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26504" y="1573823"/>
            <a:ext cx="8290560" cy="4870907"/>
          </a:xfrm>
        </p:spPr>
        <p:txBody>
          <a:bodyPr>
            <a:noAutofit/>
          </a:bodyPr>
          <a:lstStyle/>
          <a:p>
            <a:r>
              <a:rPr lang="zh-CN" altLang="en-US" sz="2667" dirty="0"/>
              <a:t>一维展开的线程块进一步划分：</a:t>
            </a:r>
            <a:r>
              <a:rPr lang="en-US" sz="2667" dirty="0"/>
              <a:t> </a:t>
            </a:r>
          </a:p>
          <a:p>
            <a:pPr lvl="1"/>
            <a:r>
              <a:rPr lang="zh-CN" altLang="en-US" sz="2133" dirty="0"/>
              <a:t>一个 </a:t>
            </a:r>
            <a:r>
              <a:rPr lang="en-US" sz="2133" dirty="0"/>
              <a:t>warp </a:t>
            </a:r>
            <a:r>
              <a:rPr lang="zh-CN" altLang="en-US" sz="2133" dirty="0"/>
              <a:t>内的线程索引是连续且递增的</a:t>
            </a:r>
            <a:endParaRPr lang="en-US" sz="2133" dirty="0"/>
          </a:p>
          <a:p>
            <a:pPr lvl="1"/>
            <a:r>
              <a:rPr lang="en-US" sz="2133" dirty="0"/>
              <a:t>Warp 0 starts with Thread 0</a:t>
            </a:r>
          </a:p>
          <a:p>
            <a:pPr lvl="1"/>
            <a:endParaRPr lang="en-US" sz="1000" dirty="0"/>
          </a:p>
          <a:p>
            <a:r>
              <a:rPr lang="zh-CN" altLang="en-US" sz="2667" dirty="0"/>
              <a:t>划分方案在不同设备上是一致的</a:t>
            </a:r>
            <a:endParaRPr lang="en-US" sz="2667" dirty="0"/>
          </a:p>
          <a:p>
            <a:pPr lvl="1"/>
            <a:r>
              <a:rPr lang="en-US" sz="2133" dirty="0"/>
              <a:t>Thus you can use this knowledge in control flow</a:t>
            </a:r>
          </a:p>
          <a:p>
            <a:pPr lvl="1"/>
            <a:r>
              <a:rPr lang="en-US" sz="2133" dirty="0"/>
              <a:t>However, the exact size of warps may change from generation to generation</a:t>
            </a:r>
          </a:p>
          <a:p>
            <a:pPr lvl="1"/>
            <a:endParaRPr lang="en-US" sz="1000" b="1" dirty="0"/>
          </a:p>
          <a:p>
            <a:r>
              <a:rPr lang="zh-CN" altLang="en-US" sz="2667" u="sng" dirty="0">
                <a:solidFill>
                  <a:srgbClr val="FF0000"/>
                </a:solidFill>
              </a:rPr>
              <a:t>不要</a:t>
            </a:r>
            <a:r>
              <a:rPr lang="zh-CN" altLang="en-US" sz="2667" dirty="0"/>
              <a:t>依赖 </a:t>
            </a:r>
            <a:r>
              <a:rPr lang="en-US" sz="2667" dirty="0"/>
              <a:t>warp </a:t>
            </a:r>
            <a:r>
              <a:rPr lang="zh-CN" altLang="en-US" sz="2667" dirty="0"/>
              <a:t>内部或 </a:t>
            </a:r>
            <a:r>
              <a:rPr lang="en-US" sz="2667" dirty="0"/>
              <a:t>warp </a:t>
            </a:r>
            <a:r>
              <a:rPr lang="zh-CN" altLang="en-US" sz="2667" dirty="0"/>
              <a:t>之间的任何顺序</a:t>
            </a:r>
            <a:endParaRPr lang="en-US" sz="2667" dirty="0"/>
          </a:p>
          <a:p>
            <a:pPr lvl="1"/>
            <a:r>
              <a:rPr lang="zh-CN" altLang="en-US" sz="2133" dirty="0"/>
              <a:t>如果线程之间存在任何依赖关系，</a:t>
            </a:r>
            <a:endParaRPr lang="en-US" altLang="zh-CN" sz="2133" dirty="0"/>
          </a:p>
          <a:p>
            <a:pPr lvl="1"/>
            <a:r>
              <a:rPr lang="zh-CN" altLang="en-US" sz="2133" dirty="0"/>
              <a:t>必须使用</a:t>
            </a:r>
            <a:r>
              <a:rPr lang="en-US" altLang="zh-CN" sz="2133" dirty="0"/>
              <a:t>__</a:t>
            </a:r>
            <a:r>
              <a:rPr lang="en-US" sz="2133" dirty="0" err="1"/>
              <a:t>syncthreads</a:t>
            </a:r>
            <a:r>
              <a:rPr lang="en-US" sz="2133" dirty="0"/>
              <a:t>()</a:t>
            </a:r>
            <a:r>
              <a:rPr lang="zh-CN" altLang="en-US" sz="2133" dirty="0"/>
              <a:t>来获得正确的结果</a:t>
            </a:r>
            <a:r>
              <a:rPr lang="en-US" sz="2133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651400"/>
      </p:ext>
    </p:extLst>
  </p:cSld>
  <p:clrMapOvr>
    <a:masterClrMapping/>
  </p:clrMapOvr>
  <p:transition advTm="85222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SMs are SIMD Processors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6504" y="1424354"/>
            <a:ext cx="8290560" cy="5020376"/>
          </a:xfrm>
        </p:spPr>
        <p:txBody>
          <a:bodyPr>
            <a:normAutofit/>
          </a:bodyPr>
          <a:lstStyle/>
          <a:p>
            <a:r>
              <a:rPr lang="en-US" sz="2400" dirty="0"/>
              <a:t>Control unit for instruction fetch, decode, and control is </a:t>
            </a:r>
            <a:r>
              <a:rPr lang="en-US" sz="2400" dirty="0">
                <a:solidFill>
                  <a:srgbClr val="0000FF"/>
                </a:solidFill>
              </a:rPr>
              <a:t>shared among multiple processing units</a:t>
            </a:r>
          </a:p>
          <a:p>
            <a:pPr lvl="1"/>
            <a:r>
              <a:rPr lang="en-US" sz="1600" dirty="0"/>
              <a:t>Control overhead is minimized</a:t>
            </a:r>
          </a:p>
        </p:txBody>
      </p:sp>
      <p:grpSp>
        <p:nvGrpSpPr>
          <p:cNvPr id="47" name="Group 1"/>
          <p:cNvGrpSpPr>
            <a:grpSpLocks/>
          </p:cNvGrpSpPr>
          <p:nvPr/>
        </p:nvGrpSpPr>
        <p:grpSpPr bwMode="auto">
          <a:xfrm>
            <a:off x="1412631" y="2708031"/>
            <a:ext cx="6069623" cy="3484440"/>
            <a:chOff x="1066800" y="914400"/>
            <a:chExt cx="6705600" cy="4114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3189288" y="1981200"/>
              <a:ext cx="2590800" cy="13906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en-US" altLang="en-US" sz="2000" kern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3427413" y="1879600"/>
              <a:ext cx="2590800" cy="1390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en-US" altLang="en-US" sz="2000" kern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2057400" y="914400"/>
              <a:ext cx="4343400" cy="5334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2000" b="1" kern="0">
                  <a:solidFill>
                    <a:srgbClr val="000000"/>
                  </a:solidFill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3657600" y="1752600"/>
              <a:ext cx="2590800" cy="1390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Processing Unit</a:t>
              </a: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6858000" y="914400"/>
              <a:ext cx="914400" cy="533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  <a:cs typeface="Times New Roman" panose="02020603050405020304" pitchFamily="18" charset="0"/>
                </a:rPr>
                <a:t>I/O</a:t>
              </a:r>
            </a:p>
          </p:txBody>
        </p:sp>
        <p:grpSp>
          <p:nvGrpSpPr>
            <p:cNvPr id="53" name="Group 26"/>
            <p:cNvGrpSpPr>
              <a:grpSpLocks/>
            </p:cNvGrpSpPr>
            <p:nvPr/>
          </p:nvGrpSpPr>
          <p:grpSpPr bwMode="auto">
            <a:xfrm>
              <a:off x="3886200" y="2419359"/>
              <a:ext cx="1066800" cy="476251"/>
              <a:chOff x="528" y="2688"/>
              <a:chExt cx="672" cy="300"/>
            </a:xfrm>
          </p:grpSpPr>
          <p:grpSp>
            <p:nvGrpSpPr>
              <p:cNvPr id="86" name="Group 24"/>
              <p:cNvGrpSpPr>
                <a:grpSpLocks/>
              </p:cNvGrpSpPr>
              <p:nvPr/>
            </p:nvGrpSpPr>
            <p:grpSpPr bwMode="auto">
              <a:xfrm>
                <a:off x="528" y="2688"/>
                <a:ext cx="672" cy="288"/>
                <a:chOff x="528" y="2688"/>
                <a:chExt cx="672" cy="288"/>
              </a:xfrm>
            </p:grpSpPr>
            <p:sp>
              <p:nvSpPr>
                <p:cNvPr id="88" name="Line 13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2191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>
                    <a:solidFill>
                      <a:srgbClr val="000000"/>
                    </a:solidFill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864" y="268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2191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>
                    <a:solidFill>
                      <a:srgbClr val="000000"/>
                    </a:solidFill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Line 19"/>
                <p:cNvSpPr>
                  <a:spLocks noChangeShapeType="1"/>
                </p:cNvSpPr>
                <p:nvPr/>
              </p:nvSpPr>
              <p:spPr bwMode="auto">
                <a:xfrm>
                  <a:off x="528" y="2688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2191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>
                    <a:solidFill>
                      <a:srgbClr val="000000"/>
                    </a:solidFill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056" y="2688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2191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>
                    <a:solidFill>
                      <a:srgbClr val="000000"/>
                    </a:solidFill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Line 21"/>
                <p:cNvSpPr>
                  <a:spLocks noChangeShapeType="1"/>
                </p:cNvSpPr>
                <p:nvPr/>
              </p:nvSpPr>
              <p:spPr bwMode="auto">
                <a:xfrm>
                  <a:off x="672" y="297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2191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>
                    <a:solidFill>
                      <a:srgbClr val="000000"/>
                    </a:solidFill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Line 22"/>
                <p:cNvSpPr>
                  <a:spLocks noChangeShapeType="1"/>
                </p:cNvSpPr>
                <p:nvPr/>
              </p:nvSpPr>
              <p:spPr bwMode="auto">
                <a:xfrm>
                  <a:off x="528" y="26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2191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>
                    <a:solidFill>
                      <a:srgbClr val="000000"/>
                    </a:solidFill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6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12191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kern="0">
                    <a:solidFill>
                      <a:srgbClr val="000000"/>
                    </a:solidFill>
                    <a:latin typeface="Palatino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Text Box 25"/>
              <p:cNvSpPr txBox="1">
                <a:spLocks noChangeArrowheads="1"/>
              </p:cNvSpPr>
              <p:nvPr/>
            </p:nvSpPr>
            <p:spPr bwMode="auto">
              <a:xfrm>
                <a:off x="653" y="2736"/>
                <a:ext cx="45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2000" ker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ALU</a:t>
                </a:r>
              </a:p>
            </p:txBody>
          </p:sp>
        </p:grpSp>
        <p:cxnSp>
          <p:nvCxnSpPr>
            <p:cNvPr id="54" name="AutoShape 35"/>
            <p:cNvCxnSpPr>
              <a:cxnSpLocks noChangeShapeType="1"/>
            </p:cNvCxnSpPr>
            <p:nvPr/>
          </p:nvCxnSpPr>
          <p:spPr bwMode="auto">
            <a:xfrm rot="-5400000">
              <a:off x="647700" y="2095501"/>
              <a:ext cx="2286000" cy="5334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Line 37"/>
            <p:cNvSpPr>
              <a:spLocks noChangeShapeType="1"/>
            </p:cNvSpPr>
            <p:nvPr/>
          </p:nvSpPr>
          <p:spPr bwMode="auto">
            <a:xfrm flipV="1">
              <a:off x="4876800" y="3154362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Line 40"/>
            <p:cNvSpPr>
              <a:spLocks noChangeShapeType="1"/>
            </p:cNvSpPr>
            <p:nvPr/>
          </p:nvSpPr>
          <p:spPr bwMode="auto">
            <a:xfrm>
              <a:off x="6400800" y="10668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" name="Line 41"/>
            <p:cNvSpPr>
              <a:spLocks noChangeShapeType="1"/>
            </p:cNvSpPr>
            <p:nvPr/>
          </p:nvSpPr>
          <p:spPr bwMode="auto">
            <a:xfrm flipH="1">
              <a:off x="6400800" y="119545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Palatino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AutoShape 44"/>
            <p:cNvCxnSpPr>
              <a:cxnSpLocks noChangeShapeType="1"/>
            </p:cNvCxnSpPr>
            <p:nvPr/>
          </p:nvCxnSpPr>
          <p:spPr bwMode="auto">
            <a:xfrm rot="-5400000">
              <a:off x="5676900" y="2171700"/>
              <a:ext cx="2057400" cy="3048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60"/>
            <p:cNvCxnSpPr/>
            <p:nvPr/>
          </p:nvCxnSpPr>
          <p:spPr>
            <a:xfrm flipV="1">
              <a:off x="6553200" y="3124200"/>
              <a:ext cx="0" cy="411163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</a:ln>
            <a:effectLst/>
          </p:spPr>
        </p:cxnSp>
        <p:sp>
          <p:nvSpPr>
            <p:cNvPr id="62" name="Rectangle 61"/>
            <p:cNvSpPr/>
            <p:nvPr/>
          </p:nvSpPr>
          <p:spPr>
            <a:xfrm>
              <a:off x="1066800" y="1600200"/>
              <a:ext cx="6477000" cy="342900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latin typeface="Times New Roman"/>
                <a:cs typeface="Times New Roman" pitchFamily="18" charset="0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>
              <a:off x="3490098" y="4572000"/>
              <a:ext cx="18710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2000" b="1" kern="0">
                  <a:solidFill>
                    <a:srgbClr val="000000"/>
                  </a:solidFill>
                  <a:cs typeface="Times New Roman" panose="02020603050405020304" pitchFamily="18" charset="0"/>
                </a:rPr>
                <a:t>Processor (SM)</a:t>
              </a:r>
            </a:p>
          </p:txBody>
        </p:sp>
        <p:sp>
          <p:nvSpPr>
            <p:cNvPr id="72" name="Line 37"/>
            <p:cNvSpPr>
              <a:spLocks noChangeShapeType="1"/>
            </p:cNvSpPr>
            <p:nvPr/>
          </p:nvSpPr>
          <p:spPr bwMode="auto">
            <a:xfrm flipV="1">
              <a:off x="4611688" y="3268662"/>
              <a:ext cx="0" cy="266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flipV="1">
              <a:off x="4343400" y="3406775"/>
              <a:ext cx="0" cy="128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00000"/>
                </a:solidFill>
                <a:latin typeface="Palatino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600200" y="2101850"/>
              <a:ext cx="1143000" cy="86995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Shared Memory</a:t>
              </a:r>
            </a:p>
          </p:txBody>
        </p:sp>
        <p:sp>
          <p:nvSpPr>
            <p:cNvPr id="75" name="Up-Down Arrow 74"/>
            <p:cNvSpPr/>
            <p:nvPr/>
          </p:nvSpPr>
          <p:spPr>
            <a:xfrm>
              <a:off x="3189288" y="1447800"/>
              <a:ext cx="163512" cy="533400"/>
            </a:xfrm>
            <a:prstGeom prst="upDown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latin typeface="Times New Roman"/>
                <a:cs typeface="Times New Roman" pitchFamily="18" charset="0"/>
              </a:endParaRPr>
            </a:p>
          </p:txBody>
        </p:sp>
        <p:sp>
          <p:nvSpPr>
            <p:cNvPr id="76" name="Up-Down Arrow 75"/>
            <p:cNvSpPr/>
            <p:nvPr/>
          </p:nvSpPr>
          <p:spPr>
            <a:xfrm>
              <a:off x="3465513" y="1447800"/>
              <a:ext cx="152400" cy="431800"/>
            </a:xfrm>
            <a:prstGeom prst="upDown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latin typeface="Times New Roman"/>
                <a:cs typeface="Times New Roman" pitchFamily="18" charset="0"/>
              </a:endParaRPr>
            </a:p>
          </p:txBody>
        </p:sp>
        <p:sp>
          <p:nvSpPr>
            <p:cNvPr id="77" name="Up-Down Arrow 76"/>
            <p:cNvSpPr/>
            <p:nvPr/>
          </p:nvSpPr>
          <p:spPr>
            <a:xfrm>
              <a:off x="3733800" y="1447800"/>
              <a:ext cx="163513" cy="304800"/>
            </a:xfrm>
            <a:prstGeom prst="upDown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latin typeface="Times New Roman"/>
                <a:cs typeface="Times New Roman" pitchFamily="18" charset="0"/>
              </a:endParaRPr>
            </a:p>
          </p:txBody>
        </p:sp>
        <p:sp>
          <p:nvSpPr>
            <p:cNvPr id="78" name="Left-Right Arrow 77"/>
            <p:cNvSpPr/>
            <p:nvPr/>
          </p:nvSpPr>
          <p:spPr>
            <a:xfrm>
              <a:off x="2743200" y="2190750"/>
              <a:ext cx="446088" cy="190500"/>
            </a:xfrm>
            <a:prstGeom prst="leftRight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latin typeface="Times New Roman"/>
                <a:cs typeface="Times New Roman" pitchFamily="18" charset="0"/>
              </a:endParaRPr>
            </a:p>
          </p:txBody>
        </p:sp>
        <p:sp>
          <p:nvSpPr>
            <p:cNvPr id="79" name="Left-Right Arrow 78"/>
            <p:cNvSpPr/>
            <p:nvPr/>
          </p:nvSpPr>
          <p:spPr>
            <a:xfrm>
              <a:off x="2747963" y="2438400"/>
              <a:ext cx="679450" cy="209550"/>
            </a:xfrm>
            <a:prstGeom prst="leftRight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latin typeface="Times New Roman"/>
                <a:cs typeface="Times New Roman" pitchFamily="18" charset="0"/>
              </a:endParaRPr>
            </a:p>
          </p:txBody>
        </p:sp>
        <p:sp>
          <p:nvSpPr>
            <p:cNvPr id="80" name="Left-Right Arrow 79"/>
            <p:cNvSpPr/>
            <p:nvPr/>
          </p:nvSpPr>
          <p:spPr>
            <a:xfrm>
              <a:off x="2747963" y="2701925"/>
              <a:ext cx="909637" cy="211138"/>
            </a:xfrm>
            <a:prstGeom prst="leftRightArrow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latin typeface="Times New Roman"/>
                <a:cs typeface="Times New Roman" pitchFamily="18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2057400" y="2971800"/>
              <a:ext cx="0" cy="549275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tailEnd type="arrow"/>
            </a:ln>
            <a:effectLst/>
          </p:spPr>
        </p:cxnSp>
        <p:sp>
          <p:nvSpPr>
            <p:cNvPr id="82" name="Rectangle 27"/>
            <p:cNvSpPr>
              <a:spLocks noChangeArrowheads="1"/>
            </p:cNvSpPr>
            <p:nvPr/>
          </p:nvSpPr>
          <p:spPr bwMode="auto">
            <a:xfrm>
              <a:off x="5150753" y="2295026"/>
              <a:ext cx="1021447" cy="7529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  <a:cs typeface="Times New Roman" panose="02020603050405020304" pitchFamily="18" charset="0"/>
                </a:rPr>
                <a:t>Register</a:t>
              </a: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  <a:cs typeface="Times New Roman" panose="02020603050405020304" pitchFamily="18" charset="0"/>
                </a:rPr>
                <a:t>File</a:t>
              </a:r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1295400" y="3535362"/>
              <a:ext cx="5715000" cy="9604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2000" b="1" kern="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Control Unit</a:t>
              </a:r>
              <a:endParaRPr lang="en-US" altLang="en-US" sz="2400" b="1" kern="0" dirty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en-US" altLang="en-US" sz="2000" kern="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30"/>
            <p:cNvSpPr>
              <a:spLocks noChangeArrowheads="1"/>
            </p:cNvSpPr>
            <p:nvPr/>
          </p:nvSpPr>
          <p:spPr bwMode="auto">
            <a:xfrm>
              <a:off x="2743200" y="3991100"/>
              <a:ext cx="914400" cy="304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85" name="Rectangle 31"/>
            <p:cNvSpPr>
              <a:spLocks noChangeArrowheads="1"/>
            </p:cNvSpPr>
            <p:nvPr/>
          </p:nvSpPr>
          <p:spPr bwMode="auto">
            <a:xfrm>
              <a:off x="4724400" y="3991100"/>
              <a:ext cx="914400" cy="304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2000" kern="0">
                  <a:solidFill>
                    <a:srgbClr val="000000"/>
                  </a:solidFill>
                  <a:cs typeface="Times New Roman" panose="02020603050405020304" pitchFamily="18" charset="0"/>
                </a:rPr>
                <a:t>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5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445">
        <p:fade/>
      </p:transition>
    </mc:Choice>
    <mc:Fallback xmlns="">
      <p:transition spd="med" advTm="96445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dirty="0">
                <a:solidFill>
                  <a:schemeClr val="tx1"/>
                </a:solidFill>
              </a:rPr>
              <a:t>SIMD Execution Among Threads in a Warp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26504" y="1652954"/>
            <a:ext cx="8290560" cy="47917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600" dirty="0"/>
              <a:t>在任何时间点，一个 </a:t>
            </a:r>
            <a:r>
              <a:rPr lang="en-US" sz="2600" dirty="0"/>
              <a:t>warp </a:t>
            </a:r>
            <a:r>
              <a:rPr lang="zh-CN" altLang="en-US" sz="2600" dirty="0"/>
              <a:t>中的所有线程都必须执行相同的指令。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zh-CN" altLang="en-US" sz="2600" dirty="0"/>
              <a:t>为取得高运行效率，所有线程遵循相同的控制流路径（</a:t>
            </a:r>
            <a:r>
              <a:rPr lang="en-US" sz="2600" u="sng" dirty="0"/>
              <a:t>same control flow path</a:t>
            </a:r>
            <a:r>
              <a:rPr lang="zh-CN" altLang="en-US" sz="2600" u="sng" dirty="0"/>
              <a:t>）</a:t>
            </a:r>
            <a:endParaRPr lang="en-US" sz="2600" u="sng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All if-then-else statements make the same decision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All loops iterate the same number of times</a:t>
            </a:r>
          </a:p>
          <a:p>
            <a:pPr lvl="1">
              <a:lnSpc>
                <a:spcPct val="80000"/>
              </a:lnSpc>
            </a:pPr>
            <a:endParaRPr lang="en-US" sz="1689" dirty="0"/>
          </a:p>
        </p:txBody>
      </p:sp>
    </p:spTree>
    <p:extLst>
      <p:ext uri="{BB962C8B-B14F-4D97-AF65-F5344CB8AC3E}">
        <p14:creationId xmlns:p14="http://schemas.microsoft.com/office/powerpoint/2010/main" val="2716749703"/>
      </p:ext>
    </p:extLst>
  </p:cSld>
  <p:clrMapOvr>
    <a:masterClrMapping/>
  </p:clrMapOvr>
  <p:transition advTm="53996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Control Divergence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26504" y="1556238"/>
            <a:ext cx="8290560" cy="488849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控制分歧（</a:t>
            </a:r>
            <a:r>
              <a:rPr lang="en-US" sz="2800" dirty="0"/>
              <a:t>Control divergence）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发生在一个 </a:t>
            </a:r>
            <a:r>
              <a:rPr lang="en-US" sz="1800" dirty="0"/>
              <a:t>warp</a:t>
            </a:r>
            <a:r>
              <a:rPr lang="zh-CN" altLang="en-US" sz="1800" dirty="0"/>
              <a:t>中的线程由于不同的控制决策而走上不同的控制流路径。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一些线程执行 </a:t>
            </a:r>
            <a:r>
              <a:rPr lang="en-US" sz="1800" dirty="0"/>
              <a:t>if </a:t>
            </a:r>
            <a:r>
              <a:rPr lang="zh-CN" altLang="en-US" sz="1800" dirty="0"/>
              <a:t>语句的 </a:t>
            </a:r>
            <a:r>
              <a:rPr lang="en-US" sz="1800" b="1" dirty="0"/>
              <a:t>then</a:t>
            </a:r>
            <a:r>
              <a:rPr lang="en-US" sz="1800" dirty="0"/>
              <a:t> </a:t>
            </a:r>
            <a:r>
              <a:rPr lang="zh-CN" altLang="en-US" sz="1800" dirty="0"/>
              <a:t>分支，而另一些执行 </a:t>
            </a:r>
            <a:r>
              <a:rPr lang="en-US" sz="1800" b="1" dirty="0"/>
              <a:t>else</a:t>
            </a:r>
            <a:r>
              <a:rPr lang="en-US" sz="1800" dirty="0"/>
              <a:t> </a:t>
            </a:r>
            <a:r>
              <a:rPr lang="zh-CN" altLang="en-US" sz="1800" dirty="0"/>
              <a:t>分支。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一些线程执行的 </a:t>
            </a:r>
            <a:r>
              <a:rPr lang="zh-CN" altLang="en-US" sz="1800" b="1" dirty="0"/>
              <a:t>循环迭代次数</a:t>
            </a:r>
            <a:r>
              <a:rPr lang="zh-CN" altLang="en-US" sz="1800" dirty="0"/>
              <a:t> 不同于其他线程。</a:t>
            </a:r>
          </a:p>
          <a:p>
            <a:pPr lvl="1">
              <a:lnSpc>
                <a:spcPct val="80000"/>
              </a:lnSpc>
            </a:pPr>
            <a:endParaRPr lang="en-US" sz="1956" dirty="0">
              <a:solidFill>
                <a:schemeClr val="bg2"/>
              </a:solidFill>
            </a:endParaRPr>
          </a:p>
          <a:p>
            <a:r>
              <a:rPr lang="zh-CN" altLang="en-US" sz="2400" dirty="0"/>
              <a:t>在当前的 </a:t>
            </a:r>
            <a:r>
              <a:rPr lang="en-US" sz="2400" dirty="0"/>
              <a:t>GPU </a:t>
            </a:r>
            <a:r>
              <a:rPr lang="zh-CN" altLang="en-US" sz="2400" dirty="0"/>
              <a:t>架构中，执行不同路径的线程是</a:t>
            </a:r>
            <a:r>
              <a:rPr lang="zh-CN" altLang="en-US" sz="2400" u="sng" dirty="0">
                <a:solidFill>
                  <a:srgbClr val="FF0000"/>
                </a:solidFill>
              </a:rPr>
              <a:t>串行化</a:t>
            </a:r>
            <a:r>
              <a:rPr lang="zh-CN" altLang="en-US" sz="2400" dirty="0"/>
              <a:t>（</a:t>
            </a:r>
            <a:r>
              <a:rPr lang="en-US" sz="2400" dirty="0"/>
              <a:t>serialized）</a:t>
            </a:r>
            <a:r>
              <a:rPr lang="zh-CN" altLang="en-US" sz="2400" dirty="0"/>
              <a:t>执行的：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线程束（</a:t>
            </a:r>
            <a:r>
              <a:rPr lang="en-US" sz="1600" dirty="0"/>
              <a:t>warp）</a:t>
            </a:r>
            <a:r>
              <a:rPr lang="zh-CN" altLang="en-US" sz="1600" dirty="0"/>
              <a:t>中不同的控制流路径</a:t>
            </a:r>
            <a:r>
              <a:rPr lang="zh-CN" altLang="en-US" sz="1600" b="1" dirty="0"/>
              <a:t>依次</a:t>
            </a:r>
            <a:r>
              <a:rPr lang="zh-CN" altLang="en-US" sz="1600" dirty="0"/>
              <a:t>执行，直到所有路径都执行完毕。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在执行某条路径时，所有遵循该路径的线程</a:t>
            </a:r>
            <a:r>
              <a:rPr lang="zh-CN" altLang="en-US" sz="1600" b="1" dirty="0"/>
              <a:t>并行</a:t>
            </a:r>
            <a:r>
              <a:rPr lang="zh-CN" altLang="en-US" sz="1600" dirty="0"/>
              <a:t>执行，而其他线程处于</a:t>
            </a:r>
            <a:r>
              <a:rPr lang="zh-CN" altLang="en-US" sz="1600" b="1" dirty="0"/>
              <a:t>闲置</a:t>
            </a:r>
            <a:r>
              <a:rPr lang="zh-CN" altLang="en-US" sz="1600" dirty="0"/>
              <a:t>状态。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当控制流嵌套较深时，可能会产生</a:t>
            </a:r>
            <a:r>
              <a:rPr lang="zh-CN" altLang="en-US" sz="1600" b="1" dirty="0"/>
              <a:t>大量不同的执行路径</a:t>
            </a:r>
            <a:r>
              <a:rPr lang="zh-CN" altLang="en-US" sz="1600" dirty="0"/>
              <a:t>，导致执行效率下降。</a:t>
            </a:r>
          </a:p>
          <a:p>
            <a:pPr lvl="1">
              <a:lnSpc>
                <a:spcPct val="80000"/>
              </a:lnSpc>
            </a:pP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2173766783"/>
      </p:ext>
    </p:extLst>
  </p:cSld>
  <p:clrMapOvr>
    <a:masterClrMapping/>
  </p:clrMapOvr>
  <p:transition advTm="88285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Control Divergence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644162"/>
            <a:ext cx="8290560" cy="48005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667" dirty="0"/>
              <a:t>当分支或循环条件中包含线程索引时，可能会出现控制分歧</a:t>
            </a:r>
            <a:r>
              <a:rPr lang="en-US" sz="2667" dirty="0"/>
              <a:t>:</a:t>
            </a:r>
          </a:p>
          <a:p>
            <a:pPr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2223" dirty="0"/>
              <a:t>Example kernel statement with divergence:</a:t>
            </a:r>
          </a:p>
          <a:p>
            <a:pPr lvl="2">
              <a:lnSpc>
                <a:spcPct val="80000"/>
              </a:lnSpc>
            </a:pPr>
            <a:r>
              <a:rPr lang="en-US" sz="2133" dirty="0">
                <a:solidFill>
                  <a:srgbClr val="0000FF"/>
                </a:solidFill>
                <a:latin typeface="Calibri" panose="020F0502020204030204" pitchFamily="34" charset="0"/>
              </a:rPr>
              <a:t>if (</a:t>
            </a:r>
            <a:r>
              <a:rPr lang="en-US" sz="2133" dirty="0" err="1">
                <a:solidFill>
                  <a:srgbClr val="0000FF"/>
                </a:solidFill>
                <a:latin typeface="Calibri" panose="020F0502020204030204" pitchFamily="34" charset="0"/>
              </a:rPr>
              <a:t>threadIdx.x</a:t>
            </a:r>
            <a:r>
              <a:rPr lang="en-US" sz="2133" dirty="0">
                <a:solidFill>
                  <a:srgbClr val="0000FF"/>
                </a:solidFill>
                <a:latin typeface="Calibri" panose="020F0502020204030204" pitchFamily="34" charset="0"/>
              </a:rPr>
              <a:t> &gt; 2) { }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这为块中的线程创建了两条不同的控制路径 决策粒度小于 </a:t>
            </a:r>
            <a:r>
              <a:rPr lang="en-US" sz="1800" dirty="0"/>
              <a:t>warp </a:t>
            </a:r>
            <a:r>
              <a:rPr lang="zh-CN" altLang="en-US" sz="1800" dirty="0"/>
              <a:t>大小；</a:t>
            </a:r>
            <a:endParaRPr lang="en-US" altLang="zh-CN" sz="1800" dirty="0"/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线程 </a:t>
            </a:r>
            <a:r>
              <a:rPr lang="en-US" altLang="zh-CN" sz="1800" dirty="0"/>
              <a:t>0</a:t>
            </a:r>
            <a:r>
              <a:rPr lang="zh-CN" altLang="en-US" sz="1800" dirty="0"/>
              <a:t>、</a:t>
            </a:r>
            <a:r>
              <a:rPr lang="en-US" altLang="zh-CN" sz="1800" dirty="0"/>
              <a:t>1 </a:t>
            </a:r>
            <a:r>
              <a:rPr lang="zh-CN" altLang="en-US" sz="1800" dirty="0"/>
              <a:t>和 </a:t>
            </a:r>
            <a:r>
              <a:rPr lang="en-US" altLang="zh-CN" sz="1800" dirty="0"/>
              <a:t>2 </a:t>
            </a:r>
            <a:r>
              <a:rPr lang="zh-CN" altLang="en-US" sz="1800" dirty="0"/>
              <a:t>与第一个 </a:t>
            </a:r>
            <a:r>
              <a:rPr lang="en-US" sz="1800" dirty="0"/>
              <a:t>warp </a:t>
            </a:r>
            <a:r>
              <a:rPr lang="zh-CN" altLang="en-US" sz="1800" dirty="0"/>
              <a:t>中的其他线程遵循不同的路径</a:t>
            </a:r>
            <a:endParaRPr lang="en-US" altLang="zh-CN" sz="1800" dirty="0"/>
          </a:p>
          <a:p>
            <a:pPr lvl="2"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223" dirty="0"/>
              <a:t>Example without divergence:</a:t>
            </a:r>
          </a:p>
          <a:p>
            <a:pPr lvl="2">
              <a:lnSpc>
                <a:spcPct val="80000"/>
              </a:lnSpc>
            </a:pPr>
            <a:r>
              <a:rPr lang="en-US" sz="2133" dirty="0">
                <a:solidFill>
                  <a:srgbClr val="0000FF"/>
                </a:solidFill>
                <a:latin typeface="Calibri" panose="020F0502020204030204" pitchFamily="34" charset="0"/>
              </a:rPr>
              <a:t>If (</a:t>
            </a:r>
            <a:r>
              <a:rPr lang="en-US" sz="2133" dirty="0" err="1">
                <a:solidFill>
                  <a:srgbClr val="0000FF"/>
                </a:solidFill>
                <a:latin typeface="Calibri" panose="020F0502020204030204" pitchFamily="34" charset="0"/>
              </a:rPr>
              <a:t>blockIdx.x</a:t>
            </a:r>
            <a:r>
              <a:rPr lang="en-US" sz="2133" dirty="0">
                <a:solidFill>
                  <a:srgbClr val="0000FF"/>
                </a:solidFill>
                <a:latin typeface="Calibri" panose="020F0502020204030204" pitchFamily="34" charset="0"/>
              </a:rPr>
              <a:t> &gt; 2) { }</a:t>
            </a:r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决策粒度是块大小的倍数； </a:t>
            </a:r>
            <a:endParaRPr lang="en-US" altLang="zh-CN" sz="1800" dirty="0"/>
          </a:p>
          <a:p>
            <a:pPr lvl="2">
              <a:lnSpc>
                <a:spcPct val="80000"/>
              </a:lnSpc>
            </a:pPr>
            <a:r>
              <a:rPr lang="zh-CN" altLang="en-US" sz="1800" dirty="0"/>
              <a:t>任何给定 </a:t>
            </a:r>
            <a:r>
              <a:rPr lang="en-US" sz="1800" dirty="0"/>
              <a:t>warp </a:t>
            </a:r>
            <a:r>
              <a:rPr lang="zh-CN" altLang="en-US" sz="1800" dirty="0"/>
              <a:t>中的所有线程都遵循相同的路径</a:t>
            </a:r>
            <a:r>
              <a:rPr lang="en-US" sz="2800" dirty="0"/>
              <a:t>.</a:t>
            </a:r>
          </a:p>
          <a:p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27148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544">
        <p:fade/>
      </p:transition>
    </mc:Choice>
    <mc:Fallback xmlns="">
      <p:transition spd="med" advTm="106544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Example: Vector Addition Kernel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426504" y="2101362"/>
            <a:ext cx="8049281" cy="3525715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</a:rPr>
              <a:t>// </a:t>
            </a:r>
            <a:r>
              <a:rPr lang="en-US" sz="2133" dirty="0">
                <a:latin typeface="Courier New" pitchFamily="49" charset="0"/>
              </a:rPr>
              <a:t>Compute vector sum C = A + B</a:t>
            </a:r>
          </a:p>
          <a:p>
            <a:pPr eaLnBrk="1" hangingPunct="1">
              <a:buFontTx/>
              <a:buNone/>
            </a:pPr>
            <a:r>
              <a:rPr lang="en-US" sz="2133" dirty="0">
                <a:latin typeface="Courier New" pitchFamily="49" charset="0"/>
              </a:rPr>
              <a:t>// Each thread performs one pair-wise addition</a:t>
            </a:r>
          </a:p>
          <a:p>
            <a:pPr eaLnBrk="1" hangingPunct="1"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sz="2133" b="1" dirty="0">
                <a:latin typeface="Courier New" pitchFamily="49" charset="0"/>
              </a:rPr>
              <a:t>void </a:t>
            </a:r>
            <a:r>
              <a:rPr lang="en-US" sz="2133" b="1" dirty="0" err="1">
                <a:latin typeface="Courier New" pitchFamily="49" charset="0"/>
              </a:rPr>
              <a:t>vecAddKernel</a:t>
            </a:r>
            <a:r>
              <a:rPr lang="en-US" sz="2133" b="1" dirty="0">
                <a:latin typeface="Courier New" pitchFamily="49" charset="0"/>
              </a:rPr>
              <a:t>(float* A, float* B, float* C, </a:t>
            </a:r>
            <a:r>
              <a:rPr lang="en-US" sz="2133" b="1" dirty="0" err="1">
                <a:latin typeface="Courier New" pitchFamily="49" charset="0"/>
              </a:rPr>
              <a:t>int</a:t>
            </a:r>
            <a:r>
              <a:rPr lang="en-US" sz="2133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sz="2133" b="1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sz="2133" b="1" dirty="0" err="1">
                <a:latin typeface="Courier New" pitchFamily="49" charset="0"/>
              </a:rPr>
              <a:t>int</a:t>
            </a:r>
            <a:r>
              <a:rPr lang="en-US" sz="2133" b="1" dirty="0">
                <a:latin typeface="Courier New" pitchFamily="49" charset="0"/>
              </a:rPr>
              <a:t> i = </a:t>
            </a:r>
            <a:r>
              <a:rPr lang="en-US" sz="2133" b="1" dirty="0" err="1">
                <a:solidFill>
                  <a:schemeClr val="accent2"/>
                </a:solidFill>
                <a:latin typeface="Courier New" pitchFamily="49" charset="0"/>
              </a:rPr>
              <a:t>threadIdx.x</a:t>
            </a:r>
            <a:r>
              <a:rPr lang="en-US" sz="2133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133" b="1" dirty="0">
                <a:latin typeface="Courier New" pitchFamily="49" charset="0"/>
              </a:rPr>
              <a:t>+ </a:t>
            </a:r>
            <a:r>
              <a:rPr lang="en-US" sz="2133" b="1" dirty="0" err="1">
                <a:solidFill>
                  <a:schemeClr val="accent2"/>
                </a:solidFill>
                <a:latin typeface="Courier New" pitchFamily="49" charset="0"/>
              </a:rPr>
              <a:t>blockDim.x</a:t>
            </a:r>
            <a:r>
              <a:rPr lang="en-US" sz="2133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133" b="1" dirty="0">
                <a:latin typeface="Courier New" pitchFamily="49" charset="0"/>
              </a:rPr>
              <a:t>* </a:t>
            </a:r>
            <a:r>
              <a:rPr lang="en-US" sz="2133" b="1" dirty="0" err="1">
                <a:solidFill>
                  <a:schemeClr val="accent2"/>
                </a:solidFill>
                <a:latin typeface="Courier New" pitchFamily="49" charset="0"/>
              </a:rPr>
              <a:t>blockIdx.x</a:t>
            </a:r>
            <a:r>
              <a:rPr lang="en-US" sz="2133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133" b="1" dirty="0">
                <a:latin typeface="Courier New" pitchFamily="49" charset="0"/>
              </a:rPr>
              <a:t>    if(</a:t>
            </a:r>
            <a:r>
              <a:rPr lang="en-US" sz="2133" b="1" dirty="0" err="1">
                <a:latin typeface="Courier New" pitchFamily="49" charset="0"/>
              </a:rPr>
              <a:t>i</a:t>
            </a:r>
            <a:r>
              <a:rPr lang="en-US" sz="2133" b="1" dirty="0">
                <a:latin typeface="Courier New" pitchFamily="49" charset="0"/>
              </a:rPr>
              <a:t>&lt;n) C[</a:t>
            </a:r>
            <a:r>
              <a:rPr lang="en-US" sz="2133" b="1" dirty="0" err="1">
                <a:latin typeface="Courier New" pitchFamily="49" charset="0"/>
              </a:rPr>
              <a:t>i</a:t>
            </a:r>
            <a:r>
              <a:rPr lang="en-US" sz="2133" b="1" dirty="0">
                <a:latin typeface="Courier New" pitchFamily="49" charset="0"/>
              </a:rPr>
              <a:t>] = A[</a:t>
            </a:r>
            <a:r>
              <a:rPr lang="en-US" sz="2133" b="1" dirty="0" err="1">
                <a:latin typeface="Courier New" pitchFamily="49" charset="0"/>
              </a:rPr>
              <a:t>i</a:t>
            </a:r>
            <a:r>
              <a:rPr lang="en-US" sz="2133" b="1" dirty="0">
                <a:latin typeface="Courier New" pitchFamily="49" charset="0"/>
              </a:rPr>
              <a:t>] + B[</a:t>
            </a:r>
            <a:r>
              <a:rPr lang="en-US" sz="2133" b="1" dirty="0" err="1">
                <a:latin typeface="Courier New" pitchFamily="49" charset="0"/>
              </a:rPr>
              <a:t>i</a:t>
            </a:r>
            <a:r>
              <a:rPr lang="en-US" sz="2133" b="1" dirty="0">
                <a:latin typeface="Courier New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133" b="1" dirty="0">
                <a:latin typeface="Courier New" pitchFamily="49" charset="0"/>
              </a:rPr>
              <a:t>}</a:t>
            </a:r>
            <a:br>
              <a:rPr lang="en-US" b="1" dirty="0">
                <a:latin typeface="Courier New" pitchFamily="49" charset="0"/>
              </a:rPr>
            </a:br>
            <a:endParaRPr lang="en-US" sz="933" b="1" dirty="0">
              <a:latin typeface="Courier New" pitchFamily="49" charset="0"/>
            </a:endParaRPr>
          </a:p>
        </p:txBody>
      </p:sp>
      <p:sp>
        <p:nvSpPr>
          <p:cNvPr id="22530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128000" y="6309784"/>
            <a:ext cx="2540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BE52CAC-C4C1-4D60-BB91-19BB46D53D1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994834" y="4709160"/>
            <a:ext cx="5304367" cy="447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3503333" y="1486720"/>
            <a:ext cx="2318263" cy="5847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3200" dirty="0">
                <a:solidFill>
                  <a:schemeClr val="bg1"/>
                </a:solidFill>
              </a:rPr>
              <a:t>Device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696835"/>
      </p:ext>
    </p:extLst>
  </p:cSld>
  <p:clrMapOvr>
    <a:masterClrMapping/>
  </p:clrMapOvr>
  <p:transition advTm="24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 animBg="1"/>
      <p:bldP spid="32154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1219170" algn="l"/>
                <a:tab pos="2438339" algn="l"/>
                <a:tab pos="3657509" algn="l"/>
                <a:tab pos="4876678" algn="l"/>
                <a:tab pos="6095848" algn="l"/>
                <a:tab pos="7315017" algn="l"/>
                <a:tab pos="8534187" algn="l"/>
                <a:tab pos="9753356" algn="l"/>
                <a:tab pos="10972526" algn="l"/>
                <a:tab pos="12191695" algn="l"/>
                <a:tab pos="13410865" algn="l"/>
              </a:tabLst>
            </a:pPr>
            <a:r>
              <a:rPr lang="en-US" sz="3600" dirty="0">
                <a:solidFill>
                  <a:schemeClr val="tx1"/>
                </a:solidFill>
              </a:rPr>
              <a:t>Analysis for vector size of 1,000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1" y="1380392"/>
            <a:ext cx="8290560" cy="4897284"/>
          </a:xfrm>
        </p:spPr>
        <p:txBody>
          <a:bodyPr>
            <a:normAutofit/>
          </a:bodyPr>
          <a:lstStyle/>
          <a:p>
            <a:r>
              <a:rPr lang="en-US" dirty="0"/>
              <a:t>Assume that block size is 256 threads</a:t>
            </a:r>
          </a:p>
          <a:p>
            <a:pPr lvl="1"/>
            <a:r>
              <a:rPr lang="en-US" dirty="0"/>
              <a:t>8 warps in each block</a:t>
            </a:r>
          </a:p>
          <a:p>
            <a:pPr lvl="1"/>
            <a:endParaRPr lang="en-US" sz="800" dirty="0"/>
          </a:p>
          <a:p>
            <a:r>
              <a:rPr lang="en-US" dirty="0"/>
              <a:t>All threads in Blocks 0, 1, and 2 are within valid range</a:t>
            </a:r>
          </a:p>
          <a:p>
            <a:pPr lvl="1"/>
            <a:r>
              <a:rPr lang="en-US" dirty="0"/>
              <a:t>i values from 0 to 767</a:t>
            </a:r>
          </a:p>
          <a:p>
            <a:pPr lvl="1"/>
            <a:r>
              <a:rPr lang="en-US" dirty="0"/>
              <a:t>There are 24 warps in these three blocks, none will have control divergence</a:t>
            </a:r>
          </a:p>
          <a:p>
            <a:pPr lvl="1"/>
            <a:endParaRPr lang="en-US" sz="800" dirty="0"/>
          </a:p>
          <a:p>
            <a:r>
              <a:rPr lang="en-US" dirty="0"/>
              <a:t>Most warps in Block 3 will not control divergence</a:t>
            </a:r>
          </a:p>
          <a:p>
            <a:pPr lvl="1"/>
            <a:r>
              <a:rPr lang="en-US" dirty="0"/>
              <a:t>Threads in the warps 0-6 are all within valid range, thus no control divergence</a:t>
            </a:r>
          </a:p>
          <a:p>
            <a:pPr lvl="1"/>
            <a:endParaRPr lang="en-US" sz="800" dirty="0"/>
          </a:p>
          <a:p>
            <a:r>
              <a:rPr lang="en-US" dirty="0">
                <a:solidFill>
                  <a:srgbClr val="1D07BF"/>
                </a:solidFill>
              </a:rPr>
              <a:t>One warp in Block 3 will have control divergence</a:t>
            </a:r>
          </a:p>
          <a:p>
            <a:pPr lvl="1"/>
            <a:r>
              <a:rPr lang="en-US" dirty="0"/>
              <a:t>Threads with i values 992-999  will all be within valid range</a:t>
            </a:r>
          </a:p>
          <a:p>
            <a:pPr lvl="1"/>
            <a:r>
              <a:rPr lang="en-US" dirty="0"/>
              <a:t>Threads with i values of 1000-1023 will be outside valid range</a:t>
            </a:r>
          </a:p>
          <a:p>
            <a:pPr lvl="1"/>
            <a:endParaRPr lang="en-US" sz="800" dirty="0"/>
          </a:p>
          <a:p>
            <a:r>
              <a:rPr lang="en-US" dirty="0"/>
              <a:t>Effect of serialization on control divergence will be small</a:t>
            </a:r>
          </a:p>
          <a:p>
            <a:pPr lvl="1"/>
            <a:r>
              <a:rPr lang="en-US" dirty="0"/>
              <a:t>1 out of 32 warps has control divergence</a:t>
            </a:r>
          </a:p>
          <a:p>
            <a:pPr lvl="1"/>
            <a:r>
              <a:rPr lang="en-US" dirty="0"/>
              <a:t>The impact on performance will likely be less than 3%</a:t>
            </a:r>
          </a:p>
        </p:txBody>
      </p:sp>
    </p:spTree>
    <p:extLst>
      <p:ext uri="{BB962C8B-B14F-4D97-AF65-F5344CB8AC3E}">
        <p14:creationId xmlns:p14="http://schemas.microsoft.com/office/powerpoint/2010/main" val="2564280802"/>
      </p:ext>
    </p:extLst>
  </p:cSld>
  <p:clrMapOvr>
    <a:masterClrMapping/>
  </p:clrMapOvr>
  <p:transition advTm="12958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6C9DEA-4677-1340-9004-C494C7E0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65" y="1419057"/>
            <a:ext cx="5335270" cy="299842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Global Memory Bandwidth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2559" y="3811174"/>
            <a:ext cx="2378241" cy="1786016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061" y="3811174"/>
            <a:ext cx="1941099" cy="1785811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1973538" y="5596985"/>
            <a:ext cx="1941099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Ideal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129291" y="5596985"/>
            <a:ext cx="2750549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1685183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90931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Performance Impact of Control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边界条件检查对于并行代码的完整功能和健壮性至关重要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分块矩阵乘法内核有许多边界条件检查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问题是这些检查可能会导致显著的性能下降。 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例如，参见下面的分块加载代码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67" dirty="0"/>
              <a:t>      if(Row &lt; Width &amp;&amp; t * </a:t>
            </a:r>
            <a:r>
              <a:rPr lang="en-US" sz="1867" dirty="0" err="1"/>
              <a:t>TILE_WIDTH+tx</a:t>
            </a:r>
            <a:r>
              <a:rPr lang="en-US" sz="1867" dirty="0"/>
              <a:t> &lt; Width) {</a:t>
            </a:r>
          </a:p>
          <a:p>
            <a:pPr marL="0" indent="0">
              <a:buNone/>
            </a:pPr>
            <a:r>
              <a:rPr lang="en-US" sz="1867" dirty="0"/>
              <a:t>           </a:t>
            </a:r>
            <a:r>
              <a:rPr lang="en-US" sz="1867" dirty="0" err="1"/>
              <a:t>ds_M</a:t>
            </a:r>
            <a:r>
              <a:rPr lang="en-US" sz="1867" dirty="0"/>
              <a:t>[ty][tx] = M[Row * Width + p * TILE_WIDTH + tx];</a:t>
            </a:r>
          </a:p>
          <a:p>
            <a:pPr marL="0" indent="0">
              <a:buNone/>
            </a:pPr>
            <a:r>
              <a:rPr lang="en-US" sz="1867" dirty="0"/>
              <a:t>      } else {</a:t>
            </a:r>
          </a:p>
          <a:p>
            <a:pPr marL="0" indent="0">
              <a:buNone/>
            </a:pPr>
            <a:r>
              <a:rPr lang="en-US" sz="1867" dirty="0"/>
              <a:t>           </a:t>
            </a:r>
            <a:r>
              <a:rPr lang="en-US" sz="1867" dirty="0" err="1"/>
              <a:t>ds_M</a:t>
            </a:r>
            <a:r>
              <a:rPr lang="en-US" sz="1867" dirty="0"/>
              <a:t>[ty][tx] = 0.0;</a:t>
            </a:r>
          </a:p>
          <a:p>
            <a:pPr marL="0" indent="0">
              <a:buNone/>
            </a:pPr>
            <a:r>
              <a:rPr lang="en-US" sz="1867" dirty="0"/>
              <a:t>      }</a:t>
            </a:r>
          </a:p>
          <a:p>
            <a:pPr marL="0" indent="0">
              <a:buNone/>
            </a:pPr>
            <a:endParaRPr lang="en-US" sz="1867" dirty="0"/>
          </a:p>
          <a:p>
            <a:pPr marL="0" indent="0">
              <a:buNone/>
            </a:pPr>
            <a:r>
              <a:rPr lang="en-US" sz="1867" dirty="0"/>
              <a:t>      if (p*TILE_WIDTH+ty &lt; Width &amp;&amp; Col &lt; Width) {</a:t>
            </a:r>
          </a:p>
          <a:p>
            <a:pPr marL="0" indent="0">
              <a:buNone/>
            </a:pPr>
            <a:r>
              <a:rPr lang="en-US" sz="1867" dirty="0"/>
              <a:t>           </a:t>
            </a:r>
            <a:r>
              <a:rPr lang="en-US" sz="1867" dirty="0" err="1"/>
              <a:t>ds_N</a:t>
            </a:r>
            <a:r>
              <a:rPr lang="en-US" sz="1867" dirty="0"/>
              <a:t>[ty][tx] = N[(p*TILE_WIDTH + ty) * Width + Col];</a:t>
            </a:r>
          </a:p>
          <a:p>
            <a:pPr marL="0" indent="0">
              <a:buNone/>
            </a:pPr>
            <a:r>
              <a:rPr lang="en-US" sz="1867" dirty="0"/>
              <a:t>      } else {</a:t>
            </a:r>
          </a:p>
          <a:p>
            <a:pPr marL="0" indent="0">
              <a:buNone/>
            </a:pPr>
            <a:r>
              <a:rPr lang="en-US" sz="1867" dirty="0"/>
              <a:t>           </a:t>
            </a:r>
            <a:r>
              <a:rPr lang="en-US" sz="1867" dirty="0" err="1"/>
              <a:t>ds_N</a:t>
            </a:r>
            <a:r>
              <a:rPr lang="en-US" sz="1867" dirty="0"/>
              <a:t>[ty][tx] = 0.0;</a:t>
            </a:r>
          </a:p>
          <a:p>
            <a:pPr marL="0" indent="0">
              <a:buNone/>
            </a:pPr>
            <a:r>
              <a:rPr lang="en-US" sz="1867" dirty="0"/>
              <a:t>      }</a:t>
            </a:r>
          </a:p>
          <a:p>
            <a:pPr marL="0" indent="0">
              <a:buNone/>
            </a:pPr>
            <a:endParaRPr lang="en-US" sz="1200" dirty="0"/>
          </a:p>
          <a:p>
            <a:pPr marL="4462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2800" y="2746326"/>
            <a:ext cx="4620846" cy="364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794157" y="4610096"/>
            <a:ext cx="4639489" cy="313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480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796">
        <p:fade/>
      </p:transition>
    </mc:Choice>
    <mc:Fallback xmlns="">
      <p:transition spd="med" advTm="76796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</a:rPr>
              <a:t>Two types of blocks in loading M Tiles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6504" y="1406769"/>
            <a:ext cx="8290560" cy="5037961"/>
          </a:xfrm>
        </p:spPr>
        <p:txBody>
          <a:bodyPr/>
          <a:lstStyle/>
          <a:p>
            <a:r>
              <a:rPr lang="en-US" dirty="0"/>
              <a:t>1. Blocks whose tiles are all within valid range until the last phase.</a:t>
            </a:r>
          </a:p>
          <a:p>
            <a:r>
              <a:rPr lang="en-US" dirty="0"/>
              <a:t>2. Blocks whose tiles are partially outside the valid range all the way</a:t>
            </a:r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4064000" y="2547938"/>
            <a:ext cx="3308952" cy="3294063"/>
            <a:chOff x="2544" y="2562"/>
            <a:chExt cx="1586" cy="1566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chemeClr val="tx1"/>
                  </a:solidFill>
                  <a:latin typeface="Arial" pitchFamily="34" charset="0"/>
                </a:rPr>
                <a:t>M</a:t>
              </a:r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565" y="3744"/>
              <a:ext cx="47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b="1" dirty="0">
                  <a:solidFill>
                    <a:srgbClr val="FF0000"/>
                  </a:solidFill>
                </a:rPr>
                <a:t>TILE_WIDTH</a:t>
              </a:r>
              <a:endParaRPr lang="en-US" sz="12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592657" y="3721684"/>
            <a:ext cx="1078643" cy="1053848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4064000" y="3721684"/>
            <a:ext cx="1078643" cy="1053848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4064000" y="4470526"/>
            <a:ext cx="3167080" cy="10517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2192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592656" y="5238299"/>
            <a:ext cx="1078643" cy="1053848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34" name="Text Box 85"/>
          <p:cNvSpPr txBox="1">
            <a:spLocks noChangeArrowheads="1"/>
          </p:cNvSpPr>
          <p:nvPr/>
        </p:nvSpPr>
        <p:spPr bwMode="auto">
          <a:xfrm>
            <a:off x="4063999" y="5238299"/>
            <a:ext cx="1078643" cy="1053848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1128" y="4030404"/>
            <a:ext cx="1108637" cy="4247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1D0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1128" y="5552856"/>
            <a:ext cx="1108637" cy="4247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1D0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2</a:t>
            </a:r>
          </a:p>
        </p:txBody>
      </p:sp>
    </p:spTree>
    <p:extLst>
      <p:ext uri="{BB962C8B-B14F-4D97-AF65-F5344CB8AC3E}">
        <p14:creationId xmlns:p14="http://schemas.microsoft.com/office/powerpoint/2010/main" val="2518570951"/>
      </p:ext>
    </p:extLst>
  </p:cSld>
  <p:clrMapOvr>
    <a:masterClrMapping/>
  </p:clrMapOvr>
  <p:transition advTm="75833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90931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Analysis of Control Divergence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485900"/>
            <a:ext cx="8290560" cy="4958830"/>
          </a:xfrm>
        </p:spPr>
        <p:txBody>
          <a:bodyPr>
            <a:normAutofit/>
          </a:bodyPr>
          <a:lstStyle/>
          <a:p>
            <a:r>
              <a:rPr lang="en-US" sz="2800" dirty="0"/>
              <a:t>Assume 16x16 tiles and thread blocks</a:t>
            </a:r>
          </a:p>
          <a:p>
            <a:r>
              <a:rPr lang="en-US" sz="2800" dirty="0"/>
              <a:t>Each thread block has 8 warps (256/32)</a:t>
            </a:r>
          </a:p>
          <a:p>
            <a:r>
              <a:rPr lang="en-US" sz="2800" dirty="0"/>
              <a:t>Assume square matrices of 100x100</a:t>
            </a:r>
          </a:p>
          <a:p>
            <a:r>
              <a:rPr lang="en-US" sz="2800" dirty="0"/>
              <a:t>Each thread will go through 7 phases (ceiling of 100/16)</a:t>
            </a:r>
          </a:p>
          <a:p>
            <a:endParaRPr lang="en-US" sz="2800" dirty="0"/>
          </a:p>
          <a:p>
            <a:r>
              <a:rPr lang="en-US" sz="2800" dirty="0"/>
              <a:t>There are 49 thread blocks (7 in each dimension)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985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594">
        <p:fade/>
      </p:transition>
    </mc:Choice>
    <mc:Fallback xmlns="">
      <p:transition spd="med" advTm="94594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90931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Control Divergence in Loading M 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534160"/>
            <a:ext cx="8290560" cy="4910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49 thread blocks (7 in each dimension)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are 42 (6*7</a:t>
            </a:r>
            <a:r>
              <a:rPr lang="en-US" u="sng" dirty="0">
                <a:solidFill>
                  <a:srgbClr val="0000FF"/>
                </a:solidFill>
              </a:rPr>
              <a:t>) Type 1 blocks</a:t>
            </a:r>
            <a:r>
              <a:rPr lang="en-US" dirty="0">
                <a:solidFill>
                  <a:srgbClr val="0000FF"/>
                </a:solidFill>
              </a:rPr>
              <a:t>, with a total of 336 (8*42) warps</a:t>
            </a:r>
          </a:p>
          <a:p>
            <a:r>
              <a:rPr lang="en-US" dirty="0">
                <a:solidFill>
                  <a:srgbClr val="0000FF"/>
                </a:solidFill>
              </a:rPr>
              <a:t>They all have 7 phases, so there are 2,352 (336*7) warp-phases</a:t>
            </a:r>
          </a:p>
          <a:p>
            <a:r>
              <a:rPr lang="en-US" dirty="0">
                <a:solidFill>
                  <a:srgbClr val="0000FF"/>
                </a:solidFill>
              </a:rPr>
              <a:t>The warps have control divergence </a:t>
            </a:r>
            <a:r>
              <a:rPr lang="en-US" u="sng" dirty="0">
                <a:solidFill>
                  <a:srgbClr val="0000FF"/>
                </a:solidFill>
              </a:rPr>
              <a:t>only in their last phase</a:t>
            </a:r>
          </a:p>
          <a:p>
            <a:r>
              <a:rPr lang="en-US" dirty="0">
                <a:solidFill>
                  <a:srgbClr val="0000FF"/>
                </a:solidFill>
              </a:rPr>
              <a:t>336 warp-phases have control divergence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09" y="4066925"/>
            <a:ext cx="3657820" cy="23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3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894">
        <p:fade/>
      </p:transition>
    </mc:Choice>
    <mc:Fallback xmlns="">
      <p:transition spd="med" advTm="84894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2"/>
            <a:ext cx="8313420" cy="535531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Control Divergence in Loading M Tiles (Type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362809"/>
            <a:ext cx="8290560" cy="50819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49 thread blocks (7 in each dimension)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 2: </a:t>
            </a:r>
          </a:p>
          <a:p>
            <a:r>
              <a:rPr lang="en-US" dirty="0">
                <a:solidFill>
                  <a:srgbClr val="0000FF"/>
                </a:solidFill>
              </a:rPr>
              <a:t>the 7 block assigned to load the bottom tiles, with a total of 56 (8*7) warps</a:t>
            </a:r>
          </a:p>
          <a:p>
            <a:r>
              <a:rPr lang="en-US" dirty="0">
                <a:solidFill>
                  <a:srgbClr val="0000FF"/>
                </a:solidFill>
              </a:rPr>
              <a:t>They all have 7 phases, so there are 392 (56*7) warp-phases</a:t>
            </a:r>
          </a:p>
          <a:p>
            <a:r>
              <a:rPr lang="en-US" dirty="0">
                <a:solidFill>
                  <a:srgbClr val="0000FF"/>
                </a:solidFill>
              </a:rPr>
              <a:t>The first 2 warps in each Type 2 block will stay within the valid range until the last phase</a:t>
            </a:r>
          </a:p>
          <a:p>
            <a:r>
              <a:rPr lang="en-US" dirty="0">
                <a:solidFill>
                  <a:srgbClr val="0000FF"/>
                </a:solidFill>
              </a:rPr>
              <a:t>The 6 remaining warps stay outside the valid range</a:t>
            </a:r>
          </a:p>
          <a:p>
            <a:r>
              <a:rPr lang="en-US" dirty="0">
                <a:solidFill>
                  <a:srgbClr val="0000FF"/>
                </a:solidFill>
              </a:rPr>
              <a:t> So, only 14 (2*7) warp-phases have control divergence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27" y="3850054"/>
            <a:ext cx="3382167" cy="25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8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670">
        <p:fade/>
      </p:transition>
    </mc:Choice>
    <mc:Fallback xmlns="">
      <p:transition spd="med" advTm="19367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dirty="0">
                <a:solidFill>
                  <a:schemeClr val="tx1"/>
                </a:solidFill>
              </a:rPr>
              <a:t>Overall Impact of Control Divergence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6504" y="1450731"/>
            <a:ext cx="8290560" cy="4993999"/>
          </a:xfrm>
        </p:spPr>
        <p:txBody>
          <a:bodyPr/>
          <a:lstStyle/>
          <a:p>
            <a:r>
              <a:rPr lang="en-US" dirty="0"/>
              <a:t>Type 1 Blocks: 336 out of 2,352 warp-phases have control divergence</a:t>
            </a:r>
          </a:p>
          <a:p>
            <a:r>
              <a:rPr lang="en-US" dirty="0"/>
              <a:t>Type 2 Blocks: 14 out of 392 warp-phases have control divergence</a:t>
            </a:r>
          </a:p>
          <a:p>
            <a:r>
              <a:rPr lang="en-US" dirty="0"/>
              <a:t>The performance impact is expected to be less than 12% (350/2,944 or (336+14)/(2352+14))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4165600" y="2773514"/>
            <a:ext cx="3308952" cy="3294063"/>
            <a:chOff x="2544" y="2562"/>
            <a:chExt cx="1586" cy="1566"/>
          </a:xfrm>
        </p:grpSpPr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 b="1" dirty="0">
                  <a:solidFill>
                    <a:schemeClr val="tx1"/>
                  </a:solidFill>
                  <a:latin typeface="Arial" pitchFamily="34" charset="0"/>
                </a:rPr>
                <a:t>M</a:t>
              </a:r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565" y="3744"/>
              <a:ext cx="47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200" b="1" dirty="0">
                  <a:solidFill>
                    <a:srgbClr val="FF0000"/>
                  </a:solidFill>
                </a:rPr>
                <a:t>TILE_WIDTH</a:t>
              </a:r>
              <a:endParaRPr lang="en-US" sz="12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694257" y="3947260"/>
            <a:ext cx="1078643" cy="1053848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4165600" y="3947260"/>
            <a:ext cx="1078643" cy="1053848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4165600" y="4696102"/>
            <a:ext cx="3167080" cy="105175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2192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694256" y="5463875"/>
            <a:ext cx="1078643" cy="1053848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34" name="Text Box 85"/>
          <p:cNvSpPr txBox="1">
            <a:spLocks noChangeArrowheads="1"/>
          </p:cNvSpPr>
          <p:nvPr/>
        </p:nvSpPr>
        <p:spPr bwMode="auto">
          <a:xfrm>
            <a:off x="4165599" y="5463875"/>
            <a:ext cx="1078643" cy="1053848"/>
          </a:xfrm>
          <a:prstGeom prst="rect">
            <a:avLst/>
          </a:prstGeom>
          <a:solidFill>
            <a:srgbClr val="00008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2728" y="4255980"/>
            <a:ext cx="1108637" cy="4247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1D0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2728" y="5778432"/>
            <a:ext cx="1108637" cy="4247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1D0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2</a:t>
            </a:r>
          </a:p>
        </p:txBody>
      </p:sp>
    </p:spTree>
    <p:extLst>
      <p:ext uri="{BB962C8B-B14F-4D97-AF65-F5344CB8AC3E}">
        <p14:creationId xmlns:p14="http://schemas.microsoft.com/office/powerpoint/2010/main" val="3731450699"/>
      </p:ext>
    </p:extLst>
  </p:cSld>
  <p:clrMapOvr>
    <a:masterClrMapping/>
  </p:clrMapOvr>
  <p:transition advTm="61482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590931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Additional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04" y="1512277"/>
            <a:ext cx="8290560" cy="493245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控制分歧带来的性能影响与数据相关：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对于较大的矩阵，影响将显著减小。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en-US" sz="9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通常，对于大型输入数据集的边界条件检查，控制分歧的影响应该是微不足道的（</a:t>
            </a:r>
            <a:r>
              <a:rPr lang="en-US" sz="2800" u="sng" dirty="0">
                <a:solidFill>
                  <a:srgbClr val="0000FF"/>
                </a:solidFill>
              </a:rPr>
              <a:t>insignificant</a:t>
            </a:r>
            <a:r>
              <a:rPr lang="zh-CN" altLang="en-US" sz="2400" dirty="0"/>
              <a:t>）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不应担心使用边界检查会导致性能大幅下降。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en-US" sz="9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结论：即使内核中有控制流（</a:t>
            </a:r>
            <a:r>
              <a:rPr lang="en-US" sz="2400" dirty="0"/>
              <a:t> control flow </a:t>
            </a:r>
            <a:r>
              <a:rPr lang="zh-CN" altLang="en-US" sz="2400" dirty="0"/>
              <a:t>）指令，并不意味着会出现大量的控制流分歧（</a:t>
            </a:r>
            <a:r>
              <a:rPr lang="en-US" sz="2400" dirty="0"/>
              <a:t> control divergence </a:t>
            </a:r>
            <a:r>
              <a:rPr lang="zh-CN" altLang="en-US" sz="2400" dirty="0"/>
              <a:t>）。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346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507">
        <p:fade/>
      </p:transition>
    </mc:Choice>
    <mc:Fallback xmlns="">
      <p:transition spd="med" advTm="153507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Global Memory Bandwidth</a:t>
            </a:r>
          </a:p>
          <a:p>
            <a:endParaRPr lang="en-US" altLang="zh-CN" sz="800" dirty="0"/>
          </a:p>
          <a:p>
            <a:r>
              <a:rPr lang="en-US" altLang="zh-CN" dirty="0"/>
              <a:t>More on Memory Parallelism</a:t>
            </a:r>
          </a:p>
          <a:p>
            <a:endParaRPr lang="en-US" altLang="zh-CN" sz="800" dirty="0"/>
          </a:p>
          <a:p>
            <a:r>
              <a:rPr lang="en-US" altLang="zh-CN" dirty="0"/>
              <a:t>Warps and SIMD Hardware</a:t>
            </a:r>
          </a:p>
          <a:p>
            <a:endParaRPr lang="en-US" altLang="zh-CN" sz="800" dirty="0"/>
          </a:p>
          <a:p>
            <a:r>
              <a:rPr lang="en-US" altLang="zh-CN" u="sng" dirty="0"/>
              <a:t>Dynamic partitioning of resources</a:t>
            </a:r>
          </a:p>
          <a:p>
            <a:endParaRPr lang="en-US" altLang="zh-CN" sz="800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131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Execution resources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26504" y="1556238"/>
            <a:ext cx="8290560" cy="48884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一个</a:t>
            </a:r>
            <a:r>
              <a:rPr lang="en-US" altLang="zh-CN" sz="2800" dirty="0"/>
              <a:t>SM</a:t>
            </a:r>
            <a:r>
              <a:rPr lang="zh-CN" altLang="en-US" sz="2800" dirty="0"/>
              <a:t>中的可用计算资源包括</a:t>
            </a:r>
            <a:r>
              <a:rPr lang="en-US" altLang="zh-CN" sz="28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registers, 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shared memory, 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thread block slots, 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/>
              <a:t>and thread slots.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1D07BF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/>
              <a:t>这些资源是以动态划分</a:t>
            </a:r>
            <a:r>
              <a:rPr lang="zh-CN" altLang="en-US" sz="2800" dirty="0">
                <a:solidFill>
                  <a:srgbClr val="1D07BF"/>
                </a:solidFill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</a:rPr>
              <a:t> dynamically partitioned </a:t>
            </a:r>
            <a:r>
              <a:rPr lang="zh-CN" altLang="en-US" sz="2800" dirty="0">
                <a:solidFill>
                  <a:srgbClr val="1D07BF"/>
                </a:solidFill>
              </a:rPr>
              <a:t>）</a:t>
            </a:r>
            <a:r>
              <a:rPr lang="zh-CN" altLang="en-US" sz="2800" dirty="0"/>
              <a:t>的方式分配给线程使用的</a:t>
            </a:r>
            <a:r>
              <a:rPr lang="zh-CN" altLang="en-US" sz="2800" dirty="0">
                <a:solidFill>
                  <a:srgbClr val="1D07BF"/>
                </a:solidFill>
              </a:rPr>
              <a:t>。</a:t>
            </a:r>
            <a:endParaRPr lang="en-US" sz="2800" dirty="0">
              <a:solidFill>
                <a:srgbClr val="1D07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48541"/>
      </p:ext>
    </p:extLst>
  </p:cSld>
  <p:clrMapOvr>
    <a:masterClrMapping/>
  </p:clrMapOvr>
  <p:transition advTm="88285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Execution resources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26504" y="1556238"/>
            <a:ext cx="8290560" cy="48884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Thread slots: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这些线程槽在运行时分区并分配给线程块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例如：</a:t>
            </a:r>
            <a:r>
              <a:rPr lang="en-US" sz="2400" dirty="0"/>
              <a:t>Fermi</a:t>
            </a:r>
            <a:r>
              <a:rPr lang="zh-CN" altLang="en-US" sz="2400" dirty="0"/>
              <a:t>架构的设备拥有</a:t>
            </a:r>
            <a:r>
              <a:rPr lang="en-US" altLang="zh-CN" sz="2400" dirty="0"/>
              <a:t>1536</a:t>
            </a:r>
            <a:r>
              <a:rPr lang="zh-CN" altLang="en-US" sz="2400" dirty="0"/>
              <a:t>个线程槽</a:t>
            </a:r>
            <a:r>
              <a:rPr lang="en-US" altLang="zh-CN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如果每个线程块由</a:t>
            </a:r>
            <a:r>
              <a:rPr lang="en-US" altLang="zh-CN" sz="2000" dirty="0"/>
              <a:t>512</a:t>
            </a:r>
            <a:r>
              <a:rPr lang="zh-CN" altLang="en-US" sz="2000" dirty="0"/>
              <a:t>个线程组成，那么</a:t>
            </a:r>
            <a:r>
              <a:rPr lang="en-US" altLang="zh-CN" sz="2000" dirty="0"/>
              <a:t>1536</a:t>
            </a:r>
            <a:r>
              <a:rPr lang="zh-CN" altLang="en-US" sz="2000" dirty="0"/>
              <a:t>个线程槽将被分区并分配给三个线程块。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在这种情况下，由于线程槽的限制，每个流多处理器（</a:t>
            </a:r>
            <a:r>
              <a:rPr lang="en-US" altLang="zh-CN" sz="2000" dirty="0"/>
              <a:t>SM</a:t>
            </a:r>
            <a:r>
              <a:rPr lang="zh-CN" altLang="en-US" sz="2000" dirty="0"/>
              <a:t>）最多可以容纳三个线程块。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如果每个线程块包含</a:t>
            </a:r>
            <a:r>
              <a:rPr lang="en-US" altLang="zh-CN" sz="2000" dirty="0"/>
              <a:t>256</a:t>
            </a:r>
            <a:r>
              <a:rPr lang="zh-CN" altLang="en-US" sz="2000" dirty="0"/>
              <a:t>个线程，那么</a:t>
            </a:r>
            <a:r>
              <a:rPr lang="en-US" altLang="zh-CN" sz="2000" dirty="0"/>
              <a:t>1536</a:t>
            </a:r>
            <a:r>
              <a:rPr lang="zh-CN" altLang="en-US" sz="2000" dirty="0"/>
              <a:t>个线程槽将被分区并分配给六个线程块。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endParaRPr lang="en-US" altLang="zh-CN" sz="1800" dirty="0"/>
          </a:p>
          <a:p>
            <a:pPr marL="315716" lvl="1" indent="-315716"/>
            <a:r>
              <a:rPr lang="zh-CN" altLang="en-US" sz="2400" dirty="0"/>
              <a:t>这种在线程块之间动态分配线程槽的能力使得流多处理器（</a:t>
            </a:r>
            <a:r>
              <a:rPr lang="en-US" altLang="zh-CN" sz="2400" dirty="0"/>
              <a:t>SM</a:t>
            </a:r>
            <a:r>
              <a:rPr lang="zh-CN" altLang="en-US" sz="2400" dirty="0"/>
              <a:t>）具有很高的灵活性。</a:t>
            </a:r>
            <a:endParaRPr lang="en-US" altLang="zh-CN" sz="2400" dirty="0"/>
          </a:p>
          <a:p>
            <a:endParaRPr lang="en-US" sz="3200" dirty="0">
              <a:solidFill>
                <a:srgbClr val="1D07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09189"/>
      </p:ext>
    </p:extLst>
  </p:cSld>
  <p:clrMapOvr>
    <a:masterClrMapping/>
  </p:clrMapOvr>
  <p:transition advTm="8828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DRAM core arrays are slow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1"/>
            <a:ext cx="8304213" cy="10367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从存储阵列的一个单元格中读取数据是一个非常缓慢的过程。</a:t>
            </a:r>
            <a:endParaRPr lang="en-US" sz="2400" dirty="0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1488829" y="2448785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 rot="-5400000">
            <a:off x="1260229" y="3363186"/>
            <a:ext cx="1055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cxnSp>
        <p:nvCxnSpPr>
          <p:cNvPr id="58374" name="Straight Arrow Connector 6"/>
          <p:cNvCxnSpPr>
            <a:cxnSpLocks noChangeShapeType="1"/>
          </p:cNvCxnSpPr>
          <p:nvPr/>
        </p:nvCxnSpPr>
        <p:spPr bwMode="auto">
          <a:xfrm>
            <a:off x="2098429" y="3363185"/>
            <a:ext cx="5334000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Straight Arrow Connector 8"/>
          <p:cNvCxnSpPr>
            <a:cxnSpLocks noChangeShapeType="1"/>
          </p:cNvCxnSpPr>
          <p:nvPr/>
        </p:nvCxnSpPr>
        <p:spPr bwMode="auto">
          <a:xfrm rot="5400000">
            <a:off x="3014417" y="3744185"/>
            <a:ext cx="22844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Straight Connector 10"/>
          <p:cNvCxnSpPr>
            <a:cxnSpLocks noChangeShapeType="1"/>
          </p:cNvCxnSpPr>
          <p:nvPr/>
        </p:nvCxnSpPr>
        <p:spPr bwMode="auto">
          <a:xfrm rot="5400000">
            <a:off x="4308229" y="3515585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Straight Connector 13"/>
          <p:cNvCxnSpPr>
            <a:cxnSpLocks noChangeShapeType="1"/>
          </p:cNvCxnSpPr>
          <p:nvPr/>
        </p:nvCxnSpPr>
        <p:spPr bwMode="auto">
          <a:xfrm>
            <a:off x="4384429" y="3667985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Straight Connector 15"/>
          <p:cNvCxnSpPr>
            <a:cxnSpLocks noChangeShapeType="1"/>
          </p:cNvCxnSpPr>
          <p:nvPr/>
        </p:nvCxnSpPr>
        <p:spPr bwMode="auto">
          <a:xfrm>
            <a:off x="4308229" y="3820385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Straight Connector 18"/>
          <p:cNvCxnSpPr>
            <a:cxnSpLocks noChangeShapeType="1"/>
          </p:cNvCxnSpPr>
          <p:nvPr/>
        </p:nvCxnSpPr>
        <p:spPr bwMode="auto">
          <a:xfrm rot="5400000">
            <a:off x="4232029" y="3896585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Straight Connector 20"/>
          <p:cNvCxnSpPr>
            <a:cxnSpLocks noChangeShapeType="1"/>
          </p:cNvCxnSpPr>
          <p:nvPr/>
        </p:nvCxnSpPr>
        <p:spPr bwMode="auto">
          <a:xfrm rot="5400000">
            <a:off x="4536829" y="3896585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Straight Connector 22"/>
          <p:cNvCxnSpPr>
            <a:cxnSpLocks noChangeShapeType="1"/>
          </p:cNvCxnSpPr>
          <p:nvPr/>
        </p:nvCxnSpPr>
        <p:spPr bwMode="auto">
          <a:xfrm>
            <a:off x="4155829" y="3972785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Straight Connector 24"/>
          <p:cNvCxnSpPr>
            <a:cxnSpLocks noChangeShapeType="1"/>
          </p:cNvCxnSpPr>
          <p:nvPr/>
        </p:nvCxnSpPr>
        <p:spPr bwMode="auto">
          <a:xfrm>
            <a:off x="4613029" y="3972785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Straight Connector 26"/>
          <p:cNvCxnSpPr>
            <a:cxnSpLocks noChangeShapeType="1"/>
          </p:cNvCxnSpPr>
          <p:nvPr/>
        </p:nvCxnSpPr>
        <p:spPr bwMode="auto">
          <a:xfrm rot="5400000">
            <a:off x="4803529" y="4087085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Straight Connector 28"/>
          <p:cNvCxnSpPr>
            <a:cxnSpLocks noChangeShapeType="1"/>
          </p:cNvCxnSpPr>
          <p:nvPr/>
        </p:nvCxnSpPr>
        <p:spPr bwMode="auto">
          <a:xfrm>
            <a:off x="4765429" y="4201385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Straight Connector 30"/>
          <p:cNvCxnSpPr>
            <a:cxnSpLocks noChangeShapeType="1"/>
          </p:cNvCxnSpPr>
          <p:nvPr/>
        </p:nvCxnSpPr>
        <p:spPr bwMode="auto">
          <a:xfrm>
            <a:off x="4765429" y="4353785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Straight Connector 32"/>
          <p:cNvCxnSpPr>
            <a:cxnSpLocks noChangeShapeType="1"/>
          </p:cNvCxnSpPr>
          <p:nvPr/>
        </p:nvCxnSpPr>
        <p:spPr bwMode="auto">
          <a:xfrm rot="5400000">
            <a:off x="4841629" y="4429985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Straight Connector 34"/>
          <p:cNvCxnSpPr>
            <a:cxnSpLocks noChangeShapeType="1"/>
          </p:cNvCxnSpPr>
          <p:nvPr/>
        </p:nvCxnSpPr>
        <p:spPr bwMode="auto">
          <a:xfrm>
            <a:off x="4765429" y="4506185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Straight Connector 36"/>
          <p:cNvCxnSpPr>
            <a:cxnSpLocks noChangeShapeType="1"/>
          </p:cNvCxnSpPr>
          <p:nvPr/>
        </p:nvCxnSpPr>
        <p:spPr bwMode="auto">
          <a:xfrm>
            <a:off x="4841629" y="4582385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89" name="Straight Connector 44"/>
          <p:cNvCxnSpPr>
            <a:cxnSpLocks noChangeShapeType="1"/>
          </p:cNvCxnSpPr>
          <p:nvPr/>
        </p:nvCxnSpPr>
        <p:spPr bwMode="auto">
          <a:xfrm>
            <a:off x="4917829" y="4658585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390" name="TextBox 47"/>
          <p:cNvSpPr txBox="1">
            <a:spLocks noChangeArrowheads="1"/>
          </p:cNvSpPr>
          <p:nvPr/>
        </p:nvSpPr>
        <p:spPr bwMode="auto">
          <a:xfrm>
            <a:off x="3300043" y="4746582"/>
            <a:ext cx="216877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To sense amps </a:t>
            </a:r>
          </a:p>
        </p:txBody>
      </p:sp>
      <p:sp>
        <p:nvSpPr>
          <p:cNvPr id="58391" name="TextBox 49"/>
          <p:cNvSpPr txBox="1">
            <a:spLocks noChangeArrowheads="1"/>
          </p:cNvSpPr>
          <p:nvPr/>
        </p:nvSpPr>
        <p:spPr bwMode="auto">
          <a:xfrm>
            <a:off x="5146429" y="3744185"/>
            <a:ext cx="259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</a:rPr>
              <a:t>A very small capacitance that stores a data bit</a:t>
            </a:r>
          </a:p>
        </p:txBody>
      </p:sp>
      <p:sp>
        <p:nvSpPr>
          <p:cNvPr id="58392" name="TextBox 52"/>
          <p:cNvSpPr txBox="1">
            <a:spLocks noChangeArrowheads="1"/>
          </p:cNvSpPr>
          <p:nvPr/>
        </p:nvSpPr>
        <p:spPr bwMode="auto">
          <a:xfrm>
            <a:off x="4384429" y="2524985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About 1000 cells connected to each vertical line  </a:t>
            </a:r>
          </a:p>
        </p:txBody>
      </p:sp>
      <p:sp>
        <p:nvSpPr>
          <p:cNvPr id="2" name="矩形 1"/>
          <p:cNvSpPr/>
          <p:nvPr/>
        </p:nvSpPr>
        <p:spPr>
          <a:xfrm>
            <a:off x="828672" y="5529904"/>
            <a:ext cx="756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10s of nanoseconds  </a:t>
            </a:r>
            <a:r>
              <a:rPr lang="en-US" altLang="zh-CN" dirty="0" err="1"/>
              <a:t>v.s</a:t>
            </a:r>
            <a:r>
              <a:rPr lang="en-US" altLang="zh-CN" dirty="0"/>
              <a:t>. sub-nanosecond clock 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Like determine the flavor of cup of coffee by smelling far away </a:t>
            </a:r>
          </a:p>
        </p:txBody>
      </p:sp>
    </p:spTree>
    <p:extLst>
      <p:ext uri="{BB962C8B-B14F-4D97-AF65-F5344CB8AC3E}">
        <p14:creationId xmlns:p14="http://schemas.microsoft.com/office/powerpoint/2010/main" val="848562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Execution resources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26504" y="1556238"/>
            <a:ext cx="8290560" cy="48884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Block slots:</a:t>
            </a:r>
            <a:r>
              <a:rPr lang="zh-CN" altLang="en-US" sz="2800" b="1" dirty="0">
                <a:solidFill>
                  <a:srgbClr val="0000FF"/>
                </a:solidFill>
              </a:rPr>
              <a:t> 块槽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要注意线程槽和块槽之间的匹配关系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例如：费米架构设备有</a:t>
            </a:r>
            <a:r>
              <a:rPr lang="en-US" altLang="zh-CN" sz="2400" dirty="0"/>
              <a:t>1536</a:t>
            </a:r>
            <a:r>
              <a:rPr lang="zh-CN" altLang="en-US" sz="2400" dirty="0"/>
              <a:t>个线程槽位</a:t>
            </a:r>
            <a:r>
              <a:rPr lang="en-US" altLang="zh-CN" sz="2800" dirty="0"/>
              <a:t>.</a:t>
            </a:r>
          </a:p>
          <a:p>
            <a:pPr lvl="1"/>
            <a:r>
              <a:rPr lang="zh-CN" altLang="en-US" sz="2000" dirty="0"/>
              <a:t>如果每个块有</a:t>
            </a:r>
            <a:r>
              <a:rPr lang="en-US" altLang="zh-CN" sz="2000" dirty="0"/>
              <a:t>128</a:t>
            </a:r>
            <a:r>
              <a:rPr lang="zh-CN" altLang="en-US" sz="2000" dirty="0"/>
              <a:t>个线程，那么这</a:t>
            </a:r>
            <a:r>
              <a:rPr lang="en-US" altLang="zh-CN" sz="2000" dirty="0"/>
              <a:t>1536</a:t>
            </a:r>
            <a:r>
              <a:rPr lang="zh-CN" altLang="en-US" sz="2000" dirty="0"/>
              <a:t>个线程槽位可以被划分并分配给</a:t>
            </a:r>
            <a:r>
              <a:rPr lang="en-US" altLang="zh-CN" sz="2000" dirty="0"/>
              <a:t>12</a:t>
            </a:r>
            <a:r>
              <a:rPr lang="zh-CN" altLang="en-US" sz="2000" dirty="0"/>
              <a:t>个块。 </a:t>
            </a:r>
            <a:endParaRPr lang="en-US" altLang="zh-CN" sz="2000" dirty="0"/>
          </a:p>
          <a:p>
            <a:pPr lvl="1"/>
            <a:r>
              <a:rPr lang="zh-CN" altLang="en-US" sz="2000" dirty="0"/>
              <a:t>然而，由于每个流处理器（</a:t>
            </a:r>
            <a:r>
              <a:rPr lang="en-US" altLang="zh-CN" sz="2000" dirty="0"/>
              <a:t>SM</a:t>
            </a:r>
            <a:r>
              <a:rPr lang="zh-CN" altLang="en-US" sz="2000" dirty="0"/>
              <a:t>）只有</a:t>
            </a:r>
            <a:r>
              <a:rPr lang="en-US" altLang="zh-CN" sz="2000" dirty="0"/>
              <a:t>8</a:t>
            </a:r>
            <a:r>
              <a:rPr lang="zh-CN" altLang="en-US" sz="2000" dirty="0"/>
              <a:t>个块槽位，因此只允许有</a:t>
            </a:r>
            <a:r>
              <a:rPr lang="en-US" altLang="zh-CN" sz="2000" dirty="0"/>
              <a:t>8</a:t>
            </a:r>
            <a:r>
              <a:rPr lang="zh-CN" altLang="en-US" sz="2000" dirty="0"/>
              <a:t>个块。 </a:t>
            </a:r>
            <a:endParaRPr lang="en-US" altLang="zh-CN" sz="2000" dirty="0"/>
          </a:p>
          <a:p>
            <a:pPr lvl="1"/>
            <a:r>
              <a:rPr lang="zh-CN" altLang="en-US" sz="2000" dirty="0"/>
              <a:t>这意味着最终，只有</a:t>
            </a:r>
            <a:r>
              <a:rPr lang="en-US" altLang="zh-CN" sz="2000" dirty="0"/>
              <a:t>1024</a:t>
            </a:r>
            <a:r>
              <a:rPr lang="zh-CN" altLang="en-US" sz="2000" dirty="0"/>
              <a:t>个线程槽位会被利用。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因此，为了充分利用块槽位和线程槽位，每个块至少需要有</a:t>
            </a:r>
            <a:r>
              <a:rPr lang="en-US" altLang="zh-CN" sz="2400" dirty="0"/>
              <a:t>256</a:t>
            </a:r>
            <a:r>
              <a:rPr lang="zh-CN" altLang="en-US" sz="2400" dirty="0"/>
              <a:t>个线程。</a:t>
            </a:r>
            <a:endParaRPr lang="en-US" sz="3600" dirty="0">
              <a:solidFill>
                <a:srgbClr val="1D07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08601"/>
      </p:ext>
    </p:extLst>
  </p:cSld>
  <p:clrMapOvr>
    <a:masterClrMapping/>
  </p:clrMapOvr>
  <p:transition advTm="88285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Execution resources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26504" y="1556238"/>
            <a:ext cx="8290560" cy="48884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Registers: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在 </a:t>
            </a:r>
            <a:r>
              <a:rPr lang="en-US" altLang="zh-CN" sz="2000" dirty="0"/>
              <a:t>CUDA </a:t>
            </a:r>
            <a:r>
              <a:rPr lang="zh-CN" altLang="en-US" sz="2000" dirty="0"/>
              <a:t>内核中声明的自动变量会被放置到寄存器中</a:t>
            </a:r>
            <a:r>
              <a:rPr lang="en-US" altLang="zh-CN" sz="2000" dirty="0"/>
              <a:t>. </a:t>
            </a:r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例如：假设每个流处理器（</a:t>
            </a:r>
            <a:r>
              <a:rPr lang="en-US" sz="2400" dirty="0"/>
              <a:t>SM）</a:t>
            </a:r>
            <a:r>
              <a:rPr lang="zh-CN" altLang="en-US" sz="2400" dirty="0"/>
              <a:t>有 </a:t>
            </a:r>
            <a:r>
              <a:rPr lang="en-US" altLang="zh-CN" sz="2400" dirty="0"/>
              <a:t>16,384 </a:t>
            </a:r>
            <a:r>
              <a:rPr lang="zh-CN" altLang="en-US" sz="2400" dirty="0"/>
              <a:t>个寄存器</a:t>
            </a:r>
            <a:r>
              <a:rPr lang="en-US" altLang="zh-CN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如果内核每个线程使用 </a:t>
            </a:r>
            <a:r>
              <a:rPr lang="en-US" altLang="zh-CN" sz="1800" dirty="0"/>
              <a:t>10 </a:t>
            </a:r>
            <a:r>
              <a:rPr lang="zh-CN" altLang="en-US" sz="1800" dirty="0"/>
              <a:t>个寄存器，且线程块大小为 </a:t>
            </a:r>
            <a:r>
              <a:rPr lang="en-US" altLang="zh-CN" sz="1800" dirty="0"/>
              <a:t>16×16</a:t>
            </a:r>
            <a:r>
              <a:rPr lang="zh-CN" altLang="en-US" sz="1800" dirty="0"/>
              <a:t>，那么每个 </a:t>
            </a:r>
            <a:r>
              <a:rPr lang="en-US" sz="1800" dirty="0"/>
              <a:t>SM </a:t>
            </a:r>
            <a:r>
              <a:rPr lang="zh-CN" altLang="en-US" sz="1800" dirty="0"/>
              <a:t>上能运行多少线程呢？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10×16×16 = 2560 </a:t>
            </a:r>
            <a:r>
              <a:rPr lang="zh-CN" altLang="en-US" sz="1800" dirty="0"/>
              <a:t>六个块所需的寄存器数量是 </a:t>
            </a:r>
            <a:r>
              <a:rPr lang="en-US" altLang="zh-CN" sz="1800" dirty="0"/>
              <a:t>15,360</a:t>
            </a:r>
            <a:r>
              <a:rPr lang="zh-CN" altLang="en-US" sz="1800" dirty="0"/>
              <a:t>。可以。 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再添加一个块就需要 </a:t>
            </a:r>
            <a:r>
              <a:rPr lang="en-US" altLang="zh-CN" sz="1800" dirty="0"/>
              <a:t>17,920 </a:t>
            </a:r>
            <a:r>
              <a:rPr lang="zh-CN" altLang="en-US" sz="1800" dirty="0"/>
              <a:t>个寄存器？不行。 那么再添加两个自动变量呢？ 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12×16×16 = 3072</a:t>
            </a:r>
            <a:r>
              <a:rPr lang="zh-CN" altLang="en-US" sz="1800" dirty="0"/>
              <a:t>；六个块现在所需的寄存器数量是 </a:t>
            </a:r>
            <a:r>
              <a:rPr lang="en-US" altLang="zh-CN" sz="1800" dirty="0"/>
              <a:t>18,432</a:t>
            </a:r>
            <a:r>
              <a:rPr lang="zh-CN" altLang="en-US" sz="1800" dirty="0"/>
              <a:t>。不行。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marL="315716" lvl="1" indent="-315716"/>
            <a:r>
              <a:rPr lang="en-US" altLang="zh-CN" sz="2400" dirty="0"/>
              <a:t>CUDA </a:t>
            </a:r>
            <a:r>
              <a:rPr lang="zh-CN" altLang="en-US" sz="2400" dirty="0"/>
              <a:t>运行时会将分配给每个 </a:t>
            </a:r>
            <a:r>
              <a:rPr lang="en-US" altLang="zh-CN" sz="2400" dirty="0"/>
              <a:t>SM </a:t>
            </a:r>
            <a:r>
              <a:rPr lang="zh-CN" altLang="en-US" sz="2400" dirty="0"/>
              <a:t>的块数量减少一个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1956" dirty="0"/>
              <a:t>然而，这会使得在 </a:t>
            </a:r>
            <a:r>
              <a:rPr lang="en-US" altLang="zh-CN" sz="1956" dirty="0"/>
              <a:t>SM </a:t>
            </a:r>
            <a:r>
              <a:rPr lang="zh-CN" altLang="en-US" sz="1956" dirty="0"/>
              <a:t>上运行的线程数量从 </a:t>
            </a:r>
            <a:r>
              <a:rPr lang="en-US" altLang="zh-CN" sz="1956" dirty="0"/>
              <a:t>1536 </a:t>
            </a:r>
            <a:r>
              <a:rPr lang="zh-CN" altLang="en-US" sz="1956" dirty="0"/>
              <a:t>降低到 </a:t>
            </a:r>
            <a:r>
              <a:rPr lang="en-US" altLang="zh-CN" sz="1956" dirty="0"/>
              <a:t>1280</a:t>
            </a:r>
            <a:r>
              <a:rPr lang="zh-CN" altLang="en-US" sz="1956" dirty="0"/>
              <a:t>。 </a:t>
            </a:r>
            <a:endParaRPr lang="en-US" altLang="zh-CN" sz="1956" dirty="0"/>
          </a:p>
          <a:p>
            <a:pPr lvl="1"/>
            <a:r>
              <a:rPr lang="zh-CN" altLang="en-US" sz="1956" dirty="0"/>
              <a:t>“性能悬崖”</a:t>
            </a:r>
            <a:r>
              <a:rPr lang="en-US" altLang="zh-CN" sz="1956" dirty="0"/>
              <a:t>“performance cliff”</a:t>
            </a:r>
          </a:p>
          <a:p>
            <a:endParaRPr lang="en-US" sz="3200" dirty="0">
              <a:solidFill>
                <a:srgbClr val="1D07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52120"/>
      </p:ext>
    </p:extLst>
  </p:cSld>
  <p:clrMapOvr>
    <a:masterClrMapping/>
  </p:clrMapOvr>
  <p:transition advTm="88285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Execution resources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26504" y="1556238"/>
            <a:ext cx="8290560" cy="48884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rgbClr val="0000FF"/>
                </a:solidFill>
              </a:rPr>
              <a:t>Shared memory: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共享内存： 另一种在运行时动态划分的资源。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800" dirty="0"/>
              <a:t>例如</a:t>
            </a:r>
            <a:r>
              <a:rPr lang="en-US" sz="2800" dirty="0"/>
              <a:t>: </a:t>
            </a:r>
            <a:r>
              <a:rPr lang="en-US" altLang="zh-CN" sz="2800" dirty="0"/>
              <a:t>Tiled algorithms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需要大量的共享内存才能发挥其优势。 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但大量的共享内存使用会减少在 </a:t>
            </a:r>
            <a:r>
              <a:rPr lang="en-US" altLang="zh-CN" sz="2000" dirty="0"/>
              <a:t>SM </a:t>
            </a:r>
            <a:r>
              <a:rPr lang="zh-CN" altLang="en-US" sz="2000" dirty="0"/>
              <a:t>上运行的线程块数量</a:t>
            </a:r>
            <a:r>
              <a:rPr lang="en-US" altLang="zh-CN" sz="2000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zh-CN" sz="2000" dirty="0"/>
          </a:p>
          <a:p>
            <a:pPr marL="315716" lvl="1" indent="-315716"/>
            <a:r>
              <a:rPr lang="zh-CN" altLang="en-US" sz="2400" dirty="0"/>
              <a:t>减少的线程并行性可能会对内存访问带宽的利用率产生负面影响</a:t>
            </a:r>
            <a:r>
              <a:rPr lang="en-US" altLang="zh-CN" sz="2400" dirty="0"/>
              <a:t>;</a:t>
            </a:r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内存访问吞吐量减少，反过来又会进一步降低线程执行吞吐量</a:t>
            </a:r>
            <a:r>
              <a:rPr lang="en-US" altLang="zh-CN" sz="2800" dirty="0"/>
              <a:t>.</a:t>
            </a:r>
          </a:p>
          <a:p>
            <a:endParaRPr lang="en-US" sz="3200" dirty="0">
              <a:solidFill>
                <a:srgbClr val="1D07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59513"/>
      </p:ext>
    </p:extLst>
  </p:cSld>
  <p:clrMapOvr>
    <a:masterClrMapping/>
  </p:clrMapOvr>
  <p:transition advTm="88285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Execution resources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26504" y="1556238"/>
            <a:ext cx="8290560" cy="4888492"/>
          </a:xfrm>
        </p:spPr>
        <p:txBody>
          <a:bodyPr>
            <a:normAutofit/>
          </a:bodyPr>
          <a:lstStyle/>
          <a:p>
            <a:r>
              <a:rPr lang="zh-CN" altLang="en-US" dirty="0"/>
              <a:t>可以看到，所有动态划分资源的约束条件以复杂的方式相互作用</a:t>
            </a:r>
            <a:r>
              <a:rPr lang="en-US" altLang="zh-CN" sz="2800" dirty="0"/>
              <a:t>.</a:t>
            </a:r>
          </a:p>
          <a:p>
            <a:endParaRPr lang="en-US" sz="2400" dirty="0">
              <a:solidFill>
                <a:srgbClr val="1D07BF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0000FF"/>
                </a:solidFill>
              </a:rPr>
              <a:t>CUDA Occupancy Calculator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CUDA </a:t>
            </a:r>
            <a:r>
              <a:rPr lang="zh-CN" altLang="en-US" sz="2000" dirty="0"/>
              <a:t>占用率计算器 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一个可下载的 </a:t>
            </a:r>
            <a:r>
              <a:rPr lang="en-US" sz="2000" dirty="0"/>
              <a:t>Excel </a:t>
            </a:r>
            <a:r>
              <a:rPr lang="zh-CN" altLang="en-US" sz="2000" dirty="0"/>
              <a:t>表格 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根据特定设备上内核对资源的使用情况，计算每个 </a:t>
            </a:r>
            <a:r>
              <a:rPr lang="en-US" sz="2000" dirty="0"/>
              <a:t>SM </a:t>
            </a:r>
            <a:r>
              <a:rPr lang="zh-CN" altLang="en-US" sz="2000" dirty="0"/>
              <a:t>上实际运行的线程数量。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9848494"/>
      </p:ext>
    </p:extLst>
  </p:cSld>
  <p:clrMapOvr>
    <a:masterClrMapping/>
  </p:clrMapOvr>
  <p:transition advTm="88285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4543-4780-4546-A294-1DEBEBC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Occupancy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0A0B-0D1C-B545-B52F-291E1241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 </a:t>
            </a:r>
            <a:r>
              <a:rPr lang="en-US" dirty="0" err="1"/>
              <a:t>blockSize</a:t>
            </a:r>
            <a:r>
              <a:rPr lang="en-US" dirty="0"/>
              <a:t>;      // The launch configurator returned block size </a:t>
            </a:r>
          </a:p>
          <a:p>
            <a:r>
              <a:rPr lang="en-US" dirty="0"/>
              <a:t>int </a:t>
            </a:r>
            <a:r>
              <a:rPr lang="en-US" dirty="0" err="1"/>
              <a:t>minGridSize</a:t>
            </a:r>
            <a:r>
              <a:rPr lang="en-US" dirty="0"/>
              <a:t>; // The minimum grid size needed to achieve the maximum occupancy for a full device launch </a:t>
            </a:r>
          </a:p>
          <a:p>
            <a:r>
              <a:rPr lang="en-US" dirty="0"/>
              <a:t>int </a:t>
            </a:r>
            <a:r>
              <a:rPr lang="en-US" dirty="0" err="1"/>
              <a:t>gridSize</a:t>
            </a:r>
            <a:r>
              <a:rPr lang="en-US" dirty="0"/>
              <a:t>;        // The actual grid size needed, based on input size </a:t>
            </a:r>
          </a:p>
          <a:p>
            <a:r>
              <a:rPr lang="en-US" dirty="0"/>
              <a:t>float </a:t>
            </a:r>
            <a:r>
              <a:rPr lang="en-US" dirty="0" err="1"/>
              <a:t>potentialOccupancy</a:t>
            </a:r>
            <a:r>
              <a:rPr lang="en-US" dirty="0"/>
              <a:t>;</a:t>
            </a:r>
          </a:p>
          <a:p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dynamicSMemUsage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static double </a:t>
            </a:r>
            <a:r>
              <a:rPr lang="en-US" dirty="0" err="1">
                <a:solidFill>
                  <a:srgbClr val="FF0000"/>
                </a:solidFill>
              </a:rPr>
              <a:t>reportPotentialOccupancy</a:t>
            </a:r>
            <a:r>
              <a:rPr lang="en-US" dirty="0"/>
              <a:t>(void *kernel, int </a:t>
            </a:r>
            <a:r>
              <a:rPr lang="en-US" dirty="0" err="1"/>
              <a:t>blockSize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dynamicSMem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cudaDeviceProp</a:t>
            </a:r>
            <a:r>
              <a:rPr lang="en-US" dirty="0"/>
              <a:t> prop;</a:t>
            </a:r>
          </a:p>
          <a:p>
            <a:r>
              <a:rPr lang="en-US" dirty="0"/>
              <a:t>    int device; </a:t>
            </a:r>
            <a:r>
              <a:rPr lang="en-US" dirty="0" err="1"/>
              <a:t>numBlocks</a:t>
            </a:r>
            <a:r>
              <a:rPr lang="en-US" dirty="0"/>
              <a:t>; </a:t>
            </a:r>
            <a:r>
              <a:rPr lang="en-US" dirty="0" err="1"/>
              <a:t>activeWarps</a:t>
            </a:r>
            <a:r>
              <a:rPr lang="en-US" dirty="0"/>
              <a:t>; </a:t>
            </a:r>
            <a:r>
              <a:rPr lang="en-US" dirty="0" err="1"/>
              <a:t>maxWarps</a:t>
            </a:r>
            <a:r>
              <a:rPr lang="en-US" dirty="0"/>
              <a:t>;</a:t>
            </a:r>
          </a:p>
          <a:p>
            <a:r>
              <a:rPr lang="en-US" dirty="0"/>
              <a:t>    double occupancy;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checkCudaErrors</a:t>
            </a:r>
            <a:r>
              <a:rPr lang="en-US" dirty="0"/>
              <a:t>(</a:t>
            </a:r>
            <a:r>
              <a:rPr lang="en-US" dirty="0" err="1"/>
              <a:t>cudaGetDevice</a:t>
            </a:r>
            <a:r>
              <a:rPr lang="en-US" dirty="0"/>
              <a:t>(&amp;device));</a:t>
            </a:r>
          </a:p>
          <a:p>
            <a:r>
              <a:rPr lang="en-US" dirty="0"/>
              <a:t>    </a:t>
            </a:r>
            <a:r>
              <a:rPr lang="en-US" dirty="0" err="1"/>
              <a:t>checkCudaErrors</a:t>
            </a:r>
            <a:r>
              <a:rPr lang="en-US" dirty="0"/>
              <a:t>(</a:t>
            </a:r>
            <a:r>
              <a:rPr lang="en-US" dirty="0" err="1"/>
              <a:t>cudaGetDeviceProperties</a:t>
            </a:r>
            <a:r>
              <a:rPr lang="en-US" dirty="0"/>
              <a:t>(&amp;prop, device));</a:t>
            </a:r>
          </a:p>
          <a:p>
            <a:r>
              <a:rPr lang="en-US" dirty="0"/>
              <a:t>    </a:t>
            </a:r>
            <a:r>
              <a:rPr lang="en-US" dirty="0" err="1"/>
              <a:t>checkCudaErrors</a:t>
            </a:r>
            <a:r>
              <a:rPr lang="en-US" dirty="0"/>
              <a:t>(</a:t>
            </a:r>
            <a:r>
              <a:rPr lang="en-US" dirty="0" err="1"/>
              <a:t>cudaOccupancyMaxActiveBlocksPerMultiprocessor</a:t>
            </a:r>
            <a:r>
              <a:rPr lang="en-US" dirty="0"/>
              <a:t>(</a:t>
            </a:r>
          </a:p>
          <a:p>
            <a:r>
              <a:rPr lang="en-US" dirty="0"/>
              <a:t>                        &amp;</a:t>
            </a:r>
            <a:r>
              <a:rPr lang="en-US" dirty="0" err="1"/>
              <a:t>numBlocks</a:t>
            </a:r>
            <a:r>
              <a:rPr lang="en-US" dirty="0"/>
              <a:t>, kernel,  </a:t>
            </a:r>
            <a:r>
              <a:rPr lang="en-US" dirty="0" err="1"/>
              <a:t>blockSize</a:t>
            </a:r>
            <a:r>
              <a:rPr lang="en-US" dirty="0"/>
              <a:t>, </a:t>
            </a:r>
            <a:r>
              <a:rPr lang="en-US" dirty="0" err="1"/>
              <a:t>dynamicSMem</a:t>
            </a:r>
            <a:r>
              <a:rPr lang="en-US" dirty="0"/>
              <a:t>));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activeWarps</a:t>
            </a:r>
            <a:r>
              <a:rPr lang="en-US" dirty="0"/>
              <a:t> = </a:t>
            </a:r>
            <a:r>
              <a:rPr lang="en-US" dirty="0" err="1"/>
              <a:t>numBlocks</a:t>
            </a:r>
            <a:r>
              <a:rPr lang="en-US" dirty="0"/>
              <a:t> * </a:t>
            </a:r>
            <a:r>
              <a:rPr lang="en-US" dirty="0" err="1"/>
              <a:t>blockSize</a:t>
            </a:r>
            <a:r>
              <a:rPr lang="en-US" dirty="0"/>
              <a:t> / </a:t>
            </a:r>
            <a:r>
              <a:rPr lang="en-US" dirty="0" err="1"/>
              <a:t>prop.warpSize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maxWarps</a:t>
            </a:r>
            <a:r>
              <a:rPr lang="en-US" dirty="0"/>
              <a:t> = </a:t>
            </a:r>
            <a:r>
              <a:rPr lang="en-US" dirty="0" err="1"/>
              <a:t>prop.maxThreadsPerMultiProcessor</a:t>
            </a:r>
            <a:r>
              <a:rPr lang="en-US" dirty="0"/>
              <a:t> / </a:t>
            </a:r>
            <a:r>
              <a:rPr lang="en-US" dirty="0" err="1"/>
              <a:t>prop.warpSize</a:t>
            </a:r>
            <a:r>
              <a:rPr lang="en-US" dirty="0"/>
              <a:t>;</a:t>
            </a:r>
          </a:p>
          <a:p>
            <a:r>
              <a:rPr lang="en-US" dirty="0"/>
              <a:t>    occupancy = (double)</a:t>
            </a:r>
            <a:r>
              <a:rPr lang="en-US" dirty="0" err="1"/>
              <a:t>activeWarps</a:t>
            </a:r>
            <a:r>
              <a:rPr lang="en-US" dirty="0"/>
              <a:t> / </a:t>
            </a:r>
            <a:r>
              <a:rPr lang="en-US" dirty="0" err="1"/>
              <a:t>maxWarps</a:t>
            </a:r>
            <a:r>
              <a:rPr lang="en-US" dirty="0"/>
              <a:t>;</a:t>
            </a:r>
          </a:p>
          <a:p>
            <a:r>
              <a:rPr lang="en-US" dirty="0"/>
              <a:t>    return occupancy;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5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F4BE-E669-4A4E-8679-953BD19B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Occupancy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13BA-DFC1-794C-B52B-59CD4632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cudaOccupancyMaxPotentialBlockSize</a:t>
            </a:r>
            <a:r>
              <a:rPr lang="en-US" dirty="0"/>
              <a:t>( &amp;</a:t>
            </a:r>
            <a:r>
              <a:rPr lang="en-US" dirty="0" err="1"/>
              <a:t>minGridSize</a:t>
            </a:r>
            <a:r>
              <a:rPr lang="en-US" dirty="0"/>
              <a:t>, &amp;</a:t>
            </a:r>
            <a:r>
              <a:rPr lang="en-US" dirty="0" err="1">
                <a:solidFill>
                  <a:srgbClr val="FF0000"/>
                </a:solidFill>
              </a:rPr>
              <a:t>blockSize</a:t>
            </a:r>
            <a:r>
              <a:rPr lang="en-US" dirty="0"/>
              <a:t>, </a:t>
            </a:r>
          </a:p>
          <a:p>
            <a:r>
              <a:rPr lang="en-US" dirty="0"/>
              <a:t>					(void*)</a:t>
            </a:r>
            <a:r>
              <a:rPr lang="en-US" dirty="0" err="1"/>
              <a:t>kernel_xxx</a:t>
            </a:r>
            <a:r>
              <a:rPr lang="en-US" dirty="0"/>
              <a:t>, 0, 0)); 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gridSize</a:t>
            </a:r>
            <a:r>
              <a:rPr lang="en-US" dirty="0"/>
              <a:t> = (num</a:t>
            </a:r>
            <a:r>
              <a:rPr lang="zh-CN" altLang="en-US" dirty="0"/>
              <a:t> </a:t>
            </a:r>
            <a:r>
              <a:rPr lang="en-US" dirty="0"/>
              <a:t>+ </a:t>
            </a:r>
            <a:r>
              <a:rPr lang="en-US" dirty="0" err="1"/>
              <a:t>blockSize</a:t>
            </a:r>
            <a:r>
              <a:rPr lang="en-US" dirty="0"/>
              <a:t> - 1) / </a:t>
            </a:r>
            <a:r>
              <a:rPr lang="en-US" dirty="0" err="1"/>
              <a:t>blockSize</a:t>
            </a:r>
            <a:r>
              <a:rPr lang="en-US" dirty="0"/>
              <a:t>; // Round up </a:t>
            </a:r>
          </a:p>
          <a:p>
            <a:r>
              <a:rPr lang="en-US" dirty="0"/>
              <a:t> </a:t>
            </a:r>
            <a:r>
              <a:rPr lang="en-US" dirty="0" err="1"/>
              <a:t>kernel_xxx</a:t>
            </a:r>
            <a:r>
              <a:rPr lang="en-US" dirty="0"/>
              <a:t>&lt;&lt;&lt;</a:t>
            </a:r>
            <a:r>
              <a:rPr lang="en-US" dirty="0" err="1">
                <a:solidFill>
                  <a:srgbClr val="FF0000"/>
                </a:solidFill>
              </a:rPr>
              <a:t>gridSize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blockSize</a:t>
            </a:r>
            <a:r>
              <a:rPr lang="en-US" dirty="0"/>
              <a:t>&gt;&gt;&gt;();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checkCudaErrors</a:t>
            </a:r>
            <a:r>
              <a:rPr lang="en-US" dirty="0"/>
              <a:t>(</a:t>
            </a:r>
            <a:r>
              <a:rPr lang="en-US" dirty="0" err="1"/>
              <a:t>cudaDeviceSynchronize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 err="1"/>
              <a:t>potentialOccupancy</a:t>
            </a:r>
            <a:r>
              <a:rPr lang="en-US" dirty="0"/>
              <a:t> = </a:t>
            </a:r>
            <a:r>
              <a:rPr lang="en-US" dirty="0" err="1"/>
              <a:t>reportPotentialOccupancy</a:t>
            </a:r>
            <a:r>
              <a:rPr lang="en-US" dirty="0"/>
              <a:t>((void*)</a:t>
            </a:r>
            <a:r>
              <a:rPr lang="en-US" dirty="0" err="1"/>
              <a:t>kernel_xxx</a:t>
            </a:r>
            <a:r>
              <a:rPr lang="en-US" dirty="0"/>
              <a:t>, </a:t>
            </a:r>
            <a:r>
              <a:rPr lang="en-US" dirty="0" err="1"/>
              <a:t>blockSize</a:t>
            </a:r>
            <a:r>
              <a:rPr lang="en-US" dirty="0"/>
              <a:t>, </a:t>
            </a:r>
            <a:r>
              <a:rPr lang="en-US" dirty="0" err="1"/>
              <a:t>dynamicSMemUsage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kernel_xxx</a:t>
            </a:r>
            <a:r>
              <a:rPr lang="en-US" dirty="0"/>
              <a:t> </a:t>
            </a:r>
            <a:r>
              <a:rPr lang="en-US" dirty="0" err="1"/>
              <a:t>blockSize</a:t>
            </a:r>
            <a:r>
              <a:rPr lang="en-US" dirty="0"/>
              <a:t>: ” &lt;&lt; </a:t>
            </a:r>
            <a:r>
              <a:rPr lang="en-US" dirty="0" err="1"/>
              <a:t>blockSize</a:t>
            </a:r>
            <a:r>
              <a:rPr lang="en-US" dirty="0"/>
              <a:t> &lt;&lt; “, </a:t>
            </a:r>
            <a:r>
              <a:rPr lang="en-US" dirty="0" err="1"/>
              <a:t>gridSize</a:t>
            </a:r>
            <a:r>
              <a:rPr lang="en-US" dirty="0"/>
              <a:t>/</a:t>
            </a:r>
            <a:r>
              <a:rPr lang="en-US" dirty="0" err="1"/>
              <a:t>minGridSize</a:t>
            </a:r>
            <a:r>
              <a:rPr lang="en-US" dirty="0"/>
              <a:t>: ” &lt;&lt; </a:t>
            </a:r>
            <a:r>
              <a:rPr lang="en-US" dirty="0" err="1"/>
              <a:t>gridSize</a:t>
            </a:r>
            <a:r>
              <a:rPr lang="en-US" dirty="0"/>
              <a:t> &lt;&lt; “ / ” &lt;&lt; </a:t>
            </a:r>
            <a:r>
              <a:rPr lang="en-US" dirty="0" err="1"/>
              <a:t>minGridSize</a:t>
            </a:r>
            <a:r>
              <a:rPr lang="zh-CN" altLang="en-US" dirty="0"/>
              <a:t> </a:t>
            </a:r>
            <a:r>
              <a:rPr lang="en-US" dirty="0"/>
              <a:t>&lt;&lt; ", Potential occupancy: " &lt;&lt; </a:t>
            </a:r>
            <a:r>
              <a:rPr lang="en-US" dirty="0" err="1"/>
              <a:t>potentialOccupancy</a:t>
            </a:r>
            <a:r>
              <a:rPr lang="en-US" dirty="0"/>
              <a:t> * 100 &lt;&lt; "%"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23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91" y="1571875"/>
            <a:ext cx="8290560" cy="45915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在大规模并行处理器中，内存带宽是影响性能的首要因素。 </a:t>
            </a:r>
            <a:endParaRPr lang="en-US" altLang="zh-CN" sz="2400" dirty="0"/>
          </a:p>
          <a:p>
            <a:r>
              <a:rPr lang="en-US" sz="2400" dirty="0"/>
              <a:t>DRAM </a:t>
            </a:r>
            <a:r>
              <a:rPr lang="zh-CN" altLang="en-US" sz="2400" dirty="0"/>
              <a:t>的</a:t>
            </a:r>
            <a:r>
              <a:rPr lang="en-US" altLang="zh-CN" sz="2400" dirty="0"/>
              <a:t>burst</a:t>
            </a:r>
            <a:r>
              <a:rPr lang="zh-CN" altLang="en-US" sz="2400" dirty="0"/>
              <a:t>、</a:t>
            </a:r>
            <a:r>
              <a:rPr lang="en-US" altLang="zh-CN" sz="2400" dirty="0"/>
              <a:t>bank</a:t>
            </a:r>
            <a:r>
              <a:rPr lang="zh-CN" altLang="en-US" sz="2400" dirty="0"/>
              <a:t>和</a:t>
            </a:r>
            <a:r>
              <a:rPr lang="en-US" altLang="zh-CN" sz="2400" dirty="0"/>
              <a:t>channel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zh-CN" altLang="en-US" sz="2400" dirty="0"/>
              <a:t>所有这些概念也适用于现代多核处理器（</a:t>
            </a:r>
            <a:r>
              <a:rPr lang="en-US" altLang="zh-CN" sz="2400" dirty="0"/>
              <a:t>GPU</a:t>
            </a:r>
            <a:r>
              <a:rPr lang="zh-CN" altLang="en-US" sz="2400" dirty="0"/>
              <a:t>）。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内存合并 </a:t>
            </a:r>
            <a:r>
              <a:rPr lang="en-US" altLang="zh-CN" sz="2800" u="sng" dirty="0">
                <a:solidFill>
                  <a:srgbClr val="0000FF"/>
                </a:solidFill>
              </a:rPr>
              <a:t>coalescing </a:t>
            </a:r>
            <a:r>
              <a:rPr lang="zh-CN" altLang="en-US" sz="2400" dirty="0"/>
              <a:t>对于有效利用 </a:t>
            </a:r>
            <a:r>
              <a:rPr lang="en-US" sz="2400" dirty="0"/>
              <a:t>CUDA </a:t>
            </a:r>
            <a:r>
              <a:rPr lang="zh-CN" altLang="en-US" sz="2400" dirty="0"/>
              <a:t>中的内存带宽很重要</a:t>
            </a:r>
            <a:endParaRPr lang="en-US" altLang="zh-CN" sz="2800" dirty="0"/>
          </a:p>
          <a:p>
            <a:pPr lvl="1"/>
            <a:r>
              <a:rPr lang="zh-CN" altLang="en-US" sz="1800" dirty="0"/>
              <a:t>它的起源是 </a:t>
            </a:r>
            <a:r>
              <a:rPr lang="en-US" sz="1800" dirty="0"/>
              <a:t>DRAM </a:t>
            </a:r>
            <a:r>
              <a:rPr lang="zh-CN" altLang="en-US" sz="1800" dirty="0"/>
              <a:t>中的</a:t>
            </a:r>
            <a:r>
              <a:rPr lang="en-US" altLang="zh-CN" sz="1800" dirty="0"/>
              <a:t>burst</a:t>
            </a:r>
            <a:r>
              <a:rPr lang="zh-CN" altLang="en-US" sz="1800" dirty="0"/>
              <a:t>机制。 </a:t>
            </a:r>
            <a:endParaRPr lang="en-US" altLang="zh-CN" sz="1800" dirty="0"/>
          </a:p>
          <a:p>
            <a:pPr lvl="1"/>
            <a:r>
              <a:rPr lang="zh-CN" altLang="en-US" sz="1800" dirty="0"/>
              <a:t>检查 </a:t>
            </a:r>
            <a:r>
              <a:rPr lang="en-US" sz="1800" dirty="0"/>
              <a:t>CUDA </a:t>
            </a:r>
            <a:r>
              <a:rPr lang="zh-CN" altLang="en-US" sz="1800" dirty="0"/>
              <a:t>内存访问是否已合并。 </a:t>
            </a:r>
            <a:endParaRPr lang="en-US" altLang="zh-CN" sz="1800" dirty="0"/>
          </a:p>
          <a:p>
            <a:pPr lvl="1"/>
            <a:r>
              <a:rPr lang="zh-CN" altLang="en-US" sz="1800" dirty="0"/>
              <a:t>掌握改进 </a:t>
            </a:r>
            <a:r>
              <a:rPr lang="en-US" sz="1800" dirty="0"/>
              <a:t>CUDA </a:t>
            </a:r>
            <a:r>
              <a:rPr lang="zh-CN" altLang="en-US" sz="1800" dirty="0"/>
              <a:t>代码中内存合并的技术（</a:t>
            </a:r>
            <a:r>
              <a:rPr lang="en-US" altLang="zh-CN" sz="1800" dirty="0"/>
              <a:t>tile</a:t>
            </a:r>
            <a:r>
              <a:rPr lang="zh-CN" altLang="en-US" sz="1800" dirty="0"/>
              <a:t>）。</a:t>
            </a:r>
            <a:endParaRPr lang="en-US" sz="32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256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810">
        <p:fade/>
      </p:transition>
    </mc:Choice>
    <mc:Fallback xmlns="">
      <p:transition spd="med" advTm="3181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3016251"/>
            <a:ext cx="5235819" cy="3160711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1D07BF"/>
                </a:solidFill>
              </a:rPr>
              <a:t>Programming Massively Parallel Processors, </a:t>
            </a:r>
          </a:p>
          <a:p>
            <a:pPr lvl="1"/>
            <a:r>
              <a:rPr lang="en-US" altLang="zh-CN" sz="2000" b="1" dirty="0"/>
              <a:t>A Hands-on Approach</a:t>
            </a:r>
          </a:p>
          <a:p>
            <a:pPr lvl="1"/>
            <a:r>
              <a:rPr lang="en-US" altLang="zh-CN" sz="2000" b="1" dirty="0"/>
              <a:t>Third Edition</a:t>
            </a:r>
          </a:p>
          <a:p>
            <a:pPr lvl="1"/>
            <a:endParaRPr lang="en-US" altLang="zh-CN" sz="2000" b="1" dirty="0"/>
          </a:p>
          <a:p>
            <a:pPr lvl="1"/>
            <a:r>
              <a:rPr lang="en-US" altLang="zh-CN" sz="2000" b="1" u="sng" dirty="0"/>
              <a:t>Chapter 5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32" y="2706352"/>
            <a:ext cx="2077914" cy="25590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1" y="1690689"/>
            <a:ext cx="7886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hlinkClick r:id="rId3"/>
              </a:rPr>
              <a:t>CUDA C Programming Guide</a:t>
            </a:r>
            <a:r>
              <a:rPr lang="en-US" altLang="zh-CN" sz="2000" b="1" dirty="0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https://docs.nvidia.com/cuda/cuda-c-programming-guide/index.html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337295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27063" y="23019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DRAM Burst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699" y="1838521"/>
            <a:ext cx="4495211" cy="34051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26732" y="1638466"/>
            <a:ext cx="2135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(burst size = 4 bits)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063" y="4566549"/>
            <a:ext cx="347894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这些被访问并传送的连续位置被称为</a:t>
            </a:r>
            <a:r>
              <a:rPr lang="en-US" dirty="0"/>
              <a:t>DRAM</a:t>
            </a:r>
            <a:r>
              <a:rPr lang="zh-CN" altLang="en-US" dirty="0"/>
              <a:t>的</a:t>
            </a:r>
            <a:r>
              <a:rPr lang="en-US" altLang="zh-CN" sz="2000" u="sng" dirty="0">
                <a:solidFill>
                  <a:srgbClr val="1D07BF"/>
                </a:solidFill>
              </a:rPr>
              <a:t>bursts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27063" y="1763686"/>
            <a:ext cx="322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每次访问</a:t>
            </a:r>
            <a:r>
              <a:rPr lang="en-US" dirty="0"/>
              <a:t>DRAM</a:t>
            </a:r>
            <a:r>
              <a:rPr lang="zh-CN" altLang="en-US" dirty="0"/>
              <a:t>的某一个位置时，实际上访问的是一系列包含所请求位置的连续位置。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81" y="2960809"/>
            <a:ext cx="1248508" cy="9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52095" y="39499"/>
            <a:ext cx="7886700" cy="1325563"/>
          </a:xfrm>
        </p:spPr>
        <p:txBody>
          <a:bodyPr/>
          <a:lstStyle/>
          <a:p>
            <a:r>
              <a:rPr lang="en-US" dirty="0"/>
              <a:t>Coalesce</a:t>
            </a:r>
            <a:r>
              <a:rPr lang="zh-CN" altLang="en-US" dirty="0"/>
              <a:t> </a:t>
            </a:r>
            <a:r>
              <a:rPr lang="zh-CN" altLang="en-US" sz="3200" dirty="0"/>
              <a:t>（合并）</a:t>
            </a:r>
            <a:endParaRPr 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412080"/>
            <a:ext cx="8132885" cy="403915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两个要点：</a:t>
            </a:r>
            <a:endParaRPr lang="en-US" altLang="zh-CN" dirty="0"/>
          </a:p>
          <a:p>
            <a:pPr lvl="1"/>
            <a:r>
              <a:rPr lang="zh-CN" altLang="en-US" dirty="0"/>
              <a:t>一个 </a:t>
            </a:r>
            <a:r>
              <a:rPr lang="en-US" dirty="0"/>
              <a:t>warp </a:t>
            </a:r>
            <a:r>
              <a:rPr lang="zh-CN" altLang="en-US" dirty="0"/>
              <a:t>中的所有线程在任何给定时间都执行相同的指令</a:t>
            </a:r>
            <a:r>
              <a:rPr lang="en-US" dirty="0"/>
              <a:t>.</a:t>
            </a:r>
          </a:p>
          <a:p>
            <a:pPr lvl="1"/>
            <a:r>
              <a:rPr lang="zh-CN" altLang="en-US" dirty="0"/>
              <a:t>现代</a:t>
            </a:r>
            <a:r>
              <a:rPr lang="en-US" dirty="0"/>
              <a:t>DRAM</a:t>
            </a:r>
            <a:r>
              <a:rPr lang="zh-CN" altLang="en-US" dirty="0"/>
              <a:t>系统所设计的读写模式始终以</a:t>
            </a:r>
            <a:r>
              <a:rPr lang="en-US" altLang="zh-CN" b="1" u="sng" dirty="0">
                <a:solidFill>
                  <a:srgbClr val="1D07BF"/>
                </a:solidFill>
              </a:rPr>
              <a:t>burst</a:t>
            </a:r>
            <a:r>
              <a:rPr lang="zh-CN" altLang="en-US" dirty="0"/>
              <a:t>方式执行</a:t>
            </a:r>
            <a:r>
              <a:rPr lang="en-US" altLang="zh-CN" dirty="0"/>
              <a:t>. </a:t>
            </a:r>
          </a:p>
          <a:p>
            <a:endParaRPr lang="en-US" dirty="0"/>
          </a:p>
          <a:p>
            <a:r>
              <a:rPr lang="zh-CN" altLang="en-US" dirty="0"/>
              <a:t>实现理想的访问模式 ：</a:t>
            </a:r>
            <a:endParaRPr lang="en-US" altLang="zh-CN" dirty="0"/>
          </a:p>
          <a:p>
            <a:pPr lvl="1"/>
            <a:r>
              <a:rPr lang="zh-CN" altLang="en-US" dirty="0"/>
              <a:t>当一个 </a:t>
            </a:r>
            <a:r>
              <a:rPr lang="en-US" dirty="0"/>
              <a:t>warp </a:t>
            </a:r>
            <a:r>
              <a:rPr lang="zh-CN" altLang="en-US" dirty="0"/>
              <a:t>中的所有线程访问全局内存中连续的位置</a:t>
            </a:r>
            <a:r>
              <a:rPr lang="en-US" dirty="0"/>
              <a:t>.  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在这种情况下，硬件会将所有这些访问合并为对连续</a:t>
            </a:r>
            <a:r>
              <a:rPr lang="en-US" dirty="0"/>
              <a:t>DRAM</a:t>
            </a:r>
            <a:r>
              <a:rPr lang="zh-CN" altLang="en-US" dirty="0"/>
              <a:t>位置（</a:t>
            </a:r>
            <a:r>
              <a:rPr lang="en-US" dirty="0"/>
              <a:t> burst </a:t>
            </a:r>
            <a:r>
              <a:rPr lang="zh-CN" altLang="en-US" dirty="0"/>
              <a:t>）的统一访问，称为 </a:t>
            </a:r>
            <a:r>
              <a:rPr lang="en-US" b="1" u="sng" dirty="0">
                <a:solidFill>
                  <a:srgbClr val="1D07BF"/>
                </a:solidFill>
              </a:rPr>
              <a:t>coalesces 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92163" y="2668411"/>
            <a:ext cx="7559675" cy="2567404"/>
            <a:chOff x="669925" y="1745218"/>
            <a:chExt cx="7559675" cy="2567404"/>
          </a:xfrm>
        </p:grpSpPr>
        <p:sp>
          <p:nvSpPr>
            <p:cNvPr id="9218" name="Rectangle 2"/>
            <p:cNvSpPr>
              <a:spLocks noChangeArrowheads="1"/>
            </p:cNvSpPr>
            <p:nvPr/>
          </p:nvSpPr>
          <p:spPr bwMode="auto">
            <a:xfrm>
              <a:off x="3657600" y="27739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4114800" y="27739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4572000" y="1745218"/>
              <a:ext cx="4572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0,2</a:t>
              </a:r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1148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4114800" y="2088118"/>
              <a:ext cx="4572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1,1</a:t>
              </a: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4114800" y="1745218"/>
              <a:ext cx="4572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0,1</a:t>
              </a: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3657600" y="1745218"/>
              <a:ext cx="4572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0,0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3657600" y="2088118"/>
              <a:ext cx="4572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1,0</a:t>
              </a: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6576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5029200" y="1745218"/>
              <a:ext cx="4572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0,3</a:t>
              </a: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4572000" y="27739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45720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4572000" y="2088118"/>
              <a:ext cx="4572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1,2</a:t>
              </a:r>
            </a:p>
          </p:txBody>
        </p:sp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5029200" y="27739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50292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5029200" y="2088118"/>
              <a:ext cx="4572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1,3</a:t>
              </a:r>
            </a:p>
          </p:txBody>
        </p:sp>
        <p:sp>
          <p:nvSpPr>
            <p:cNvPr id="9234" name="Rectangle 19"/>
            <p:cNvSpPr>
              <a:spLocks noChangeArrowheads="1"/>
            </p:cNvSpPr>
            <p:nvPr/>
          </p:nvSpPr>
          <p:spPr bwMode="auto">
            <a:xfrm>
              <a:off x="9144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Rectangle 20"/>
            <p:cNvSpPr>
              <a:spLocks noChangeArrowheads="1"/>
            </p:cNvSpPr>
            <p:nvPr/>
          </p:nvSpPr>
          <p:spPr bwMode="auto">
            <a:xfrm>
              <a:off x="13716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1"/>
            <p:cNvSpPr>
              <a:spLocks noChangeArrowheads="1"/>
            </p:cNvSpPr>
            <p:nvPr/>
          </p:nvSpPr>
          <p:spPr bwMode="auto">
            <a:xfrm>
              <a:off x="18288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2"/>
            <p:cNvSpPr>
              <a:spLocks noChangeArrowheads="1"/>
            </p:cNvSpPr>
            <p:nvPr/>
          </p:nvSpPr>
          <p:spPr bwMode="auto">
            <a:xfrm>
              <a:off x="22860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3"/>
            <p:cNvSpPr>
              <a:spLocks noChangeArrowheads="1"/>
            </p:cNvSpPr>
            <p:nvPr/>
          </p:nvSpPr>
          <p:spPr bwMode="auto">
            <a:xfrm>
              <a:off x="27432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Rectangle 24"/>
            <p:cNvSpPr>
              <a:spLocks noChangeArrowheads="1"/>
            </p:cNvSpPr>
            <p:nvPr/>
          </p:nvSpPr>
          <p:spPr bwMode="auto">
            <a:xfrm>
              <a:off x="32004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Rectangle 25"/>
            <p:cNvSpPr>
              <a:spLocks noChangeArrowheads="1"/>
            </p:cNvSpPr>
            <p:nvPr/>
          </p:nvSpPr>
          <p:spPr bwMode="auto">
            <a:xfrm>
              <a:off x="36576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Rectangle 26"/>
            <p:cNvSpPr>
              <a:spLocks noChangeArrowheads="1"/>
            </p:cNvSpPr>
            <p:nvPr/>
          </p:nvSpPr>
          <p:spPr bwMode="auto">
            <a:xfrm>
              <a:off x="41148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Rectangle 27"/>
            <p:cNvSpPr>
              <a:spLocks noChangeArrowheads="1"/>
            </p:cNvSpPr>
            <p:nvPr/>
          </p:nvSpPr>
          <p:spPr bwMode="auto">
            <a:xfrm>
              <a:off x="4572000" y="3574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28"/>
            <p:cNvSpPr>
              <a:spLocks noChangeArrowheads="1"/>
            </p:cNvSpPr>
            <p:nvPr/>
          </p:nvSpPr>
          <p:spPr bwMode="auto">
            <a:xfrm>
              <a:off x="5029200" y="3574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Rectangle 29"/>
            <p:cNvSpPr>
              <a:spLocks noChangeArrowheads="1"/>
            </p:cNvSpPr>
            <p:nvPr/>
          </p:nvSpPr>
          <p:spPr bwMode="auto">
            <a:xfrm>
              <a:off x="5486400" y="3574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Rectangle 30"/>
            <p:cNvSpPr>
              <a:spLocks noChangeArrowheads="1"/>
            </p:cNvSpPr>
            <p:nvPr/>
          </p:nvSpPr>
          <p:spPr bwMode="auto">
            <a:xfrm>
              <a:off x="5943600" y="3574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Rectangle 31"/>
            <p:cNvSpPr>
              <a:spLocks noChangeArrowheads="1"/>
            </p:cNvSpPr>
            <p:nvPr/>
          </p:nvSpPr>
          <p:spPr bwMode="auto">
            <a:xfrm>
              <a:off x="1828800" y="3574018"/>
              <a:ext cx="4572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0,2</a:t>
              </a:r>
            </a:p>
          </p:txBody>
        </p:sp>
        <p:sp>
          <p:nvSpPr>
            <p:cNvPr id="9247" name="Rectangle 32"/>
            <p:cNvSpPr>
              <a:spLocks noChangeArrowheads="1"/>
            </p:cNvSpPr>
            <p:nvPr/>
          </p:nvSpPr>
          <p:spPr bwMode="auto">
            <a:xfrm>
              <a:off x="1371600" y="3574018"/>
              <a:ext cx="4572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0,1</a:t>
              </a:r>
            </a:p>
          </p:txBody>
        </p:sp>
        <p:sp>
          <p:nvSpPr>
            <p:cNvPr id="9248" name="Rectangle 33"/>
            <p:cNvSpPr>
              <a:spLocks noChangeArrowheads="1"/>
            </p:cNvSpPr>
            <p:nvPr/>
          </p:nvSpPr>
          <p:spPr bwMode="auto">
            <a:xfrm>
              <a:off x="914400" y="3574018"/>
              <a:ext cx="4572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0,0</a:t>
              </a:r>
            </a:p>
          </p:txBody>
        </p:sp>
        <p:sp>
          <p:nvSpPr>
            <p:cNvPr id="9249" name="Rectangle 34"/>
            <p:cNvSpPr>
              <a:spLocks noChangeArrowheads="1"/>
            </p:cNvSpPr>
            <p:nvPr/>
          </p:nvSpPr>
          <p:spPr bwMode="auto">
            <a:xfrm>
              <a:off x="2286000" y="3574018"/>
              <a:ext cx="457200" cy="3429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0,3</a:t>
              </a:r>
            </a:p>
          </p:txBody>
        </p:sp>
        <p:sp>
          <p:nvSpPr>
            <p:cNvPr id="9250" name="Rectangle 35"/>
            <p:cNvSpPr>
              <a:spLocks noChangeArrowheads="1"/>
            </p:cNvSpPr>
            <p:nvPr/>
          </p:nvSpPr>
          <p:spPr bwMode="auto">
            <a:xfrm>
              <a:off x="3200400" y="3574018"/>
              <a:ext cx="4572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1,1</a:t>
              </a:r>
            </a:p>
          </p:txBody>
        </p:sp>
        <p:sp>
          <p:nvSpPr>
            <p:cNvPr id="9251" name="Rectangle 36"/>
            <p:cNvSpPr>
              <a:spLocks noChangeArrowheads="1"/>
            </p:cNvSpPr>
            <p:nvPr/>
          </p:nvSpPr>
          <p:spPr bwMode="auto">
            <a:xfrm>
              <a:off x="2743200" y="3574018"/>
              <a:ext cx="4572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1,0</a:t>
              </a:r>
            </a:p>
          </p:txBody>
        </p:sp>
        <p:sp>
          <p:nvSpPr>
            <p:cNvPr id="9252" name="Rectangle 37"/>
            <p:cNvSpPr>
              <a:spLocks noChangeArrowheads="1"/>
            </p:cNvSpPr>
            <p:nvPr/>
          </p:nvSpPr>
          <p:spPr bwMode="auto">
            <a:xfrm>
              <a:off x="3657600" y="3574018"/>
              <a:ext cx="4572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1,2</a:t>
              </a:r>
            </a:p>
          </p:txBody>
        </p:sp>
        <p:sp>
          <p:nvSpPr>
            <p:cNvPr id="9253" name="Rectangle 38"/>
            <p:cNvSpPr>
              <a:spLocks noChangeArrowheads="1"/>
            </p:cNvSpPr>
            <p:nvPr/>
          </p:nvSpPr>
          <p:spPr bwMode="auto">
            <a:xfrm>
              <a:off x="4114800" y="3574018"/>
              <a:ext cx="457200" cy="3429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1,3</a:t>
              </a:r>
            </a:p>
          </p:txBody>
        </p:sp>
        <p:sp>
          <p:nvSpPr>
            <p:cNvPr id="9254" name="Rectangle 39"/>
            <p:cNvSpPr>
              <a:spLocks noChangeArrowheads="1"/>
            </p:cNvSpPr>
            <p:nvPr/>
          </p:nvSpPr>
          <p:spPr bwMode="auto">
            <a:xfrm>
              <a:off x="5029200" y="3574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2,1</a:t>
              </a:r>
            </a:p>
          </p:txBody>
        </p:sp>
        <p:sp>
          <p:nvSpPr>
            <p:cNvPr id="9255" name="Rectangle 40"/>
            <p:cNvSpPr>
              <a:spLocks noChangeArrowheads="1"/>
            </p:cNvSpPr>
            <p:nvPr/>
          </p:nvSpPr>
          <p:spPr bwMode="auto">
            <a:xfrm>
              <a:off x="4572000" y="3574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2,0</a:t>
              </a:r>
            </a:p>
          </p:txBody>
        </p:sp>
        <p:sp>
          <p:nvSpPr>
            <p:cNvPr id="9256" name="Rectangle 41"/>
            <p:cNvSpPr>
              <a:spLocks noChangeArrowheads="1"/>
            </p:cNvSpPr>
            <p:nvPr/>
          </p:nvSpPr>
          <p:spPr bwMode="auto">
            <a:xfrm>
              <a:off x="5486400" y="3574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2,2</a:t>
              </a:r>
            </a:p>
          </p:txBody>
        </p:sp>
        <p:sp>
          <p:nvSpPr>
            <p:cNvPr id="9257" name="Rectangle 42"/>
            <p:cNvSpPr>
              <a:spLocks noChangeArrowheads="1"/>
            </p:cNvSpPr>
            <p:nvPr/>
          </p:nvSpPr>
          <p:spPr bwMode="auto">
            <a:xfrm>
              <a:off x="5943600" y="3574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2,3</a:t>
              </a:r>
            </a:p>
          </p:txBody>
        </p:sp>
        <p:sp>
          <p:nvSpPr>
            <p:cNvPr id="9258" name="Rectangle 43"/>
            <p:cNvSpPr>
              <a:spLocks noChangeArrowheads="1"/>
            </p:cNvSpPr>
            <p:nvPr/>
          </p:nvSpPr>
          <p:spPr bwMode="auto">
            <a:xfrm>
              <a:off x="36576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Rectangle 44"/>
            <p:cNvSpPr>
              <a:spLocks noChangeArrowheads="1"/>
            </p:cNvSpPr>
            <p:nvPr/>
          </p:nvSpPr>
          <p:spPr bwMode="auto">
            <a:xfrm>
              <a:off x="41148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5"/>
            <p:cNvSpPr>
              <a:spLocks noChangeArrowheads="1"/>
            </p:cNvSpPr>
            <p:nvPr/>
          </p:nvSpPr>
          <p:spPr bwMode="auto">
            <a:xfrm>
              <a:off x="45720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6"/>
            <p:cNvSpPr>
              <a:spLocks noChangeArrowheads="1"/>
            </p:cNvSpPr>
            <p:nvPr/>
          </p:nvSpPr>
          <p:spPr bwMode="auto">
            <a:xfrm>
              <a:off x="50292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7"/>
            <p:cNvSpPr>
              <a:spLocks noChangeArrowheads="1"/>
            </p:cNvSpPr>
            <p:nvPr/>
          </p:nvSpPr>
          <p:spPr bwMode="auto">
            <a:xfrm>
              <a:off x="41148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2,1</a:t>
              </a:r>
            </a:p>
          </p:txBody>
        </p:sp>
        <p:sp>
          <p:nvSpPr>
            <p:cNvPr id="9263" name="Rectangle 48"/>
            <p:cNvSpPr>
              <a:spLocks noChangeArrowheads="1"/>
            </p:cNvSpPr>
            <p:nvPr/>
          </p:nvSpPr>
          <p:spPr bwMode="auto">
            <a:xfrm>
              <a:off x="36576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2,0</a:t>
              </a:r>
            </a:p>
          </p:txBody>
        </p:sp>
        <p:sp>
          <p:nvSpPr>
            <p:cNvPr id="9264" name="Rectangle 49"/>
            <p:cNvSpPr>
              <a:spLocks noChangeArrowheads="1"/>
            </p:cNvSpPr>
            <p:nvPr/>
          </p:nvSpPr>
          <p:spPr bwMode="auto">
            <a:xfrm>
              <a:off x="45720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2,2</a:t>
              </a:r>
            </a:p>
          </p:txBody>
        </p:sp>
        <p:sp>
          <p:nvSpPr>
            <p:cNvPr id="9265" name="Rectangle 50"/>
            <p:cNvSpPr>
              <a:spLocks noChangeArrowheads="1"/>
            </p:cNvSpPr>
            <p:nvPr/>
          </p:nvSpPr>
          <p:spPr bwMode="auto">
            <a:xfrm>
              <a:off x="5029200" y="2431018"/>
              <a:ext cx="457200" cy="3429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2,3</a:t>
              </a:r>
            </a:p>
          </p:txBody>
        </p:sp>
        <p:sp>
          <p:nvSpPr>
            <p:cNvPr id="9266" name="Rectangle 51"/>
            <p:cNvSpPr>
              <a:spLocks noChangeArrowheads="1"/>
            </p:cNvSpPr>
            <p:nvPr/>
          </p:nvSpPr>
          <p:spPr bwMode="auto">
            <a:xfrm>
              <a:off x="3657600" y="27739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Rectangle 52"/>
            <p:cNvSpPr>
              <a:spLocks noChangeArrowheads="1"/>
            </p:cNvSpPr>
            <p:nvPr/>
          </p:nvSpPr>
          <p:spPr bwMode="auto">
            <a:xfrm>
              <a:off x="4114800" y="27739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Rectangle 53"/>
            <p:cNvSpPr>
              <a:spLocks noChangeArrowheads="1"/>
            </p:cNvSpPr>
            <p:nvPr/>
          </p:nvSpPr>
          <p:spPr bwMode="auto">
            <a:xfrm>
              <a:off x="4572000" y="27739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Rectangle 54"/>
            <p:cNvSpPr>
              <a:spLocks noChangeArrowheads="1"/>
            </p:cNvSpPr>
            <p:nvPr/>
          </p:nvSpPr>
          <p:spPr bwMode="auto">
            <a:xfrm>
              <a:off x="5029200" y="27739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Rectangle 55"/>
            <p:cNvSpPr>
              <a:spLocks noChangeArrowheads="1"/>
            </p:cNvSpPr>
            <p:nvPr/>
          </p:nvSpPr>
          <p:spPr bwMode="auto">
            <a:xfrm>
              <a:off x="4114800" y="2773918"/>
              <a:ext cx="4572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3,1</a:t>
              </a:r>
            </a:p>
          </p:txBody>
        </p:sp>
        <p:sp>
          <p:nvSpPr>
            <p:cNvPr id="9271" name="Rectangle 56"/>
            <p:cNvSpPr>
              <a:spLocks noChangeArrowheads="1"/>
            </p:cNvSpPr>
            <p:nvPr/>
          </p:nvSpPr>
          <p:spPr bwMode="auto">
            <a:xfrm>
              <a:off x="3657600" y="2773918"/>
              <a:ext cx="4572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3,0</a:t>
              </a:r>
            </a:p>
          </p:txBody>
        </p:sp>
        <p:sp>
          <p:nvSpPr>
            <p:cNvPr id="9272" name="Rectangle 57"/>
            <p:cNvSpPr>
              <a:spLocks noChangeArrowheads="1"/>
            </p:cNvSpPr>
            <p:nvPr/>
          </p:nvSpPr>
          <p:spPr bwMode="auto">
            <a:xfrm>
              <a:off x="4572000" y="2773918"/>
              <a:ext cx="4572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3,2</a:t>
              </a:r>
            </a:p>
          </p:txBody>
        </p:sp>
        <p:sp>
          <p:nvSpPr>
            <p:cNvPr id="9273" name="Rectangle 58"/>
            <p:cNvSpPr>
              <a:spLocks noChangeArrowheads="1"/>
            </p:cNvSpPr>
            <p:nvPr/>
          </p:nvSpPr>
          <p:spPr bwMode="auto">
            <a:xfrm>
              <a:off x="5029200" y="2773918"/>
              <a:ext cx="4572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3,3</a:t>
              </a:r>
            </a:p>
          </p:txBody>
        </p:sp>
        <p:sp>
          <p:nvSpPr>
            <p:cNvPr id="9274" name="Rectangle 59"/>
            <p:cNvSpPr>
              <a:spLocks noChangeArrowheads="1"/>
            </p:cNvSpPr>
            <p:nvPr/>
          </p:nvSpPr>
          <p:spPr bwMode="auto">
            <a:xfrm>
              <a:off x="64008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5" name="Rectangle 60"/>
            <p:cNvSpPr>
              <a:spLocks noChangeArrowheads="1"/>
            </p:cNvSpPr>
            <p:nvPr/>
          </p:nvSpPr>
          <p:spPr bwMode="auto">
            <a:xfrm>
              <a:off x="68580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6" name="Rectangle 61"/>
            <p:cNvSpPr>
              <a:spLocks noChangeArrowheads="1"/>
            </p:cNvSpPr>
            <p:nvPr/>
          </p:nvSpPr>
          <p:spPr bwMode="auto">
            <a:xfrm>
              <a:off x="73152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Rectangle 62"/>
            <p:cNvSpPr>
              <a:spLocks noChangeArrowheads="1"/>
            </p:cNvSpPr>
            <p:nvPr/>
          </p:nvSpPr>
          <p:spPr bwMode="auto">
            <a:xfrm>
              <a:off x="77724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Rectangle 63"/>
            <p:cNvSpPr>
              <a:spLocks noChangeArrowheads="1"/>
            </p:cNvSpPr>
            <p:nvPr/>
          </p:nvSpPr>
          <p:spPr bwMode="auto">
            <a:xfrm>
              <a:off x="64008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9" name="Rectangle 64"/>
            <p:cNvSpPr>
              <a:spLocks noChangeArrowheads="1"/>
            </p:cNvSpPr>
            <p:nvPr/>
          </p:nvSpPr>
          <p:spPr bwMode="auto">
            <a:xfrm>
              <a:off x="68580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Rectangle 65"/>
            <p:cNvSpPr>
              <a:spLocks noChangeArrowheads="1"/>
            </p:cNvSpPr>
            <p:nvPr/>
          </p:nvSpPr>
          <p:spPr bwMode="auto">
            <a:xfrm>
              <a:off x="73152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Rectangle 66"/>
            <p:cNvSpPr>
              <a:spLocks noChangeArrowheads="1"/>
            </p:cNvSpPr>
            <p:nvPr/>
          </p:nvSpPr>
          <p:spPr bwMode="auto">
            <a:xfrm>
              <a:off x="7772400" y="3574018"/>
              <a:ext cx="457200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Rectangle 67"/>
            <p:cNvSpPr>
              <a:spLocks noChangeArrowheads="1"/>
            </p:cNvSpPr>
            <p:nvPr/>
          </p:nvSpPr>
          <p:spPr bwMode="auto">
            <a:xfrm>
              <a:off x="6858000" y="3574018"/>
              <a:ext cx="4572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3,1</a:t>
              </a:r>
            </a:p>
          </p:txBody>
        </p:sp>
        <p:sp>
          <p:nvSpPr>
            <p:cNvPr id="9283" name="Rectangle 68"/>
            <p:cNvSpPr>
              <a:spLocks noChangeArrowheads="1"/>
            </p:cNvSpPr>
            <p:nvPr/>
          </p:nvSpPr>
          <p:spPr bwMode="auto">
            <a:xfrm>
              <a:off x="6400800" y="3574018"/>
              <a:ext cx="4572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3,0</a:t>
              </a:r>
            </a:p>
          </p:txBody>
        </p:sp>
        <p:sp>
          <p:nvSpPr>
            <p:cNvPr id="9284" name="Rectangle 69"/>
            <p:cNvSpPr>
              <a:spLocks noChangeArrowheads="1"/>
            </p:cNvSpPr>
            <p:nvPr/>
          </p:nvSpPr>
          <p:spPr bwMode="auto">
            <a:xfrm>
              <a:off x="7315200" y="3574018"/>
              <a:ext cx="4572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3,2</a:t>
              </a:r>
            </a:p>
          </p:txBody>
        </p:sp>
        <p:sp>
          <p:nvSpPr>
            <p:cNvPr id="9285" name="Rectangle 70"/>
            <p:cNvSpPr>
              <a:spLocks noChangeArrowheads="1"/>
            </p:cNvSpPr>
            <p:nvPr/>
          </p:nvSpPr>
          <p:spPr bwMode="auto">
            <a:xfrm>
              <a:off x="7772400" y="3574018"/>
              <a:ext cx="457200" cy="3429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M</a:t>
              </a:r>
              <a:r>
                <a:rPr lang="en-US" sz="1600" baseline="-25000" dirty="0"/>
                <a:t>3,3</a:t>
              </a:r>
            </a:p>
          </p:txBody>
        </p:sp>
        <p:sp>
          <p:nvSpPr>
            <p:cNvPr id="9286" name="Line 71"/>
            <p:cNvSpPr>
              <a:spLocks noChangeShapeType="1"/>
            </p:cNvSpPr>
            <p:nvPr/>
          </p:nvSpPr>
          <p:spPr bwMode="auto">
            <a:xfrm>
              <a:off x="914400" y="3288267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Text Box 72"/>
            <p:cNvSpPr txBox="1">
              <a:spLocks noChangeArrowheads="1"/>
            </p:cNvSpPr>
            <p:nvPr/>
          </p:nvSpPr>
          <p:spPr bwMode="auto">
            <a:xfrm>
              <a:off x="669925" y="2920365"/>
              <a:ext cx="4587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M</a:t>
              </a:r>
            </a:p>
          </p:txBody>
        </p:sp>
        <p:sp>
          <p:nvSpPr>
            <p:cNvPr id="9288" name="AutoShape 74"/>
            <p:cNvSpPr>
              <a:spLocks noChangeArrowheads="1"/>
            </p:cNvSpPr>
            <p:nvPr/>
          </p:nvSpPr>
          <p:spPr bwMode="auto">
            <a:xfrm>
              <a:off x="4343400" y="3231117"/>
              <a:ext cx="457200" cy="228600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289" name="Text Box 75"/>
            <p:cNvSpPr txBox="1">
              <a:spLocks noChangeArrowheads="1"/>
            </p:cNvSpPr>
            <p:nvPr/>
          </p:nvSpPr>
          <p:spPr bwMode="auto">
            <a:xfrm>
              <a:off x="2528889" y="3974068"/>
              <a:ext cx="3591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linearized order in increasing address</a:t>
              </a:r>
            </a:p>
          </p:txBody>
        </p:sp>
        <p:sp>
          <p:nvSpPr>
            <p:cNvPr id="9291" name="Line 74"/>
            <p:cNvSpPr>
              <a:spLocks noChangeShapeType="1"/>
            </p:cNvSpPr>
            <p:nvPr/>
          </p:nvSpPr>
          <p:spPr bwMode="auto">
            <a:xfrm>
              <a:off x="3352800" y="3974067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" name="Straight Arrow Connector 4"/>
            <p:cNvCxnSpPr>
              <a:stCxn id="9224" idx="1"/>
              <a:endCxn id="9234" idx="0"/>
            </p:cNvCxnSpPr>
            <p:nvPr/>
          </p:nvCxnSpPr>
          <p:spPr>
            <a:xfrm flipH="1">
              <a:off x="1143000" y="1916667"/>
              <a:ext cx="2514600" cy="1657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225" idx="1"/>
              <a:endCxn id="9238" idx="0"/>
            </p:cNvCxnSpPr>
            <p:nvPr/>
          </p:nvCxnSpPr>
          <p:spPr>
            <a:xfrm flipH="1">
              <a:off x="2971800" y="2259567"/>
              <a:ext cx="685800" cy="13144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9263" idx="1"/>
              <a:endCxn id="9255" idx="0"/>
            </p:cNvCxnSpPr>
            <p:nvPr/>
          </p:nvCxnSpPr>
          <p:spPr>
            <a:xfrm>
              <a:off x="3657600" y="2602467"/>
              <a:ext cx="1143000" cy="97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218" idx="1"/>
              <a:endCxn id="9274" idx="0"/>
            </p:cNvCxnSpPr>
            <p:nvPr/>
          </p:nvCxnSpPr>
          <p:spPr>
            <a:xfrm>
              <a:off x="3657600" y="2945367"/>
              <a:ext cx="2971800" cy="62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62170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 2D C Array in Linear Memory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8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93738" y="1365451"/>
            <a:ext cx="7658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访问</a:t>
            </a:r>
            <a:r>
              <a:rPr lang="en-US" altLang="zh-CN" sz="2400" dirty="0"/>
              <a:t>C</a:t>
            </a:r>
            <a:r>
              <a:rPr lang="zh-CN" altLang="en-US" sz="2400" dirty="0"/>
              <a:t>语言多维数组元素时，内存地址是如何组织的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05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250">
        <p:fade/>
      </p:transition>
    </mc:Choice>
    <mc:Fallback xmlns="">
      <p:transition spd="med" advTm="492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1" y="386081"/>
            <a:ext cx="8313420" cy="62170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DRAM Burst – A System View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426504" y="2847739"/>
            <a:ext cx="8290560" cy="321892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每个地址空间被划分为 </a:t>
            </a:r>
            <a:r>
              <a:rPr lang="en-US" sz="2400" dirty="0"/>
              <a:t>burst sections </a:t>
            </a:r>
          </a:p>
          <a:p>
            <a:pPr lvl="1"/>
            <a:r>
              <a:rPr lang="zh-CN" altLang="en-US" sz="1600" dirty="0"/>
              <a:t>每次访问一个位置时，同一部分中的所有其他位置也会被传送到处理器。</a:t>
            </a:r>
            <a:r>
              <a:rPr lang="en-US" sz="2400" dirty="0">
                <a:solidFill>
                  <a:srgbClr val="6F6F6F"/>
                </a:solidFill>
              </a:rPr>
              <a:t> </a:t>
            </a:r>
          </a:p>
          <a:p>
            <a:pPr lvl="1"/>
            <a:endParaRPr lang="en-US" sz="2400" dirty="0">
              <a:solidFill>
                <a:srgbClr val="6F6F6F"/>
              </a:solidFill>
            </a:endParaRPr>
          </a:p>
          <a:p>
            <a:r>
              <a:rPr lang="zh-CN" altLang="en-US" sz="2400" dirty="0"/>
              <a:t>基本示例：一个</a:t>
            </a:r>
            <a:r>
              <a:rPr lang="en-US" altLang="zh-CN" sz="2400" dirty="0"/>
              <a:t>16</a:t>
            </a:r>
            <a:r>
              <a:rPr lang="zh-CN" altLang="en-US" sz="2400" dirty="0"/>
              <a:t>字节的地址空间，</a:t>
            </a:r>
            <a:r>
              <a:rPr lang="en-US" altLang="zh-CN" sz="2400" dirty="0"/>
              <a:t>4</a:t>
            </a:r>
            <a:r>
              <a:rPr lang="zh-CN" altLang="en-US" sz="2400" dirty="0"/>
              <a:t>字节的</a:t>
            </a:r>
            <a:r>
              <a:rPr lang="en-US" sz="2400" dirty="0"/>
              <a:t>burst</a:t>
            </a:r>
          </a:p>
          <a:p>
            <a:pPr lvl="1"/>
            <a:r>
              <a:rPr lang="zh-CN" altLang="en-US" sz="1600" dirty="0"/>
              <a:t>在实际应用中，我们至少有</a:t>
            </a:r>
            <a:r>
              <a:rPr lang="en-US" altLang="zh-CN" sz="1600" dirty="0"/>
              <a:t>4</a:t>
            </a:r>
            <a:r>
              <a:rPr lang="en-US" sz="1600" dirty="0"/>
              <a:t>GB</a:t>
            </a:r>
            <a:r>
              <a:rPr lang="zh-CN" altLang="en-US" sz="1600" dirty="0"/>
              <a:t>的地址空间，</a:t>
            </a:r>
            <a:r>
              <a:rPr lang="en-US" altLang="zh-CN" sz="1600" dirty="0"/>
              <a:t>burst</a:t>
            </a:r>
            <a:r>
              <a:rPr lang="zh-CN" altLang="en-US" sz="1600" dirty="0"/>
              <a:t> 大小为</a:t>
            </a:r>
            <a:r>
              <a:rPr lang="en-US" altLang="zh-CN" sz="1600" dirty="0"/>
              <a:t>128</a:t>
            </a:r>
            <a:r>
              <a:rPr lang="zh-CN" altLang="en-US" sz="1600" dirty="0"/>
              <a:t>字节或更大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F7886C5B-537F-42EB-8390-2010A7F9CC3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9144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3716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18288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22860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7432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32004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36576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1148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4572000" y="1780938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029200" y="1780938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486400" y="1780938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943600" y="1780938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1828800" y="17809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2</a:t>
            </a:r>
            <a:endParaRPr lang="en-US" sz="1600" baseline="-25000" dirty="0"/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1371600" y="17809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</a:t>
            </a:r>
            <a:endParaRPr lang="en-US" sz="1600" baseline="-25000" dirty="0"/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914400" y="17809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0</a:t>
            </a:r>
            <a:endParaRPr lang="en-US" sz="1600" baseline="-25000" dirty="0"/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2286000" y="17809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3</a:t>
            </a:r>
            <a:endParaRPr lang="en-US" sz="1600" baseline="-250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200400" y="17809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5</a:t>
            </a:r>
            <a:endParaRPr lang="en-US" sz="1600" baseline="-25000" dirty="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2743200" y="17809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4</a:t>
            </a:r>
            <a:endParaRPr lang="en-US" sz="1600" baseline="-25000" dirty="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657600" y="17809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6</a:t>
            </a:r>
            <a:endParaRPr lang="en-US" sz="1600" baseline="-25000" dirty="0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4114800" y="17809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7</a:t>
            </a:r>
            <a:endParaRPr lang="en-US" sz="1600" baseline="-25000" dirty="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5029200" y="1780938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9</a:t>
            </a:r>
            <a:endParaRPr lang="en-US" sz="1600" baseline="-25000" dirty="0"/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4572000" y="1780938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8</a:t>
            </a:r>
            <a:endParaRPr lang="en-US" sz="1600" baseline="-25000" dirty="0"/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5486400" y="1780938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10</a:t>
            </a:r>
            <a:endParaRPr lang="en-US" sz="1600" baseline="-25000" dirty="0"/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5943600" y="1780938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11</a:t>
            </a:r>
            <a:endParaRPr lang="en-US" sz="1600" baseline="-25000" dirty="0"/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64008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68580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73152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77724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3"/>
          <p:cNvSpPr>
            <a:spLocks noChangeArrowheads="1"/>
          </p:cNvSpPr>
          <p:nvPr/>
        </p:nvSpPr>
        <p:spPr bwMode="auto">
          <a:xfrm>
            <a:off x="64008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64"/>
          <p:cNvSpPr>
            <a:spLocks noChangeArrowheads="1"/>
          </p:cNvSpPr>
          <p:nvPr/>
        </p:nvSpPr>
        <p:spPr bwMode="auto">
          <a:xfrm>
            <a:off x="68580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73152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7772400" y="17809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67"/>
          <p:cNvSpPr>
            <a:spLocks noChangeArrowheads="1"/>
          </p:cNvSpPr>
          <p:nvPr/>
        </p:nvSpPr>
        <p:spPr bwMode="auto">
          <a:xfrm>
            <a:off x="6858000" y="17809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13</a:t>
            </a:r>
            <a:endParaRPr lang="en-US" sz="1600" baseline="-25000" dirty="0"/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6400800" y="17809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12</a:t>
            </a:r>
            <a:endParaRPr lang="en-US" sz="1600" baseline="-25000" dirty="0"/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7315200" y="17809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14</a:t>
            </a:r>
            <a:endParaRPr lang="en-US" sz="1600" baseline="-25000" dirty="0"/>
          </a:p>
        </p:txBody>
      </p:sp>
      <p:sp>
        <p:nvSpPr>
          <p:cNvPr id="42" name="Rectangle 70"/>
          <p:cNvSpPr>
            <a:spLocks noChangeArrowheads="1"/>
          </p:cNvSpPr>
          <p:nvPr/>
        </p:nvSpPr>
        <p:spPr bwMode="auto">
          <a:xfrm>
            <a:off x="7772400" y="17809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15</a:t>
            </a:r>
            <a:endParaRPr lang="en-US" sz="16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1143000" y="1437085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0" y="1430655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00600" y="1437085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19875" y="1437085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Burst section </a:t>
            </a:r>
          </a:p>
        </p:txBody>
      </p:sp>
    </p:spTree>
    <p:extLst>
      <p:ext uri="{BB962C8B-B14F-4D97-AF65-F5344CB8AC3E}">
        <p14:creationId xmlns:p14="http://schemas.microsoft.com/office/powerpoint/2010/main" val="39730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176">
        <p:fade/>
      </p:transition>
    </mc:Choice>
    <mc:Fallback xmlns="">
      <p:transition spd="med" advTm="11517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7.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4244</TotalTime>
  <Words>4210</Words>
  <Application>Microsoft Macintosh PowerPoint</Application>
  <PresentationFormat>On-screen Show (4:3)</PresentationFormat>
  <Paragraphs>799</Paragraphs>
  <Slides>57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等线</vt:lpstr>
      <vt:lpstr>LetterGothicStd</vt:lpstr>
      <vt:lpstr>Liberation Sans</vt:lpstr>
      <vt:lpstr>TimesLTStd-Italic</vt:lpstr>
      <vt:lpstr>TimesLTStd-Roman</vt:lpstr>
      <vt:lpstr>Arial</vt:lpstr>
      <vt:lpstr>Calibri</vt:lpstr>
      <vt:lpstr>Calibri Light</vt:lpstr>
      <vt:lpstr>Courier New</vt:lpstr>
      <vt:lpstr>Palatino</vt:lpstr>
      <vt:lpstr>Tahoma</vt:lpstr>
      <vt:lpstr>Times New Roman</vt:lpstr>
      <vt:lpstr>Office 主题​​</vt:lpstr>
      <vt:lpstr>Introduction to CUDA  (5) Performance Considerations   </vt:lpstr>
      <vt:lpstr>Resources and Performance</vt:lpstr>
      <vt:lpstr>Content </vt:lpstr>
      <vt:lpstr>Global Memory Bandwidth</vt:lpstr>
      <vt:lpstr>DRAM core arrays are slow</vt:lpstr>
      <vt:lpstr>DRAM Burst</vt:lpstr>
      <vt:lpstr>Coalesce （合并）</vt:lpstr>
      <vt:lpstr>A 2D C Array in Linear Memory Space</vt:lpstr>
      <vt:lpstr>DRAM Burst – A System View</vt:lpstr>
      <vt:lpstr> Memory Coalescing</vt:lpstr>
      <vt:lpstr> Un-coalesced Accesses</vt:lpstr>
      <vt:lpstr>A Simple Matrix Multiplication Kernel (review)</vt:lpstr>
      <vt:lpstr>Two Access Patterns </vt:lpstr>
      <vt:lpstr>N accesses are coalesced.</vt:lpstr>
      <vt:lpstr>M accesses are not coalesced. </vt:lpstr>
      <vt:lpstr>Use shared memory to enable coalescing in tiled matrix multiplication</vt:lpstr>
      <vt:lpstr>Tiled Matrix Multiplication Kernel</vt:lpstr>
      <vt:lpstr>Load M elements</vt:lpstr>
      <vt:lpstr>Load N elements</vt:lpstr>
      <vt:lpstr>Tiled Matrix Multiplication Kernel</vt:lpstr>
      <vt:lpstr>Content </vt:lpstr>
      <vt:lpstr>Bursting is not sufficient </vt:lpstr>
      <vt:lpstr>Number of Channels</vt:lpstr>
      <vt:lpstr>Number of Banks</vt:lpstr>
      <vt:lpstr>Multiple DRAM Banks</vt:lpstr>
      <vt:lpstr>Data Distribution</vt:lpstr>
      <vt:lpstr>Data Distribution</vt:lpstr>
      <vt:lpstr>Interleaved Data Distribution</vt:lpstr>
      <vt:lpstr>Interleaved Data Distribution</vt:lpstr>
      <vt:lpstr>Content </vt:lpstr>
      <vt:lpstr>Warps as Scheduling Units</vt:lpstr>
      <vt:lpstr>Warps in Multi-dimensional Thread Blocks</vt:lpstr>
      <vt:lpstr>Blocks are partitioned after linearization</vt:lpstr>
      <vt:lpstr>SMs are SIMD Processors</vt:lpstr>
      <vt:lpstr>SIMD Execution Among Threads in a Warp</vt:lpstr>
      <vt:lpstr>Control Divergence</vt:lpstr>
      <vt:lpstr>Control Divergence Examples</vt:lpstr>
      <vt:lpstr>Example: Vector Addition Kernel</vt:lpstr>
      <vt:lpstr>Analysis for vector size of 1,000 elements</vt:lpstr>
      <vt:lpstr>Performance Impact of Control Divergence</vt:lpstr>
      <vt:lpstr>Two types of blocks in loading M Tiles</vt:lpstr>
      <vt:lpstr>Analysis of Control Divergence Impact</vt:lpstr>
      <vt:lpstr>Control Divergence in Loading M Tiles</vt:lpstr>
      <vt:lpstr>Control Divergence in Loading M Tiles (Type 2)</vt:lpstr>
      <vt:lpstr>Overall Impact of Control Divergence</vt:lpstr>
      <vt:lpstr>Additional Comments</vt:lpstr>
      <vt:lpstr>Content </vt:lpstr>
      <vt:lpstr>Execution resources </vt:lpstr>
      <vt:lpstr>Execution resources </vt:lpstr>
      <vt:lpstr>Execution resources </vt:lpstr>
      <vt:lpstr>Execution resources </vt:lpstr>
      <vt:lpstr>Execution resources </vt:lpstr>
      <vt:lpstr>Execution resources </vt:lpstr>
      <vt:lpstr>Estimate Occupancy</vt:lpstr>
      <vt:lpstr>Estimate Occupancy</vt:lpstr>
      <vt:lpstr>summary</vt:lpstr>
      <vt:lpstr>Reference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unknown</dc:creator>
  <cp:lastModifiedBy>Microsoft Office User</cp:lastModifiedBy>
  <cp:revision>244</cp:revision>
  <dcterms:created xsi:type="dcterms:W3CDTF">2018-06-22T02:42:42Z</dcterms:created>
  <dcterms:modified xsi:type="dcterms:W3CDTF">2025-03-16T00:51:35Z</dcterms:modified>
</cp:coreProperties>
</file>