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466" r:id="rId3"/>
    <p:sldId id="393" r:id="rId4"/>
    <p:sldId id="394" r:id="rId5"/>
    <p:sldId id="395" r:id="rId6"/>
    <p:sldId id="396" r:id="rId7"/>
    <p:sldId id="397" r:id="rId8"/>
    <p:sldId id="486" r:id="rId9"/>
    <p:sldId id="399" r:id="rId10"/>
    <p:sldId id="400" r:id="rId11"/>
    <p:sldId id="401" r:id="rId12"/>
    <p:sldId id="465" r:id="rId13"/>
    <p:sldId id="402" r:id="rId14"/>
    <p:sldId id="403" r:id="rId15"/>
    <p:sldId id="404" r:id="rId16"/>
    <p:sldId id="457" r:id="rId17"/>
    <p:sldId id="405" r:id="rId18"/>
    <p:sldId id="406" r:id="rId19"/>
    <p:sldId id="407" r:id="rId20"/>
    <p:sldId id="408" r:id="rId21"/>
    <p:sldId id="409" r:id="rId22"/>
    <p:sldId id="458" r:id="rId23"/>
    <p:sldId id="413" r:id="rId24"/>
    <p:sldId id="46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67" r:id="rId33"/>
    <p:sldId id="468" r:id="rId34"/>
    <p:sldId id="469" r:id="rId35"/>
    <p:sldId id="472" r:id="rId36"/>
    <p:sldId id="470" r:id="rId37"/>
    <p:sldId id="473" r:id="rId38"/>
    <p:sldId id="474" r:id="rId39"/>
    <p:sldId id="422" r:id="rId40"/>
    <p:sldId id="463" r:id="rId41"/>
    <p:sldId id="475" r:id="rId42"/>
    <p:sldId id="476" r:id="rId43"/>
    <p:sldId id="478" r:id="rId44"/>
    <p:sldId id="477" r:id="rId45"/>
    <p:sldId id="484" r:id="rId46"/>
    <p:sldId id="479" r:id="rId47"/>
    <p:sldId id="481" r:id="rId48"/>
    <p:sldId id="449" r:id="rId49"/>
    <p:sldId id="450" r:id="rId50"/>
    <p:sldId id="451" r:id="rId51"/>
    <p:sldId id="452" r:id="rId52"/>
    <p:sldId id="485" r:id="rId53"/>
    <p:sldId id="392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C9C-4FE3-417B-9525-139A53DB938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9F3D-7E56-41A5-8D8C-A21EC4CC9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78266ABD-8A43-4384-9D73-FD3492C6FEDA}" type="slidenum">
              <a:rPr lang="en-US" sz="1200" smtClean="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Global, constant, and texture memory spaces are persistent across kernels called by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6991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403DBE86-E74C-4324-83C8-C5FD9ED75870}" type="slidenum">
              <a:rPr lang="en-US" sz="1200" smtClean="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Use backpack analogy</a:t>
            </a:r>
          </a:p>
        </p:txBody>
      </p:sp>
    </p:spTree>
    <p:extLst>
      <p:ext uri="{BB962C8B-B14F-4D97-AF65-F5344CB8AC3E}">
        <p14:creationId xmlns:p14="http://schemas.microsoft.com/office/powerpoint/2010/main" val="44753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403DBE86-E74C-4324-83C8-C5FD9ED75870}" type="slidenum">
              <a:rPr lang="en-US" sz="1200" smtClean="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Use backpack analogy</a:t>
            </a:r>
          </a:p>
        </p:txBody>
      </p:sp>
    </p:spTree>
    <p:extLst>
      <p:ext uri="{BB962C8B-B14F-4D97-AF65-F5344CB8AC3E}">
        <p14:creationId xmlns:p14="http://schemas.microsoft.com/office/powerpoint/2010/main" val="320152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E312B104-9CAA-474E-8883-57F3B37F2D90}" type="slidenum">
              <a:rPr lang="en-US" sz="1200" smtClean="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Cache is transparent vs scratchpad which isn’t</a:t>
            </a:r>
          </a:p>
        </p:txBody>
      </p:sp>
    </p:spTree>
    <p:extLst>
      <p:ext uri="{BB962C8B-B14F-4D97-AF65-F5344CB8AC3E}">
        <p14:creationId xmlns:p14="http://schemas.microsoft.com/office/powerpoint/2010/main" val="367497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4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6330B-180F-49DC-B59C-3B89452F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489-74AA-4745-817A-43F39CF5BD69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#abstract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871668"/>
          </a:xfrm>
        </p:spPr>
        <p:txBody>
          <a:bodyPr>
            <a:normAutofit/>
          </a:bodyPr>
          <a:lstStyle/>
          <a:p>
            <a:pPr lvl="0"/>
            <a:r>
              <a:rPr lang="en-US" altLang="zh-CN" sz="4800" dirty="0"/>
              <a:t>Introduction to CUDA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3600" i="1" dirty="0"/>
              <a:t>(6) Parallel Pattern: Convolution </a:t>
            </a:r>
            <a:br>
              <a:rPr lang="en-US" altLang="zh-CN" sz="3600" i="1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66034" y="396300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FreeSans" pitchFamily="2"/>
              </a:rPr>
              <a:t>Parallel Computing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99274" y="333286"/>
            <a:ext cx="2520000" cy="49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67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108748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19898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24698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23148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327948" y="48713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8748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19898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23111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23148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27948" y="51761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08748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9898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18348" y="5480927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29498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27948" y="54809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08748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19898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18348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29498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27948" y="57857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08748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419898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718348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029498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27948" y="6090527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97998" y="4520979"/>
            <a:ext cx="457200" cy="458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55198" y="4520979"/>
            <a:ext cx="457200" cy="458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02873" y="4520979"/>
            <a:ext cx="457200" cy="458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369598" y="4520979"/>
            <a:ext cx="457200" cy="458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826798" y="4520979"/>
            <a:ext cx="457200" cy="4587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997998" y="4979767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455198" y="4979767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01286" y="497976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369598" y="497976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26798" y="497976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997998" y="5435379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455198" y="5435379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902873" y="54353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369598" y="54353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26798" y="54353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997998" y="5892579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455198" y="5892579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902873" y="58925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369598" y="58925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26798" y="589257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997998" y="6345017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455198" y="6345017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902873" y="634501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69598" y="634501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826798" y="634501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2867698" y="5773027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TextBox 135"/>
          <p:cNvSpPr txBox="1">
            <a:spLocks noChangeArrowheads="1"/>
          </p:cNvSpPr>
          <p:nvPr/>
        </p:nvSpPr>
        <p:spPr bwMode="auto">
          <a:xfrm>
            <a:off x="1069061" y="4464927"/>
            <a:ext cx="427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0534" name="TextBox 136"/>
          <p:cNvSpPr txBox="1">
            <a:spLocks noChangeArrowheads="1"/>
          </p:cNvSpPr>
          <p:nvPr/>
        </p:nvSpPr>
        <p:spPr bwMode="auto">
          <a:xfrm>
            <a:off x="2726411" y="688264"/>
            <a:ext cx="369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0535" name="TextBox 137"/>
          <p:cNvSpPr txBox="1">
            <a:spLocks noChangeArrowheads="1"/>
          </p:cNvSpPr>
          <p:nvPr/>
        </p:nvSpPr>
        <p:spPr bwMode="auto">
          <a:xfrm>
            <a:off x="7606386" y="853364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65886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523086" y="12327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70761" y="12327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437486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94686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61411" y="12327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29520" y="12327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74026" y="16645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31226" y="1664577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78901" y="1664577"/>
            <a:ext cx="4572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445626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902826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369551" y="1664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27933" y="1664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74026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531226" y="2134477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978901" y="213447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45626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902826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369551" y="2134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827933" y="2134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531226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978901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445626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902826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369551" y="25773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827933" y="25773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06588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52308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97076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43748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894686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361411" y="3048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829520" y="3048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65886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23086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970761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437486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894686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361411" y="35060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829520" y="35060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064298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52943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97711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44383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901036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367761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837458" y="39616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3135986" y="4452227"/>
            <a:ext cx="569912" cy="5715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49183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94903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39671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86343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320636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787361" y="12581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255470" y="1258177"/>
            <a:ext cx="4572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499976" y="1689977"/>
            <a:ext cx="457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112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957176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404851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6871576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7328776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95501" y="16899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255470" y="16899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499976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957176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404851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871576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328776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795501" y="21598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255470" y="21598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499976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957176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404851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871576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7328776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795501" y="26027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255470" y="260278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491836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949036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396711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63436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320636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7787361" y="30742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255470" y="30742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491836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949036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396711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863436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20636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787361" y="35314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8255470" y="35314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49024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95697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40464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87137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7328573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779529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263408" y="398708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60480" y="777164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19798" y="777164"/>
            <a:ext cx="457200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58893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19798" y="12073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58893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19798" y="16772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58893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19798" y="21217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60480" y="2591677"/>
            <a:ext cx="45720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619798" y="2591677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70648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537373" y="777164"/>
            <a:ext cx="457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993840" y="777164"/>
            <a:ext cx="457200" cy="44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074026" y="2577389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V="1">
            <a:off x="4912398" y="2350377"/>
            <a:ext cx="446088" cy="211455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3" y="117475"/>
            <a:ext cx="8305800" cy="659689"/>
          </a:xfrm>
        </p:spPr>
        <p:txBody>
          <a:bodyPr>
            <a:normAutofit fontScale="90000"/>
          </a:bodyPr>
          <a:lstStyle/>
          <a:p>
            <a:r>
              <a:rPr lang="en-US" dirty="0"/>
              <a:t>2D Convolution Boundary Condition</a:t>
            </a:r>
          </a:p>
        </p:txBody>
      </p:sp>
    </p:spTree>
    <p:extLst>
      <p:ext uri="{BB962C8B-B14F-4D97-AF65-F5344CB8AC3E}">
        <p14:creationId xmlns:p14="http://schemas.microsoft.com/office/powerpoint/2010/main" val="32855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>
          <a:xfrm>
            <a:off x="615950" y="12700"/>
            <a:ext cx="8305800" cy="1143000"/>
          </a:xfrm>
        </p:spPr>
        <p:txBody>
          <a:bodyPr/>
          <a:lstStyle/>
          <a:p>
            <a:r>
              <a:rPr lang="en-US" dirty="0"/>
              <a:t>2D Convolution – Ghost Cells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D6357D7-6CCD-4E7A-8795-4CE0E86E00C0}" type="slidenum">
              <a:rPr lang="en-US" sz="1400" smtClean="0">
                <a:latin typeface="Times New Roman" pitchFamily="18" charset="0"/>
              </a:rPr>
              <a:pPr eaLnBrk="1" hangingPunct="1"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0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0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1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295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14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6200" y="12065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000" y="15113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815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1363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14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46200" y="1511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000" y="18161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81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6600" y="1816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775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46200" y="1816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000" y="21209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81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66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4775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346200" y="2120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7000" y="24257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81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66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775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46200" y="2425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207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319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3670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351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39950" y="490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207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3190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35113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351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39950" y="5207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207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319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30350" y="55118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4150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39950" y="5511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207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319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303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4150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9950" y="581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207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319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303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4150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39950" y="6121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810000" y="4534269"/>
            <a:ext cx="457200" cy="458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67200" y="4534269"/>
            <a:ext cx="457200" cy="458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14875" y="4534269"/>
            <a:ext cx="457200" cy="458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81600" y="4534269"/>
            <a:ext cx="457200" cy="458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38800" y="4534269"/>
            <a:ext cx="457200" cy="458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993056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267200" y="49930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13288" y="49930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81600" y="49930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38800" y="499305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810000" y="5448669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267200" y="54486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714875" y="54486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181600" y="54486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38800" y="54486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10000" y="5905869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267200" y="59058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714875" y="59058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81600" y="59058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18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38800" y="5905869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14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810000" y="6358306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267200" y="635830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714875" y="635830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181600" y="635830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638800" y="6358306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2579688" y="2273300"/>
            <a:ext cx="938212" cy="2933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679700" y="5803900"/>
            <a:ext cx="838200" cy="12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170488" y="1511300"/>
            <a:ext cx="3440112" cy="283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096000" y="21209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517" name="TextBox 132"/>
          <p:cNvSpPr txBox="1">
            <a:spLocks noChangeArrowheads="1"/>
          </p:cNvSpPr>
          <p:nvPr/>
        </p:nvSpPr>
        <p:spPr bwMode="auto">
          <a:xfrm>
            <a:off x="6002338" y="2073275"/>
            <a:ext cx="492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179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5715000" y="2578100"/>
            <a:ext cx="533400" cy="19177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870700" y="5127655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18520" name="TextBox 1"/>
          <p:cNvSpPr txBox="1">
            <a:spLocks noChangeArrowheads="1"/>
          </p:cNvSpPr>
          <p:nvPr/>
        </p:nvSpPr>
        <p:spPr bwMode="auto">
          <a:xfrm>
            <a:off x="7175500" y="5080000"/>
            <a:ext cx="12715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/>
              <a:t>ghost cells</a:t>
            </a:r>
          </a:p>
        </p:txBody>
      </p:sp>
      <p:sp>
        <p:nvSpPr>
          <p:cNvPr id="18521" name="TextBox 2"/>
          <p:cNvSpPr txBox="1">
            <a:spLocks noChangeArrowheads="1"/>
          </p:cNvSpPr>
          <p:nvPr/>
        </p:nvSpPr>
        <p:spPr bwMode="auto">
          <a:xfrm>
            <a:off x="6346825" y="5549900"/>
            <a:ext cx="257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dirty="0"/>
              <a:t>(apron cells, halo cells)</a:t>
            </a:r>
          </a:p>
        </p:txBody>
      </p:sp>
      <p:sp>
        <p:nvSpPr>
          <p:cNvPr id="18522" name="TextBox 7"/>
          <p:cNvSpPr txBox="1">
            <a:spLocks noChangeArrowheads="1"/>
          </p:cNvSpPr>
          <p:nvPr/>
        </p:nvSpPr>
        <p:spPr bwMode="auto">
          <a:xfrm>
            <a:off x="446088" y="57388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M</a:t>
            </a:r>
          </a:p>
        </p:txBody>
      </p:sp>
      <p:sp>
        <p:nvSpPr>
          <p:cNvPr id="18523" name="TextBox 8"/>
          <p:cNvSpPr txBox="1">
            <a:spLocks noChangeArrowheads="1"/>
          </p:cNvSpPr>
          <p:nvPr/>
        </p:nvSpPr>
        <p:spPr bwMode="auto">
          <a:xfrm>
            <a:off x="1941513" y="1111250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N</a:t>
            </a:r>
          </a:p>
        </p:txBody>
      </p:sp>
      <p:sp>
        <p:nvSpPr>
          <p:cNvPr id="18524" name="TextBox 24"/>
          <p:cNvSpPr txBox="1">
            <a:spLocks noChangeArrowheads="1"/>
          </p:cNvSpPr>
          <p:nvPr/>
        </p:nvSpPr>
        <p:spPr bwMode="auto">
          <a:xfrm>
            <a:off x="5468938" y="1096963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8304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Convolution</a:t>
            </a:r>
          </a:p>
          <a:p>
            <a:pPr lvl="1"/>
            <a:r>
              <a:rPr lang="en-US" altLang="zh-CN" dirty="0"/>
              <a:t>An important parallel computation pattern </a:t>
            </a:r>
          </a:p>
          <a:p>
            <a:r>
              <a:rPr lang="en-US" altLang="zh-CN" b="1" dirty="0">
                <a:solidFill>
                  <a:srgbClr val="1D07BF"/>
                </a:solidFill>
              </a:rPr>
              <a:t>Taking advance of 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solidFill>
                  <a:srgbClr val="1D07BF"/>
                </a:solidFill>
              </a:rPr>
              <a:t>Constant memory and caching</a:t>
            </a:r>
          </a:p>
          <a:p>
            <a:r>
              <a:rPr lang="en-US" altLang="zh-CN" dirty="0"/>
              <a:t>Tiled 1D convolution algorithms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Addressing memory bandwidth issue in accessing 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Algorithms and analysis</a:t>
            </a:r>
          </a:p>
          <a:p>
            <a:r>
              <a:rPr lang="en-US" dirty="0"/>
              <a:t>Tiled 2D convolution with halo cells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Algorithms and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Pattern for M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用</a:t>
            </a:r>
            <a:r>
              <a:rPr lang="en-US" altLang="zh-CN" sz="2400" dirty="0"/>
              <a:t>M</a:t>
            </a:r>
            <a:r>
              <a:rPr lang="zh-CN" altLang="en-US" sz="2400" dirty="0"/>
              <a:t>来简称掩码 </a:t>
            </a:r>
            <a:r>
              <a:rPr lang="en-US" sz="2400" dirty="0"/>
              <a:t>Mask</a:t>
            </a:r>
            <a:r>
              <a:rPr lang="zh-CN" altLang="en-US" sz="2400" dirty="0"/>
              <a:t>数组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 </a:t>
            </a:r>
            <a:r>
              <a:rPr lang="zh-CN" altLang="en-US" sz="2000" dirty="0"/>
              <a:t>的元素被称为掩码（核、滤波器）系数 </a:t>
            </a:r>
            <a:endParaRPr lang="en-US" altLang="zh-CN" sz="2000" dirty="0"/>
          </a:p>
          <a:p>
            <a:pPr lvl="1"/>
            <a:endParaRPr lang="en-US" sz="1000" dirty="0"/>
          </a:p>
          <a:p>
            <a:r>
              <a:rPr lang="en-US" altLang="zh-CN" sz="2400" dirty="0"/>
              <a:t>M </a:t>
            </a:r>
            <a:r>
              <a:rPr lang="zh-CN" altLang="en-US" sz="2400" dirty="0"/>
              <a:t>的特点</a:t>
            </a:r>
            <a:r>
              <a:rPr lang="en-US" altLang="zh-CN" sz="2400" dirty="0"/>
              <a:t>:</a:t>
            </a:r>
          </a:p>
          <a:p>
            <a:pPr lvl="1"/>
            <a:r>
              <a:rPr lang="en-US" sz="2000" dirty="0"/>
              <a:t>M </a:t>
            </a:r>
            <a:r>
              <a:rPr lang="zh-CN" altLang="en-US" sz="2000" dirty="0"/>
              <a:t>的尺寸较小。 </a:t>
            </a:r>
            <a:endParaRPr lang="en-US" altLang="zh-CN" sz="2000" dirty="0"/>
          </a:p>
          <a:p>
            <a:pPr lvl="1"/>
            <a:r>
              <a:rPr lang="zh-CN" altLang="en-US" sz="2000" dirty="0"/>
              <a:t>所有线程都需要访问掩码元素。 </a:t>
            </a:r>
            <a:endParaRPr lang="en-US" altLang="zh-CN" sz="20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kernel</a:t>
            </a:r>
            <a:r>
              <a:rPr lang="zh-CN" altLang="en-US" sz="2000" dirty="0"/>
              <a:t>函数执行期间，</a:t>
            </a:r>
            <a:r>
              <a:rPr lang="en-US" sz="2000" dirty="0"/>
              <a:t>M </a:t>
            </a:r>
            <a:r>
              <a:rPr lang="zh-CN" altLang="en-US" sz="2000" dirty="0"/>
              <a:t>不会发生变化。</a:t>
            </a:r>
            <a:endParaRPr lang="en-US" altLang="zh-CN" sz="2000" dirty="0"/>
          </a:p>
          <a:p>
            <a:pPr lvl="1"/>
            <a:endParaRPr lang="en-US" sz="800" dirty="0"/>
          </a:p>
          <a:p>
            <a:r>
              <a:rPr lang="zh-CN" altLang="en-US" sz="2400" dirty="0"/>
              <a:t>另外的</a:t>
            </a:r>
            <a:r>
              <a:rPr lang="en-US" sz="2400" dirty="0"/>
              <a:t>Bonus - 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zh-CN" altLang="en-US" sz="2000" dirty="0"/>
              <a:t>在计算所有 </a:t>
            </a:r>
            <a:r>
              <a:rPr lang="en-US" sz="2000" dirty="0"/>
              <a:t>P </a:t>
            </a:r>
            <a:r>
              <a:rPr lang="zh-CN" altLang="en-US" sz="2000" dirty="0"/>
              <a:t>元素时，访问 </a:t>
            </a:r>
            <a:r>
              <a:rPr lang="en-US" sz="2000" dirty="0"/>
              <a:t>M </a:t>
            </a:r>
            <a:r>
              <a:rPr lang="zh-CN" altLang="en-US" sz="2000" dirty="0"/>
              <a:t>元素的顺序是相同的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M </a:t>
            </a:r>
            <a:r>
              <a:rPr lang="zh-CN" altLang="en-US" sz="2400" dirty="0"/>
              <a:t>非常适合用常量内存（</a:t>
            </a:r>
            <a:r>
              <a:rPr lang="en-US" sz="2400" b="1" u="sng" dirty="0">
                <a:solidFill>
                  <a:srgbClr val="1D07BF"/>
                </a:solidFill>
              </a:rPr>
              <a:t> Constant Memory </a:t>
            </a:r>
            <a:r>
              <a:rPr lang="zh-CN" altLang="en-US" sz="2400" dirty="0"/>
              <a:t>）</a:t>
            </a:r>
            <a:endParaRPr lang="en-US" sz="2400" b="1" u="sng" dirty="0">
              <a:solidFill>
                <a:srgbClr val="1D07BF"/>
              </a:solidFill>
            </a:endParaRPr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7DDF4BD8-A050-4560-A559-A0C08D7E187F}" type="slidenum">
              <a:rPr lang="en-US" sz="1400" smtClean="0">
                <a:latin typeface="Times New Roman" pitchFamily="18" charset="0"/>
              </a:rPr>
              <a:pPr eaLnBrk="1" hangingPunct="1"/>
              <a:t>13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4AE192D-238C-43F3-A8E3-D36743EA1334}" type="slidenum">
              <a:rPr lang="en-US" sz="1400" smtClean="0">
                <a:latin typeface="Times New Roman" pitchFamily="18" charset="0"/>
              </a:rPr>
              <a:pPr eaLnBrk="1" hangingPunct="1"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Programmer View of  CUDA Memories</a:t>
            </a:r>
            <a:br>
              <a:rPr lang="en-US" sz="3600"/>
            </a:br>
            <a:r>
              <a:rPr lang="en-US" sz="3600"/>
              <a:t>(Review)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657106"/>
            <a:ext cx="3589338" cy="4108939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/>
            <a:r>
              <a:rPr lang="en-US" dirty="0"/>
              <a:t>Each thread can:</a:t>
            </a:r>
          </a:p>
          <a:p>
            <a:pPr marL="974725" lvl="1" indent="-403225" eaLnBrk="1" hangingPunct="1"/>
            <a:r>
              <a:rPr lang="en-US" sz="2100" b="1" dirty="0">
                <a:solidFill>
                  <a:srgbClr val="1D07BF"/>
                </a:solidFill>
              </a:rPr>
              <a:t>Read/write per-thread registers (~1 cycle)</a:t>
            </a:r>
          </a:p>
          <a:p>
            <a:pPr marL="974725" lvl="1" indent="-403225" eaLnBrk="1" hangingPunct="1"/>
            <a:r>
              <a:rPr lang="en-US" sz="2100" dirty="0"/>
              <a:t>Read/write per-block </a:t>
            </a:r>
            <a:r>
              <a:rPr lang="en-US" sz="2100" b="1" dirty="0">
                <a:solidFill>
                  <a:schemeClr val="accent2"/>
                </a:solidFill>
              </a:rPr>
              <a:t>shared memory (~5 cycles)</a:t>
            </a:r>
          </a:p>
          <a:p>
            <a:pPr marL="974725" lvl="1" indent="-403225" eaLnBrk="1" hangingPunct="1"/>
            <a:r>
              <a:rPr lang="en-US" sz="2100" dirty="0"/>
              <a:t>Read/write per-grid </a:t>
            </a:r>
            <a:r>
              <a:rPr lang="en-US" sz="2100" b="1" dirty="0">
                <a:solidFill>
                  <a:schemeClr val="accent2"/>
                </a:solidFill>
              </a:rPr>
              <a:t>global memory (~500 cycles)</a:t>
            </a:r>
          </a:p>
          <a:p>
            <a:pPr marL="974725" lvl="1" indent="-403225" eaLnBrk="1" hangingPunct="1"/>
            <a:endParaRPr lang="en-US" b="1" dirty="0">
              <a:solidFill>
                <a:srgbClr val="1D07BF"/>
              </a:solidFill>
            </a:endParaRPr>
          </a:p>
          <a:p>
            <a:pPr marL="974725" lvl="1" indent="-403225" eaLnBrk="1" hangingPunct="1"/>
            <a:r>
              <a:rPr lang="en-US" b="1" dirty="0">
                <a:solidFill>
                  <a:srgbClr val="1D07BF"/>
                </a:solidFill>
              </a:rPr>
              <a:t>Read/only per-grid constant memory (~5 cycles with caching)</a:t>
            </a:r>
          </a:p>
        </p:txBody>
      </p:sp>
      <p:grpSp>
        <p:nvGrpSpPr>
          <p:cNvPr id="20485" name="Group 86"/>
          <p:cNvGrpSpPr>
            <a:grpSpLocks/>
          </p:cNvGrpSpPr>
          <p:nvPr/>
        </p:nvGrpSpPr>
        <p:grpSpPr bwMode="auto">
          <a:xfrm>
            <a:off x="4053254" y="1592752"/>
            <a:ext cx="4330333" cy="3963987"/>
            <a:chOff x="2880" y="1103"/>
            <a:chExt cx="2858" cy="2497"/>
          </a:xfrm>
        </p:grpSpPr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Grid</a:t>
              </a:r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89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(0, 0)</a:t>
              </a:r>
            </a:p>
          </p:txBody>
        </p:sp>
        <p:sp>
          <p:nvSpPr>
            <p:cNvPr id="20490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</a:p>
          </p:txBody>
        </p:sp>
        <p:sp>
          <p:nvSpPr>
            <p:cNvPr id="20491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7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498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Shared Memory/</a:t>
              </a:r>
              <a:r>
                <a:rPr lang="en-US" sz="1000" b="1">
                  <a:solidFill>
                    <a:schemeClr val="bg1"/>
                  </a:solidFill>
                  <a:latin typeface="Arial" charset="0"/>
                </a:rPr>
                <a:t>L1 cache</a:t>
              </a:r>
              <a:endParaRPr lang="en-US" sz="1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503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4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5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09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charset="0"/>
              </a:endParaRPr>
            </a:p>
          </p:txBody>
        </p:sp>
        <p:sp>
          <p:nvSpPr>
            <p:cNvPr id="20510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charset="0"/>
                </a:rPr>
                <a:t>Host</a:t>
              </a:r>
            </a:p>
          </p:txBody>
        </p:sp>
        <p:sp>
          <p:nvSpPr>
            <p:cNvPr id="20514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>
                  <a:solidFill>
                    <a:schemeClr val="bg1"/>
                  </a:solidFill>
                  <a:latin typeface="Arial" charset="0"/>
                </a:rPr>
                <a:t>Constant Memory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0516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6051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FE664F6-0FE5-4549-A6CF-A811FB639104}" type="slidenum">
              <a:rPr lang="en-US" sz="1400" smtClean="0">
                <a:latin typeface="Times New Roman" pitchFamily="18" charset="0"/>
              </a:rPr>
              <a:pPr eaLnBrk="1" hangingPunct="1"/>
              <a:t>15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Hierarchies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关于全局内存的常识：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如果我们总是需要访问全局内存（</a:t>
            </a:r>
            <a:r>
              <a:rPr lang="en-US" sz="2000" dirty="0"/>
              <a:t>DRAM）</a:t>
            </a:r>
            <a:r>
              <a:rPr lang="zh-CN" altLang="en-US" sz="2000" dirty="0"/>
              <a:t>来获取数据，那么 </a:t>
            </a:r>
            <a:r>
              <a:rPr lang="en-US" sz="2000" dirty="0"/>
              <a:t>GPU </a:t>
            </a:r>
            <a:r>
              <a:rPr lang="zh-CN" altLang="en-US" sz="2000" dirty="0"/>
              <a:t>的执行速度将受到全局内存带宽的限制。</a:t>
            </a:r>
            <a:endParaRPr lang="en-US" altLang="zh-CN" sz="2000" dirty="0"/>
          </a:p>
          <a:p>
            <a:endParaRPr lang="en-US" sz="2400" dirty="0"/>
          </a:p>
          <a:p>
            <a:r>
              <a:rPr lang="zh-CN" altLang="en-US" sz="2400" dirty="0"/>
              <a:t>常量内存（</a:t>
            </a:r>
            <a:r>
              <a:rPr lang="en-US" altLang="zh-CN" sz="2400" dirty="0"/>
              <a:t>C</a:t>
            </a:r>
            <a:r>
              <a:rPr lang="en-US" sz="2400" dirty="0"/>
              <a:t>onstant memory</a:t>
            </a:r>
            <a:r>
              <a:rPr lang="zh-CN" altLang="en-US" sz="2400" dirty="0"/>
              <a:t>） 也位于 </a:t>
            </a:r>
            <a:r>
              <a:rPr lang="en-US" sz="2400" dirty="0"/>
              <a:t>DRAM </a:t>
            </a:r>
            <a:r>
              <a:rPr lang="zh-CN" altLang="en-US" sz="2400" dirty="0"/>
              <a:t>中，</a:t>
            </a:r>
            <a:endParaRPr lang="en-US" altLang="zh-CN" sz="2400" dirty="0"/>
          </a:p>
          <a:p>
            <a:pPr lvl="1"/>
            <a:r>
              <a:rPr lang="zh-CN" altLang="en-US" sz="2000" dirty="0"/>
              <a:t>众所周知，访问 </a:t>
            </a:r>
            <a:r>
              <a:rPr lang="en-US" sz="2000" dirty="0"/>
              <a:t>DRAM </a:t>
            </a:r>
            <a:r>
              <a:rPr lang="zh-CN" altLang="en-US" sz="2000" dirty="0"/>
              <a:t>是比较慢的</a:t>
            </a:r>
            <a:r>
              <a:rPr lang="en-US" sz="2000" dirty="0"/>
              <a:t>. </a:t>
            </a:r>
          </a:p>
          <a:p>
            <a:pPr lvl="1"/>
            <a:r>
              <a:rPr lang="zh-CN" altLang="en-US" sz="2000" dirty="0"/>
              <a:t>我们如何从常量内存中受益呢</a:t>
            </a:r>
            <a:r>
              <a:rPr lang="en-US" sz="2000" dirty="0"/>
              <a:t>?</a:t>
            </a:r>
          </a:p>
          <a:p>
            <a:pPr lvl="1"/>
            <a:endParaRPr lang="en-US" sz="2000" dirty="0"/>
          </a:p>
          <a:p>
            <a:pPr eaLnBrk="1" hangingPunct="1"/>
            <a:r>
              <a:rPr lang="en-US" sz="2400" dirty="0">
                <a:solidFill>
                  <a:srgbClr val="1D07BF"/>
                </a:solidFill>
              </a:rPr>
              <a:t>One solution: </a:t>
            </a:r>
            <a:r>
              <a:rPr lang="en-US" sz="2400" b="1" dirty="0">
                <a:solidFill>
                  <a:srgbClr val="1D07BF"/>
                </a:solidFill>
              </a:rPr>
              <a:t>Caches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B8EE23-B4EB-F44D-93D2-1CED4A0E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80" y="4681268"/>
            <a:ext cx="363129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FE664F6-0FE5-4549-A6CF-A811FB639104}" type="slidenum">
              <a:rPr lang="en-US" sz="1400" smtClean="0">
                <a:latin typeface="Times New Roman" pitchFamily="18" charset="0"/>
              </a:rPr>
              <a:pPr eaLnBrk="1" hangingPunct="1"/>
              <a:t>16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Hierarchies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09151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现代处理器缓存层级结构示意图</a:t>
            </a:r>
            <a:r>
              <a:rPr lang="en-US" sz="2400" dirty="0"/>
              <a:t>:</a:t>
            </a:r>
          </a:p>
          <a:p>
            <a:pPr eaLnBrk="1" hangingPunct="1"/>
            <a:endParaRPr lang="en-US" sz="2400" b="1" dirty="0">
              <a:solidFill>
                <a:srgbClr val="1D07BF"/>
              </a:solidFill>
            </a:endParaRPr>
          </a:p>
        </p:txBody>
      </p:sp>
      <p:pic>
        <p:nvPicPr>
          <p:cNvPr id="5" name="Picture 1" descr="f07-09-9780128119860"/>
          <p:cNvPicPr>
            <a:picLocks noGrp="1"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20" y="2412585"/>
            <a:ext cx="3816424" cy="359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49569" y="3101069"/>
            <a:ext cx="179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L1: 16~64k</a:t>
            </a:r>
          </a:p>
          <a:p>
            <a:r>
              <a:rPr lang="en-US" altLang="zh-CN" dirty="0"/>
              <a:t>L2: 128k~1M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88888" y="3101068"/>
            <a:ext cx="88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</a:p>
          <a:p>
            <a:r>
              <a:rPr lang="en-US" altLang="zh-CN" dirty="0"/>
              <a:t>X10+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02557" y="2962568"/>
            <a:ext cx="1686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 coherence mechanism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2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A24B930-DA59-4BA4-9781-35D5DF28942A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Cache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缓存是一个“数组”：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由多个缓存行（</a:t>
            </a:r>
            <a:r>
              <a:rPr lang="en-US" sz="2000" dirty="0"/>
              <a:t> cache lines </a:t>
            </a:r>
            <a:r>
              <a:rPr lang="zh-CN" altLang="en-US" sz="2000" dirty="0"/>
              <a:t>）组成，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通常，一个缓存行可以存储来自几个连续内存地址的数据 。</a:t>
            </a:r>
            <a:endParaRPr lang="en-US" sz="2000" dirty="0"/>
          </a:p>
          <a:p>
            <a:pPr lvl="1"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当从全局内存中请求数据时 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1D07BF"/>
                </a:solidFill>
              </a:rPr>
              <a:t>包含所访问数据的整个缓存行会被加载到缓存中</a:t>
            </a:r>
            <a:endParaRPr lang="en-US" altLang="zh-CN" sz="2000" dirty="0">
              <a:solidFill>
                <a:srgbClr val="1D07B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从而减少对全局内存的请求次数；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缓存中的数据是全局内存中原始数据的“副本”</a:t>
            </a:r>
            <a:r>
              <a:rPr lang="en-US" sz="2000" dirty="0"/>
              <a:t>;</a:t>
            </a:r>
          </a:p>
          <a:p>
            <a:pPr lvl="1" eaLnBrk="1" hangingPunct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919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404F3D3-2CD7-44EB-8208-B7FF4CAB4D81}" type="slidenum">
              <a:rPr lang="en-US" sz="1400" smtClean="0">
                <a:latin typeface="Times New Roman" pitchFamily="18" charset="0"/>
              </a:rPr>
              <a:pPr eaLnBrk="1" hangingPunct="1"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Caches - Cont’d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缓存的设计理念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空间局部性（</a:t>
            </a:r>
            <a:r>
              <a:rPr lang="en-US" sz="2000" b="1" i="1" dirty="0">
                <a:solidFill>
                  <a:srgbClr val="1D07BF"/>
                </a:solidFill>
              </a:rPr>
              <a:t> Spatial locality </a:t>
            </a:r>
            <a:r>
              <a:rPr lang="zh-CN" altLang="en-US" sz="2000" dirty="0"/>
              <a:t>）</a:t>
            </a:r>
            <a:r>
              <a:rPr lang="en-US" sz="2000" dirty="0"/>
              <a:t>:  </a:t>
            </a:r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储在连续内存位置的数据元素被连续访问</a:t>
            </a:r>
            <a:endParaRPr lang="en-US" altLang="zh-CN" sz="1800" dirty="0"/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时间局部性（</a:t>
            </a:r>
            <a:r>
              <a:rPr lang="en-US" sz="2000" b="1" i="1" dirty="0">
                <a:solidFill>
                  <a:srgbClr val="1D07BF"/>
                </a:solidFill>
              </a:rPr>
              <a:t> Temporal locality </a:t>
            </a:r>
            <a:r>
              <a:rPr lang="zh-CN" altLang="en-US" sz="2000" dirty="0"/>
              <a:t>）</a:t>
            </a:r>
            <a:r>
              <a:rPr lang="en-US" sz="2000" dirty="0"/>
              <a:t>: </a:t>
            </a:r>
          </a:p>
          <a:p>
            <a:pPr lvl="2">
              <a:lnSpc>
                <a:spcPct val="100000"/>
              </a:lnSpc>
            </a:pPr>
            <a:r>
              <a:rPr lang="zh-CN" altLang="en-US" sz="1800" dirty="0"/>
              <a:t>相同的数据元素在短时间内被多次访问</a:t>
            </a:r>
            <a:endParaRPr lang="en-US" altLang="zh-CN" sz="1800" dirty="0"/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空间局部性和时间局部性都能提高缓存的性能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39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22668614-4EA1-48D3-AA11-83BA288057B8}" type="slidenum">
              <a:rPr lang="en-US" sz="1400" smtClean="0">
                <a:latin typeface="Times New Roman" pitchFamily="18" charset="0"/>
              </a:rPr>
              <a:pPr eaLnBrk="1" hangingPunct="1"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375" y="455205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Scratchpad vs. Cache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515" y="1606061"/>
            <a:ext cx="8077623" cy="5029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1D07BF"/>
                </a:solidFill>
              </a:rPr>
              <a:t>Scratchpad</a:t>
            </a:r>
            <a:r>
              <a:rPr lang="zh-CN" altLang="en-US" sz="2400" b="1" dirty="0">
                <a:solidFill>
                  <a:srgbClr val="1D07BF"/>
                </a:solidFill>
              </a:rPr>
              <a:t> 便笺</a:t>
            </a:r>
            <a:endParaRPr lang="en-US" sz="2400" b="1" dirty="0">
              <a:solidFill>
                <a:srgbClr val="1D07BF"/>
              </a:solidFill>
            </a:endParaRPr>
          </a:p>
          <a:p>
            <a:pPr lvl="1" fontAlgn="base">
              <a:lnSpc>
                <a:spcPct val="150000"/>
              </a:lnSpc>
            </a:pPr>
            <a:r>
              <a:rPr lang="en-US" sz="2000" dirty="0"/>
              <a:t>CUDA </a:t>
            </a:r>
            <a:r>
              <a:rPr lang="zh-CN" altLang="en-US" sz="2000" dirty="0"/>
              <a:t>中的共享内存（</a:t>
            </a:r>
            <a:r>
              <a:rPr lang="en-US" altLang="zh-CN" sz="2000" dirty="0"/>
              <a:t>shared</a:t>
            </a:r>
            <a:r>
              <a:rPr lang="zh-CN" altLang="en-US" sz="2000" dirty="0"/>
              <a:t> </a:t>
            </a:r>
            <a:r>
              <a:rPr lang="en-US" altLang="zh-CN" sz="2000" dirty="0"/>
              <a:t>memory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fontAlgn="base">
              <a:lnSpc>
                <a:spcPct val="150000"/>
              </a:lnSpc>
            </a:pPr>
            <a:r>
              <a:rPr lang="zh-CN" altLang="en-US" sz="2000" dirty="0"/>
              <a:t>另一种用于缓解主存竞争的临时存储类型。 </a:t>
            </a:r>
            <a:endParaRPr lang="en-US" altLang="zh-CN" sz="2000" dirty="0"/>
          </a:p>
          <a:p>
            <a:pPr lvl="1" fontAlgn="base">
              <a:lnSpc>
                <a:spcPct val="150000"/>
              </a:lnSpc>
            </a:pPr>
            <a:r>
              <a:rPr lang="zh-CN" altLang="en-US" sz="2000" dirty="0"/>
              <a:t>从与处理器的距离来看，</a:t>
            </a:r>
            <a:r>
              <a:rPr lang="en-US" sz="2000" dirty="0"/>
              <a:t>Scratchpad </a:t>
            </a:r>
            <a:r>
              <a:rPr lang="zh-CN" altLang="en-US" sz="2000" dirty="0"/>
              <a:t>与 </a:t>
            </a:r>
            <a:r>
              <a:rPr lang="en-US" sz="2000" dirty="0"/>
              <a:t>L1 </a:t>
            </a:r>
            <a:r>
              <a:rPr lang="en-US" altLang="zh-CN" sz="2000" dirty="0"/>
              <a:t>cache</a:t>
            </a:r>
            <a:r>
              <a:rPr lang="zh-CN" altLang="en-US" sz="2000" dirty="0"/>
              <a:t>类似。</a:t>
            </a:r>
            <a:endParaRPr lang="en-US" altLang="zh-CN" sz="2000" dirty="0"/>
          </a:p>
          <a:p>
            <a:pPr fontAlgn="base"/>
            <a:endParaRPr lang="zh-CN" altLang="en-US" sz="2400" dirty="0"/>
          </a:p>
          <a:p>
            <a:pPr fontAlgn="base"/>
            <a:r>
              <a:rPr lang="zh-CN" altLang="en-US" sz="2400" dirty="0"/>
              <a:t>与缓存不同之处：</a:t>
            </a:r>
            <a:endParaRPr lang="en-US" altLang="zh-CN" sz="2400" dirty="0"/>
          </a:p>
          <a:p>
            <a:pPr lvl="1" fontAlgn="base">
              <a:spcBef>
                <a:spcPts val="1100"/>
              </a:spcBef>
            </a:pPr>
            <a:r>
              <a:rPr lang="en-US" sz="2000" dirty="0"/>
              <a:t>Scratchpad </a:t>
            </a:r>
            <a:r>
              <a:rPr lang="zh-CN" altLang="en-US" sz="2000" dirty="0"/>
              <a:t>并不一定持有（主存中也存在）的数据副本。 </a:t>
            </a:r>
            <a:endParaRPr lang="en-US" altLang="zh-CN" sz="2000" dirty="0"/>
          </a:p>
          <a:p>
            <a:pPr lvl="1" fontAlgn="base">
              <a:spcBef>
                <a:spcPts val="1100"/>
              </a:spcBef>
            </a:pPr>
            <a:r>
              <a:rPr lang="en-US" sz="2000" dirty="0"/>
              <a:t>Scratchpad </a:t>
            </a:r>
            <a:r>
              <a:rPr lang="zh-CN" altLang="en-US" sz="2000" dirty="0"/>
              <a:t>需要</a:t>
            </a:r>
            <a:r>
              <a:rPr lang="zh-CN" altLang="en-US" sz="2000" u="sng" dirty="0">
                <a:solidFill>
                  <a:srgbClr val="1D07BF"/>
                </a:solidFill>
              </a:rPr>
              <a:t>显式的数据传输指令</a:t>
            </a:r>
            <a:r>
              <a:rPr lang="zh-CN" altLang="en-US" sz="2000" dirty="0"/>
              <a:t>将数据传输到 </a:t>
            </a:r>
            <a:r>
              <a:rPr lang="en-US" sz="2000" dirty="0"/>
              <a:t>Scratchpad </a:t>
            </a:r>
            <a:r>
              <a:rPr lang="zh-CN" altLang="en-US" sz="2000" dirty="0"/>
              <a:t>中的位置，而缓存则不需要。</a:t>
            </a:r>
          </a:p>
        </p:txBody>
      </p:sp>
    </p:spTree>
    <p:extLst>
      <p:ext uri="{BB962C8B-B14F-4D97-AF65-F5344CB8AC3E}">
        <p14:creationId xmlns:p14="http://schemas.microsoft.com/office/powerpoint/2010/main" val="6626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1D07BF"/>
                </a:solidFill>
              </a:rPr>
              <a:t>Convolution</a:t>
            </a:r>
            <a:r>
              <a:rPr lang="zh-CN" altLang="en-US" b="1" dirty="0">
                <a:solidFill>
                  <a:srgbClr val="1D07BF"/>
                </a:solidFill>
              </a:rPr>
              <a:t> 卷积</a:t>
            </a:r>
            <a:endParaRPr lang="en-US" altLang="zh-CN" b="1" dirty="0">
              <a:solidFill>
                <a:srgbClr val="1D07BF"/>
              </a:solidFill>
            </a:endParaRPr>
          </a:p>
          <a:p>
            <a:pPr lvl="1"/>
            <a:r>
              <a:rPr lang="en-US" altLang="zh-CN" b="1" dirty="0">
                <a:solidFill>
                  <a:srgbClr val="1D07BF"/>
                </a:solidFill>
              </a:rPr>
              <a:t>An important parallel computation pattern </a:t>
            </a:r>
          </a:p>
          <a:p>
            <a:r>
              <a:rPr lang="en-US" altLang="zh-CN" dirty="0"/>
              <a:t>Taking advance of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Constant memory and caching</a:t>
            </a:r>
          </a:p>
          <a:p>
            <a:r>
              <a:rPr lang="en-US" altLang="zh-CN" dirty="0"/>
              <a:t>Tiled 1D convolution algorithms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Addressing memory bandwidth issue in accessing 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Algorithms and analysis</a:t>
            </a:r>
          </a:p>
          <a:p>
            <a:r>
              <a:rPr lang="en-US" dirty="0"/>
              <a:t>Tiled 2D convolution with halo cells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Algorithms and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Cache in GPUs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对缓存数据的修改：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最终需要反射回（</a:t>
            </a:r>
            <a:r>
              <a:rPr lang="en-US" sz="2000" u="sng" dirty="0"/>
              <a:t> reflected back</a:t>
            </a:r>
            <a:r>
              <a:rPr lang="en-US" sz="2000" dirty="0"/>
              <a:t> </a:t>
            </a:r>
            <a:r>
              <a:rPr lang="zh-CN" altLang="en-US" sz="2000" dirty="0"/>
              <a:t>）全局内存中的原始数据。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这需要一套（复杂，用户不可见的）逻辑来跟踪修改状态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1D07BF"/>
                </a:solidFill>
              </a:rPr>
              <a:t>Constant cache</a:t>
            </a:r>
            <a:r>
              <a:rPr lang="en-US" sz="2400" dirty="0"/>
              <a:t> </a:t>
            </a:r>
            <a:r>
              <a:rPr lang="zh-CN" altLang="en-US" sz="2400" dirty="0"/>
              <a:t>常量缓存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是专门用于常量数据的特殊缓存：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kernel</a:t>
            </a:r>
            <a:r>
              <a:rPr lang="zh-CN" altLang="en-US" sz="2000" dirty="0"/>
              <a:t>执行期间，声明在常量内存中的</a:t>
            </a:r>
            <a:r>
              <a:rPr lang="zh-CN" altLang="en-US" sz="2000" u="sng" dirty="0">
                <a:solidFill>
                  <a:srgbClr val="1D07BF"/>
                </a:solidFill>
              </a:rPr>
              <a:t>数据不会被修改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对于某些常见模式，常量缓存的访问吞吐量可以高于 </a:t>
            </a:r>
            <a:r>
              <a:rPr lang="en-US" sz="2000" dirty="0"/>
              <a:t>L1 </a:t>
            </a:r>
            <a:r>
              <a:rPr lang="zh-CN" altLang="en-US" sz="2000" dirty="0"/>
              <a:t>缓存。</a:t>
            </a:r>
            <a:endParaRPr lang="en-US" sz="2000" dirty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A4076854-F549-4B3C-80ED-E3DD54365859}" type="slidenum">
              <a:rPr lang="en-US" sz="1400" smtClean="0">
                <a:latin typeface="Times New Roman" pitchFamily="18" charset="0"/>
              </a:rPr>
              <a:pPr eaLnBrk="1" hangingPunct="1"/>
              <a:t>20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Constant Memory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主机代码</a:t>
            </a:r>
            <a:r>
              <a:rPr lang="en-US" sz="2400" dirty="0"/>
              <a:t>Host code</a:t>
            </a:r>
            <a:r>
              <a:rPr lang="zh-CN" altLang="en-US" sz="2400" dirty="0"/>
              <a:t>中：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变量的声明、初始化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与其它需要拷贝到</a:t>
            </a:r>
            <a:r>
              <a:rPr lang="en-US" altLang="zh-CN" sz="2000" dirty="0"/>
              <a:t>device</a:t>
            </a:r>
            <a:r>
              <a:rPr lang="zh-CN" altLang="en-US" sz="2000" dirty="0"/>
              <a:t>的变量相同</a:t>
            </a: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使用</a:t>
            </a:r>
            <a:r>
              <a:rPr lang="en-US" sz="2400" dirty="0"/>
              <a:t> 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cudaMemcpyToSymbol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dest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src</a:t>
            </a:r>
            <a:r>
              <a:rPr lang="en-US" sz="2400" b="1" dirty="0">
                <a:solidFill>
                  <a:srgbClr val="FF0000"/>
                </a:solidFill>
              </a:rPr>
              <a:t>, size) 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</a:pPr>
            <a:r>
              <a:rPr lang="zh-CN" altLang="en-US" sz="2000" dirty="0"/>
              <a:t>将变量复制到</a:t>
            </a:r>
            <a:r>
              <a:rPr lang="en-US" altLang="zh-CN" sz="2000" dirty="0"/>
              <a:t>device</a:t>
            </a:r>
            <a:r>
              <a:rPr lang="zh-CN" altLang="en-US" sz="2000" dirty="0"/>
              <a:t>内存中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1100"/>
              </a:spcBef>
            </a:pPr>
            <a:r>
              <a:rPr lang="zh-CN" altLang="en-US" sz="2000" dirty="0"/>
              <a:t>这个复制函数告诉</a:t>
            </a:r>
            <a:r>
              <a:rPr lang="en-US" altLang="zh-CN" sz="2000" dirty="0"/>
              <a:t>device</a:t>
            </a:r>
            <a:r>
              <a:rPr lang="zh-CN" altLang="en-US" sz="2000" dirty="0"/>
              <a:t>：该变量不会被内核修改，并且可以安全地缓存</a:t>
            </a:r>
            <a:r>
              <a:rPr lang="en-US" sz="2000" dirty="0">
                <a:solidFill>
                  <a:srgbClr val="1D07B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4FBE7E80-BE4B-4461-8651-E701888BE965}" type="slidenum">
              <a:rPr lang="en-US" sz="1400" smtClean="0">
                <a:latin typeface="Times New Roman" pitchFamily="18" charset="0"/>
              </a:rPr>
              <a:pPr eaLnBrk="1" hangingPunct="1"/>
              <a:t>21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7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016978" y="1872383"/>
            <a:ext cx="7186246" cy="3324225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convolution_1D_basic_kernel(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*N, float *P,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/2);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 &gt;= 0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 &lt; Width)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+= N[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j] * M[j];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1D Convolution Kernel using </a:t>
            </a:r>
            <a:br>
              <a:rPr lang="en-US" sz="3600" dirty="0"/>
            </a:br>
            <a:r>
              <a:rPr lang="en-US" sz="3600" dirty="0"/>
              <a:t>constant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6330B-180F-49DC-B59C-3B89452FC2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Code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5800" y="1529862"/>
            <a:ext cx="7578969" cy="4566138"/>
          </a:xfrm>
          <a:ln>
            <a:solidFill>
              <a:srgbClr val="1D07BF"/>
            </a:solidFill>
          </a:ln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200" b="1" dirty="0"/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variable, outside any kernel/function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US" sz="1800" b="1" dirty="0">
                <a:solidFill>
                  <a:srgbClr val="1D07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Mc[MASK_WIDTH][MASK_WIDTH];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 allocate N, P, initialize N elements, copy N to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Matrix  M;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1D07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= </a:t>
            </a:r>
            <a:r>
              <a:rPr lang="en-US" sz="1800" dirty="0" err="1">
                <a:solidFill>
                  <a:srgbClr val="1D07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AllocateMatrix</a:t>
            </a:r>
            <a:r>
              <a:rPr lang="en-US" sz="1800" dirty="0">
                <a:solidFill>
                  <a:srgbClr val="1D07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(MASK_WIDTH, MASK_WIDTH, 1);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// initialize M elements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cudaMemcpyToSymbol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(Mc,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MASK_WIDTH*MASK_WIDTH*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</a:p>
          <a:p>
            <a:pPr marL="0" indent="0">
              <a:buFontTx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ConvolutionKernel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dimGrid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dimBlock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  <a:p>
            <a:pPr marL="0" indent="0">
              <a:buFontTx/>
              <a:buNone/>
            </a:pPr>
            <a:endParaRPr lang="en-US" sz="2400" dirty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3DD77A6B-F7AF-4E25-97CD-2427D6D1EE24}" type="slidenum">
              <a:rPr lang="en-US" sz="1400" smtClean="0">
                <a:latin typeface="Times New Roman" pitchFamily="18" charset="0"/>
              </a:rPr>
              <a:pPr eaLnBrk="1" hangingPunct="1"/>
              <a:t>23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Convolution</a:t>
            </a:r>
          </a:p>
          <a:p>
            <a:pPr lvl="1"/>
            <a:r>
              <a:rPr lang="en-US" altLang="zh-CN" dirty="0"/>
              <a:t>An important parallel computation pattern </a:t>
            </a:r>
          </a:p>
          <a:p>
            <a:r>
              <a:rPr lang="en-US" altLang="zh-CN" dirty="0"/>
              <a:t>Taking advance of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Constant memory and caching</a:t>
            </a:r>
          </a:p>
          <a:p>
            <a:r>
              <a:rPr lang="en-US" altLang="zh-CN" b="1" dirty="0">
                <a:solidFill>
                  <a:srgbClr val="1D07BF"/>
                </a:solidFill>
              </a:rPr>
              <a:t>Tiled 1D convolution algorithms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1D07BF"/>
                </a:solidFill>
              </a:rPr>
              <a:t>Addressing memory bandwidth issue in accessing 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1D07BF"/>
                </a:solidFill>
              </a:rPr>
              <a:t>Algorithms and analysis</a:t>
            </a:r>
          </a:p>
          <a:p>
            <a:r>
              <a:rPr lang="en-US" dirty="0"/>
              <a:t>Tiled 2D convolution with halo cells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Algorithms and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auto">
          <a:xfrm>
            <a:off x="4929981" y="5664200"/>
            <a:ext cx="693737" cy="4572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ghost</a:t>
            </a: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454593" y="2546350"/>
            <a:ext cx="7842415" cy="3575050"/>
            <a:chOff x="378393" y="1314450"/>
            <a:chExt cx="7842415" cy="3575050"/>
          </a:xfrm>
        </p:grpSpPr>
        <p:sp>
          <p:nvSpPr>
            <p:cNvPr id="58" name="Rectangle 57"/>
            <p:cNvSpPr/>
            <p:nvPr/>
          </p:nvSpPr>
          <p:spPr>
            <a:xfrm>
              <a:off x="2104231" y="2355823"/>
              <a:ext cx="693737" cy="4572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ghost</a:t>
              </a:r>
            </a:p>
          </p:txBody>
        </p:sp>
        <p:sp>
          <p:nvSpPr>
            <p:cNvPr id="25604" name="TextBox 136"/>
            <p:cNvSpPr txBox="1">
              <a:spLocks noChangeArrowheads="1"/>
            </p:cNvSpPr>
            <p:nvPr/>
          </p:nvSpPr>
          <p:spPr bwMode="auto">
            <a:xfrm>
              <a:off x="378393" y="137154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096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68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1456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812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84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0521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4638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18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90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671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34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7063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37363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97616" y="13144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248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63608" y="13144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71850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29050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6725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43450" y="2332038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00650" y="2332038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14650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71850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19525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6250" y="36766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43450" y="36766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0175" y="36766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14650" y="2332038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57450" y="367665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0250" y="367665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59038" y="2332038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37" name="TextBox 60"/>
            <p:cNvSpPr txBox="1">
              <a:spLocks noChangeArrowheads="1"/>
            </p:cNvSpPr>
            <p:nvPr/>
          </p:nvSpPr>
          <p:spPr bwMode="auto">
            <a:xfrm>
              <a:off x="739775" y="2390775"/>
              <a:ext cx="661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0</a:t>
              </a:r>
            </a:p>
          </p:txBody>
        </p:sp>
        <p:sp>
          <p:nvSpPr>
            <p:cNvPr id="25638" name="TextBox 61"/>
            <p:cNvSpPr txBox="1">
              <a:spLocks noChangeArrowheads="1"/>
            </p:cNvSpPr>
            <p:nvPr/>
          </p:nvSpPr>
          <p:spPr bwMode="auto">
            <a:xfrm>
              <a:off x="714375" y="3676650"/>
              <a:ext cx="6635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19300" y="2992559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66975" y="2992559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24175" y="298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81375" y="298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48100" y="298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02125" y="298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59325" y="298767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07000" y="2987675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25647" name="TextBox 75"/>
            <p:cNvSpPr txBox="1">
              <a:spLocks noChangeArrowheads="1"/>
            </p:cNvSpPr>
            <p:nvPr/>
          </p:nvSpPr>
          <p:spPr bwMode="auto">
            <a:xfrm>
              <a:off x="739775" y="3035300"/>
              <a:ext cx="661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984375" y="44323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51100" y="4432300"/>
              <a:ext cx="457200" cy="457200"/>
            </a:xfrm>
            <a:prstGeom prst="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08300" y="44323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75025" y="44323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32225" y="44323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89425" y="443230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200650" y="443230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43450" y="4432300"/>
              <a:ext cx="457200" cy="4572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56" name="TextBox 88"/>
            <p:cNvSpPr txBox="1">
              <a:spLocks noChangeArrowheads="1"/>
            </p:cNvSpPr>
            <p:nvPr/>
          </p:nvSpPr>
          <p:spPr bwMode="auto">
            <a:xfrm>
              <a:off x="739775" y="4432300"/>
              <a:ext cx="6635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Tile 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1D Convolution Basic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138588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84308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290763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75748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21468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3681413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160838" y="176138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461803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7523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522913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598963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644683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913563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373816" y="176138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92868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839808" y="176138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2086" y="176605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88" y="1566583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755900" y="1566583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606925" y="1566583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61125" y="1566583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04038" y="420687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halo</a:t>
            </a:r>
          </a:p>
        </p:txBody>
      </p:sp>
      <p:cxnSp>
        <p:nvCxnSpPr>
          <p:cNvPr id="37" name="Straight Arrow Connector 36"/>
          <p:cNvCxnSpPr>
            <a:stCxn id="34" idx="1"/>
          </p:cNvCxnSpPr>
          <p:nvPr/>
        </p:nvCxnSpPr>
        <p:spPr>
          <a:xfrm flipH="1" flipV="1">
            <a:off x="5751513" y="3792538"/>
            <a:ext cx="1152525" cy="58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1"/>
            <a:endCxn id="73" idx="3"/>
          </p:cNvCxnSpPr>
          <p:nvPr/>
        </p:nvCxnSpPr>
        <p:spPr>
          <a:xfrm flipH="1">
            <a:off x="5740400" y="4376152"/>
            <a:ext cx="1163638" cy="72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1"/>
            <a:endCxn id="33" idx="3"/>
          </p:cNvCxnSpPr>
          <p:nvPr/>
        </p:nvCxnSpPr>
        <p:spPr>
          <a:xfrm flipH="1">
            <a:off x="5743575" y="4376152"/>
            <a:ext cx="1160463" cy="76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8" idx="3"/>
            <a:endCxn id="66" idx="1"/>
          </p:cNvCxnSpPr>
          <p:nvPr/>
        </p:nvCxnSpPr>
        <p:spPr>
          <a:xfrm flipV="1">
            <a:off x="1747427" y="4453059"/>
            <a:ext cx="795748" cy="188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8" idx="3"/>
            <a:endCxn id="55" idx="3"/>
          </p:cNvCxnSpPr>
          <p:nvPr/>
        </p:nvCxnSpPr>
        <p:spPr>
          <a:xfrm flipV="1">
            <a:off x="1747427" y="5137150"/>
            <a:ext cx="786223" cy="120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8" idx="3"/>
            <a:endCxn id="79" idx="3"/>
          </p:cNvCxnSpPr>
          <p:nvPr/>
        </p:nvCxnSpPr>
        <p:spPr>
          <a:xfrm flipV="1">
            <a:off x="1747427" y="5892800"/>
            <a:ext cx="770348" cy="44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2076624" y="3563144"/>
            <a:ext cx="457200" cy="457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136"/>
          <p:cNvSpPr txBox="1">
            <a:spLocks noChangeArrowheads="1"/>
          </p:cNvSpPr>
          <p:nvPr/>
        </p:nvSpPr>
        <p:spPr bwMode="auto">
          <a:xfrm>
            <a:off x="926804" y="3316288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12877" y="3316288"/>
            <a:ext cx="216278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 threads per block</a:t>
            </a:r>
          </a:p>
          <a:p>
            <a:r>
              <a:rPr lang="en-US" altLang="zh-CN" dirty="0" err="1"/>
              <a:t>Mask_Width</a:t>
            </a:r>
            <a:r>
              <a:rPr lang="en-US" altLang="zh-CN" dirty="0"/>
              <a:t> = 5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5292725" y="2286000"/>
            <a:ext cx="1319090" cy="103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33"/>
          <p:cNvSpPr txBox="1"/>
          <p:nvPr/>
        </p:nvSpPr>
        <p:spPr>
          <a:xfrm>
            <a:off x="1208497" y="6171784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halo</a:t>
            </a:r>
          </a:p>
        </p:txBody>
      </p:sp>
    </p:spTree>
    <p:extLst>
      <p:ext uri="{BB962C8B-B14F-4D97-AF65-F5344CB8AC3E}">
        <p14:creationId xmlns:p14="http://schemas.microsoft.com/office/powerpoint/2010/main" val="2512873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left halo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39" y="4710111"/>
            <a:ext cx="90075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/2;</a:t>
            </a:r>
          </a:p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- 1)*</a:t>
            </a:r>
            <a:r>
              <a:rPr lang="en-US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n) {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n)] =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0) ? 0 :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858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430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907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574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14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814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41382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985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557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03457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701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273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94107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62216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28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819416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55900" y="22435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24680" y="3505200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halo_index_left</a:t>
            </a:r>
            <a:r>
              <a:rPr lang="en-US" dirty="0"/>
              <a:t> = 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71688" y="2895600"/>
            <a:ext cx="0" cy="45810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8923" y="174886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843088" y="2087415"/>
            <a:ext cx="0" cy="103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866900" y="390472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314575" y="390472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17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228975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695700" y="38989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49725" y="38989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06925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54600" y="3898900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212050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7149" y="3799094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18238" y="4453072"/>
            <a:ext cx="1336431" cy="369332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Previous tile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5054600" y="4818185"/>
            <a:ext cx="1163638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40769" y="5319429"/>
            <a:ext cx="879231" cy="369332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Last n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1"/>
          </p:cNvCxnSpPr>
          <p:nvPr/>
        </p:nvCxnSpPr>
        <p:spPr>
          <a:xfrm flipH="1" flipV="1">
            <a:off x="5205046" y="5458755"/>
            <a:ext cx="1535723" cy="4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9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internal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966" y="4704471"/>
            <a:ext cx="7960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858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430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907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574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14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814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41382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985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557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03457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701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273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94107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62216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28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819416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55900" y="22435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43088" y="3505200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halo = 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015762" y="2895600"/>
            <a:ext cx="0" cy="45810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8923" y="174886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843088" y="2087415"/>
            <a:ext cx="0" cy="103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866900" y="389499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314575" y="389499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1775" y="38891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228975" y="38891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695700" y="38891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49725" y="388917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06925" y="388917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54600" y="388917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212050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0961" y="389890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77107" y="5539154"/>
            <a:ext cx="2883877" cy="369332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Shift n, number of left halo 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1239715" y="5043025"/>
            <a:ext cx="254977" cy="50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25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right halo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823" y="4601572"/>
            <a:ext cx="8839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blockIdx.x+1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n) {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[n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&gt;= Width) ? 0 : N[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858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430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9076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574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214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681413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41382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985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557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503457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701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27382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94107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362216" y="24384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28688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819416" y="24384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55900" y="2243599"/>
            <a:ext cx="1819275" cy="8034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833205" y="2895600"/>
            <a:ext cx="0" cy="4572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3654" y="168900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00160" y="2120507"/>
            <a:ext cx="0" cy="103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 bwMode="auto">
          <a:xfrm>
            <a:off x="1866900" y="389499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314575" y="389499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1775" y="38891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228975" y="38891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695700" y="38891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49725" y="388917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06925" y="388917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54600" y="3889172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212050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10486" y="391143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218238" y="4057425"/>
            <a:ext cx="1031639" cy="369332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Next tile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5054600" y="4422538"/>
            <a:ext cx="1163638" cy="24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59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19ACCD9-2618-4915-8053-FEFD4259DFE4}" type="slidenum">
              <a:rPr lang="en-US" sz="1400" smtClean="0">
                <a:latin typeface="Times New Roman" pitchFamily="18" charset="0"/>
              </a:rPr>
              <a:pPr eaLnBrk="1" hangingPunct="1"/>
              <a:t>29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273050" y="100013"/>
            <a:ext cx="8596313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convolution_1D_tiled_kernel(float *N, float *P,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Width) {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__shared__ float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[TILE_SIZE + MAX_MASK_WIDTH - 1];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- 1)*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- n) {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- n)] =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&lt; 0) ? 0 : N[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halo_index_left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endParaRPr lang="en-US" sz="1400" b="1" dirty="0">
              <a:solidFill>
                <a:srgbClr val="1D07B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[n +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endParaRPr lang="en-US" sz="1400" b="1" dirty="0">
              <a:solidFill>
                <a:srgbClr val="1D07B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+ 1)*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&lt; n) {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[n +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 =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&gt;= Width) ? 0 : N[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halo_index_right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j]*M[j];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20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+mn-ea"/>
              </a:rPr>
              <a:t>卷积是一种在信号处理、数字录音、图像处理、视频处理和计算机视觉中以各种形式使用的流行数组操作。 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卷积通常作为一种滤波器（</a:t>
            </a:r>
            <a:r>
              <a:rPr lang="en-US" altLang="zh-CN" sz="2400" dirty="0">
                <a:latin typeface="+mn-ea"/>
              </a:rPr>
              <a:t>filter</a:t>
            </a:r>
            <a:r>
              <a:rPr lang="zh-CN" altLang="en-US" sz="2400" dirty="0">
                <a:latin typeface="+mn-ea"/>
              </a:rPr>
              <a:t>），将信号和像素转换为更理想的值： 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一些滤波器平滑信号值，以便人们可以看到整体趋势。 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其他滤波器，如高斯滤波器，可用于锐化图像中物体的边界和边缘。</a:t>
            </a:r>
            <a:endParaRPr lang="en-US" sz="2000" dirty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Data Reuse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7018506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Element 2 is used by thread 4 (1X)</a:t>
            </a:r>
          </a:p>
          <a:p>
            <a:r>
              <a:rPr lang="en-US" dirty="0"/>
              <a:t>Element 3 is used by threads 4, 5 (2X)</a:t>
            </a:r>
          </a:p>
          <a:p>
            <a:r>
              <a:rPr lang="en-US" dirty="0"/>
              <a:t>Element 4 is used by threads 4, 5, 6 (3X)</a:t>
            </a:r>
          </a:p>
          <a:p>
            <a:r>
              <a:rPr lang="en-US" dirty="0"/>
              <a:t>Element 5 is used by threads 4, 5, 6, 7 (4X)</a:t>
            </a:r>
          </a:p>
          <a:p>
            <a:r>
              <a:rPr lang="en-US" dirty="0"/>
              <a:t>Element 6 is used by threads 4, 5, 6, 7 (4X)</a:t>
            </a:r>
          </a:p>
          <a:p>
            <a:r>
              <a:rPr lang="en-US" dirty="0"/>
              <a:t>Element 7 is used by threads 5, 6, 7 (3X)</a:t>
            </a:r>
          </a:p>
          <a:p>
            <a:r>
              <a:rPr lang="en-US" dirty="0"/>
              <a:t>Element 8 is used by threads 6, 7 (2X)</a:t>
            </a:r>
          </a:p>
          <a:p>
            <a:r>
              <a:rPr lang="en-US" dirty="0"/>
              <a:t>Element 9 is used by thread 7 (1X)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641996" y="1676669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89671" y="1676669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46871" y="16708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04071" y="16708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70796" y="167084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24821" y="167084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82021" y="1670849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29696" y="1670849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8071" y="162543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4571" y="1730172"/>
            <a:ext cx="164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Mask_Width</a:t>
            </a:r>
            <a:r>
              <a:rPr lang="en-US" dirty="0"/>
              <a:t> is 5 </a:t>
            </a:r>
          </a:p>
        </p:txBody>
      </p:sp>
    </p:spTree>
    <p:extLst>
      <p:ext uri="{BB962C8B-B14F-4D97-AF65-F5344CB8AC3E}">
        <p14:creationId xmlns:p14="http://schemas.microsoft.com/office/powerpoint/2010/main" val="387263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"/>
          <p:cNvGrpSpPr>
            <a:grpSpLocks/>
          </p:cNvGrpSpPr>
          <p:nvPr/>
        </p:nvGrpSpPr>
        <p:grpSpPr bwMode="auto">
          <a:xfrm>
            <a:off x="1707356" y="1761393"/>
            <a:ext cx="5729288" cy="3557588"/>
            <a:chOff x="1600200" y="1295400"/>
            <a:chExt cx="5730055" cy="3558004"/>
          </a:xfrm>
        </p:grpSpPr>
        <p:sp>
          <p:nvSpPr>
            <p:cNvPr id="27652" name="TextBox 136"/>
            <p:cNvSpPr txBox="1">
              <a:spLocks noChangeArrowheads="1"/>
            </p:cNvSpPr>
            <p:nvPr/>
          </p:nvSpPr>
          <p:spPr bwMode="auto">
            <a:xfrm>
              <a:off x="1971675" y="129540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21073" y="1695497"/>
              <a:ext cx="457261" cy="457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78334" y="1695497"/>
              <a:ext cx="457261" cy="457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26069" y="1695497"/>
              <a:ext cx="457261" cy="457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92857" y="1695497"/>
              <a:ext cx="457261" cy="457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50118" y="1695497"/>
              <a:ext cx="457261" cy="4572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816906" y="1695497"/>
              <a:ext cx="457261" cy="4572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296395" y="1695497"/>
              <a:ext cx="457261" cy="4572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7461" y="1695497"/>
              <a:ext cx="457261" cy="4572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7661" name="TextBox 136"/>
            <p:cNvSpPr txBox="1">
              <a:spLocks noChangeArrowheads="1"/>
            </p:cNvSpPr>
            <p:nvPr/>
          </p:nvSpPr>
          <p:spPr bwMode="auto">
            <a:xfrm>
              <a:off x="2514600" y="1766887"/>
              <a:ext cx="5222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27662" name="TextBox 136"/>
            <p:cNvSpPr txBox="1">
              <a:spLocks noChangeArrowheads="1"/>
            </p:cNvSpPr>
            <p:nvPr/>
          </p:nvSpPr>
          <p:spPr bwMode="auto">
            <a:xfrm>
              <a:off x="3900488" y="1770062"/>
              <a:ext cx="522287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27663" name="TextBox 136"/>
            <p:cNvSpPr txBox="1">
              <a:spLocks noChangeArrowheads="1"/>
            </p:cNvSpPr>
            <p:nvPr/>
          </p:nvSpPr>
          <p:spPr bwMode="auto">
            <a:xfrm>
              <a:off x="2932113" y="1770062"/>
              <a:ext cx="522287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27664" name="TextBox 136"/>
            <p:cNvSpPr txBox="1">
              <a:spLocks noChangeArrowheads="1"/>
            </p:cNvSpPr>
            <p:nvPr/>
          </p:nvSpPr>
          <p:spPr bwMode="auto">
            <a:xfrm>
              <a:off x="3422650" y="1770062"/>
              <a:ext cx="5238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27665" name="TextBox 136"/>
            <p:cNvSpPr txBox="1">
              <a:spLocks noChangeArrowheads="1"/>
            </p:cNvSpPr>
            <p:nvPr/>
          </p:nvSpPr>
          <p:spPr bwMode="auto">
            <a:xfrm>
              <a:off x="4813300" y="1770062"/>
              <a:ext cx="5222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27666" name="TextBox 136"/>
            <p:cNvSpPr txBox="1">
              <a:spLocks noChangeArrowheads="1"/>
            </p:cNvSpPr>
            <p:nvPr/>
          </p:nvSpPr>
          <p:spPr bwMode="auto">
            <a:xfrm>
              <a:off x="4335463" y="1770062"/>
              <a:ext cx="5238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27667" name="TextBox 136"/>
            <p:cNvSpPr txBox="1">
              <a:spLocks noChangeArrowheads="1"/>
            </p:cNvSpPr>
            <p:nvPr/>
          </p:nvSpPr>
          <p:spPr bwMode="auto">
            <a:xfrm>
              <a:off x="5259388" y="1770062"/>
              <a:ext cx="5238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00200" y="1693910"/>
              <a:ext cx="457261" cy="4572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0917" y="1693910"/>
              <a:ext cx="457261" cy="4572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53656" y="1690734"/>
              <a:ext cx="457261" cy="4572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1600200" y="2600478"/>
              <a:ext cx="2281543" cy="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068576" y="2905313"/>
              <a:ext cx="2281542" cy="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535363" y="3256192"/>
              <a:ext cx="2281542" cy="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14852" y="3591193"/>
              <a:ext cx="2281542" cy="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455" y="3972238"/>
              <a:ext cx="2281543" cy="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980182" y="4353283"/>
              <a:ext cx="2281542" cy="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478723" y="4734327"/>
              <a:ext cx="2281542" cy="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78" name="TextBox 4"/>
            <p:cNvSpPr txBox="1">
              <a:spLocks noChangeArrowheads="1"/>
            </p:cNvSpPr>
            <p:nvPr/>
          </p:nvSpPr>
          <p:spPr bwMode="auto">
            <a:xfrm>
              <a:off x="4427538" y="2430462"/>
              <a:ext cx="5381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27679" name="TextBox 66"/>
            <p:cNvSpPr txBox="1">
              <a:spLocks noChangeArrowheads="1"/>
            </p:cNvSpPr>
            <p:nvPr/>
          </p:nvSpPr>
          <p:spPr bwMode="auto">
            <a:xfrm>
              <a:off x="4794250" y="2735262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27680" name="TextBox 67"/>
            <p:cNvSpPr txBox="1">
              <a:spLocks noChangeArrowheads="1"/>
            </p:cNvSpPr>
            <p:nvPr/>
          </p:nvSpPr>
          <p:spPr bwMode="auto">
            <a:xfrm>
              <a:off x="5173663" y="3086100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27681" name="TextBox 68"/>
            <p:cNvSpPr txBox="1">
              <a:spLocks noChangeArrowheads="1"/>
            </p:cNvSpPr>
            <p:nvPr/>
          </p:nvSpPr>
          <p:spPr bwMode="auto">
            <a:xfrm>
              <a:off x="5527675" y="3427412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27682" name="TextBox 69"/>
            <p:cNvSpPr txBox="1">
              <a:spLocks noChangeArrowheads="1"/>
            </p:cNvSpPr>
            <p:nvPr/>
          </p:nvSpPr>
          <p:spPr bwMode="auto">
            <a:xfrm>
              <a:off x="5919788" y="3802062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27683" name="TextBox 70"/>
            <p:cNvSpPr txBox="1">
              <a:spLocks noChangeArrowheads="1"/>
            </p:cNvSpPr>
            <p:nvPr/>
          </p:nvSpPr>
          <p:spPr bwMode="auto">
            <a:xfrm>
              <a:off x="6321425" y="4183062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27684" name="TextBox 71"/>
            <p:cNvSpPr txBox="1">
              <a:spLocks noChangeArrowheads="1"/>
            </p:cNvSpPr>
            <p:nvPr/>
          </p:nvSpPr>
          <p:spPr bwMode="auto">
            <a:xfrm>
              <a:off x="6791325" y="4514850"/>
              <a:ext cx="538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Shared Memory Data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BFC335-8AC9-4C4F-8F08-44EA6E182DD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6" name="直接箭头连接符 5"/>
          <p:cNvCxnSpPr>
            <a:stCxn id="125" idx="2"/>
          </p:cNvCxnSpPr>
          <p:nvPr/>
        </p:nvCxnSpPr>
        <p:spPr>
          <a:xfrm>
            <a:off x="3761581" y="2618643"/>
            <a:ext cx="10319" cy="181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35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Small 1D Example</a:t>
            </a:r>
            <a:br>
              <a:rPr lang="en-US" dirty="0"/>
            </a:br>
            <a:r>
              <a:rPr lang="en-US" sz="2800" dirty="0"/>
              <a:t>TILE_SIZE = 8, </a:t>
            </a:r>
            <a:r>
              <a:rPr lang="en-US" sz="2800" dirty="0" err="1"/>
              <a:t>Mask_Width</a:t>
            </a:r>
            <a:r>
              <a:rPr lang="en-US" sz="2800" dirty="0"/>
              <a:t>=5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544936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92611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14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886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5343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09368" y="1680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77699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25374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992" y="174407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53974" y="2428845"/>
            <a:ext cx="2001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Mask_Width</a:t>
            </a:r>
            <a:r>
              <a:rPr lang="en-US" sz="2000" dirty="0"/>
              <a:t> is 5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6204" y="3886200"/>
            <a:ext cx="8305800" cy="2209800"/>
          </a:xfrm>
        </p:spPr>
        <p:txBody>
          <a:bodyPr/>
          <a:lstStyle/>
          <a:p>
            <a:r>
              <a:rPr lang="en-US" dirty="0"/>
              <a:t>output</a:t>
            </a:r>
            <a:r>
              <a:rPr lang="zh-CN" altLang="en-US" dirty="0"/>
              <a:t> </a:t>
            </a:r>
            <a:r>
              <a:rPr lang="en-US" dirty="0"/>
              <a:t>and input tiles for block 1</a:t>
            </a:r>
          </a:p>
          <a:p>
            <a:r>
              <a:rPr lang="zh-CN" altLang="en-US" dirty="0"/>
              <a:t>因为 </a:t>
            </a:r>
            <a:r>
              <a:rPr lang="en-US" dirty="0" err="1"/>
              <a:t>Mask_Width</a:t>
            </a:r>
            <a:r>
              <a:rPr lang="en-US" dirty="0"/>
              <a:t> = 5, </a:t>
            </a:r>
          </a:p>
          <a:p>
            <a:pPr lvl="1"/>
            <a:r>
              <a:rPr lang="zh-CN" altLang="en-US" dirty="0"/>
              <a:t>每个线程块需要载入</a:t>
            </a:r>
            <a:r>
              <a:rPr lang="en-US" dirty="0"/>
              <a:t>8+5-1 = 12 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/>
            <a:r>
              <a:rPr lang="en-US" dirty="0"/>
              <a:t>12 memory loads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2425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997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66474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20499" y="16847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554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9126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379362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33387" y="289142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266568" y="28858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23768" y="28858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90493" y="28858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644518" y="288587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81705" y="2946569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9700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output P element uses </a:t>
            </a:r>
            <a:br>
              <a:rPr lang="en-US" dirty="0"/>
            </a:br>
            <a:r>
              <a:rPr lang="en-US" dirty="0"/>
              <a:t>5 N elements (in </a:t>
            </a:r>
            <a:r>
              <a:rPr lang="en-US" dirty="0" err="1"/>
              <a:t>N_ds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544936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92611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14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886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5343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09368" y="1680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77699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25374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17051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6828" y="2252246"/>
            <a:ext cx="164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Mask_Width</a:t>
            </a:r>
            <a:r>
              <a:rPr lang="en-US" dirty="0"/>
              <a:t> is 5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6204" y="3505200"/>
            <a:ext cx="6844290" cy="2590800"/>
          </a:xfrm>
        </p:spPr>
        <p:txBody>
          <a:bodyPr>
            <a:normAutofit/>
          </a:bodyPr>
          <a:lstStyle/>
          <a:p>
            <a:r>
              <a:rPr lang="en-US" sz="1800" dirty="0"/>
              <a:t>P[8] uses N[6], N[7], N[8], N[9], N[10]</a:t>
            </a:r>
          </a:p>
          <a:p>
            <a:r>
              <a:rPr lang="en-US" sz="1800" dirty="0"/>
              <a:t>P[9] uses N[7], N[8], N[9], N[10], N[11]</a:t>
            </a:r>
          </a:p>
          <a:p>
            <a:r>
              <a:rPr lang="en-US" sz="1800" dirty="0"/>
              <a:t>P[10] uses N[8], N[9], N[10], N[11], N[12]</a:t>
            </a:r>
          </a:p>
          <a:p>
            <a:r>
              <a:rPr lang="en-US" sz="1800" dirty="0"/>
              <a:t>…</a:t>
            </a:r>
          </a:p>
          <a:p>
            <a:r>
              <a:rPr lang="en-US" sz="1800" dirty="0"/>
              <a:t>P[14] uses N[12], N[13], N[14], N[15],N[16]</a:t>
            </a:r>
          </a:p>
          <a:p>
            <a:r>
              <a:rPr lang="en-US" sz="1800" dirty="0"/>
              <a:t>P[15] uses N[13], N[14], N[15], N[16], N[17]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2425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997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66474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20499" y="16847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554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9126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379362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33387" y="289142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266568" y="28858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23768" y="28858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90493" y="288587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644518" y="288587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cxnSp>
        <p:nvCxnSpPr>
          <p:cNvPr id="16" name="Straight Arrow Connector 15"/>
          <p:cNvCxnSpPr>
            <a:stCxn id="7" idx="2"/>
            <a:endCxn id="23" idx="0"/>
          </p:cNvCxnSpPr>
          <p:nvPr/>
        </p:nvCxnSpPr>
        <p:spPr>
          <a:xfrm>
            <a:off x="1773536" y="2137777"/>
            <a:ext cx="91050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3" idx="0"/>
          </p:cNvCxnSpPr>
          <p:nvPr/>
        </p:nvCxnSpPr>
        <p:spPr>
          <a:xfrm>
            <a:off x="2221211" y="2137777"/>
            <a:ext cx="46282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3" idx="0"/>
          </p:cNvCxnSpPr>
          <p:nvPr/>
        </p:nvCxnSpPr>
        <p:spPr>
          <a:xfrm>
            <a:off x="2660018" y="2137777"/>
            <a:ext cx="24019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3" idx="0"/>
          </p:cNvCxnSpPr>
          <p:nvPr/>
        </p:nvCxnSpPr>
        <p:spPr>
          <a:xfrm flipH="1">
            <a:off x="2684037" y="2137777"/>
            <a:ext cx="43318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23" idx="0"/>
          </p:cNvCxnSpPr>
          <p:nvPr/>
        </p:nvCxnSpPr>
        <p:spPr>
          <a:xfrm flipH="1">
            <a:off x="2684037" y="2137777"/>
            <a:ext cx="89990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24" idx="0"/>
          </p:cNvCxnSpPr>
          <p:nvPr/>
        </p:nvCxnSpPr>
        <p:spPr>
          <a:xfrm>
            <a:off x="2221211" y="2137777"/>
            <a:ext cx="920026" cy="7536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24" idx="0"/>
          </p:cNvCxnSpPr>
          <p:nvPr/>
        </p:nvCxnSpPr>
        <p:spPr>
          <a:xfrm>
            <a:off x="2660018" y="2137777"/>
            <a:ext cx="481219" cy="7536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24" idx="0"/>
          </p:cNvCxnSpPr>
          <p:nvPr/>
        </p:nvCxnSpPr>
        <p:spPr>
          <a:xfrm>
            <a:off x="3117218" y="2137777"/>
            <a:ext cx="24019" cy="7536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24" idx="0"/>
          </p:cNvCxnSpPr>
          <p:nvPr/>
        </p:nvCxnSpPr>
        <p:spPr>
          <a:xfrm flipH="1">
            <a:off x="3141237" y="2137777"/>
            <a:ext cx="442706" cy="7536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24" idx="0"/>
          </p:cNvCxnSpPr>
          <p:nvPr/>
        </p:nvCxnSpPr>
        <p:spPr>
          <a:xfrm flipH="1">
            <a:off x="3141237" y="2137777"/>
            <a:ext cx="896731" cy="7536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70418" y="2933461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6091" y="5894686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j-lt"/>
              </a:rPr>
              <a:t>对于输出</a:t>
            </a:r>
            <a:r>
              <a:rPr lang="en-US" altLang="zh-CN" sz="2400" dirty="0">
                <a:latin typeface="+mj-lt"/>
              </a:rPr>
              <a:t>tile</a:t>
            </a:r>
            <a:r>
              <a:rPr lang="zh-CN" altLang="en-US" sz="2400" dirty="0">
                <a:latin typeface="+mj-lt"/>
              </a:rPr>
              <a:t>来说，总共使用</a:t>
            </a:r>
            <a:r>
              <a:rPr lang="en-US" sz="2400" dirty="0">
                <a:latin typeface="+mj-lt"/>
              </a:rPr>
              <a:t> 8 * 5 </a:t>
            </a:r>
            <a:r>
              <a:rPr lang="zh-CN" altLang="en-US" sz="2400" dirty="0">
                <a:latin typeface="+mj-lt"/>
              </a:rPr>
              <a:t>个</a:t>
            </a:r>
            <a:r>
              <a:rPr lang="en-US" sz="2400" dirty="0">
                <a:latin typeface="+mj-lt"/>
              </a:rPr>
              <a:t>N</a:t>
            </a:r>
            <a:r>
              <a:rPr lang="zh-CN" altLang="en-US" sz="2400" dirty="0">
                <a:latin typeface="+mj-lt"/>
              </a:rPr>
              <a:t>中的元素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390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一种简单的计算分块效益的方法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内部分片（</a:t>
            </a:r>
            <a:r>
              <a:rPr lang="en-US" dirty="0"/>
              <a:t>internal tiles</a:t>
            </a:r>
            <a:r>
              <a:rPr lang="zh-CN" altLang="en-US" dirty="0"/>
              <a:t>）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共载入元素 </a:t>
            </a:r>
            <a:r>
              <a:rPr lang="en-US" dirty="0"/>
              <a:t>(8+5-1)=12</a:t>
            </a:r>
          </a:p>
          <a:p>
            <a:pPr lvl="1"/>
            <a:r>
              <a:rPr lang="en-US" dirty="0"/>
              <a:t>8*5</a:t>
            </a:r>
            <a:r>
              <a:rPr lang="en-US" altLang="zh-CN" dirty="0"/>
              <a:t>=40</a:t>
            </a:r>
            <a:r>
              <a:rPr lang="zh-CN" altLang="en-US" dirty="0"/>
              <a:t>次全局</a:t>
            </a:r>
            <a:r>
              <a:rPr lang="en-US" altLang="zh-CN" dirty="0"/>
              <a:t>global</a:t>
            </a:r>
            <a:r>
              <a:rPr lang="zh-CN" altLang="en-US" dirty="0"/>
              <a:t>内存读取被</a:t>
            </a:r>
            <a:r>
              <a:rPr lang="en-US" altLang="zh-CN" dirty="0"/>
              <a:t>shared</a:t>
            </a:r>
            <a:r>
              <a:rPr lang="zh-CN" altLang="en-US" dirty="0"/>
              <a:t> 内存取代</a:t>
            </a:r>
            <a:endParaRPr lang="en-US" dirty="0"/>
          </a:p>
          <a:p>
            <a:pPr lvl="1"/>
            <a:r>
              <a:rPr lang="zh-CN" altLang="en-US" dirty="0"/>
              <a:t>带宽使用减少 </a:t>
            </a:r>
            <a:r>
              <a:rPr lang="en-US" dirty="0"/>
              <a:t>40/12=3.3</a:t>
            </a:r>
          </a:p>
          <a:p>
            <a:pPr lvl="1"/>
            <a:endParaRPr lang="en-US" dirty="0"/>
          </a:p>
          <a:p>
            <a:r>
              <a:rPr lang="zh-CN" altLang="en-US" dirty="0"/>
              <a:t>边界分片（</a:t>
            </a:r>
            <a:r>
              <a:rPr lang="en-US" altLang="zh-CN" dirty="0">
                <a:solidFill>
                  <a:srgbClr val="1D07BF"/>
                </a:solidFill>
              </a:rPr>
              <a:t>boundary tile 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(8+(5-1)/2)=10 </a:t>
            </a:r>
            <a:r>
              <a:rPr lang="zh-CN" altLang="en-US" dirty="0"/>
              <a:t>个元素载入</a:t>
            </a:r>
            <a:endParaRPr lang="en-US" altLang="zh-CN" dirty="0"/>
          </a:p>
          <a:p>
            <a:pPr lvl="1"/>
            <a:r>
              <a:rPr lang="en-US" altLang="zh-CN" dirty="0"/>
              <a:t>global</a:t>
            </a:r>
            <a:r>
              <a:rPr lang="zh-CN" altLang="en-US" dirty="0"/>
              <a:t>内存读取 </a:t>
            </a:r>
            <a:r>
              <a:rPr lang="en-US" altLang="zh-CN" dirty="0"/>
              <a:t>40-3= 37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5D055-4D22-469A-9F01-841D1A1CC07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2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General for 1D, internal 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8212015" cy="38285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更一般的情况下，</a:t>
            </a:r>
            <a:r>
              <a:rPr lang="en-US" dirty="0"/>
              <a:t> </a:t>
            </a:r>
            <a:r>
              <a:rPr lang="zh-CN" altLang="en-US" dirty="0"/>
              <a:t>对</a:t>
            </a:r>
            <a:r>
              <a:rPr lang="en-US" dirty="0"/>
              <a:t>(TILE_SIZE+Mask_Width-1)</a:t>
            </a:r>
            <a:r>
              <a:rPr lang="zh-CN" altLang="en-US" dirty="0"/>
              <a:t>个</a:t>
            </a:r>
            <a:r>
              <a:rPr lang="en-US" dirty="0"/>
              <a:t>N</a:t>
            </a:r>
            <a:r>
              <a:rPr lang="zh-CN" altLang="en-US" dirty="0"/>
              <a:t>中的元素，总共的全局内存读取次数可计算如下：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/>
              <a:t>1 + 2 + … + Mask_Width-1+ </a:t>
            </a:r>
            <a:r>
              <a:rPr lang="en-US" sz="2000" dirty="0" err="1"/>
              <a:t>Mask_Width</a:t>
            </a:r>
            <a:r>
              <a:rPr lang="en-US" sz="2000" dirty="0"/>
              <a:t> * (TILE_SIZE -Mask_Width+1) + 	Mask_Width-1+… + 2 + 1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/>
              <a:t>= ((Mask_Width-1) *</a:t>
            </a:r>
            <a:r>
              <a:rPr lang="en-US" sz="2000" dirty="0" err="1"/>
              <a:t>Mask_Width</a:t>
            </a:r>
            <a:r>
              <a:rPr lang="en-US" sz="2000" dirty="0"/>
              <a:t>)/2+ </a:t>
            </a:r>
            <a:r>
              <a:rPr lang="en-US" sz="2000" dirty="0" err="1"/>
              <a:t>Mask_Width</a:t>
            </a:r>
            <a:r>
              <a:rPr lang="en-US" sz="2000" dirty="0"/>
              <a:t>*(TILE_SIZE-Mask_Width+1) + ((Mask_Width-1) *</a:t>
            </a:r>
            <a:r>
              <a:rPr lang="en-US" sz="2000" dirty="0" err="1"/>
              <a:t>Mask_Width</a:t>
            </a:r>
            <a:r>
              <a:rPr lang="en-US" sz="2000" dirty="0"/>
              <a:t>)/2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/>
              <a:t>= (Mask_Width-1) *</a:t>
            </a:r>
            <a:r>
              <a:rPr lang="en-US" sz="2000" dirty="0" err="1"/>
              <a:t>Mask_Width</a:t>
            </a:r>
            <a:r>
              <a:rPr lang="en-US" sz="2000" dirty="0"/>
              <a:t>+ </a:t>
            </a:r>
            <a:r>
              <a:rPr lang="en-US" sz="2000" dirty="0" err="1"/>
              <a:t>Mask_Width</a:t>
            </a:r>
            <a:r>
              <a:rPr lang="en-US" sz="2000" dirty="0"/>
              <a:t>*(TILE_SIZE-Mask_Width+1)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11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/>
              <a:t>= </a:t>
            </a:r>
            <a:r>
              <a:rPr lang="en-US" sz="2000" b="1" dirty="0" err="1">
                <a:solidFill>
                  <a:srgbClr val="1D07BF"/>
                </a:solidFill>
              </a:rPr>
              <a:t>Mask_Width</a:t>
            </a:r>
            <a:r>
              <a:rPr lang="en-US" sz="2000" b="1" dirty="0">
                <a:solidFill>
                  <a:srgbClr val="1D07BF"/>
                </a:solidFill>
              </a:rPr>
              <a:t>*(TILE_SIZE)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9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General, for 1D </a:t>
            </a:r>
            <a:r>
              <a:rPr lang="en-US" altLang="zh-CN" sz="3600" dirty="0"/>
              <a:t>convolution kernel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1819072"/>
            <a:ext cx="7979322" cy="42769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内部线程块，全局内存和分块后使用共享内存的读取次数之比</a:t>
            </a:r>
            <a:r>
              <a:rPr lang="en-US" altLang="zh-CN" sz="2400" dirty="0"/>
              <a:t>:</a:t>
            </a:r>
          </a:p>
          <a:p>
            <a:endParaRPr lang="en-US" sz="900" dirty="0"/>
          </a:p>
          <a:p>
            <a:endParaRPr lang="en-US" sz="2000" dirty="0"/>
          </a:p>
          <a:p>
            <a:r>
              <a:rPr lang="zh-CN" altLang="en-US" sz="2400" dirty="0"/>
              <a:t>边界线程块</a:t>
            </a:r>
            <a:r>
              <a:rPr lang="en-US" altLang="zh-CN" sz="2400" dirty="0"/>
              <a:t>:</a:t>
            </a:r>
          </a:p>
          <a:p>
            <a:endParaRPr lang="en-US" altLang="zh-CN" sz="700" dirty="0"/>
          </a:p>
          <a:p>
            <a:endParaRPr lang="en-US" altLang="zh-CN" sz="2400" dirty="0"/>
          </a:p>
          <a:p>
            <a:r>
              <a:rPr lang="zh-CN" altLang="en-US" sz="2400" dirty="0"/>
              <a:t>大多数情况下，</a:t>
            </a:r>
            <a:r>
              <a:rPr lang="en-US" altLang="zh-CN" sz="2400" dirty="0" err="1"/>
              <a:t>blockDim.x</a:t>
            </a:r>
            <a:r>
              <a:rPr lang="en-US" altLang="zh-CN" sz="2400" dirty="0"/>
              <a:t> </a:t>
            </a:r>
            <a:r>
              <a:rPr lang="zh-CN" altLang="en-US" sz="2400" dirty="0"/>
              <a:t>远比</a:t>
            </a:r>
            <a:r>
              <a:rPr lang="en-US" altLang="zh-CN" sz="2400" dirty="0"/>
              <a:t>n</a:t>
            </a:r>
            <a:r>
              <a:rPr lang="zh-CN" altLang="en-US" sz="2400" dirty="0"/>
              <a:t>要大，因此有</a:t>
            </a:r>
            <a:endParaRPr lang="en-US" altLang="zh-CN" sz="24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473663" y="2657998"/>
            <a:ext cx="4320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1D07BF"/>
                </a:solidFill>
                <a:latin typeface="LetterGothicStd"/>
              </a:rPr>
              <a:t>(</a:t>
            </a:r>
            <a:r>
              <a:rPr lang="en-US" altLang="zh-CN" sz="2000" b="1" dirty="0" err="1">
                <a:solidFill>
                  <a:srgbClr val="1D07BF"/>
                </a:solidFill>
                <a:latin typeface="LetterGothicStd"/>
              </a:rPr>
              <a:t>blockDim.x</a:t>
            </a:r>
            <a:r>
              <a:rPr lang="en-US" altLang="zh-CN" sz="2000" b="1" dirty="0">
                <a:solidFill>
                  <a:srgbClr val="1D07BF"/>
                </a:solidFill>
                <a:latin typeface="LetterGothicStd"/>
              </a:rPr>
              <a:t>*(2n+1)) / (blockDim.x+2n)</a:t>
            </a:r>
            <a:endParaRPr lang="zh-CN" altLang="en-US" sz="2000" b="1" dirty="0">
              <a:solidFill>
                <a:srgbClr val="1D07B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5128" y="3817366"/>
            <a:ext cx="6585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2000" b="1" dirty="0">
                <a:solidFill>
                  <a:srgbClr val="1D07BF"/>
                </a:solidFill>
                <a:latin typeface="LetterGothicStd"/>
              </a:rPr>
              <a:t>(blockDim.x*(2n+1)–n(n+1)/2) / (blockDim.x+n)</a:t>
            </a:r>
            <a:endParaRPr lang="zh-CN" altLang="en-US" sz="2000" b="1" dirty="0">
              <a:solidFill>
                <a:srgbClr val="1D07B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8958" y="510696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v-SE" altLang="zh-CN" sz="2000" b="1" dirty="0">
                <a:solidFill>
                  <a:srgbClr val="1D07BF"/>
                </a:solidFill>
                <a:latin typeface="LetterGothicStd"/>
              </a:rPr>
              <a:t>(blockDim.x*(2n+1)/ blockDim.x </a:t>
            </a:r>
          </a:p>
          <a:p>
            <a:pPr algn="ctr"/>
            <a:r>
              <a:rPr lang="sv-SE" altLang="zh-CN" sz="2000" b="1" dirty="0">
                <a:solidFill>
                  <a:srgbClr val="1D07BF"/>
                </a:solidFill>
                <a:latin typeface="LetterGothicStd"/>
              </a:rPr>
              <a:t>= 2n+1 </a:t>
            </a:r>
          </a:p>
          <a:p>
            <a:pPr algn="ctr"/>
            <a:r>
              <a:rPr lang="sv-SE" altLang="zh-CN" sz="2000" b="1" dirty="0">
                <a:solidFill>
                  <a:srgbClr val="1D07BF"/>
                </a:solidFill>
                <a:latin typeface="LetterGothicStd"/>
              </a:rPr>
              <a:t>= </a:t>
            </a:r>
            <a:r>
              <a:rPr lang="sv-SE" altLang="zh-CN" sz="2000" b="1" dirty="0">
                <a:solidFill>
                  <a:srgbClr val="FF0000"/>
                </a:solidFill>
                <a:latin typeface="LetterGothicStd"/>
              </a:rPr>
              <a:t>Mask_Width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2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Reduction for 1D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305800" cy="2209800"/>
          </a:xfrm>
        </p:spPr>
        <p:txBody>
          <a:bodyPr/>
          <a:lstStyle/>
          <a:p>
            <a:r>
              <a:rPr lang="en-US" dirty="0"/>
              <a:t>The reduction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Mask_Width</a:t>
            </a:r>
            <a:r>
              <a:rPr lang="en-US" sz="2400" dirty="0"/>
              <a:t> * (TILE_SIZE)/(TILE_SIZE+Mask_Width-1)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57200" y="3200399"/>
          <a:ext cx="8305800" cy="174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339">
                <a:tc>
                  <a:txBody>
                    <a:bodyPr/>
                    <a:lstStyle/>
                    <a:p>
                      <a:r>
                        <a:rPr lang="en-US" dirty="0"/>
                        <a:t>TILE_SIZE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baseline="0" dirty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2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Tiled 1D convolution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202723" cy="2209800"/>
          </a:xfrm>
        </p:spPr>
        <p:txBody>
          <a:bodyPr/>
          <a:lstStyle/>
          <a:p>
            <a:r>
              <a:rPr lang="zh-CN" altLang="en-US" dirty="0"/>
              <a:t>利用通用缓存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Modern GPU like Fermi has L1 and L2 caches:</a:t>
            </a:r>
          </a:p>
          <a:p>
            <a:pPr lvl="1"/>
            <a:r>
              <a:rPr lang="en-US" dirty="0"/>
              <a:t>L1 is private to each SM </a:t>
            </a:r>
          </a:p>
          <a:p>
            <a:pPr lvl="1"/>
            <a:r>
              <a:rPr lang="en-US" dirty="0"/>
              <a:t>L2 is shared among all SMs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89439" y="4146551"/>
            <a:ext cx="8305800" cy="2209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线程块可以利用其</a:t>
            </a:r>
            <a:r>
              <a:rPr lang="en-US" altLang="zh-CN" sz="2400" u="sng" dirty="0"/>
              <a:t>halo cells</a:t>
            </a:r>
            <a:r>
              <a:rPr lang="zh-CN" altLang="en-US" sz="2400" dirty="0"/>
              <a:t>可能存在于 </a:t>
            </a:r>
            <a:r>
              <a:rPr lang="en-US" altLang="zh-CN" sz="2400" u="sng" dirty="0">
                <a:solidFill>
                  <a:srgbClr val="1D07BF"/>
                </a:solidFill>
              </a:rPr>
              <a:t>L2 </a:t>
            </a:r>
            <a:r>
              <a:rPr lang="zh-CN" altLang="en-US" sz="2400" u="sng" dirty="0">
                <a:solidFill>
                  <a:srgbClr val="1D07BF"/>
                </a:solidFill>
              </a:rPr>
              <a:t>缓存</a:t>
            </a:r>
            <a:r>
              <a:rPr lang="zh-CN" altLang="en-US" sz="2400" dirty="0"/>
              <a:t>这一事实。</a:t>
            </a:r>
          </a:p>
          <a:p>
            <a:r>
              <a:rPr lang="zh-CN" altLang="en-US" sz="2400" dirty="0"/>
              <a:t>因此，更简单的实现，仅将每个分块的内部元素加载到共享内存中即可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8" name="Picture 1" descr="f07-10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04" y="1767734"/>
            <a:ext cx="3773366" cy="1966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125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73050" y="182563"/>
            <a:ext cx="8596313" cy="6340197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convolution_1D_tiled_cache_kernel(float *N, float *P, </a:t>
            </a:r>
          </a:p>
          <a:p>
            <a:pPr eaLnBrk="1" hangingPunct="1"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Width) {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__shared__ float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[TILE_SIZE];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 = N[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This_tile_start_point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Next_tile_start_point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+ 1)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/2);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j ++)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&gt;= 0  &amp;&amp;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&lt; Width)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 if ((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This_tile_start_point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   &amp;&amp; (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Next_tile_start_point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N_ds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threadIdx.x+j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-(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/2)]*M[j];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 } else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+= N[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N_index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] * M[j];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计算上来看，卷积是一种数组操作，其中每个输出数据元素是相邻输入元素集合的加权和（</a:t>
            </a:r>
            <a:r>
              <a:rPr lang="en-US" sz="2400" b="1" u="sng" dirty="0">
                <a:solidFill>
                  <a:srgbClr val="1D07BF"/>
                </a:solidFill>
              </a:rPr>
              <a:t> weighted sum 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掩码（</a:t>
            </a:r>
            <a:r>
              <a:rPr lang="en-US" altLang="zh-CN" sz="2400" dirty="0">
                <a:solidFill>
                  <a:srgbClr val="FF0000"/>
                </a:solidFill>
              </a:rPr>
              <a:t>mask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用于加权和计算的权重（</a:t>
            </a:r>
            <a:r>
              <a:rPr lang="en-US" altLang="zh-CN" sz="2000" dirty="0"/>
              <a:t>weights</a:t>
            </a:r>
            <a:r>
              <a:rPr lang="zh-CN" altLang="en-US" sz="2000" dirty="0"/>
              <a:t>）数组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通常称为卷积核（</a:t>
            </a:r>
            <a:r>
              <a:rPr lang="en-US" sz="2000" b="1" i="1" dirty="0">
                <a:solidFill>
                  <a:srgbClr val="1D07BF"/>
                </a:solidFill>
              </a:rPr>
              <a:t> convolution kernel </a:t>
            </a:r>
            <a:r>
              <a:rPr lang="zh-CN" altLang="en-US" sz="2000" dirty="0"/>
              <a:t>）</a:t>
            </a:r>
            <a:r>
              <a:rPr lang="zh-CN" altLang="en-US" sz="2000" b="1" dirty="0">
                <a:solidFill>
                  <a:srgbClr val="1D07BF"/>
                </a:solidFill>
              </a:rPr>
              <a:t>，</a:t>
            </a:r>
            <a:r>
              <a:rPr lang="en-US" sz="2000" dirty="0"/>
              <a:t> CUDA </a:t>
            </a:r>
            <a:r>
              <a:rPr lang="zh-CN" altLang="en-US" sz="2000" dirty="0"/>
              <a:t>中改称</a:t>
            </a:r>
            <a:r>
              <a:rPr lang="en-US" altLang="zh-CN" sz="2000" b="1" dirty="0">
                <a:solidFill>
                  <a:srgbClr val="1D07BF"/>
                </a:solidFill>
              </a:rPr>
              <a:t>mask</a:t>
            </a:r>
            <a:r>
              <a:rPr lang="zh-CN" altLang="en-US" sz="2000" b="1" dirty="0">
                <a:solidFill>
                  <a:srgbClr val="1D07BF"/>
                </a:solidFill>
              </a:rPr>
              <a:t>，</a:t>
            </a:r>
            <a:r>
              <a:rPr lang="zh-CN" altLang="en-US" sz="2000" dirty="0"/>
              <a:t>避免与 </a:t>
            </a:r>
            <a:r>
              <a:rPr lang="en-US" altLang="zh-CN" sz="2000" i="1" dirty="0">
                <a:solidFill>
                  <a:srgbClr val="1D07BF"/>
                </a:solidFill>
              </a:rPr>
              <a:t>Kernel</a:t>
            </a:r>
            <a:r>
              <a:rPr lang="zh-CN" altLang="en-US" sz="2000" dirty="0"/>
              <a:t>核函数混淆</a:t>
            </a:r>
            <a:r>
              <a:rPr lang="en-US" sz="20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通常，同一个卷积</a:t>
            </a:r>
            <a:r>
              <a:rPr lang="en-US" altLang="zh-CN" sz="2000" dirty="0"/>
              <a:t>mask</a:t>
            </a:r>
            <a:r>
              <a:rPr lang="zh-CN" altLang="en-US" sz="2000" dirty="0"/>
              <a:t>用于数组的所有元素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34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Convolution</a:t>
            </a:r>
          </a:p>
          <a:p>
            <a:pPr lvl="1"/>
            <a:r>
              <a:rPr lang="en-US" altLang="zh-CN" dirty="0"/>
              <a:t>An important parallel computation pattern </a:t>
            </a:r>
          </a:p>
          <a:p>
            <a:r>
              <a:rPr lang="en-US" altLang="zh-CN" dirty="0"/>
              <a:t>Taking advance of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Constant memory and caching</a:t>
            </a:r>
          </a:p>
          <a:p>
            <a:r>
              <a:rPr lang="en-US" altLang="zh-CN" dirty="0"/>
              <a:t>Tiled 1D convolution algorithms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Addressing memory bandwidth issue in accessing N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Algorithms and analysis</a:t>
            </a:r>
          </a:p>
          <a:p>
            <a:r>
              <a:rPr lang="en-US" b="1" dirty="0">
                <a:solidFill>
                  <a:srgbClr val="1D07BF"/>
                </a:solidFill>
              </a:rPr>
              <a:t>Tiled 2D convolution with halo cells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1D07BF"/>
                </a:solidFill>
              </a:rPr>
              <a:t>Algorithms and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58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Padded format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503078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图像有各种大小和形状，从文件读取到内存时以行主序格式存储。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sz="2400" dirty="0"/>
              <a:t>如果图像的宽度（以字节为单位）不是 </a:t>
            </a:r>
            <a:r>
              <a:rPr lang="en-US" sz="2400" dirty="0"/>
              <a:t>DRAM </a:t>
            </a:r>
            <a:r>
              <a:rPr lang="en-US" altLang="zh-CN" sz="2400" dirty="0"/>
              <a:t>burst</a:t>
            </a:r>
            <a:r>
              <a:rPr lang="zh-CN" altLang="en-US" sz="2400" dirty="0"/>
              <a:t>大小的倍数，则会导致 </a:t>
            </a:r>
            <a:r>
              <a:rPr lang="en-US" sz="2400" dirty="0"/>
              <a:t>DRAM </a:t>
            </a:r>
            <a:r>
              <a:rPr lang="zh-CN" altLang="en-US" sz="2400" dirty="0"/>
              <a:t>带宽利用率低下</a:t>
            </a:r>
            <a:r>
              <a:rPr lang="en-US" sz="2000" dirty="0"/>
              <a:t>.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24C0028-51F1-451D-8F67-2A8E92088F0B}" type="slidenum">
              <a:rPr lang="en-US" sz="1400" smtClean="0">
                <a:latin typeface="Times New Roman" pitchFamily="18" charset="0"/>
              </a:rPr>
              <a:pPr eaLnBrk="1" hangingPunct="1"/>
              <a:t>41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26" name="Picture 1" descr="f07-15-97801281198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2687122"/>
            <a:ext cx="4905446" cy="23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75946" y="3423356"/>
            <a:ext cx="2118946" cy="1200329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Take 4 pixel as a burst, elements in row 1 need two DRAM bursts to load.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725615" y="3886201"/>
            <a:ext cx="1406770" cy="281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75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Padded format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24C0028-51F1-451D-8F67-2A8E92088F0B}" type="slidenum">
              <a:rPr lang="en-US" sz="1400" smtClean="0">
                <a:latin typeface="Times New Roman" pitchFamily="18" charset="0"/>
              </a:rPr>
              <a:pPr eaLnBrk="1" hangingPunct="1"/>
              <a:t>42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7" name="Picture 1" descr="f07-16-97801281198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77" y="1531750"/>
            <a:ext cx="5036931" cy="3733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787286" y="5637948"/>
            <a:ext cx="4655527" cy="40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Linearized 1D index = row * pitch + column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683602" y="2517531"/>
            <a:ext cx="2716823" cy="2831544"/>
          </a:xfrm>
          <a:prstGeom prst="rect">
            <a:avLst/>
          </a:prstGeom>
          <a:ln>
            <a:solidFill>
              <a:srgbClr val="1D07B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200" dirty="0">
                <a:solidFill>
                  <a:srgbClr val="1D07BF"/>
                </a:solidFill>
              </a:rPr>
              <a:t>//Image Matrix declaration</a:t>
            </a:r>
          </a:p>
          <a:p>
            <a:pPr>
              <a:defRPr/>
            </a:pPr>
            <a:r>
              <a:rPr lang="en-US" altLang="zh-CN" sz="2200" dirty="0" err="1">
                <a:solidFill>
                  <a:srgbClr val="1D07BF"/>
                </a:solidFill>
              </a:rPr>
              <a:t>typedef</a:t>
            </a:r>
            <a:r>
              <a:rPr lang="en-US" altLang="zh-CN" sz="2200" dirty="0">
                <a:solidFill>
                  <a:srgbClr val="1D07BF"/>
                </a:solidFill>
              </a:rPr>
              <a:t> </a:t>
            </a:r>
            <a:r>
              <a:rPr lang="en-US" altLang="zh-CN" sz="2200" dirty="0" err="1">
                <a:solidFill>
                  <a:srgbClr val="1D07BF"/>
                </a:solidFill>
              </a:rPr>
              <a:t>struct</a:t>
            </a:r>
            <a:r>
              <a:rPr lang="en-US" altLang="zh-CN" sz="2200" dirty="0">
                <a:solidFill>
                  <a:srgbClr val="1D07BF"/>
                </a:solidFill>
              </a:rPr>
              <a:t> {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1D07BF"/>
                </a:solidFill>
              </a:rPr>
              <a:t>int</a:t>
            </a:r>
            <a:r>
              <a:rPr lang="en-US" altLang="zh-CN" dirty="0">
                <a:solidFill>
                  <a:srgbClr val="1D07BF"/>
                </a:solidFill>
              </a:rPr>
              <a:t> width;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1D07BF"/>
                </a:solidFill>
              </a:rPr>
              <a:t>int</a:t>
            </a:r>
            <a:r>
              <a:rPr lang="en-US" altLang="zh-CN" dirty="0">
                <a:solidFill>
                  <a:srgbClr val="1D07BF"/>
                </a:solidFill>
              </a:rPr>
              <a:t> height;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pitch;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1D07BF"/>
                </a:solidFill>
              </a:rPr>
              <a:t>int</a:t>
            </a:r>
            <a:r>
              <a:rPr lang="en-US" altLang="zh-CN" dirty="0">
                <a:solidFill>
                  <a:srgbClr val="1D07BF"/>
                </a:solidFill>
              </a:rPr>
              <a:t> channels;</a:t>
            </a:r>
          </a:p>
          <a:p>
            <a:pPr lvl="1">
              <a:defRPr/>
            </a:pPr>
            <a:r>
              <a:rPr lang="en-US" altLang="zh-CN" dirty="0">
                <a:solidFill>
                  <a:srgbClr val="1D07BF"/>
                </a:solidFill>
              </a:rPr>
              <a:t>float* data;</a:t>
            </a:r>
          </a:p>
          <a:p>
            <a:pPr>
              <a:defRPr/>
            </a:pPr>
            <a:r>
              <a:rPr lang="en-US" altLang="zh-CN" sz="2200" dirty="0">
                <a:solidFill>
                  <a:srgbClr val="1D07BF"/>
                </a:solidFill>
              </a:rPr>
              <a:t>} *</a:t>
            </a:r>
            <a:r>
              <a:rPr lang="en-US" altLang="zh-CN" sz="2200" dirty="0" err="1">
                <a:solidFill>
                  <a:srgbClr val="1D07BF"/>
                </a:solidFill>
              </a:rPr>
              <a:t>wbImage_t</a:t>
            </a:r>
            <a:r>
              <a:rPr lang="en-US" altLang="zh-CN" sz="2200" dirty="0">
                <a:solidFill>
                  <a:srgbClr val="1D07B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35121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403350" y="1803400"/>
            <a:ext cx="45593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0100" y="2413000"/>
            <a:ext cx="3276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tiles need to be larger than output tiles.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70100" y="5537200"/>
            <a:ext cx="3276600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03350" y="1803400"/>
            <a:ext cx="666750" cy="435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46700" y="2413000"/>
            <a:ext cx="615950" cy="375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204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F39DF853-503A-4CDC-BA5C-084C347A5F5C}" type="slidenum">
              <a:rPr lang="en-US" sz="1400" smtClean="0">
                <a:latin typeface="Times New Roman" pitchFamily="18" charset="0"/>
              </a:rPr>
              <a:pPr eaLnBrk="1" hangingPunct="1"/>
              <a:t>43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4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5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83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8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16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24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355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36763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368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6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24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2000" y="2413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31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416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24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20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31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16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224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35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320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31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16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03350" y="18161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386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98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546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530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78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386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980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53013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530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578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386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498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8250" y="5245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594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78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386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498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82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594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78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386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498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82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594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578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19600" y="46482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542" name="TextBox 65"/>
          <p:cNvSpPr txBox="1">
            <a:spLocks noChangeArrowheads="1"/>
          </p:cNvSpPr>
          <p:nvPr/>
        </p:nvSpPr>
        <p:spPr bwMode="auto">
          <a:xfrm>
            <a:off x="2506663" y="3671888"/>
            <a:ext cx="2547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Output Tile</a:t>
            </a:r>
          </a:p>
        </p:txBody>
      </p:sp>
      <p:sp>
        <p:nvSpPr>
          <p:cNvPr id="20543" name="TextBox 66"/>
          <p:cNvSpPr txBox="1">
            <a:spLocks noChangeArrowheads="1"/>
          </p:cNvSpPr>
          <p:nvPr/>
        </p:nvSpPr>
        <p:spPr bwMode="auto">
          <a:xfrm>
            <a:off x="6769100" y="2870200"/>
            <a:ext cx="2181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Input Tile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178550" y="3211513"/>
            <a:ext cx="5905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24600" y="4191000"/>
            <a:ext cx="2038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采用</a:t>
            </a:r>
            <a:r>
              <a:rPr lang="en-US" altLang="zh-CN" sz="2000" dirty="0"/>
              <a:t>tile</a:t>
            </a:r>
            <a:r>
              <a:rPr lang="zh-CN" altLang="en-US" sz="2000" dirty="0"/>
              <a:t>策略，将输入分块加载到共享内存中。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276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v.s</a:t>
            </a:r>
            <a:r>
              <a:rPr lang="en-US" dirty="0"/>
              <a:t>. Output tile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1777460"/>
            <a:ext cx="4462096" cy="1941686"/>
          </a:xfrm>
          <a:ln>
            <a:solidFill>
              <a:srgbClr val="1D07BF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</a:pP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ty =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row_o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O_TILE_SIZE + ty;</a:t>
            </a:r>
          </a:p>
          <a:p>
            <a:pPr marL="0" indent="0">
              <a:buFontTx/>
              <a:buNone/>
            </a:pP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col_o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O_TILE_SIZE + </a:t>
            </a:r>
            <a:r>
              <a:rPr lang="en-US" altLang="zh-CN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altLang="zh-CN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endParaRPr lang="en-US" altLang="zh-CN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row_i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row_o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Mask_Width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  <a:p>
            <a:pPr marL="0" indent="0">
              <a:buFontTx/>
              <a:buNone/>
            </a:pP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col_i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col_o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sz="2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Mask_Width</a:t>
            </a:r>
            <a:r>
              <a:rPr lang="en-US" altLang="zh-CN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24C0028-51F1-451D-8F67-2A8E92088F0B}" type="slidenum">
              <a:rPr lang="en-US" sz="1400" smtClean="0">
                <a:latin typeface="Times New Roman" pitchFamily="18" charset="0"/>
              </a:rPr>
              <a:pPr eaLnBrk="1" hangingPunct="1"/>
              <a:t>44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7" name="Picture 1" descr="f07-18-97801281198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16" y="1576390"/>
            <a:ext cx="3435940" cy="158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47" y="3920216"/>
            <a:ext cx="6240706" cy="23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34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en-US" altLang="zh-CN" dirty="0" err="1"/>
              <a:t>v.s</a:t>
            </a:r>
            <a:r>
              <a:rPr lang="en-US" altLang="zh-CN" dirty="0"/>
              <a:t>. Output tile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使用与输入分块（</a:t>
            </a:r>
            <a:r>
              <a:rPr lang="en-US" altLang="zh-CN" sz="2400" dirty="0"/>
              <a:t> input tile </a:t>
            </a:r>
            <a:r>
              <a:rPr lang="zh-CN" altLang="en-US" sz="2400" dirty="0"/>
              <a:t>）匹配的线程块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每个线程加载输入分块的一个元素 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一些线程不参与计算输出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endParaRPr lang="en-US" altLang="zh-CN" sz="2800" dirty="0"/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400" dirty="0"/>
              <a:t>将会有“</a:t>
            </a:r>
            <a:r>
              <a:rPr lang="en-US" sz="2400" dirty="0"/>
              <a:t>if”</a:t>
            </a:r>
            <a:r>
              <a:rPr lang="zh-CN" altLang="en-US" sz="2400" dirty="0"/>
              <a:t>语句和控制流分歧（</a:t>
            </a:r>
            <a:r>
              <a:rPr lang="en-US" altLang="zh-CN" sz="2400" dirty="0"/>
              <a:t> control divergence </a:t>
            </a:r>
            <a:r>
              <a:rPr lang="zh-CN" altLang="en-US" sz="2400" dirty="0"/>
              <a:t>），以确保读取有效的元素 </a:t>
            </a:r>
            <a:endParaRPr lang="en-US" altLang="zh-CN" sz="2400" dirty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19CC6CFF-3B8F-4F5F-AB52-260F9DDAD127}" type="slidenum">
              <a:rPr lang="en-US" sz="1400" smtClean="0">
                <a:latin typeface="Times New Roman" pitchFamily="18" charset="0"/>
              </a:rPr>
              <a:pPr eaLnBrk="1" hangingPunct="1"/>
              <a:t>45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21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Input Tile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B083716-D88A-4DFD-A8FF-4578AFECAD83}" type="slidenum">
              <a:rPr lang="en-US" sz="1400" smtClean="0">
                <a:latin typeface="Times New Roman" pitchFamily="18" charset="0"/>
              </a:rPr>
              <a:pPr eaLnBrk="1" hangingPunct="1"/>
              <a:t>46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56" y="1808019"/>
            <a:ext cx="3443995" cy="31388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50762" y="5282269"/>
            <a:ext cx="6825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Threads that loads halos outside N should return 0.0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1" y="1807530"/>
            <a:ext cx="4506058" cy="3139321"/>
          </a:xfrm>
          <a:prstGeom prst="rect">
            <a:avLst/>
          </a:prstGeom>
          <a:ln>
            <a:solidFill>
              <a:srgbClr val="1D07BF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/>
              <a:t>__shared__ float </a:t>
            </a:r>
            <a:r>
              <a:rPr lang="en-US" altLang="zh-CN" b="1" dirty="0" err="1"/>
              <a:t>N_ds</a:t>
            </a:r>
            <a:r>
              <a:rPr lang="en-US" altLang="zh-CN" b="1" dirty="0"/>
              <a:t>[TILE_SIZE + MAX_MASK_WIDTH-1] [TILE_SIZE + MAX_MASK_WIDTH-1]</a:t>
            </a:r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if((</a:t>
            </a:r>
            <a:r>
              <a:rPr lang="en-US" altLang="zh-CN" b="1" dirty="0" err="1"/>
              <a:t>row_i</a:t>
            </a:r>
            <a:r>
              <a:rPr lang="en-US" altLang="zh-CN" b="1" dirty="0"/>
              <a:t> &gt;= 0) &amp;&amp; (</a:t>
            </a:r>
            <a:r>
              <a:rPr lang="en-US" altLang="zh-CN" b="1" dirty="0" err="1"/>
              <a:t>row_i</a:t>
            </a:r>
            <a:r>
              <a:rPr lang="en-US" altLang="zh-CN" b="1" dirty="0"/>
              <a:t> &lt; height) &amp;&amp; </a:t>
            </a:r>
          </a:p>
          <a:p>
            <a:pPr>
              <a:defRPr/>
            </a:pPr>
            <a:r>
              <a:rPr lang="en-US" altLang="zh-CN" b="1" dirty="0"/>
              <a:t>     (</a:t>
            </a:r>
            <a:r>
              <a:rPr lang="en-US" altLang="zh-CN" b="1" dirty="0" err="1"/>
              <a:t>col_i</a:t>
            </a:r>
            <a:r>
              <a:rPr lang="en-US" altLang="zh-CN" b="1" dirty="0"/>
              <a:t> &gt;= 0)  &amp;&amp; (</a:t>
            </a:r>
            <a:r>
              <a:rPr lang="en-US" altLang="zh-CN" b="1" dirty="0" err="1"/>
              <a:t>col_i</a:t>
            </a:r>
            <a:r>
              <a:rPr lang="en-US" altLang="zh-CN" b="1" dirty="0"/>
              <a:t> &lt; width) ) {</a:t>
            </a:r>
          </a:p>
          <a:p>
            <a:pPr>
              <a:defRPr/>
            </a:pPr>
            <a:r>
              <a:rPr lang="en-US" altLang="zh-CN" b="1" dirty="0"/>
              <a:t>    </a:t>
            </a:r>
            <a:r>
              <a:rPr lang="en-US" altLang="zh-CN" b="1" dirty="0" err="1"/>
              <a:t>N_ds</a:t>
            </a:r>
            <a:r>
              <a:rPr lang="en-US" altLang="zh-CN" b="1" dirty="0"/>
              <a:t>[ty][</a:t>
            </a:r>
            <a:r>
              <a:rPr lang="en-US" altLang="zh-CN" b="1" dirty="0" err="1"/>
              <a:t>tx</a:t>
            </a:r>
            <a:r>
              <a:rPr lang="en-US" altLang="zh-CN" b="1" dirty="0"/>
              <a:t>] = data[</a:t>
            </a:r>
            <a:r>
              <a:rPr lang="en-US" altLang="zh-CN" b="1" dirty="0" err="1"/>
              <a:t>row_i</a:t>
            </a:r>
            <a:r>
              <a:rPr lang="en-US" altLang="zh-CN" b="1" dirty="0"/>
              <a:t>*pitch + </a:t>
            </a:r>
            <a:r>
              <a:rPr lang="en-US" altLang="zh-CN" b="1" dirty="0" err="1"/>
              <a:t>col_i</a:t>
            </a:r>
            <a:r>
              <a:rPr lang="en-US" altLang="zh-CN" b="1" dirty="0"/>
              <a:t>];</a:t>
            </a:r>
            <a:endParaRPr lang="pt-BR" altLang="zh-CN" b="1" dirty="0"/>
          </a:p>
          <a:p>
            <a:pPr>
              <a:defRPr/>
            </a:pPr>
            <a:r>
              <a:rPr lang="en-US" altLang="zh-CN" b="1" dirty="0"/>
              <a:t>  }</a:t>
            </a:r>
          </a:p>
          <a:p>
            <a:pPr>
              <a:defRPr/>
            </a:pPr>
            <a:r>
              <a:rPr lang="en-US" altLang="zh-CN" b="1" dirty="0"/>
              <a:t>  else{</a:t>
            </a:r>
          </a:p>
          <a:p>
            <a:pPr>
              <a:defRPr/>
            </a:pPr>
            <a:r>
              <a:rPr lang="en-US" altLang="zh-CN" b="1" dirty="0"/>
              <a:t>    </a:t>
            </a:r>
            <a:r>
              <a:rPr lang="en-US" altLang="zh-CN" b="1" dirty="0" err="1"/>
              <a:t>N_ds</a:t>
            </a:r>
            <a:r>
              <a:rPr lang="en-US" altLang="zh-CN" b="1" dirty="0"/>
              <a:t>[ty][</a:t>
            </a:r>
            <a:r>
              <a:rPr lang="en-US" altLang="zh-CN" b="1" dirty="0" err="1"/>
              <a:t>tx</a:t>
            </a:r>
            <a:r>
              <a:rPr lang="en-US" altLang="zh-CN" b="1" dirty="0"/>
              <a:t>] = 0.0f;</a:t>
            </a:r>
          </a:p>
          <a:p>
            <a:pPr>
              <a:defRPr/>
            </a:pPr>
            <a:r>
              <a:rPr lang="en-US" altLang="zh-CN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13469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 threads do not participate in calculating output.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051431" cy="4106008"/>
          </a:xfrm>
          <a:ln>
            <a:solidFill>
              <a:srgbClr val="1D07BF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b="1" dirty="0"/>
              <a:t>float output = 0;  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if(ty &lt; O_TILE_SIZE &amp;&amp; </a:t>
            </a:r>
            <a:r>
              <a:rPr lang="en-US" b="1" dirty="0" err="1"/>
              <a:t>tx</a:t>
            </a:r>
            <a:r>
              <a:rPr lang="en-US" b="1" dirty="0"/>
              <a:t> &lt; O_TILE_SIZE)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</a:t>
            </a:r>
            <a:r>
              <a:rPr lang="nn-NO" b="1" dirty="0"/>
              <a:t>for(i = 0; i &lt; MASK_WIDTH; i++) 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  for(j = 0; j &lt; </a:t>
            </a:r>
            <a:r>
              <a:rPr lang="nn-NO" altLang="zh-CN" b="1" dirty="0"/>
              <a:t>MASK_WIDTH</a:t>
            </a:r>
            <a:r>
              <a:rPr lang="en-US" b="1" dirty="0"/>
              <a:t>; j++) {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    output += M[</a:t>
            </a:r>
            <a:r>
              <a:rPr lang="en-US" b="1" dirty="0" err="1"/>
              <a:t>i</a:t>
            </a:r>
            <a:r>
              <a:rPr lang="en-US" b="1" dirty="0"/>
              <a:t>][j] * </a:t>
            </a:r>
            <a:r>
              <a:rPr lang="en-US" b="1" dirty="0" err="1"/>
              <a:t>N_ds</a:t>
            </a:r>
            <a:r>
              <a:rPr lang="en-US" b="1" dirty="0"/>
              <a:t>[</a:t>
            </a:r>
            <a:r>
              <a:rPr lang="en-US" b="1" dirty="0" err="1"/>
              <a:t>i+ty</a:t>
            </a:r>
            <a:r>
              <a:rPr lang="en-US" b="1" dirty="0"/>
              <a:t>][</a:t>
            </a:r>
            <a:r>
              <a:rPr lang="en-US" b="1" dirty="0" err="1"/>
              <a:t>j+tx</a:t>
            </a:r>
            <a:r>
              <a:rPr lang="en-US" b="1" dirty="0"/>
              <a:t>];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   }</a:t>
            </a:r>
          </a:p>
          <a:p>
            <a:pPr marL="0" indent="0">
              <a:buFontTx/>
              <a:buNone/>
              <a:defRPr/>
            </a:pPr>
            <a:r>
              <a:rPr lang="en-US" b="1" dirty="0"/>
              <a:t>     }</a:t>
            </a:r>
          </a:p>
          <a:p>
            <a:pPr marL="0" indent="0">
              <a:buFontTx/>
              <a:buNone/>
            </a:pPr>
            <a:r>
              <a:rPr lang="en-US" altLang="zh-CN" b="1" dirty="0">
                <a:solidFill>
                  <a:srgbClr val="1D07BF"/>
                </a:solidFill>
              </a:rPr>
              <a:t>     if(</a:t>
            </a:r>
            <a:r>
              <a:rPr lang="en-US" altLang="zh-CN" b="1" dirty="0" err="1">
                <a:solidFill>
                  <a:srgbClr val="1D07BF"/>
                </a:solidFill>
              </a:rPr>
              <a:t>row_o</a:t>
            </a:r>
            <a:r>
              <a:rPr lang="en-US" altLang="zh-CN" b="1" dirty="0">
                <a:solidFill>
                  <a:srgbClr val="1D07BF"/>
                </a:solidFill>
              </a:rPr>
              <a:t> &lt; height &amp;&amp; </a:t>
            </a:r>
            <a:r>
              <a:rPr lang="en-US" altLang="zh-CN" b="1" dirty="0" err="1">
                <a:solidFill>
                  <a:srgbClr val="1D07BF"/>
                </a:solidFill>
              </a:rPr>
              <a:t>col_o</a:t>
            </a:r>
            <a:r>
              <a:rPr lang="en-US" altLang="zh-CN" b="1" dirty="0">
                <a:solidFill>
                  <a:srgbClr val="1D07BF"/>
                </a:solidFill>
              </a:rPr>
              <a:t> &lt; width)</a:t>
            </a:r>
          </a:p>
          <a:p>
            <a:pPr marL="0" indent="0">
              <a:buFontTx/>
              <a:buNone/>
            </a:pPr>
            <a:r>
              <a:rPr lang="en-US" altLang="zh-CN" b="1" dirty="0">
                <a:solidFill>
                  <a:srgbClr val="1D07BF"/>
                </a:solidFill>
              </a:rPr>
              <a:t>        data[</a:t>
            </a:r>
            <a:r>
              <a:rPr lang="en-US" altLang="zh-CN" b="1" dirty="0" err="1">
                <a:solidFill>
                  <a:srgbClr val="1D07BF"/>
                </a:solidFill>
              </a:rPr>
              <a:t>row_o</a:t>
            </a:r>
            <a:r>
              <a:rPr lang="en-US" altLang="zh-CN" b="1" dirty="0">
                <a:solidFill>
                  <a:srgbClr val="1D07BF"/>
                </a:solidFill>
              </a:rPr>
              <a:t> * width + </a:t>
            </a:r>
            <a:r>
              <a:rPr lang="en-US" altLang="zh-CN" b="1" dirty="0" err="1">
                <a:solidFill>
                  <a:srgbClr val="1D07BF"/>
                </a:solidFill>
              </a:rPr>
              <a:t>col_o</a:t>
            </a:r>
            <a:r>
              <a:rPr lang="en-US" altLang="zh-CN" b="1" dirty="0">
                <a:solidFill>
                  <a:srgbClr val="1D07BF"/>
                </a:solidFill>
              </a:rPr>
              <a:t>] = output;</a:t>
            </a:r>
          </a:p>
          <a:p>
            <a:pPr marL="0" indent="0">
              <a:buFontTx/>
              <a:buNone/>
            </a:pPr>
            <a:r>
              <a:rPr lang="en-US" altLang="zh-CN" b="1" dirty="0"/>
              <a:t>}</a:t>
            </a:r>
            <a:endParaRPr lang="en-US" b="1" dirty="0"/>
          </a:p>
          <a:p>
            <a:pPr marL="0" indent="0">
              <a:buFontTx/>
              <a:buNone/>
              <a:defRPr/>
            </a:pPr>
            <a:r>
              <a:rPr lang="en-US" b="1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03CF672C-3C08-4A3A-A177-9D97CE09119C}" type="slidenum">
              <a:rPr lang="en-US" sz="1400" smtClean="0">
                <a:latin typeface="Times New Roman" pitchFamily="18" charset="0"/>
              </a:rPr>
              <a:pPr eaLnBrk="1" hangingPunct="1"/>
              <a:t>47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12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403350" y="1803400"/>
            <a:ext cx="45593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0100" y="2413000"/>
            <a:ext cx="3276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2D Tile convolution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70100" y="5537200"/>
            <a:ext cx="3276600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03350" y="1803400"/>
            <a:ext cx="666750" cy="435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46700" y="2413000"/>
            <a:ext cx="615950" cy="375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204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F39DF853-503A-4CDC-BA5C-084C347A5F5C}" type="slidenum">
              <a:rPr lang="en-US" sz="1400" smtClean="0">
                <a:latin typeface="Times New Roman" pitchFamily="18" charset="0"/>
              </a:rPr>
              <a:pPr eaLnBrk="1" hangingPunct="1"/>
              <a:t>48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4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5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83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8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16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24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355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36763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368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6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24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2000" y="2413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31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416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24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20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31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16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224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35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320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31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16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03350" y="18161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386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98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546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530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78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386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980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53013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530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578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386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498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8250" y="5245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594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78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386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498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82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594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78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386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498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82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594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578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19600" y="46482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542" name="TextBox 65"/>
          <p:cNvSpPr txBox="1">
            <a:spLocks noChangeArrowheads="1"/>
          </p:cNvSpPr>
          <p:nvPr/>
        </p:nvSpPr>
        <p:spPr bwMode="auto">
          <a:xfrm>
            <a:off x="2506663" y="3671888"/>
            <a:ext cx="2547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 dirty="0"/>
              <a:t>Output Tile</a:t>
            </a:r>
          </a:p>
        </p:txBody>
      </p:sp>
      <p:sp>
        <p:nvSpPr>
          <p:cNvPr id="20543" name="TextBox 66"/>
          <p:cNvSpPr txBox="1">
            <a:spLocks noChangeArrowheads="1"/>
          </p:cNvSpPr>
          <p:nvPr/>
        </p:nvSpPr>
        <p:spPr bwMode="auto">
          <a:xfrm>
            <a:off x="6769100" y="2870200"/>
            <a:ext cx="19939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 dirty="0"/>
              <a:t>Input Tile</a:t>
            </a:r>
          </a:p>
          <a:p>
            <a:pPr eaLnBrk="1" hangingPunct="1"/>
            <a:r>
              <a:rPr lang="en-US" sz="3600" dirty="0"/>
              <a:t>12X12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178550" y="3211513"/>
            <a:ext cx="5905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73825" y="2108200"/>
            <a:ext cx="157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Mask_Width</a:t>
            </a:r>
            <a:r>
              <a:rPr lang="en-US" dirty="0"/>
              <a:t> = 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70100" y="358140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52975" y="3543030"/>
            <a:ext cx="60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28950" y="3412123"/>
            <a:ext cx="169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TILE_SIZE </a:t>
            </a:r>
            <a:r>
              <a:rPr lang="en-US" altLang="zh-CN" dirty="0"/>
              <a:t>8X8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for a small 8X8 output tile example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Mask_Width</a:t>
            </a:r>
            <a:r>
              <a:rPr lang="en-US" altLang="zh-CN" sz="1800" dirty="0"/>
              <a:t> =5)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总共</a:t>
            </a:r>
            <a:r>
              <a:rPr lang="en-US" dirty="0"/>
              <a:t>12X12=144</a:t>
            </a:r>
            <a:r>
              <a:rPr lang="zh-CN" altLang="en-US" dirty="0"/>
              <a:t>个</a:t>
            </a:r>
            <a:r>
              <a:rPr lang="en-US" dirty="0"/>
              <a:t> N</a:t>
            </a:r>
            <a:r>
              <a:rPr lang="zh-CN" altLang="en-US" dirty="0"/>
              <a:t>中的元素需要加载到共享内存</a:t>
            </a:r>
            <a:r>
              <a:rPr lang="en-US" dirty="0"/>
              <a:t> shared memory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计算每个</a:t>
            </a:r>
            <a:r>
              <a:rPr lang="en-US" dirty="0"/>
              <a:t>P</a:t>
            </a:r>
            <a:r>
              <a:rPr lang="zh-CN" altLang="en-US" dirty="0"/>
              <a:t>中的元素需要读取</a:t>
            </a:r>
            <a:r>
              <a:rPr lang="en-US" dirty="0"/>
              <a:t>25</a:t>
            </a:r>
            <a:r>
              <a:rPr lang="zh-CN" altLang="en-US" dirty="0"/>
              <a:t>次</a:t>
            </a:r>
            <a:r>
              <a:rPr lang="en-US" dirty="0"/>
              <a:t> N </a:t>
            </a:r>
            <a:r>
              <a:rPr lang="zh-CN" altLang="en-US" dirty="0"/>
              <a:t>中的元素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也就是 </a:t>
            </a:r>
            <a:r>
              <a:rPr lang="en-US" dirty="0"/>
              <a:t>8X8X25 = 1,600 </a:t>
            </a:r>
            <a:r>
              <a:rPr lang="zh-CN" altLang="en-US" dirty="0"/>
              <a:t>次的全局内存读取被转换为共享内存读取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因此，读取次数减少 </a:t>
            </a:r>
            <a:r>
              <a:rPr lang="en-US" sz="2400" dirty="0"/>
              <a:t>1,600/144 = 11X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17588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1D</a:t>
            </a:r>
            <a:r>
              <a:rPr lang="zh-CN" altLang="en-US" dirty="0"/>
              <a:t>卷积通常用于音频处理（</a:t>
            </a:r>
            <a:r>
              <a:rPr lang="en-US" u="sng" dirty="0"/>
              <a:t> audio processing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掩码大小通常是一个奇数个元素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以实现对称（在此例中为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u="sng" dirty="0"/>
          </a:p>
          <a:p>
            <a:pPr lvl="1"/>
            <a:endParaRPr lang="en-US" sz="1000" dirty="0"/>
          </a:p>
          <a:p>
            <a:r>
              <a:rPr lang="zh-CN" altLang="en-US" dirty="0"/>
              <a:t>元素</a:t>
            </a:r>
            <a:r>
              <a:rPr lang="en-US" dirty="0"/>
              <a:t>P[2]</a:t>
            </a:r>
            <a:r>
              <a:rPr lang="zh-CN" altLang="en-US" dirty="0"/>
              <a:t>的计算方式：</a:t>
            </a:r>
            <a:endParaRPr lang="en-US" dirty="0"/>
          </a:p>
        </p:txBody>
      </p:sp>
      <p:grpSp>
        <p:nvGrpSpPr>
          <p:cNvPr id="56" name="Group 1"/>
          <p:cNvGrpSpPr>
            <a:grpSpLocks/>
          </p:cNvGrpSpPr>
          <p:nvPr/>
        </p:nvGrpSpPr>
        <p:grpSpPr bwMode="auto">
          <a:xfrm>
            <a:off x="428734" y="3429000"/>
            <a:ext cx="8286531" cy="2736715"/>
            <a:chOff x="131763" y="1503918"/>
            <a:chExt cx="8798627" cy="2927350"/>
          </a:xfrm>
        </p:grpSpPr>
        <p:sp>
          <p:nvSpPr>
            <p:cNvPr id="57" name="Rectangle 56"/>
            <p:cNvSpPr/>
            <p:nvPr/>
          </p:nvSpPr>
          <p:spPr>
            <a:xfrm>
              <a:off x="555659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66834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65307" y="3975655"/>
              <a:ext cx="304824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76482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74956" y="3975655"/>
              <a:ext cx="304824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45139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02376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50087" y="3974068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16849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74085" y="3974068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314749" y="4267755"/>
              <a:ext cx="838267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950414" y="2307193"/>
              <a:ext cx="874783" cy="166846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36"/>
            <p:cNvSpPr txBox="1">
              <a:spLocks noChangeArrowheads="1"/>
            </p:cNvSpPr>
            <p:nvPr/>
          </p:nvSpPr>
          <p:spPr bwMode="auto">
            <a:xfrm>
              <a:off x="1138238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70" name="TextBox 137"/>
            <p:cNvSpPr txBox="1">
              <a:spLocks noChangeArrowheads="1"/>
            </p:cNvSpPr>
            <p:nvPr/>
          </p:nvSpPr>
          <p:spPr bwMode="auto">
            <a:xfrm>
              <a:off x="5332413" y="15039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21796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79032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26743" y="1886505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93505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550742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71658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28894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76605" y="1849993"/>
              <a:ext cx="457236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43367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000604" y="1849993"/>
              <a:ext cx="457236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67366" y="1849993"/>
              <a:ext cx="457236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46829" y="1849993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007978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465215" y="1886505"/>
              <a:ext cx="457236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960709" y="2480230"/>
              <a:ext cx="1268513" cy="14938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136"/>
            <p:cNvSpPr txBox="1">
              <a:spLocks noChangeArrowheads="1"/>
            </p:cNvSpPr>
            <p:nvPr/>
          </p:nvSpPr>
          <p:spPr bwMode="auto">
            <a:xfrm>
              <a:off x="2533207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87" name="TextBox 136"/>
            <p:cNvSpPr txBox="1">
              <a:spLocks noChangeArrowheads="1"/>
            </p:cNvSpPr>
            <p:nvPr/>
          </p:nvSpPr>
          <p:spPr bwMode="auto">
            <a:xfrm>
              <a:off x="1602698" y="1549956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88" name="TextBox 136"/>
            <p:cNvSpPr txBox="1">
              <a:spLocks noChangeArrowheads="1"/>
            </p:cNvSpPr>
            <p:nvPr/>
          </p:nvSpPr>
          <p:spPr bwMode="auto">
            <a:xfrm>
              <a:off x="206715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89" name="TextBox 136"/>
            <p:cNvSpPr txBox="1">
              <a:spLocks noChangeArrowheads="1"/>
            </p:cNvSpPr>
            <p:nvPr/>
          </p:nvSpPr>
          <p:spPr bwMode="auto">
            <a:xfrm>
              <a:off x="3463717" y="1549956"/>
              <a:ext cx="522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90" name="TextBox 136"/>
            <p:cNvSpPr txBox="1">
              <a:spLocks noChangeArrowheads="1"/>
            </p:cNvSpPr>
            <p:nvPr/>
          </p:nvSpPr>
          <p:spPr bwMode="auto">
            <a:xfrm>
              <a:off x="299766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91" name="TextBox 136"/>
            <p:cNvSpPr txBox="1">
              <a:spLocks noChangeArrowheads="1"/>
            </p:cNvSpPr>
            <p:nvPr/>
          </p:nvSpPr>
          <p:spPr bwMode="auto">
            <a:xfrm>
              <a:off x="3928178" y="1549956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92" name="TextBox 136"/>
            <p:cNvSpPr txBox="1">
              <a:spLocks noChangeArrowheads="1"/>
            </p:cNvSpPr>
            <p:nvPr/>
          </p:nvSpPr>
          <p:spPr bwMode="auto">
            <a:xfrm>
              <a:off x="4714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M[0]</a:t>
              </a:r>
            </a:p>
          </p:txBody>
        </p:sp>
        <p:sp>
          <p:nvSpPr>
            <p:cNvPr id="93" name="TextBox 136"/>
            <p:cNvSpPr txBox="1">
              <a:spLocks noChangeArrowheads="1"/>
            </p:cNvSpPr>
            <p:nvPr/>
          </p:nvSpPr>
          <p:spPr bwMode="auto">
            <a:xfrm>
              <a:off x="13858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M[3]</a:t>
              </a:r>
            </a:p>
          </p:txBody>
        </p:sp>
        <p:sp>
          <p:nvSpPr>
            <p:cNvPr id="94" name="TextBox 136"/>
            <p:cNvSpPr txBox="1">
              <a:spLocks noChangeArrowheads="1"/>
            </p:cNvSpPr>
            <p:nvPr/>
          </p:nvSpPr>
          <p:spPr bwMode="auto">
            <a:xfrm>
              <a:off x="7762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M[1]</a:t>
              </a:r>
            </a:p>
          </p:txBody>
        </p:sp>
        <p:sp>
          <p:nvSpPr>
            <p:cNvPr id="95" name="TextBox 136"/>
            <p:cNvSpPr txBox="1">
              <a:spLocks noChangeArrowheads="1"/>
            </p:cNvSpPr>
            <p:nvPr/>
          </p:nvSpPr>
          <p:spPr bwMode="auto">
            <a:xfrm>
              <a:off x="10810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M[2]</a:t>
              </a:r>
            </a:p>
          </p:txBody>
        </p:sp>
        <p:sp>
          <p:nvSpPr>
            <p:cNvPr id="96" name="TextBox 136"/>
            <p:cNvSpPr txBox="1">
              <a:spLocks noChangeArrowheads="1"/>
            </p:cNvSpPr>
            <p:nvPr/>
          </p:nvSpPr>
          <p:spPr bwMode="auto">
            <a:xfrm>
              <a:off x="1690688" y="3712131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M[4]</a:t>
              </a:r>
            </a:p>
          </p:txBody>
        </p:sp>
        <p:sp>
          <p:nvSpPr>
            <p:cNvPr id="97" name="TextBox 136"/>
            <p:cNvSpPr txBox="1">
              <a:spLocks noChangeArrowheads="1"/>
            </p:cNvSpPr>
            <p:nvPr/>
          </p:nvSpPr>
          <p:spPr bwMode="auto">
            <a:xfrm>
              <a:off x="5706360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98" name="TextBox 136"/>
            <p:cNvSpPr txBox="1">
              <a:spLocks noChangeArrowheads="1"/>
            </p:cNvSpPr>
            <p:nvPr/>
          </p:nvSpPr>
          <p:spPr bwMode="auto">
            <a:xfrm>
              <a:off x="7066542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99" name="TextBox 136"/>
            <p:cNvSpPr txBox="1">
              <a:spLocks noChangeArrowheads="1"/>
            </p:cNvSpPr>
            <p:nvPr/>
          </p:nvSpPr>
          <p:spPr bwMode="auto">
            <a:xfrm>
              <a:off x="6159754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100" name="TextBox 136"/>
            <p:cNvSpPr txBox="1">
              <a:spLocks noChangeArrowheads="1"/>
            </p:cNvSpPr>
            <p:nvPr/>
          </p:nvSpPr>
          <p:spPr bwMode="auto">
            <a:xfrm>
              <a:off x="6613148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106" name="TextBox 136"/>
            <p:cNvSpPr txBox="1">
              <a:spLocks noChangeArrowheads="1"/>
            </p:cNvSpPr>
            <p:nvPr/>
          </p:nvSpPr>
          <p:spPr bwMode="auto">
            <a:xfrm>
              <a:off x="7973330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107" name="TextBox 136"/>
            <p:cNvSpPr txBox="1">
              <a:spLocks noChangeArrowheads="1"/>
            </p:cNvSpPr>
            <p:nvPr/>
          </p:nvSpPr>
          <p:spPr bwMode="auto">
            <a:xfrm>
              <a:off x="7519936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115" name="TextBox 136"/>
            <p:cNvSpPr txBox="1">
              <a:spLocks noChangeArrowheads="1"/>
            </p:cNvSpPr>
            <p:nvPr/>
          </p:nvSpPr>
          <p:spPr bwMode="auto">
            <a:xfrm>
              <a:off x="8426726" y="1554718"/>
              <a:ext cx="5036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  <p:sp>
          <p:nvSpPr>
            <p:cNvPr id="116" name="TextBox 137"/>
            <p:cNvSpPr txBox="1">
              <a:spLocks noChangeArrowheads="1"/>
            </p:cNvSpPr>
            <p:nvPr/>
          </p:nvSpPr>
          <p:spPr bwMode="auto">
            <a:xfrm>
              <a:off x="758825" y="1513443"/>
              <a:ext cx="371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17" name="TextBox 137"/>
            <p:cNvSpPr txBox="1">
              <a:spLocks noChangeArrowheads="1"/>
            </p:cNvSpPr>
            <p:nvPr/>
          </p:nvSpPr>
          <p:spPr bwMode="auto">
            <a:xfrm>
              <a:off x="131763" y="3643868"/>
              <a:ext cx="42672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6330B-180F-49DC-B59C-3B89452FC2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7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34350" cy="49823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600" dirty="0"/>
              <a:t>分片方法 </a:t>
            </a:r>
            <a:r>
              <a:rPr lang="en-US" altLang="zh-CN" sz="2600" dirty="0"/>
              <a:t>Tiled 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(</a:t>
            </a:r>
            <a:r>
              <a:rPr lang="en-US" altLang="zh-CN" sz="2200" dirty="0"/>
              <a:t>O_</a:t>
            </a:r>
            <a:r>
              <a:rPr lang="en-US" sz="2200" dirty="0"/>
              <a:t>TILE_SIZE+Mask_Width-1)</a:t>
            </a:r>
            <a:r>
              <a:rPr lang="en-US" sz="2200" baseline="30000" dirty="0"/>
              <a:t>2</a:t>
            </a:r>
            <a:r>
              <a:rPr lang="en-US" sz="2200" dirty="0"/>
              <a:t> </a:t>
            </a:r>
            <a:r>
              <a:rPr lang="zh-CN" altLang="en-US" sz="2200" dirty="0"/>
              <a:t>个</a:t>
            </a:r>
            <a:r>
              <a:rPr lang="en-US" sz="2200" dirty="0"/>
              <a:t>N</a:t>
            </a:r>
            <a:r>
              <a:rPr lang="zh-CN" altLang="en-US" sz="2200" dirty="0"/>
              <a:t>中元素需要被读入共享内存 </a:t>
            </a:r>
            <a:r>
              <a:rPr lang="en-US" sz="2200" dirty="0"/>
              <a:t>shared memory</a:t>
            </a:r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zh-CN" altLang="en-US" sz="2600" dirty="0"/>
              <a:t>基本方法</a:t>
            </a:r>
            <a:r>
              <a:rPr lang="en-US" sz="2600" dirty="0"/>
              <a:t>Basic: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计算每个</a:t>
            </a:r>
            <a:r>
              <a:rPr lang="en-US" sz="2200" dirty="0"/>
              <a:t>P</a:t>
            </a:r>
            <a:r>
              <a:rPr lang="zh-CN" altLang="en-US" sz="2200" dirty="0"/>
              <a:t>中元素需要读取 </a:t>
            </a:r>
            <a:r>
              <a:rPr lang="en-US" sz="2200" dirty="0"/>
              <a:t>Mask_Width</a:t>
            </a:r>
            <a:r>
              <a:rPr lang="en-US" sz="2200" baseline="30000" dirty="0"/>
              <a:t>2 </a:t>
            </a:r>
            <a:r>
              <a:rPr lang="zh-CN" altLang="en-US" sz="2200" dirty="0"/>
              <a:t>个</a:t>
            </a:r>
            <a:r>
              <a:rPr lang="en-US" altLang="zh-CN" sz="2200" dirty="0"/>
              <a:t>N</a:t>
            </a:r>
            <a:r>
              <a:rPr lang="zh-CN" altLang="en-US" sz="2200" dirty="0"/>
              <a:t>中元素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总共</a:t>
            </a:r>
            <a:r>
              <a:rPr lang="en-US" sz="2200" dirty="0"/>
              <a:t>O_TILE_SIZE</a:t>
            </a:r>
            <a:r>
              <a:rPr lang="en-US" sz="2200" baseline="30000" dirty="0"/>
              <a:t>2</a:t>
            </a:r>
            <a:r>
              <a:rPr lang="en-US" sz="2200" dirty="0"/>
              <a:t> * Mask_Width</a:t>
            </a:r>
            <a:r>
              <a:rPr lang="en-US" sz="2200" baseline="30000" dirty="0"/>
              <a:t>2</a:t>
            </a:r>
            <a:r>
              <a:rPr lang="en-US" sz="2200" dirty="0"/>
              <a:t> </a:t>
            </a:r>
            <a:r>
              <a:rPr lang="zh-CN" altLang="en-US" sz="2200" dirty="0"/>
              <a:t>次全局内存读取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dirty="0"/>
              <a:t>The reduction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388452" y="5436166"/>
            <a:ext cx="6119446" cy="369332"/>
          </a:xfrm>
          <a:prstGeom prst="rect">
            <a:avLst/>
          </a:prstGeom>
          <a:ln>
            <a:solidFill>
              <a:srgbClr val="1D07B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D07BF"/>
                </a:solidFill>
              </a:rPr>
              <a:t>O_TILE_SIZE</a:t>
            </a:r>
            <a:r>
              <a:rPr lang="en-US" altLang="zh-CN" b="1" baseline="30000" dirty="0">
                <a:solidFill>
                  <a:srgbClr val="1D07BF"/>
                </a:solidFill>
              </a:rPr>
              <a:t>2</a:t>
            </a:r>
            <a:r>
              <a:rPr lang="en-US" altLang="zh-CN" b="1" dirty="0">
                <a:solidFill>
                  <a:srgbClr val="1D07BF"/>
                </a:solidFill>
              </a:rPr>
              <a:t> * Mask_Width</a:t>
            </a:r>
            <a:r>
              <a:rPr lang="en-US" altLang="zh-CN" b="1" baseline="30000" dirty="0">
                <a:solidFill>
                  <a:srgbClr val="1D07BF"/>
                </a:solidFill>
              </a:rPr>
              <a:t>2 </a:t>
            </a:r>
            <a:r>
              <a:rPr lang="en-US" altLang="zh-CN" b="1" dirty="0">
                <a:solidFill>
                  <a:srgbClr val="1D07BF"/>
                </a:solidFill>
              </a:rPr>
              <a:t>/</a:t>
            </a:r>
            <a:r>
              <a:rPr lang="en-US" altLang="zh-CN" b="1" baseline="30000" dirty="0">
                <a:solidFill>
                  <a:srgbClr val="1D07BF"/>
                </a:solidFill>
              </a:rPr>
              <a:t> </a:t>
            </a:r>
            <a:r>
              <a:rPr lang="en-US" altLang="zh-CN" b="1" dirty="0">
                <a:solidFill>
                  <a:srgbClr val="1D07BF"/>
                </a:solidFill>
              </a:rPr>
              <a:t>(O_TILE_SIZE+Mask_Width-1)</a:t>
            </a:r>
            <a:r>
              <a:rPr lang="en-US" altLang="zh-CN" b="1" baseline="30000" dirty="0">
                <a:solidFill>
                  <a:srgbClr val="1D07BF"/>
                </a:solidFill>
              </a:rPr>
              <a:t>2</a:t>
            </a:r>
            <a:r>
              <a:rPr lang="en-US" altLang="zh-CN" b="1" dirty="0">
                <a:solidFill>
                  <a:srgbClr val="1D07B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3663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Reduction for 2D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7719646" cy="858715"/>
          </a:xfrm>
        </p:spPr>
        <p:txBody>
          <a:bodyPr/>
          <a:lstStyle/>
          <a:p>
            <a:r>
              <a:rPr lang="en-US" dirty="0"/>
              <a:t>The reduction is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632329"/>
              </p:ext>
            </p:extLst>
          </p:nvPr>
        </p:nvGraphicFramePr>
        <p:xfrm>
          <a:off x="1063870" y="3085322"/>
          <a:ext cx="6921500" cy="174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339">
                <a:tc>
                  <a:txBody>
                    <a:bodyPr/>
                    <a:lstStyle/>
                    <a:p>
                      <a:r>
                        <a:rPr lang="en-US" dirty="0"/>
                        <a:t>TILE_SIZE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baseline="0" dirty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7300" y="2226607"/>
            <a:ext cx="6119446" cy="369332"/>
          </a:xfrm>
          <a:prstGeom prst="rect">
            <a:avLst/>
          </a:prstGeom>
          <a:ln>
            <a:solidFill>
              <a:srgbClr val="1D07B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D07BF"/>
                </a:solidFill>
              </a:rPr>
              <a:t>O_TILE_SIZE</a:t>
            </a:r>
            <a:r>
              <a:rPr lang="en-US" altLang="zh-CN" b="1" baseline="30000" dirty="0">
                <a:solidFill>
                  <a:srgbClr val="1D07BF"/>
                </a:solidFill>
              </a:rPr>
              <a:t>2</a:t>
            </a:r>
            <a:r>
              <a:rPr lang="en-US" altLang="zh-CN" b="1" dirty="0">
                <a:solidFill>
                  <a:srgbClr val="1D07BF"/>
                </a:solidFill>
              </a:rPr>
              <a:t> * Mask_Width</a:t>
            </a:r>
            <a:r>
              <a:rPr lang="en-US" altLang="zh-CN" b="1" baseline="30000" dirty="0">
                <a:solidFill>
                  <a:srgbClr val="1D07BF"/>
                </a:solidFill>
              </a:rPr>
              <a:t>2 </a:t>
            </a:r>
            <a:r>
              <a:rPr lang="en-US" altLang="zh-CN" b="1" dirty="0">
                <a:solidFill>
                  <a:srgbClr val="1D07BF"/>
                </a:solidFill>
              </a:rPr>
              <a:t>/</a:t>
            </a:r>
            <a:r>
              <a:rPr lang="en-US" altLang="zh-CN" b="1" baseline="30000" dirty="0">
                <a:solidFill>
                  <a:srgbClr val="1D07BF"/>
                </a:solidFill>
              </a:rPr>
              <a:t> </a:t>
            </a:r>
            <a:r>
              <a:rPr lang="en-US" altLang="zh-CN" b="1" dirty="0">
                <a:solidFill>
                  <a:srgbClr val="1D07BF"/>
                </a:solidFill>
              </a:rPr>
              <a:t>(O_TILE_SIZE+Mask_Width-1)</a:t>
            </a:r>
            <a:r>
              <a:rPr lang="en-US" altLang="zh-CN" b="1" baseline="30000" dirty="0">
                <a:solidFill>
                  <a:srgbClr val="1D07BF"/>
                </a:solidFill>
              </a:rPr>
              <a:t>2</a:t>
            </a:r>
            <a:r>
              <a:rPr lang="en-US" altLang="zh-CN" b="1" dirty="0">
                <a:solidFill>
                  <a:srgbClr val="1D07BF"/>
                </a:solidFill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17023" y="5130302"/>
            <a:ext cx="3921369" cy="923330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Input size: 64+8 = 72;</a:t>
            </a:r>
          </a:p>
          <a:p>
            <a:r>
              <a:rPr lang="en-US" altLang="zh-CN" dirty="0"/>
              <a:t>Tile size: 72x72 = 5184  or 20,736 bytes, larger than shared memory available.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66792" y="4563208"/>
            <a:ext cx="0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46385" y="5407301"/>
            <a:ext cx="975947" cy="369332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9x9 = 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064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Taking advance of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Constant memory and caching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r>
              <a:rPr lang="en-US" altLang="zh-CN" dirty="0"/>
              <a:t>Tiled convolution algorithms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Addressing memory bandwidth issue in accessing 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5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16251"/>
            <a:ext cx="5174273" cy="3160711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1D07BF"/>
                </a:solidFill>
              </a:rPr>
              <a:t>Programming Massively Parallel Processors, </a:t>
            </a:r>
          </a:p>
          <a:p>
            <a:pPr lvl="1"/>
            <a:r>
              <a:rPr lang="en-US" altLang="zh-CN" sz="2000" b="1" dirty="0"/>
              <a:t>A Hands-on Approach</a:t>
            </a:r>
          </a:p>
          <a:p>
            <a:pPr lvl="1"/>
            <a:r>
              <a:rPr lang="en-US" altLang="zh-CN" sz="2000" b="1" dirty="0"/>
              <a:t>Third Edition</a:t>
            </a:r>
          </a:p>
          <a:p>
            <a:pPr lvl="1"/>
            <a:endParaRPr lang="en-US" altLang="zh-CN" sz="2000" b="1" dirty="0"/>
          </a:p>
          <a:p>
            <a:pPr lvl="1"/>
            <a:r>
              <a:rPr lang="en-US" altLang="zh-CN" sz="2000" b="1" u="sng" dirty="0"/>
              <a:t>Chapter 7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55" y="2706352"/>
            <a:ext cx="2077914" cy="25590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1" y="1690689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hlinkClick r:id="rId3"/>
              </a:rPr>
              <a:t>CUDA C Programming Guide</a:t>
            </a:r>
            <a:r>
              <a:rPr lang="en-US" altLang="zh-CN" sz="2000" b="1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https://docs.nvidia.com/cuda/cuda-c-programming-guide/index.html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8649" y="6062968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David Kirk/NVIDIA and 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       ECE408/CS483/ECE498al University of Illinois, 2007-2016</a:t>
            </a:r>
          </a:p>
        </p:txBody>
      </p:sp>
    </p:spTree>
    <p:extLst>
      <p:ext uri="{BB962C8B-B14F-4D97-AF65-F5344CB8AC3E}">
        <p14:creationId xmlns:p14="http://schemas.microsoft.com/office/powerpoint/2010/main" val="378596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1"/>
          <p:cNvGrpSpPr>
            <a:grpSpLocks/>
          </p:cNvGrpSpPr>
          <p:nvPr/>
        </p:nvGrpSpPr>
        <p:grpSpPr bwMode="auto">
          <a:xfrm>
            <a:off x="419100" y="3123761"/>
            <a:ext cx="8305800" cy="2751745"/>
            <a:chOff x="131763" y="1503362"/>
            <a:chExt cx="8858250" cy="2927350"/>
          </a:xfrm>
        </p:grpSpPr>
        <p:sp>
          <p:nvSpPr>
            <p:cNvPr id="48" name="Rectangle 47"/>
            <p:cNvSpPr/>
            <p:nvPr/>
          </p:nvSpPr>
          <p:spPr>
            <a:xfrm>
              <a:off x="555625" y="397509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6775" y="397509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65225" y="3975099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76375" y="397509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74825" y="397509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44875" y="39735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02075" y="39735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49750" y="3973512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6475" y="39735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73675" y="3973512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18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314575" y="4267199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5949950" y="2306637"/>
              <a:ext cx="874713" cy="1668462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4" name="TextBox 136"/>
            <p:cNvSpPr txBox="1">
              <a:spLocks noChangeArrowheads="1"/>
            </p:cNvSpPr>
            <p:nvPr/>
          </p:nvSpPr>
          <p:spPr bwMode="auto">
            <a:xfrm>
              <a:off x="1138238" y="1549400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17425" name="TextBox 137"/>
            <p:cNvSpPr txBox="1">
              <a:spLocks noChangeArrowheads="1"/>
            </p:cNvSpPr>
            <p:nvPr/>
          </p:nvSpPr>
          <p:spPr bwMode="auto">
            <a:xfrm>
              <a:off x="5332413" y="1503362"/>
              <a:ext cx="339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21350" y="18859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78550" y="18859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626225" y="1885949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57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92950" y="1885949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50150" y="18859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71575" y="1849437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28775" y="1849437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076450" y="1849437"/>
              <a:ext cx="457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3175" y="1849437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00375" y="1849437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467100" y="1849437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46525" y="1849437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007350" y="18859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464550" y="1885949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960563" y="2479674"/>
              <a:ext cx="1268412" cy="14938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41" name="TextBox 136"/>
            <p:cNvSpPr txBox="1">
              <a:spLocks noChangeArrowheads="1"/>
            </p:cNvSpPr>
            <p:nvPr/>
          </p:nvSpPr>
          <p:spPr bwMode="auto">
            <a:xfrm>
              <a:off x="2525712" y="1549400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17442" name="TextBox 136"/>
            <p:cNvSpPr txBox="1">
              <a:spLocks noChangeArrowheads="1"/>
            </p:cNvSpPr>
            <p:nvPr/>
          </p:nvSpPr>
          <p:spPr bwMode="auto">
            <a:xfrm>
              <a:off x="1600200" y="1549400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17443" name="TextBox 136"/>
            <p:cNvSpPr txBox="1">
              <a:spLocks noChangeArrowheads="1"/>
            </p:cNvSpPr>
            <p:nvPr/>
          </p:nvSpPr>
          <p:spPr bwMode="auto">
            <a:xfrm>
              <a:off x="2062162" y="1549400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17444" name="TextBox 136"/>
            <p:cNvSpPr txBox="1">
              <a:spLocks noChangeArrowheads="1"/>
            </p:cNvSpPr>
            <p:nvPr/>
          </p:nvSpPr>
          <p:spPr bwMode="auto">
            <a:xfrm>
              <a:off x="3451224" y="1549400"/>
              <a:ext cx="522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17445" name="TextBox 136"/>
            <p:cNvSpPr txBox="1">
              <a:spLocks noChangeArrowheads="1"/>
            </p:cNvSpPr>
            <p:nvPr/>
          </p:nvSpPr>
          <p:spPr bwMode="auto">
            <a:xfrm>
              <a:off x="2987674" y="1549400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17446" name="TextBox 136"/>
            <p:cNvSpPr txBox="1">
              <a:spLocks noChangeArrowheads="1"/>
            </p:cNvSpPr>
            <p:nvPr/>
          </p:nvSpPr>
          <p:spPr bwMode="auto">
            <a:xfrm>
              <a:off x="3913188" y="1549400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17447" name="TextBox 136"/>
            <p:cNvSpPr txBox="1">
              <a:spLocks noChangeArrowheads="1"/>
            </p:cNvSpPr>
            <p:nvPr/>
          </p:nvSpPr>
          <p:spPr bwMode="auto">
            <a:xfrm>
              <a:off x="471488" y="3711575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M[0]</a:t>
              </a:r>
            </a:p>
          </p:txBody>
        </p:sp>
        <p:sp>
          <p:nvSpPr>
            <p:cNvPr id="17448" name="TextBox 136"/>
            <p:cNvSpPr txBox="1">
              <a:spLocks noChangeArrowheads="1"/>
            </p:cNvSpPr>
            <p:nvPr/>
          </p:nvSpPr>
          <p:spPr bwMode="auto">
            <a:xfrm>
              <a:off x="1385888" y="3711575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M[3]</a:t>
              </a:r>
            </a:p>
          </p:txBody>
        </p:sp>
        <p:sp>
          <p:nvSpPr>
            <p:cNvPr id="17449" name="TextBox 136"/>
            <p:cNvSpPr txBox="1">
              <a:spLocks noChangeArrowheads="1"/>
            </p:cNvSpPr>
            <p:nvPr/>
          </p:nvSpPr>
          <p:spPr bwMode="auto">
            <a:xfrm>
              <a:off x="776288" y="3711575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M[1]</a:t>
              </a:r>
            </a:p>
          </p:txBody>
        </p:sp>
        <p:sp>
          <p:nvSpPr>
            <p:cNvPr id="17450" name="TextBox 136"/>
            <p:cNvSpPr txBox="1">
              <a:spLocks noChangeArrowheads="1"/>
            </p:cNvSpPr>
            <p:nvPr/>
          </p:nvSpPr>
          <p:spPr bwMode="auto">
            <a:xfrm>
              <a:off x="1081088" y="3711575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M[2]</a:t>
              </a:r>
            </a:p>
          </p:txBody>
        </p:sp>
        <p:sp>
          <p:nvSpPr>
            <p:cNvPr id="17451" name="TextBox 136"/>
            <p:cNvSpPr txBox="1">
              <a:spLocks noChangeArrowheads="1"/>
            </p:cNvSpPr>
            <p:nvPr/>
          </p:nvSpPr>
          <p:spPr bwMode="auto">
            <a:xfrm>
              <a:off x="1690688" y="3711575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M[4]</a:t>
              </a:r>
            </a:p>
          </p:txBody>
        </p:sp>
        <p:sp>
          <p:nvSpPr>
            <p:cNvPr id="17452" name="TextBox 136"/>
            <p:cNvSpPr txBox="1">
              <a:spLocks noChangeArrowheads="1"/>
            </p:cNvSpPr>
            <p:nvPr/>
          </p:nvSpPr>
          <p:spPr bwMode="auto">
            <a:xfrm>
              <a:off x="5721350" y="1554162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17453" name="TextBox 136"/>
            <p:cNvSpPr txBox="1">
              <a:spLocks noChangeArrowheads="1"/>
            </p:cNvSpPr>
            <p:nvPr/>
          </p:nvSpPr>
          <p:spPr bwMode="auto">
            <a:xfrm>
              <a:off x="7108825" y="1554162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17454" name="TextBox 136"/>
            <p:cNvSpPr txBox="1">
              <a:spLocks noChangeArrowheads="1"/>
            </p:cNvSpPr>
            <p:nvPr/>
          </p:nvSpPr>
          <p:spPr bwMode="auto">
            <a:xfrm>
              <a:off x="6183313" y="1554162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17455" name="TextBox 136"/>
            <p:cNvSpPr txBox="1">
              <a:spLocks noChangeArrowheads="1"/>
            </p:cNvSpPr>
            <p:nvPr/>
          </p:nvSpPr>
          <p:spPr bwMode="auto">
            <a:xfrm>
              <a:off x="6645276" y="1554162"/>
              <a:ext cx="4937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17456" name="TextBox 136"/>
            <p:cNvSpPr txBox="1">
              <a:spLocks noChangeArrowheads="1"/>
            </p:cNvSpPr>
            <p:nvPr/>
          </p:nvSpPr>
          <p:spPr bwMode="auto">
            <a:xfrm>
              <a:off x="8034339" y="1554162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17457" name="TextBox 136"/>
            <p:cNvSpPr txBox="1">
              <a:spLocks noChangeArrowheads="1"/>
            </p:cNvSpPr>
            <p:nvPr/>
          </p:nvSpPr>
          <p:spPr bwMode="auto">
            <a:xfrm>
              <a:off x="7570788" y="1554162"/>
              <a:ext cx="4937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17458" name="TextBox 136"/>
            <p:cNvSpPr txBox="1">
              <a:spLocks noChangeArrowheads="1"/>
            </p:cNvSpPr>
            <p:nvPr/>
          </p:nvSpPr>
          <p:spPr bwMode="auto">
            <a:xfrm>
              <a:off x="8496300" y="1554162"/>
              <a:ext cx="4937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  <p:sp>
          <p:nvSpPr>
            <p:cNvPr id="17459" name="TextBox 137"/>
            <p:cNvSpPr txBox="1">
              <a:spLocks noChangeArrowheads="1"/>
            </p:cNvSpPr>
            <p:nvPr/>
          </p:nvSpPr>
          <p:spPr bwMode="auto">
            <a:xfrm>
              <a:off x="758825" y="1512887"/>
              <a:ext cx="371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7460" name="TextBox 137"/>
            <p:cNvSpPr txBox="1">
              <a:spLocks noChangeArrowheads="1"/>
            </p:cNvSpPr>
            <p:nvPr/>
          </p:nvSpPr>
          <p:spPr bwMode="auto">
            <a:xfrm>
              <a:off x="131763" y="3643312"/>
              <a:ext cx="427037" cy="400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 Convolution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内部元素的计算方式：</a:t>
            </a:r>
            <a:endParaRPr lang="en-US" sz="2400" dirty="0"/>
          </a:p>
          <a:p>
            <a:r>
              <a:rPr lang="zh-CN" altLang="en-US" sz="2400" dirty="0"/>
              <a:t>元素</a:t>
            </a:r>
            <a:r>
              <a:rPr lang="en-US" sz="2400" dirty="0"/>
              <a:t>P[3]</a:t>
            </a:r>
            <a:r>
              <a:rPr lang="zh-CN" altLang="en-US" sz="2400" dirty="0"/>
              <a:t>的计算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6330B-180F-49DC-B59C-3B89452FC2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1"/>
          <p:cNvGrpSpPr>
            <a:grpSpLocks/>
          </p:cNvGrpSpPr>
          <p:nvPr/>
        </p:nvGrpSpPr>
        <p:grpSpPr bwMode="auto">
          <a:xfrm>
            <a:off x="399447" y="3314372"/>
            <a:ext cx="8458200" cy="2843237"/>
            <a:chOff x="195263" y="1447800"/>
            <a:chExt cx="8767762" cy="2981325"/>
          </a:xfrm>
        </p:grpSpPr>
        <p:sp>
          <p:nvSpPr>
            <p:cNvPr id="48" name="Rectangle 47"/>
            <p:cNvSpPr/>
            <p:nvPr/>
          </p:nvSpPr>
          <p:spPr>
            <a:xfrm>
              <a:off x="55562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677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65225" y="3973513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7637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74825" y="397351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4448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9020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49750" y="3971925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64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273675" y="397192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314575" y="4265613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02" idx="2"/>
            </p:cNvCxnSpPr>
            <p:nvPr/>
          </p:nvCxnSpPr>
          <p:spPr>
            <a:xfrm flipV="1">
              <a:off x="5949950" y="2341563"/>
              <a:ext cx="457200" cy="163195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48" name="TextBox 135"/>
            <p:cNvSpPr txBox="1">
              <a:spLocks noChangeArrowheads="1"/>
            </p:cNvSpPr>
            <p:nvPr/>
          </p:nvSpPr>
          <p:spPr bwMode="auto">
            <a:xfrm>
              <a:off x="195263" y="3571875"/>
              <a:ext cx="427037" cy="400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8449" name="TextBox 136"/>
            <p:cNvSpPr txBox="1">
              <a:spLocks noChangeArrowheads="1"/>
            </p:cNvSpPr>
            <p:nvPr/>
          </p:nvSpPr>
          <p:spPr bwMode="auto">
            <a:xfrm>
              <a:off x="622300" y="1447800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8450" name="TextBox 137"/>
            <p:cNvSpPr txBox="1">
              <a:spLocks noChangeArrowheads="1"/>
            </p:cNvSpPr>
            <p:nvPr/>
          </p:nvSpPr>
          <p:spPr bwMode="auto">
            <a:xfrm>
              <a:off x="5327650" y="1457325"/>
              <a:ext cx="339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213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178550" y="1884363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38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626225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57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0929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501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71575" y="18478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28775" y="184785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076450" y="1847850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43175" y="18478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000375" y="18478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467100" y="18478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946525" y="184785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0073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464550" y="18843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1960563" y="2478088"/>
              <a:ext cx="1268412" cy="149383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08025" y="1847850"/>
              <a:ext cx="4572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467" name="TextBox 136"/>
            <p:cNvSpPr txBox="1">
              <a:spLocks noChangeArrowheads="1"/>
            </p:cNvSpPr>
            <p:nvPr/>
          </p:nvSpPr>
          <p:spPr bwMode="auto">
            <a:xfrm>
              <a:off x="1138238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N[0]</a:t>
              </a:r>
            </a:p>
          </p:txBody>
        </p:sp>
        <p:sp>
          <p:nvSpPr>
            <p:cNvPr id="18468" name="TextBox 136"/>
            <p:cNvSpPr txBox="1">
              <a:spLocks noChangeArrowheads="1"/>
            </p:cNvSpPr>
            <p:nvPr/>
          </p:nvSpPr>
          <p:spPr bwMode="auto">
            <a:xfrm>
              <a:off x="2525712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N[3]</a:t>
              </a:r>
            </a:p>
          </p:txBody>
        </p:sp>
        <p:sp>
          <p:nvSpPr>
            <p:cNvPr id="18469" name="TextBox 136"/>
            <p:cNvSpPr txBox="1">
              <a:spLocks noChangeArrowheads="1"/>
            </p:cNvSpPr>
            <p:nvPr/>
          </p:nvSpPr>
          <p:spPr bwMode="auto">
            <a:xfrm>
              <a:off x="1600200" y="1547813"/>
              <a:ext cx="522287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N[1]</a:t>
              </a:r>
            </a:p>
          </p:txBody>
        </p:sp>
        <p:sp>
          <p:nvSpPr>
            <p:cNvPr id="18470" name="TextBox 136"/>
            <p:cNvSpPr txBox="1">
              <a:spLocks noChangeArrowheads="1"/>
            </p:cNvSpPr>
            <p:nvPr/>
          </p:nvSpPr>
          <p:spPr bwMode="auto">
            <a:xfrm>
              <a:off x="2062162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N[2]</a:t>
              </a:r>
            </a:p>
          </p:txBody>
        </p:sp>
        <p:sp>
          <p:nvSpPr>
            <p:cNvPr id="18471" name="TextBox 136"/>
            <p:cNvSpPr txBox="1">
              <a:spLocks noChangeArrowheads="1"/>
            </p:cNvSpPr>
            <p:nvPr/>
          </p:nvSpPr>
          <p:spPr bwMode="auto">
            <a:xfrm>
              <a:off x="3451224" y="1547813"/>
              <a:ext cx="522288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N[5]</a:t>
              </a:r>
            </a:p>
          </p:txBody>
        </p:sp>
        <p:sp>
          <p:nvSpPr>
            <p:cNvPr id="18472" name="TextBox 136"/>
            <p:cNvSpPr txBox="1">
              <a:spLocks noChangeArrowheads="1"/>
            </p:cNvSpPr>
            <p:nvPr/>
          </p:nvSpPr>
          <p:spPr bwMode="auto">
            <a:xfrm>
              <a:off x="2987674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N[4]</a:t>
              </a:r>
            </a:p>
          </p:txBody>
        </p:sp>
        <p:sp>
          <p:nvSpPr>
            <p:cNvPr id="18473" name="TextBox 136"/>
            <p:cNvSpPr txBox="1">
              <a:spLocks noChangeArrowheads="1"/>
            </p:cNvSpPr>
            <p:nvPr/>
          </p:nvSpPr>
          <p:spPr bwMode="auto">
            <a:xfrm>
              <a:off x="3913188" y="1547813"/>
              <a:ext cx="5238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N[6]</a:t>
              </a:r>
            </a:p>
          </p:txBody>
        </p:sp>
        <p:sp>
          <p:nvSpPr>
            <p:cNvPr id="18474" name="TextBox 1"/>
            <p:cNvSpPr txBox="1">
              <a:spLocks noChangeArrowheads="1"/>
            </p:cNvSpPr>
            <p:nvPr/>
          </p:nvSpPr>
          <p:spPr bwMode="auto">
            <a:xfrm>
              <a:off x="695325" y="2600325"/>
              <a:ext cx="8763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Filled in</a:t>
              </a:r>
            </a:p>
          </p:txBody>
        </p:sp>
        <p:cxnSp>
          <p:nvCxnSpPr>
            <p:cNvPr id="4" name="Straight Arrow Connector 3"/>
            <p:cNvCxnSpPr>
              <a:endCxn id="33" idx="2"/>
            </p:cNvCxnSpPr>
            <p:nvPr/>
          </p:nvCxnSpPr>
          <p:spPr>
            <a:xfrm flipH="1" flipV="1">
              <a:off x="936625" y="2305050"/>
              <a:ext cx="46038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6" name="TextBox 136"/>
            <p:cNvSpPr txBox="1">
              <a:spLocks noChangeArrowheads="1"/>
            </p:cNvSpPr>
            <p:nvPr/>
          </p:nvSpPr>
          <p:spPr bwMode="auto">
            <a:xfrm>
              <a:off x="4714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M[0]</a:t>
              </a:r>
            </a:p>
          </p:txBody>
        </p:sp>
        <p:sp>
          <p:nvSpPr>
            <p:cNvPr id="18477" name="TextBox 136"/>
            <p:cNvSpPr txBox="1">
              <a:spLocks noChangeArrowheads="1"/>
            </p:cNvSpPr>
            <p:nvPr/>
          </p:nvSpPr>
          <p:spPr bwMode="auto">
            <a:xfrm>
              <a:off x="13858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M[3]</a:t>
              </a:r>
            </a:p>
          </p:txBody>
        </p:sp>
        <p:sp>
          <p:nvSpPr>
            <p:cNvPr id="18478" name="TextBox 136"/>
            <p:cNvSpPr txBox="1">
              <a:spLocks noChangeArrowheads="1"/>
            </p:cNvSpPr>
            <p:nvPr/>
          </p:nvSpPr>
          <p:spPr bwMode="auto">
            <a:xfrm>
              <a:off x="7762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M[1]</a:t>
              </a:r>
            </a:p>
          </p:txBody>
        </p:sp>
        <p:sp>
          <p:nvSpPr>
            <p:cNvPr id="18479" name="TextBox 136"/>
            <p:cNvSpPr txBox="1">
              <a:spLocks noChangeArrowheads="1"/>
            </p:cNvSpPr>
            <p:nvPr/>
          </p:nvSpPr>
          <p:spPr bwMode="auto">
            <a:xfrm>
              <a:off x="10810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M[2]</a:t>
              </a:r>
            </a:p>
          </p:txBody>
        </p:sp>
        <p:sp>
          <p:nvSpPr>
            <p:cNvPr id="18480" name="TextBox 136"/>
            <p:cNvSpPr txBox="1">
              <a:spLocks noChangeArrowheads="1"/>
            </p:cNvSpPr>
            <p:nvPr/>
          </p:nvSpPr>
          <p:spPr bwMode="auto">
            <a:xfrm>
              <a:off x="1690688" y="3709988"/>
              <a:ext cx="473075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100" dirty="0">
                  <a:latin typeface="Times New Roman" pitchFamily="18" charset="0"/>
                  <a:cs typeface="Times New Roman" pitchFamily="18" charset="0"/>
                </a:rPr>
                <a:t>M[4]</a:t>
              </a:r>
            </a:p>
          </p:txBody>
        </p:sp>
        <p:sp>
          <p:nvSpPr>
            <p:cNvPr id="18481" name="TextBox 136"/>
            <p:cNvSpPr txBox="1">
              <a:spLocks noChangeArrowheads="1"/>
            </p:cNvSpPr>
            <p:nvPr/>
          </p:nvSpPr>
          <p:spPr bwMode="auto">
            <a:xfrm>
              <a:off x="5694363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P[0]</a:t>
              </a:r>
            </a:p>
          </p:txBody>
        </p:sp>
        <p:sp>
          <p:nvSpPr>
            <p:cNvPr id="18482" name="TextBox 136"/>
            <p:cNvSpPr txBox="1">
              <a:spLocks noChangeArrowheads="1"/>
            </p:cNvSpPr>
            <p:nvPr/>
          </p:nvSpPr>
          <p:spPr bwMode="auto">
            <a:xfrm>
              <a:off x="7081839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P[3]</a:t>
              </a:r>
            </a:p>
          </p:txBody>
        </p:sp>
        <p:sp>
          <p:nvSpPr>
            <p:cNvPr id="18483" name="TextBox 136"/>
            <p:cNvSpPr txBox="1">
              <a:spLocks noChangeArrowheads="1"/>
            </p:cNvSpPr>
            <p:nvPr/>
          </p:nvSpPr>
          <p:spPr bwMode="auto">
            <a:xfrm>
              <a:off x="6156326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P[1]</a:t>
              </a:r>
            </a:p>
          </p:txBody>
        </p:sp>
        <p:sp>
          <p:nvSpPr>
            <p:cNvPr id="18484" name="TextBox 136"/>
            <p:cNvSpPr txBox="1">
              <a:spLocks noChangeArrowheads="1"/>
            </p:cNvSpPr>
            <p:nvPr/>
          </p:nvSpPr>
          <p:spPr bwMode="auto">
            <a:xfrm>
              <a:off x="6618289" y="1579563"/>
              <a:ext cx="4937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P[2]</a:t>
              </a:r>
            </a:p>
          </p:txBody>
        </p:sp>
        <p:sp>
          <p:nvSpPr>
            <p:cNvPr id="18485" name="TextBox 136"/>
            <p:cNvSpPr txBox="1">
              <a:spLocks noChangeArrowheads="1"/>
            </p:cNvSpPr>
            <p:nvPr/>
          </p:nvSpPr>
          <p:spPr bwMode="auto">
            <a:xfrm>
              <a:off x="8007352" y="1579563"/>
              <a:ext cx="492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P[5]</a:t>
              </a:r>
            </a:p>
          </p:txBody>
        </p:sp>
        <p:sp>
          <p:nvSpPr>
            <p:cNvPr id="18486" name="TextBox 136"/>
            <p:cNvSpPr txBox="1">
              <a:spLocks noChangeArrowheads="1"/>
            </p:cNvSpPr>
            <p:nvPr/>
          </p:nvSpPr>
          <p:spPr bwMode="auto">
            <a:xfrm>
              <a:off x="7543802" y="1579563"/>
              <a:ext cx="4937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P[4]</a:t>
              </a:r>
            </a:p>
          </p:txBody>
        </p:sp>
        <p:sp>
          <p:nvSpPr>
            <p:cNvPr id="18487" name="TextBox 136"/>
            <p:cNvSpPr txBox="1">
              <a:spLocks noChangeArrowheads="1"/>
            </p:cNvSpPr>
            <p:nvPr/>
          </p:nvSpPr>
          <p:spPr bwMode="auto">
            <a:xfrm>
              <a:off x="8469313" y="1579563"/>
              <a:ext cx="4937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P[6]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Boundary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6922" y="1510972"/>
            <a:ext cx="84582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在输入数组的边界（开始和结束）附近计算卷积时：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需要处理“虚拟”（</a:t>
            </a:r>
            <a:r>
              <a:rPr lang="en-US" sz="2000" b="1" dirty="0">
                <a:solidFill>
                  <a:srgbClr val="1D07BF"/>
                </a:solidFill>
              </a:rPr>
              <a:t> “ghost” </a:t>
            </a:r>
            <a:r>
              <a:rPr lang="zh-CN" altLang="en-US" sz="2000" dirty="0"/>
              <a:t>）元素。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不同处理方式 </a:t>
            </a:r>
            <a:r>
              <a:rPr lang="en-US" sz="2000" dirty="0"/>
              <a:t>(</a:t>
            </a:r>
            <a:r>
              <a:rPr lang="zh-CN" altLang="en-US" sz="2000" dirty="0"/>
              <a:t>填充</a:t>
            </a:r>
            <a:r>
              <a:rPr lang="en-US" sz="2000" dirty="0"/>
              <a:t>0,</a:t>
            </a:r>
            <a:r>
              <a:rPr lang="zh-CN" altLang="en-US" sz="2000" dirty="0"/>
              <a:t> 或者复制边界元素的值</a:t>
            </a:r>
            <a:r>
              <a:rPr lang="en-US" sz="2000" dirty="0"/>
              <a:t>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6330B-180F-49DC-B59C-3B89452FC2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1D Convolution Kernel with Boundary Condition Handling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595313" y="1932562"/>
            <a:ext cx="8305800" cy="22098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以下</a:t>
            </a:r>
            <a:r>
              <a:rPr lang="en-US" sz="2400" dirty="0"/>
              <a:t> kernel </a:t>
            </a:r>
            <a:r>
              <a:rPr lang="zh-CN" altLang="en-US" sz="2400" dirty="0"/>
              <a:t>，强制数组索引边界以外的虚拟元素取值为</a:t>
            </a:r>
            <a:r>
              <a:rPr lang="en-US" altLang="zh-CN" sz="2400" dirty="0"/>
              <a:t>0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6330B-180F-49DC-B59C-3B89452FC2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304800" y="2716822"/>
            <a:ext cx="8596313" cy="3539430"/>
          </a:xfrm>
          <a:prstGeom prst="rect">
            <a:avLst/>
          </a:prstGeom>
          <a:noFill/>
          <a:ln>
            <a:solidFill>
              <a:srgbClr val="1D07BF"/>
            </a:solidFill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__global__ void convolution_1D_basic_kernel(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*N, float *M, float *P,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- (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/2)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Mask_Width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 &gt;= 0 &amp;&amp;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j &lt; 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+= N[</a:t>
            </a:r>
            <a:r>
              <a:rPr lang="en-US" sz="1400" b="1" dirty="0" err="1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N_start_point</a:t>
            </a:r>
            <a:r>
              <a:rPr lang="en-US" sz="1400" b="1" dirty="0">
                <a:solidFill>
                  <a:srgbClr val="1D07BF"/>
                </a:solidFill>
                <a:latin typeface="Courier New" pitchFamily="49" charset="0"/>
                <a:cs typeface="Courier New" pitchFamily="49" charset="0"/>
              </a:rPr>
              <a:t> + j] * M[j];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P[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59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1"/>
          <p:cNvGrpSpPr>
            <a:grpSpLocks/>
          </p:cNvGrpSpPr>
          <p:nvPr/>
        </p:nvGrpSpPr>
        <p:grpSpPr bwMode="auto">
          <a:xfrm>
            <a:off x="375035" y="1028700"/>
            <a:ext cx="8323262" cy="5732463"/>
            <a:chOff x="244476" y="336550"/>
            <a:chExt cx="8323262" cy="5732463"/>
          </a:xfrm>
        </p:grpSpPr>
        <p:sp>
          <p:nvSpPr>
            <p:cNvPr id="38" name="Rectangle 37"/>
            <p:cNvSpPr/>
            <p:nvPr/>
          </p:nvSpPr>
          <p:spPr>
            <a:xfrm>
              <a:off x="9461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573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210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605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65350" y="40941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61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30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60513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605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65350" y="43989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61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573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55750" y="4703763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6690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65350" y="47037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61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573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557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6690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65350" y="50085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461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573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557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6690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65350" y="531336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8354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926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0275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070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64200" y="3787775"/>
              <a:ext cx="457200" cy="4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8354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926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38688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070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64200" y="42465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354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926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740275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2070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664200" y="47021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354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926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740275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24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2070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64200" y="51593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354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2926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740275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070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664200" y="561181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2705100" y="4995863"/>
              <a:ext cx="838200" cy="127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11" name="TextBox 135"/>
            <p:cNvSpPr txBox="1">
              <a:spLocks noChangeArrowheads="1"/>
            </p:cNvSpPr>
            <p:nvPr/>
          </p:nvSpPr>
          <p:spPr bwMode="auto">
            <a:xfrm>
              <a:off x="906463" y="3687763"/>
              <a:ext cx="427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9512" name="TextBox 136"/>
            <p:cNvSpPr txBox="1">
              <a:spLocks noChangeArrowheads="1"/>
            </p:cNvSpPr>
            <p:nvPr/>
          </p:nvSpPr>
          <p:spPr bwMode="auto">
            <a:xfrm>
              <a:off x="244476" y="366653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9513" name="TextBox 137"/>
            <p:cNvSpPr txBox="1">
              <a:spLocks noChangeArrowheads="1"/>
            </p:cNvSpPr>
            <p:nvPr/>
          </p:nvSpPr>
          <p:spPr bwMode="auto">
            <a:xfrm>
              <a:off x="4863447" y="336550"/>
              <a:ext cx="339725" cy="40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P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73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45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592263" y="336550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89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16188" y="33655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68625" y="336550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417888" y="336550"/>
              <a:ext cx="457200" cy="4302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73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445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92263" y="7667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589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16188" y="7667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68625" y="7667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16300" y="7667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73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445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92263" y="1236663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589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16188" y="12366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68625" y="12366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416300" y="12366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73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1445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592263" y="1679575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589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16188" y="1679575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68625" y="1679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16300" y="1679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873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445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592263" y="2151063"/>
              <a:ext cx="4572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0589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16188" y="2151063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68625" y="2151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17888" y="21510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73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45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592263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589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5161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968625" y="26082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17888" y="2608263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8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52525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60020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526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50983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60688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09950" y="30638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>
              <a:off x="2973388" y="3675063"/>
              <a:ext cx="569912" cy="5715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53292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7864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23411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7008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158038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24763" y="373063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102600" y="373063"/>
              <a:ext cx="457200" cy="4302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3276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7848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23252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6992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156450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623175" y="8032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102600" y="8032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276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84850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232525" y="1273175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321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6992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15645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623175" y="12731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102600" y="12731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3276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784850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32525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6992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15645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623175" y="17176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102600" y="17176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3292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786438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234113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008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158038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624763" y="21875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102600" y="21875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3292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7864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234113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7008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158038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624763" y="26447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102600" y="2644775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3276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7943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24205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7087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165975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632700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110538" y="3101975"/>
              <a:ext cx="4572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59" y="42862"/>
            <a:ext cx="8305800" cy="985838"/>
          </a:xfrm>
        </p:spPr>
        <p:txBody>
          <a:bodyPr/>
          <a:lstStyle/>
          <a:p>
            <a:r>
              <a:rPr lang="en-US" dirty="0"/>
              <a:t>2D 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A46D82-73E8-4CB3-8B05-AA66F8C47A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2613</TotalTime>
  <Words>4959</Words>
  <Application>Microsoft Macintosh PowerPoint</Application>
  <PresentationFormat>On-screen Show (4:3)</PresentationFormat>
  <Paragraphs>1370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等线</vt:lpstr>
      <vt:lpstr>LetterGothicStd</vt:lpstr>
      <vt:lpstr>Liberation Sans</vt:lpstr>
      <vt:lpstr>Arial</vt:lpstr>
      <vt:lpstr>Calibri</vt:lpstr>
      <vt:lpstr>Calibri Light</vt:lpstr>
      <vt:lpstr>Courier New</vt:lpstr>
      <vt:lpstr>Palatino</vt:lpstr>
      <vt:lpstr>Times New Roman</vt:lpstr>
      <vt:lpstr>Office 主题​​</vt:lpstr>
      <vt:lpstr>Introduction to CUDA  (6) Parallel Pattern: Convolution    </vt:lpstr>
      <vt:lpstr>Content</vt:lpstr>
      <vt:lpstr>Convolution Applications</vt:lpstr>
      <vt:lpstr>Convolution Computation</vt:lpstr>
      <vt:lpstr>1D Convolution Example</vt:lpstr>
      <vt:lpstr>1D Convolution Example</vt:lpstr>
      <vt:lpstr>1D Convolution Boundary Condition</vt:lpstr>
      <vt:lpstr>A 1D Convolution Kernel with Boundary Condition Handling</vt:lpstr>
      <vt:lpstr>2D Convolution</vt:lpstr>
      <vt:lpstr>2D Convolution Boundary Condition</vt:lpstr>
      <vt:lpstr>2D Convolution – Ghost Cells</vt:lpstr>
      <vt:lpstr>Content</vt:lpstr>
      <vt:lpstr>Access Pattern for M</vt:lpstr>
      <vt:lpstr>Programmer View of  CUDA Memories (Review)</vt:lpstr>
      <vt:lpstr>Memory Hierarchies</vt:lpstr>
      <vt:lpstr>Memory Hierarchies</vt:lpstr>
      <vt:lpstr>Cache</vt:lpstr>
      <vt:lpstr>Caches - Cont’d</vt:lpstr>
      <vt:lpstr>Scratchpad vs. Cache</vt:lpstr>
      <vt:lpstr>Constant Cache in GPUs</vt:lpstr>
      <vt:lpstr>How to Use Constant Memory</vt:lpstr>
      <vt:lpstr>A 1D Convolution Kernel using  constant memory</vt:lpstr>
      <vt:lpstr>Host Code</vt:lpstr>
      <vt:lpstr>Content</vt:lpstr>
      <vt:lpstr>Tiled 1D Convolution Basic Idea</vt:lpstr>
      <vt:lpstr>Loading the left halo </vt:lpstr>
      <vt:lpstr>Loading the internal elements</vt:lpstr>
      <vt:lpstr>Loading the right halo </vt:lpstr>
      <vt:lpstr>PowerPoint Presentation</vt:lpstr>
      <vt:lpstr>Shared Memory Data Reuse</vt:lpstr>
      <vt:lpstr>Shared Memory Data Reuse</vt:lpstr>
      <vt:lpstr>A Small 1D Example TILE_SIZE = 8, Mask_Width=5 </vt:lpstr>
      <vt:lpstr>Each output P element uses  5 N elements (in N_ds)</vt:lpstr>
      <vt:lpstr>一种简单的计算分块效益的方法</vt:lpstr>
      <vt:lpstr>In General for 1D, internal tiles</vt:lpstr>
      <vt:lpstr>In General, for 1D convolution kernel</vt:lpstr>
      <vt:lpstr>Bandwidth Reduction for 1D</vt:lpstr>
      <vt:lpstr>Simpler Tiled 1D convolution</vt:lpstr>
      <vt:lpstr>PowerPoint Presentation</vt:lpstr>
      <vt:lpstr>Content</vt:lpstr>
      <vt:lpstr>Padded format</vt:lpstr>
      <vt:lpstr>Padded format</vt:lpstr>
      <vt:lpstr>Input tiles need to be larger than output tiles.</vt:lpstr>
      <vt:lpstr>Input v.s. Output tile</vt:lpstr>
      <vt:lpstr>Input v.s. Output tile</vt:lpstr>
      <vt:lpstr>Load Input Tile</vt:lpstr>
      <vt:lpstr>Some threads do not participate in calculating output.</vt:lpstr>
      <vt:lpstr>Analysis 2D Tile convolution</vt:lpstr>
      <vt:lpstr>A Simple Analysis</vt:lpstr>
      <vt:lpstr>In General</vt:lpstr>
      <vt:lpstr>Bandwidth Reduction for 2D</vt:lpstr>
      <vt:lpstr>Summary</vt:lpstr>
      <vt:lpstr>Reference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Microsoft Office User</cp:lastModifiedBy>
  <cp:revision>208</cp:revision>
  <dcterms:created xsi:type="dcterms:W3CDTF">2018-06-22T02:42:42Z</dcterms:created>
  <dcterms:modified xsi:type="dcterms:W3CDTF">2025-03-15T10:56:06Z</dcterms:modified>
</cp:coreProperties>
</file>