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466" r:id="rId3"/>
    <p:sldId id="468" r:id="rId4"/>
    <p:sldId id="469" r:id="rId5"/>
    <p:sldId id="503" r:id="rId6"/>
    <p:sldId id="482" r:id="rId7"/>
    <p:sldId id="470" r:id="rId8"/>
    <p:sldId id="483" r:id="rId9"/>
    <p:sldId id="481" r:id="rId10"/>
    <p:sldId id="502" r:id="rId11"/>
    <p:sldId id="475" r:id="rId12"/>
    <p:sldId id="484" r:id="rId13"/>
    <p:sldId id="476" r:id="rId14"/>
    <p:sldId id="504" r:id="rId15"/>
    <p:sldId id="479" r:id="rId16"/>
    <p:sldId id="505" r:id="rId17"/>
    <p:sldId id="480" r:id="rId18"/>
    <p:sldId id="485" r:id="rId19"/>
    <p:sldId id="506" r:id="rId20"/>
    <p:sldId id="508" r:id="rId21"/>
    <p:sldId id="509" r:id="rId22"/>
    <p:sldId id="510" r:id="rId23"/>
    <p:sldId id="511" r:id="rId24"/>
    <p:sldId id="513" r:id="rId25"/>
    <p:sldId id="512" r:id="rId26"/>
    <p:sldId id="514" r:id="rId27"/>
    <p:sldId id="515" r:id="rId28"/>
    <p:sldId id="516" r:id="rId29"/>
    <p:sldId id="517" r:id="rId30"/>
    <p:sldId id="518" r:id="rId31"/>
    <p:sldId id="519" r:id="rId32"/>
    <p:sldId id="520" r:id="rId33"/>
    <p:sldId id="521" r:id="rId34"/>
    <p:sldId id="522" r:id="rId35"/>
    <p:sldId id="523" r:id="rId36"/>
    <p:sldId id="524" r:id="rId37"/>
    <p:sldId id="525" r:id="rId38"/>
    <p:sldId id="477" r:id="rId39"/>
    <p:sldId id="526" r:id="rId40"/>
    <p:sldId id="527" r:id="rId41"/>
    <p:sldId id="528" r:id="rId42"/>
    <p:sldId id="529" r:id="rId43"/>
    <p:sldId id="530" r:id="rId44"/>
    <p:sldId id="531" r:id="rId45"/>
    <p:sldId id="532" r:id="rId46"/>
    <p:sldId id="533" r:id="rId47"/>
    <p:sldId id="534" r:id="rId48"/>
    <p:sldId id="486" r:id="rId49"/>
    <p:sldId id="392" r:id="rId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07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93542"/>
  </p:normalViewPr>
  <p:slideViewPr>
    <p:cSldViewPr snapToGrid="0">
      <p:cViewPr varScale="1">
        <p:scale>
          <a:sx n="122" d="100"/>
          <a:sy n="122" d="100"/>
        </p:scale>
        <p:origin x="194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9141193930177"/>
          <c:y val="0.15927715533962"/>
          <c:w val="0.66795178616692996"/>
          <c:h val="0.67721056314457595"/>
        </c:manualLayout>
      </c:layout>
      <c:scatterChart>
        <c:scatterStyle val="lineMarker"/>
        <c:varyColors val="0"/>
        <c:ser>
          <c:idx val="1"/>
          <c:order val="0"/>
          <c:tx>
            <c:v>Deep Learning</c:v>
          </c:tx>
          <c:spPr>
            <a:ln w="28575">
              <a:noFill/>
            </a:ln>
          </c:spPr>
          <c:marker>
            <c:symbol val="circle"/>
            <c:size val="6"/>
            <c:spPr>
              <a:solidFill>
                <a:srgbClr val="92D050"/>
              </a:solidFill>
              <a:ln>
                <a:noFill/>
              </a:ln>
            </c:spPr>
          </c:marker>
          <c:dPt>
            <c:idx val="122"/>
            <c:marker>
              <c:spPr>
                <a:noFill/>
                <a:ln>
                  <a:noFill/>
                </a:ln>
              </c:spPr>
            </c:marker>
            <c:bubble3D val="0"/>
            <c:extLst>
              <c:ext xmlns:c16="http://schemas.microsoft.com/office/drawing/2014/chart" uri="{C3380CC4-5D6E-409C-BE32-E72D297353CC}">
                <c16:uniqueId val="{00000000-9EA9-4F22-9B8A-6581D4EE6B95}"/>
              </c:ext>
            </c:extLst>
          </c:dPt>
          <c:dPt>
            <c:idx val="124"/>
            <c:marker>
              <c:spPr>
                <a:noFill/>
                <a:ln>
                  <a:noFill/>
                </a:ln>
              </c:spPr>
            </c:marker>
            <c:bubble3D val="0"/>
            <c:extLst>
              <c:ext xmlns:c16="http://schemas.microsoft.com/office/drawing/2014/chart" uri="{C3380CC4-5D6E-409C-BE32-E72D297353CC}">
                <c16:uniqueId val="{00000001-9EA9-4F22-9B8A-6581D4EE6B95}"/>
              </c:ext>
            </c:extLst>
          </c:dPt>
          <c:dPt>
            <c:idx val="254"/>
            <c:marker>
              <c:spPr>
                <a:noFill/>
                <a:ln>
                  <a:noFill/>
                </a:ln>
              </c:spPr>
            </c:marker>
            <c:bubble3D val="0"/>
            <c:extLst>
              <c:ext xmlns:c16="http://schemas.microsoft.com/office/drawing/2014/chart" uri="{C3380CC4-5D6E-409C-BE32-E72D297353CC}">
                <c16:uniqueId val="{00000002-9EA9-4F22-9B8A-6581D4EE6B95}"/>
              </c:ext>
            </c:extLst>
          </c:dPt>
          <c:xVal>
            <c:numRef>
              <c:f>'CLS 2010-2015'!$A$2:$A$256</c:f>
              <c:numCache>
                <c:formatCode>General</c:formatCode>
                <c:ptCount val="255"/>
                <c:pt idx="0">
                  <c:v>2010</c:v>
                </c:pt>
                <c:pt idx="1">
                  <c:v>2010</c:v>
                </c:pt>
                <c:pt idx="2">
                  <c:v>2010</c:v>
                </c:pt>
                <c:pt idx="3">
                  <c:v>2010</c:v>
                </c:pt>
                <c:pt idx="4">
                  <c:v>2010</c:v>
                </c:pt>
                <c:pt idx="5">
                  <c:v>2010</c:v>
                </c:pt>
                <c:pt idx="6">
                  <c:v>2010</c:v>
                </c:pt>
                <c:pt idx="7">
                  <c:v>2010</c:v>
                </c:pt>
                <c:pt idx="8">
                  <c:v>2010</c:v>
                </c:pt>
                <c:pt idx="9">
                  <c:v>2010</c:v>
                </c:pt>
                <c:pt idx="10">
                  <c:v>2010</c:v>
                </c:pt>
                <c:pt idx="11">
                  <c:v>2010</c:v>
                </c:pt>
                <c:pt idx="12">
                  <c:v>2010</c:v>
                </c:pt>
                <c:pt idx="13">
                  <c:v>2010</c:v>
                </c:pt>
                <c:pt idx="14">
                  <c:v>2010</c:v>
                </c:pt>
                <c:pt idx="15">
                  <c:v>2010</c:v>
                </c:pt>
                <c:pt idx="16">
                  <c:v>2010</c:v>
                </c:pt>
                <c:pt idx="17">
                  <c:v>2010</c:v>
                </c:pt>
                <c:pt idx="18">
                  <c:v>2010</c:v>
                </c:pt>
                <c:pt idx="19">
                  <c:v>2010</c:v>
                </c:pt>
                <c:pt idx="20">
                  <c:v>2010</c:v>
                </c:pt>
                <c:pt idx="21">
                  <c:v>2010</c:v>
                </c:pt>
                <c:pt idx="22">
                  <c:v>2010</c:v>
                </c:pt>
                <c:pt idx="23">
                  <c:v>2010</c:v>
                </c:pt>
                <c:pt idx="24">
                  <c:v>2010</c:v>
                </c:pt>
                <c:pt idx="25">
                  <c:v>2010</c:v>
                </c:pt>
                <c:pt idx="26">
                  <c:v>2010</c:v>
                </c:pt>
                <c:pt idx="27">
                  <c:v>2010</c:v>
                </c:pt>
                <c:pt idx="28">
                  <c:v>2010</c:v>
                </c:pt>
                <c:pt idx="29">
                  <c:v>2010</c:v>
                </c:pt>
                <c:pt idx="30">
                  <c:v>2010</c:v>
                </c:pt>
                <c:pt idx="31">
                  <c:v>2010</c:v>
                </c:pt>
                <c:pt idx="32">
                  <c:v>2010</c:v>
                </c:pt>
                <c:pt idx="33">
                  <c:v>2010</c:v>
                </c:pt>
                <c:pt idx="34">
                  <c:v>2010</c:v>
                </c:pt>
                <c:pt idx="35">
                  <c:v>2010</c:v>
                </c:pt>
                <c:pt idx="36">
                  <c:v>2010</c:v>
                </c:pt>
                <c:pt idx="37">
                  <c:v>2011</c:v>
                </c:pt>
                <c:pt idx="38">
                  <c:v>2011</c:v>
                </c:pt>
                <c:pt idx="39">
                  <c:v>2011</c:v>
                </c:pt>
                <c:pt idx="40">
                  <c:v>2011</c:v>
                </c:pt>
                <c:pt idx="41">
                  <c:v>2011</c:v>
                </c:pt>
                <c:pt idx="42">
                  <c:v>2011</c:v>
                </c:pt>
                <c:pt idx="43">
                  <c:v>2011</c:v>
                </c:pt>
                <c:pt idx="44">
                  <c:v>2011</c:v>
                </c:pt>
                <c:pt idx="45">
                  <c:v>2011</c:v>
                </c:pt>
                <c:pt idx="46">
                  <c:v>2011</c:v>
                </c:pt>
                <c:pt idx="47">
                  <c:v>2011</c:v>
                </c:pt>
                <c:pt idx="48">
                  <c:v>2011</c:v>
                </c:pt>
                <c:pt idx="49">
                  <c:v>2011</c:v>
                </c:pt>
                <c:pt idx="50">
                  <c:v>2012</c:v>
                </c:pt>
                <c:pt idx="51">
                  <c:v>2012</c:v>
                </c:pt>
                <c:pt idx="52">
                  <c:v>2012</c:v>
                </c:pt>
                <c:pt idx="53">
                  <c:v>2012</c:v>
                </c:pt>
                <c:pt idx="54">
                  <c:v>2012</c:v>
                </c:pt>
                <c:pt idx="55">
                  <c:v>2012</c:v>
                </c:pt>
                <c:pt idx="56">
                  <c:v>2012</c:v>
                </c:pt>
                <c:pt idx="57">
                  <c:v>2012</c:v>
                </c:pt>
                <c:pt idx="58">
                  <c:v>2012</c:v>
                </c:pt>
                <c:pt idx="59">
                  <c:v>2012</c:v>
                </c:pt>
                <c:pt idx="60">
                  <c:v>2012</c:v>
                </c:pt>
                <c:pt idx="61">
                  <c:v>2012</c:v>
                </c:pt>
                <c:pt idx="62">
                  <c:v>2012</c:v>
                </c:pt>
                <c:pt idx="63">
                  <c:v>2012</c:v>
                </c:pt>
                <c:pt idx="64">
                  <c:v>2012</c:v>
                </c:pt>
                <c:pt idx="65">
                  <c:v>2012</c:v>
                </c:pt>
                <c:pt idx="66">
                  <c:v>2013</c:v>
                </c:pt>
                <c:pt idx="67">
                  <c:v>2013</c:v>
                </c:pt>
                <c:pt idx="68">
                  <c:v>2013</c:v>
                </c:pt>
                <c:pt idx="69">
                  <c:v>2013</c:v>
                </c:pt>
                <c:pt idx="70">
                  <c:v>2013</c:v>
                </c:pt>
                <c:pt idx="71">
                  <c:v>2013</c:v>
                </c:pt>
                <c:pt idx="72">
                  <c:v>2013</c:v>
                </c:pt>
                <c:pt idx="73">
                  <c:v>2013</c:v>
                </c:pt>
                <c:pt idx="74">
                  <c:v>2013</c:v>
                </c:pt>
                <c:pt idx="75">
                  <c:v>2013</c:v>
                </c:pt>
                <c:pt idx="76">
                  <c:v>2013</c:v>
                </c:pt>
                <c:pt idx="77">
                  <c:v>2013</c:v>
                </c:pt>
                <c:pt idx="78">
                  <c:v>2013</c:v>
                </c:pt>
                <c:pt idx="79">
                  <c:v>2013</c:v>
                </c:pt>
                <c:pt idx="80">
                  <c:v>2013</c:v>
                </c:pt>
                <c:pt idx="81">
                  <c:v>2013</c:v>
                </c:pt>
                <c:pt idx="82">
                  <c:v>2013</c:v>
                </c:pt>
                <c:pt idx="83">
                  <c:v>2013</c:v>
                </c:pt>
                <c:pt idx="84">
                  <c:v>2013</c:v>
                </c:pt>
                <c:pt idx="85">
                  <c:v>2013</c:v>
                </c:pt>
                <c:pt idx="86">
                  <c:v>2013</c:v>
                </c:pt>
                <c:pt idx="87">
                  <c:v>2013</c:v>
                </c:pt>
                <c:pt idx="88">
                  <c:v>2013</c:v>
                </c:pt>
                <c:pt idx="89">
                  <c:v>2013</c:v>
                </c:pt>
                <c:pt idx="90">
                  <c:v>2013</c:v>
                </c:pt>
                <c:pt idx="91">
                  <c:v>2013</c:v>
                </c:pt>
                <c:pt idx="92">
                  <c:v>2013</c:v>
                </c:pt>
                <c:pt idx="93">
                  <c:v>2013</c:v>
                </c:pt>
                <c:pt idx="94">
                  <c:v>2013</c:v>
                </c:pt>
                <c:pt idx="95">
                  <c:v>2013</c:v>
                </c:pt>
                <c:pt idx="96">
                  <c:v>2013</c:v>
                </c:pt>
                <c:pt idx="97">
                  <c:v>2013</c:v>
                </c:pt>
                <c:pt idx="98">
                  <c:v>2013</c:v>
                </c:pt>
                <c:pt idx="99">
                  <c:v>2013</c:v>
                </c:pt>
                <c:pt idx="100">
                  <c:v>2013</c:v>
                </c:pt>
                <c:pt idx="101">
                  <c:v>2013</c:v>
                </c:pt>
                <c:pt idx="102">
                  <c:v>2013</c:v>
                </c:pt>
                <c:pt idx="103">
                  <c:v>2013</c:v>
                </c:pt>
                <c:pt idx="104">
                  <c:v>2013</c:v>
                </c:pt>
                <c:pt idx="105">
                  <c:v>2013</c:v>
                </c:pt>
                <c:pt idx="106">
                  <c:v>2013</c:v>
                </c:pt>
                <c:pt idx="107">
                  <c:v>2013</c:v>
                </c:pt>
                <c:pt idx="108">
                  <c:v>2013</c:v>
                </c:pt>
                <c:pt idx="109">
                  <c:v>2013</c:v>
                </c:pt>
                <c:pt idx="110">
                  <c:v>2013</c:v>
                </c:pt>
                <c:pt idx="111">
                  <c:v>2013</c:v>
                </c:pt>
                <c:pt idx="112">
                  <c:v>2013</c:v>
                </c:pt>
                <c:pt idx="113">
                  <c:v>2013</c:v>
                </c:pt>
                <c:pt idx="114">
                  <c:v>2013</c:v>
                </c:pt>
                <c:pt idx="115">
                  <c:v>2013</c:v>
                </c:pt>
                <c:pt idx="116">
                  <c:v>2013</c:v>
                </c:pt>
                <c:pt idx="117">
                  <c:v>2013</c:v>
                </c:pt>
                <c:pt idx="118">
                  <c:v>2013</c:v>
                </c:pt>
                <c:pt idx="119">
                  <c:v>2013</c:v>
                </c:pt>
                <c:pt idx="120">
                  <c:v>2013</c:v>
                </c:pt>
                <c:pt idx="121">
                  <c:v>2013</c:v>
                </c:pt>
                <c:pt idx="122">
                  <c:v>2013</c:v>
                </c:pt>
                <c:pt idx="123">
                  <c:v>2013</c:v>
                </c:pt>
                <c:pt idx="124">
                  <c:v>2013</c:v>
                </c:pt>
                <c:pt idx="125">
                  <c:v>2014</c:v>
                </c:pt>
                <c:pt idx="126">
                  <c:v>2014</c:v>
                </c:pt>
                <c:pt idx="127">
                  <c:v>2014</c:v>
                </c:pt>
                <c:pt idx="128">
                  <c:v>2014</c:v>
                </c:pt>
                <c:pt idx="129">
                  <c:v>2014</c:v>
                </c:pt>
                <c:pt idx="130">
                  <c:v>2014</c:v>
                </c:pt>
                <c:pt idx="131">
                  <c:v>2014</c:v>
                </c:pt>
                <c:pt idx="132">
                  <c:v>2014</c:v>
                </c:pt>
                <c:pt idx="133">
                  <c:v>2014</c:v>
                </c:pt>
                <c:pt idx="134">
                  <c:v>2014</c:v>
                </c:pt>
                <c:pt idx="135">
                  <c:v>2014</c:v>
                </c:pt>
                <c:pt idx="136">
                  <c:v>2014</c:v>
                </c:pt>
                <c:pt idx="137">
                  <c:v>2014</c:v>
                </c:pt>
                <c:pt idx="138">
                  <c:v>2014</c:v>
                </c:pt>
                <c:pt idx="139">
                  <c:v>2014</c:v>
                </c:pt>
                <c:pt idx="140">
                  <c:v>2014</c:v>
                </c:pt>
                <c:pt idx="141">
                  <c:v>2014</c:v>
                </c:pt>
                <c:pt idx="142">
                  <c:v>2014</c:v>
                </c:pt>
                <c:pt idx="143">
                  <c:v>2014</c:v>
                </c:pt>
                <c:pt idx="144">
                  <c:v>2014</c:v>
                </c:pt>
                <c:pt idx="145">
                  <c:v>2014</c:v>
                </c:pt>
                <c:pt idx="146">
                  <c:v>2014</c:v>
                </c:pt>
                <c:pt idx="147">
                  <c:v>2014</c:v>
                </c:pt>
                <c:pt idx="148">
                  <c:v>2014</c:v>
                </c:pt>
                <c:pt idx="149">
                  <c:v>2014</c:v>
                </c:pt>
                <c:pt idx="150">
                  <c:v>2014</c:v>
                </c:pt>
                <c:pt idx="151">
                  <c:v>2014</c:v>
                </c:pt>
                <c:pt idx="152">
                  <c:v>2014</c:v>
                </c:pt>
                <c:pt idx="153">
                  <c:v>2014</c:v>
                </c:pt>
                <c:pt idx="154">
                  <c:v>2014</c:v>
                </c:pt>
                <c:pt idx="155">
                  <c:v>2014</c:v>
                </c:pt>
                <c:pt idx="156">
                  <c:v>2014</c:v>
                </c:pt>
                <c:pt idx="157">
                  <c:v>2014</c:v>
                </c:pt>
                <c:pt idx="158">
                  <c:v>2014</c:v>
                </c:pt>
                <c:pt idx="159">
                  <c:v>2014</c:v>
                </c:pt>
                <c:pt idx="160">
                  <c:v>2014</c:v>
                </c:pt>
                <c:pt idx="161">
                  <c:v>2014</c:v>
                </c:pt>
                <c:pt idx="162">
                  <c:v>2014</c:v>
                </c:pt>
                <c:pt idx="163">
                  <c:v>2014</c:v>
                </c:pt>
                <c:pt idx="164">
                  <c:v>2014</c:v>
                </c:pt>
                <c:pt idx="165">
                  <c:v>2014</c:v>
                </c:pt>
                <c:pt idx="166">
                  <c:v>2014</c:v>
                </c:pt>
                <c:pt idx="167">
                  <c:v>2014</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2014</c:v>
                </c:pt>
                <c:pt idx="181">
                  <c:v>2014</c:v>
                </c:pt>
                <c:pt idx="182">
                  <c:v>2014</c:v>
                </c:pt>
                <c:pt idx="183">
                  <c:v>2014</c:v>
                </c:pt>
                <c:pt idx="184">
                  <c:v>2014</c:v>
                </c:pt>
                <c:pt idx="185">
                  <c:v>2014</c:v>
                </c:pt>
                <c:pt idx="186">
                  <c:v>2014</c:v>
                </c:pt>
                <c:pt idx="187">
                  <c:v>2014</c:v>
                </c:pt>
                <c:pt idx="188">
                  <c:v>2014</c:v>
                </c:pt>
                <c:pt idx="189">
                  <c:v>2014</c:v>
                </c:pt>
                <c:pt idx="190">
                  <c:v>2014</c:v>
                </c:pt>
                <c:pt idx="191">
                  <c:v>2014</c:v>
                </c:pt>
                <c:pt idx="192">
                  <c:v>2014</c:v>
                </c:pt>
                <c:pt idx="193">
                  <c:v>2014</c:v>
                </c:pt>
                <c:pt idx="194">
                  <c:v>2015</c:v>
                </c:pt>
                <c:pt idx="195">
                  <c:v>2015</c:v>
                </c:pt>
                <c:pt idx="196">
                  <c:v>2015</c:v>
                </c:pt>
                <c:pt idx="197">
                  <c:v>2015</c:v>
                </c:pt>
                <c:pt idx="198">
                  <c:v>2015</c:v>
                </c:pt>
                <c:pt idx="199">
                  <c:v>2015</c:v>
                </c:pt>
                <c:pt idx="200">
                  <c:v>2015</c:v>
                </c:pt>
                <c:pt idx="201">
                  <c:v>2015</c:v>
                </c:pt>
                <c:pt idx="202">
                  <c:v>2015</c:v>
                </c:pt>
                <c:pt idx="203">
                  <c:v>2015</c:v>
                </c:pt>
                <c:pt idx="204">
                  <c:v>2015</c:v>
                </c:pt>
                <c:pt idx="205">
                  <c:v>2015</c:v>
                </c:pt>
                <c:pt idx="206">
                  <c:v>2015</c:v>
                </c:pt>
                <c:pt idx="207">
                  <c:v>2015</c:v>
                </c:pt>
                <c:pt idx="208">
                  <c:v>2015</c:v>
                </c:pt>
                <c:pt idx="209">
                  <c:v>2015</c:v>
                </c:pt>
                <c:pt idx="210">
                  <c:v>2015</c:v>
                </c:pt>
                <c:pt idx="211">
                  <c:v>2015</c:v>
                </c:pt>
                <c:pt idx="212">
                  <c:v>2015</c:v>
                </c:pt>
                <c:pt idx="213">
                  <c:v>2015</c:v>
                </c:pt>
                <c:pt idx="214">
                  <c:v>2015</c:v>
                </c:pt>
                <c:pt idx="215">
                  <c:v>2015</c:v>
                </c:pt>
                <c:pt idx="216">
                  <c:v>2015</c:v>
                </c:pt>
                <c:pt idx="217">
                  <c:v>2015</c:v>
                </c:pt>
                <c:pt idx="218">
                  <c:v>2015</c:v>
                </c:pt>
                <c:pt idx="219">
                  <c:v>2015</c:v>
                </c:pt>
                <c:pt idx="220">
                  <c:v>2015</c:v>
                </c:pt>
                <c:pt idx="221">
                  <c:v>2015</c:v>
                </c:pt>
                <c:pt idx="222">
                  <c:v>2015</c:v>
                </c:pt>
                <c:pt idx="223">
                  <c:v>2015</c:v>
                </c:pt>
                <c:pt idx="224">
                  <c:v>2015</c:v>
                </c:pt>
                <c:pt idx="225">
                  <c:v>2015</c:v>
                </c:pt>
                <c:pt idx="226">
                  <c:v>2015</c:v>
                </c:pt>
                <c:pt idx="227">
                  <c:v>2015</c:v>
                </c:pt>
                <c:pt idx="228">
                  <c:v>2015</c:v>
                </c:pt>
                <c:pt idx="229">
                  <c:v>2015</c:v>
                </c:pt>
                <c:pt idx="230">
                  <c:v>2015</c:v>
                </c:pt>
                <c:pt idx="231">
                  <c:v>2015</c:v>
                </c:pt>
                <c:pt idx="232">
                  <c:v>2015</c:v>
                </c:pt>
                <c:pt idx="233">
                  <c:v>2015</c:v>
                </c:pt>
                <c:pt idx="234">
                  <c:v>2015</c:v>
                </c:pt>
                <c:pt idx="235">
                  <c:v>2015</c:v>
                </c:pt>
                <c:pt idx="236">
                  <c:v>2015</c:v>
                </c:pt>
                <c:pt idx="237">
                  <c:v>2015</c:v>
                </c:pt>
                <c:pt idx="238">
                  <c:v>2015</c:v>
                </c:pt>
                <c:pt idx="239">
                  <c:v>2015</c:v>
                </c:pt>
                <c:pt idx="240">
                  <c:v>2015</c:v>
                </c:pt>
                <c:pt idx="241">
                  <c:v>2015</c:v>
                </c:pt>
                <c:pt idx="242">
                  <c:v>2015</c:v>
                </c:pt>
                <c:pt idx="243">
                  <c:v>2015</c:v>
                </c:pt>
                <c:pt idx="244">
                  <c:v>2015</c:v>
                </c:pt>
                <c:pt idx="245">
                  <c:v>2015</c:v>
                </c:pt>
                <c:pt idx="246">
                  <c:v>2015</c:v>
                </c:pt>
                <c:pt idx="247">
                  <c:v>2015</c:v>
                </c:pt>
                <c:pt idx="248">
                  <c:v>2015</c:v>
                </c:pt>
                <c:pt idx="249">
                  <c:v>2015</c:v>
                </c:pt>
                <c:pt idx="250">
                  <c:v>2015</c:v>
                </c:pt>
                <c:pt idx="251">
                  <c:v>2015</c:v>
                </c:pt>
                <c:pt idx="252">
                  <c:v>2015</c:v>
                </c:pt>
                <c:pt idx="253">
                  <c:v>2015</c:v>
                </c:pt>
                <c:pt idx="254">
                  <c:v>2015</c:v>
                </c:pt>
              </c:numCache>
            </c:numRef>
          </c:xVal>
          <c:yVal>
            <c:numRef>
              <c:f>'CLS 2010-2015'!$E$2:$E$256</c:f>
              <c:numCache>
                <c:formatCode>General</c:formatCode>
                <c:ptCount val="255"/>
                <c:pt idx="50">
                  <c:v>0.84684999999999999</c:v>
                </c:pt>
                <c:pt idx="51">
                  <c:v>0.83577999999999997</c:v>
                </c:pt>
                <c:pt idx="66">
                  <c:v>0.88802999999999999</c:v>
                </c:pt>
                <c:pt idx="67">
                  <c:v>0.88463000000000003</c:v>
                </c:pt>
                <c:pt idx="68">
                  <c:v>0.88256999999999997</c:v>
                </c:pt>
                <c:pt idx="69">
                  <c:v>0.87849999999999995</c:v>
                </c:pt>
                <c:pt idx="70">
                  <c:v>0.87465000000000004</c:v>
                </c:pt>
                <c:pt idx="71">
                  <c:v>0.87046999999999997</c:v>
                </c:pt>
                <c:pt idx="72">
                  <c:v>0.86697000000000002</c:v>
                </c:pt>
                <c:pt idx="73">
                  <c:v>0.86489000000000005</c:v>
                </c:pt>
                <c:pt idx="74">
                  <c:v>0.86445000000000005</c:v>
                </c:pt>
                <c:pt idx="75">
                  <c:v>0.86436000000000002</c:v>
                </c:pt>
                <c:pt idx="76">
                  <c:v>0.86251999999999995</c:v>
                </c:pt>
                <c:pt idx="77">
                  <c:v>0.86106000000000005</c:v>
                </c:pt>
                <c:pt idx="78">
                  <c:v>0.86065999999999998</c:v>
                </c:pt>
                <c:pt idx="79">
                  <c:v>0.86014999999999997</c:v>
                </c:pt>
                <c:pt idx="80">
                  <c:v>0.85921000000000003</c:v>
                </c:pt>
                <c:pt idx="81">
                  <c:v>0.85818000000000005</c:v>
                </c:pt>
                <c:pt idx="82">
                  <c:v>0.85709000000000002</c:v>
                </c:pt>
                <c:pt idx="83">
                  <c:v>0.8498</c:v>
                </c:pt>
                <c:pt idx="84">
                  <c:v>0.84806999999999999</c:v>
                </c:pt>
                <c:pt idx="85">
                  <c:v>0.84755000000000003</c:v>
                </c:pt>
                <c:pt idx="86">
                  <c:v>0.84325000000000006</c:v>
                </c:pt>
                <c:pt idx="87">
                  <c:v>0.84036999999999995</c:v>
                </c:pt>
                <c:pt idx="88">
                  <c:v>0.83948</c:v>
                </c:pt>
                <c:pt idx="89">
                  <c:v>0.83914</c:v>
                </c:pt>
                <c:pt idx="90">
                  <c:v>0.83413999999999999</c:v>
                </c:pt>
                <c:pt idx="91">
                  <c:v>0.82299999999999995</c:v>
                </c:pt>
                <c:pt idx="92">
                  <c:v>0.80769000000000002</c:v>
                </c:pt>
                <c:pt idx="93">
                  <c:v>0.79300000000000004</c:v>
                </c:pt>
                <c:pt idx="94">
                  <c:v>0.79212000000000005</c:v>
                </c:pt>
                <c:pt idx="95">
                  <c:v>0.79074</c:v>
                </c:pt>
                <c:pt idx="96">
                  <c:v>0.78412000000000004</c:v>
                </c:pt>
                <c:pt idx="97">
                  <c:v>0.78334000000000004</c:v>
                </c:pt>
                <c:pt idx="98">
                  <c:v>0.78295000000000003</c:v>
                </c:pt>
                <c:pt idx="99">
                  <c:v>0.77822000000000002</c:v>
                </c:pt>
                <c:pt idx="100">
                  <c:v>0.77610999999999997</c:v>
                </c:pt>
                <c:pt idx="101">
                  <c:v>0.77217000000000002</c:v>
                </c:pt>
                <c:pt idx="102">
                  <c:v>0.76924999999999999</c:v>
                </c:pt>
                <c:pt idx="103">
                  <c:v>0.76256999999999997</c:v>
                </c:pt>
                <c:pt idx="106">
                  <c:v>0.74831999999999999</c:v>
                </c:pt>
                <c:pt idx="107">
                  <c:v>0.74812000000000001</c:v>
                </c:pt>
                <c:pt idx="108">
                  <c:v>0.74805999999999995</c:v>
                </c:pt>
                <c:pt idx="109">
                  <c:v>0.74768000000000001</c:v>
                </c:pt>
                <c:pt idx="112">
                  <c:v>0.74533000000000005</c:v>
                </c:pt>
                <c:pt idx="113">
                  <c:v>0.73816999999999999</c:v>
                </c:pt>
                <c:pt idx="114">
                  <c:v>0.73795999999999995</c:v>
                </c:pt>
                <c:pt idx="115">
                  <c:v>0.73795999999999995</c:v>
                </c:pt>
                <c:pt idx="116">
                  <c:v>0.73736000000000002</c:v>
                </c:pt>
                <c:pt idx="117">
                  <c:v>0.73604999999999998</c:v>
                </c:pt>
                <c:pt idx="119">
                  <c:v>0.73338999999999999</c:v>
                </c:pt>
                <c:pt idx="120">
                  <c:v>0.73333000000000004</c:v>
                </c:pt>
                <c:pt idx="121">
                  <c:v>0.72694000000000003</c:v>
                </c:pt>
                <c:pt idx="122">
                  <c:v>0.33698</c:v>
                </c:pt>
                <c:pt idx="124">
                  <c:v>4.7899999999999601E-3</c:v>
                </c:pt>
                <c:pt idx="125">
                  <c:v>0.93344000000000005</c:v>
                </c:pt>
                <c:pt idx="126">
                  <c:v>0.92674999999999996</c:v>
                </c:pt>
                <c:pt idx="127">
                  <c:v>0.92662999999999995</c:v>
                </c:pt>
                <c:pt idx="128">
                  <c:v>0.92595000000000005</c:v>
                </c:pt>
                <c:pt idx="129">
                  <c:v>0.92593000000000003</c:v>
                </c:pt>
                <c:pt idx="130">
                  <c:v>0.9194</c:v>
                </c:pt>
                <c:pt idx="131">
                  <c:v>0.91937999999999998</c:v>
                </c:pt>
                <c:pt idx="132">
                  <c:v>0.91888999999999998</c:v>
                </c:pt>
                <c:pt idx="133">
                  <c:v>0.91800000000000004</c:v>
                </c:pt>
                <c:pt idx="134">
                  <c:v>0.91774</c:v>
                </c:pt>
                <c:pt idx="135">
                  <c:v>0.91693000000000002</c:v>
                </c:pt>
                <c:pt idx="136">
                  <c:v>0.91566000000000003</c:v>
                </c:pt>
                <c:pt idx="137">
                  <c:v>0.91469999999999996</c:v>
                </c:pt>
                <c:pt idx="138">
                  <c:v>0.91081000000000001</c:v>
                </c:pt>
                <c:pt idx="139">
                  <c:v>0.90920999999999996</c:v>
                </c:pt>
                <c:pt idx="140">
                  <c:v>0.90491999999999995</c:v>
                </c:pt>
                <c:pt idx="141">
                  <c:v>0.90491999999999995</c:v>
                </c:pt>
                <c:pt idx="142">
                  <c:v>0.90444000000000002</c:v>
                </c:pt>
                <c:pt idx="143">
                  <c:v>0.90444000000000002</c:v>
                </c:pt>
                <c:pt idx="144">
                  <c:v>0.90205999999999997</c:v>
                </c:pt>
                <c:pt idx="145">
                  <c:v>0.89778000000000002</c:v>
                </c:pt>
                <c:pt idx="146">
                  <c:v>0.89732999999999996</c:v>
                </c:pt>
                <c:pt idx="147">
                  <c:v>0.89485000000000003</c:v>
                </c:pt>
                <c:pt idx="148">
                  <c:v>0.89437</c:v>
                </c:pt>
                <c:pt idx="149">
                  <c:v>0.89437</c:v>
                </c:pt>
                <c:pt idx="150">
                  <c:v>0.89087000000000005</c:v>
                </c:pt>
                <c:pt idx="151">
                  <c:v>0.88771</c:v>
                </c:pt>
                <c:pt idx="152">
                  <c:v>0.88761000000000001</c:v>
                </c:pt>
                <c:pt idx="153">
                  <c:v>0.88673999999999997</c:v>
                </c:pt>
                <c:pt idx="154">
                  <c:v>0.88641000000000003</c:v>
                </c:pt>
                <c:pt idx="155">
                  <c:v>0.88597000000000004</c:v>
                </c:pt>
                <c:pt idx="156">
                  <c:v>0.88058999999999998</c:v>
                </c:pt>
                <c:pt idx="157">
                  <c:v>0.87883</c:v>
                </c:pt>
                <c:pt idx="158">
                  <c:v>0.87871999999999995</c:v>
                </c:pt>
                <c:pt idx="159">
                  <c:v>0.87624999999999997</c:v>
                </c:pt>
                <c:pt idx="160">
                  <c:v>0.87624000000000002</c:v>
                </c:pt>
                <c:pt idx="161">
                  <c:v>0.87275999999999998</c:v>
                </c:pt>
                <c:pt idx="162">
                  <c:v>0.86519999999999997</c:v>
                </c:pt>
                <c:pt idx="163">
                  <c:v>0.86051</c:v>
                </c:pt>
                <c:pt idx="164">
                  <c:v>0.85885</c:v>
                </c:pt>
                <c:pt idx="165">
                  <c:v>0.85785999999999996</c:v>
                </c:pt>
                <c:pt idx="166">
                  <c:v>0.85628000000000004</c:v>
                </c:pt>
                <c:pt idx="167">
                  <c:v>0.85553999999999997</c:v>
                </c:pt>
                <c:pt idx="168">
                  <c:v>0.85553999999999997</c:v>
                </c:pt>
                <c:pt idx="169">
                  <c:v>0.85553999999999997</c:v>
                </c:pt>
                <c:pt idx="170">
                  <c:v>0.85553999999999997</c:v>
                </c:pt>
                <c:pt idx="171">
                  <c:v>0.85172000000000003</c:v>
                </c:pt>
                <c:pt idx="172">
                  <c:v>0.85153000000000001</c:v>
                </c:pt>
                <c:pt idx="173">
                  <c:v>0.84841999999999995</c:v>
                </c:pt>
                <c:pt idx="174">
                  <c:v>0.83967999999999998</c:v>
                </c:pt>
                <c:pt idx="175">
                  <c:v>0.83955999999999997</c:v>
                </c:pt>
                <c:pt idx="176">
                  <c:v>0.83862999999999999</c:v>
                </c:pt>
                <c:pt idx="177">
                  <c:v>0.83294999999999997</c:v>
                </c:pt>
                <c:pt idx="178">
                  <c:v>0.83106000000000002</c:v>
                </c:pt>
                <c:pt idx="179">
                  <c:v>0.82908000000000004</c:v>
                </c:pt>
                <c:pt idx="180">
                  <c:v>0.82647999999999999</c:v>
                </c:pt>
                <c:pt idx="181">
                  <c:v>0.82567000000000002</c:v>
                </c:pt>
                <c:pt idx="182">
                  <c:v>0.82518999999999998</c:v>
                </c:pt>
                <c:pt idx="183">
                  <c:v>0.82352999999999998</c:v>
                </c:pt>
                <c:pt idx="184">
                  <c:v>0.81721999999999995</c:v>
                </c:pt>
                <c:pt idx="185">
                  <c:v>0.81603999999999999</c:v>
                </c:pt>
                <c:pt idx="186">
                  <c:v>0.81215999999999999</c:v>
                </c:pt>
                <c:pt idx="187">
                  <c:v>0.81101999999999996</c:v>
                </c:pt>
                <c:pt idx="188">
                  <c:v>0.80064000000000002</c:v>
                </c:pt>
                <c:pt idx="189">
                  <c:v>0.79266000000000003</c:v>
                </c:pt>
                <c:pt idx="190">
                  <c:v>0.79176999999999997</c:v>
                </c:pt>
                <c:pt idx="191">
                  <c:v>0.78976999999999997</c:v>
                </c:pt>
                <c:pt idx="194">
                  <c:v>0.96433000000000002</c:v>
                </c:pt>
                <c:pt idx="195">
                  <c:v>0.96433000000000002</c:v>
                </c:pt>
                <c:pt idx="196">
                  <c:v>0.96418999999999999</c:v>
                </c:pt>
                <c:pt idx="197">
                  <c:v>0.96309999999999996</c:v>
                </c:pt>
                <c:pt idx="198">
                  <c:v>0.95418999999999998</c:v>
                </c:pt>
                <c:pt idx="199">
                  <c:v>0.95350999999999997</c:v>
                </c:pt>
                <c:pt idx="200">
                  <c:v>0.95350999999999997</c:v>
                </c:pt>
                <c:pt idx="201">
                  <c:v>0.95133999999999996</c:v>
                </c:pt>
                <c:pt idx="202">
                  <c:v>0.95126999999999995</c:v>
                </c:pt>
                <c:pt idx="203">
                  <c:v>0.95086999999999999</c:v>
                </c:pt>
                <c:pt idx="204">
                  <c:v>0.94965999999999995</c:v>
                </c:pt>
                <c:pt idx="205">
                  <c:v>0.94965999999999995</c:v>
                </c:pt>
                <c:pt idx="206">
                  <c:v>0.94932000000000005</c:v>
                </c:pt>
                <c:pt idx="207">
                  <c:v>0.94932000000000005</c:v>
                </c:pt>
                <c:pt idx="208">
                  <c:v>0.94523000000000001</c:v>
                </c:pt>
                <c:pt idx="209">
                  <c:v>0.94523000000000001</c:v>
                </c:pt>
                <c:pt idx="210">
                  <c:v>0.94142000000000003</c:v>
                </c:pt>
                <c:pt idx="211">
                  <c:v>0.93686000000000003</c:v>
                </c:pt>
                <c:pt idx="212">
                  <c:v>0.93679000000000001</c:v>
                </c:pt>
                <c:pt idx="213">
                  <c:v>0.93593000000000004</c:v>
                </c:pt>
                <c:pt idx="214">
                  <c:v>0.93593000000000004</c:v>
                </c:pt>
                <c:pt idx="215">
                  <c:v>0.93518000000000001</c:v>
                </c:pt>
                <c:pt idx="216">
                  <c:v>0.93301999999999996</c:v>
                </c:pt>
                <c:pt idx="217">
                  <c:v>0.93171999999999999</c:v>
                </c:pt>
                <c:pt idx="218">
                  <c:v>0.92879999999999996</c:v>
                </c:pt>
                <c:pt idx="219">
                  <c:v>0.92754999999999999</c:v>
                </c:pt>
                <c:pt idx="220">
                  <c:v>0.92737999999999998</c:v>
                </c:pt>
                <c:pt idx="221">
                  <c:v>0.92700000000000005</c:v>
                </c:pt>
                <c:pt idx="222">
                  <c:v>0.92666999999999999</c:v>
                </c:pt>
                <c:pt idx="223">
                  <c:v>0.92662</c:v>
                </c:pt>
                <c:pt idx="224">
                  <c:v>0.92615999999999998</c:v>
                </c:pt>
                <c:pt idx="225">
                  <c:v>0.92615999999999998</c:v>
                </c:pt>
                <c:pt idx="226">
                  <c:v>0.92615999999999998</c:v>
                </c:pt>
                <c:pt idx="227">
                  <c:v>0.92556000000000005</c:v>
                </c:pt>
                <c:pt idx="228">
                  <c:v>0.92554000000000003</c:v>
                </c:pt>
                <c:pt idx="229">
                  <c:v>0.92549000000000003</c:v>
                </c:pt>
                <c:pt idx="230">
                  <c:v>0.92547000000000001</c:v>
                </c:pt>
                <c:pt idx="231">
                  <c:v>0.92498000000000002</c:v>
                </c:pt>
                <c:pt idx="232">
                  <c:v>0.92498000000000002</c:v>
                </c:pt>
                <c:pt idx="233">
                  <c:v>0.92498000000000002</c:v>
                </c:pt>
                <c:pt idx="234">
                  <c:v>0.92076999999999998</c:v>
                </c:pt>
                <c:pt idx="235">
                  <c:v>0.91466000000000003</c:v>
                </c:pt>
                <c:pt idx="236">
                  <c:v>0.91466000000000003</c:v>
                </c:pt>
                <c:pt idx="237">
                  <c:v>0.90820000000000001</c:v>
                </c:pt>
                <c:pt idx="238">
                  <c:v>0.90820000000000001</c:v>
                </c:pt>
                <c:pt idx="239">
                  <c:v>0.90820000000000001</c:v>
                </c:pt>
                <c:pt idx="240">
                  <c:v>0.90820000000000001</c:v>
                </c:pt>
                <c:pt idx="241">
                  <c:v>0.9022</c:v>
                </c:pt>
                <c:pt idx="242">
                  <c:v>0.89214000000000004</c:v>
                </c:pt>
                <c:pt idx="243">
                  <c:v>0.89173999999999998</c:v>
                </c:pt>
                <c:pt idx="244">
                  <c:v>0.88895999999999997</c:v>
                </c:pt>
                <c:pt idx="245">
                  <c:v>0.88566999999999996</c:v>
                </c:pt>
                <c:pt idx="246">
                  <c:v>0.88566999999999996</c:v>
                </c:pt>
                <c:pt idx="247">
                  <c:v>0.87060000000000004</c:v>
                </c:pt>
                <c:pt idx="248">
                  <c:v>0.86712</c:v>
                </c:pt>
                <c:pt idx="249">
                  <c:v>0.86107</c:v>
                </c:pt>
                <c:pt idx="250">
                  <c:v>0.8599</c:v>
                </c:pt>
                <c:pt idx="251">
                  <c:v>0.85333999999999999</c:v>
                </c:pt>
                <c:pt idx="252">
                  <c:v>0.82406000000000001</c:v>
                </c:pt>
                <c:pt idx="253">
                  <c:v>0.76056000000000001</c:v>
                </c:pt>
                <c:pt idx="254">
                  <c:v>0.39240999999999998</c:v>
                </c:pt>
              </c:numCache>
            </c:numRef>
          </c:yVal>
          <c:smooth val="0"/>
          <c:extLst>
            <c:ext xmlns:c16="http://schemas.microsoft.com/office/drawing/2014/chart" uri="{C3380CC4-5D6E-409C-BE32-E72D297353CC}">
              <c16:uniqueId val="{00000003-9EA9-4F22-9B8A-6581D4EE6B95}"/>
            </c:ext>
          </c:extLst>
        </c:ser>
        <c:ser>
          <c:idx val="0"/>
          <c:order val="1"/>
          <c:tx>
            <c:v>Traditional CV</c:v>
          </c:tx>
          <c:spPr>
            <a:ln w="28575">
              <a:noFill/>
            </a:ln>
          </c:spPr>
          <c:marker>
            <c:symbol val="circle"/>
            <c:size val="6"/>
            <c:spPr>
              <a:solidFill>
                <a:schemeClr val="accent1"/>
              </a:solidFill>
              <a:ln>
                <a:noFill/>
              </a:ln>
            </c:spPr>
          </c:marker>
          <c:dPt>
            <c:idx val="35"/>
            <c:marker>
              <c:symbol val="none"/>
            </c:marker>
            <c:bubble3D val="0"/>
            <c:extLst>
              <c:ext xmlns:c16="http://schemas.microsoft.com/office/drawing/2014/chart" uri="{C3380CC4-5D6E-409C-BE32-E72D297353CC}">
                <c16:uniqueId val="{00000004-9EA9-4F22-9B8A-6581D4EE6B95}"/>
              </c:ext>
            </c:extLst>
          </c:dPt>
          <c:dPt>
            <c:idx val="36"/>
            <c:marker>
              <c:spPr>
                <a:noFill/>
                <a:ln>
                  <a:noFill/>
                </a:ln>
              </c:spPr>
            </c:marker>
            <c:bubble3D val="0"/>
            <c:extLst>
              <c:ext xmlns:c16="http://schemas.microsoft.com/office/drawing/2014/chart" uri="{C3380CC4-5D6E-409C-BE32-E72D297353CC}">
                <c16:uniqueId val="{00000005-9EA9-4F22-9B8A-6581D4EE6B95}"/>
              </c:ext>
            </c:extLst>
          </c:dPt>
          <c:dPt>
            <c:idx val="123"/>
            <c:marker>
              <c:spPr>
                <a:noFill/>
                <a:ln>
                  <a:noFill/>
                </a:ln>
              </c:spPr>
            </c:marker>
            <c:bubble3D val="0"/>
            <c:extLst>
              <c:ext xmlns:c16="http://schemas.microsoft.com/office/drawing/2014/chart" uri="{C3380CC4-5D6E-409C-BE32-E72D297353CC}">
                <c16:uniqueId val="{00000006-9EA9-4F22-9B8A-6581D4EE6B95}"/>
              </c:ext>
            </c:extLst>
          </c:dPt>
          <c:dPt>
            <c:idx val="192"/>
            <c:marker>
              <c:spPr>
                <a:noFill/>
                <a:ln>
                  <a:noFill/>
                </a:ln>
              </c:spPr>
            </c:marker>
            <c:bubble3D val="0"/>
            <c:extLst>
              <c:ext xmlns:c16="http://schemas.microsoft.com/office/drawing/2014/chart" uri="{C3380CC4-5D6E-409C-BE32-E72D297353CC}">
                <c16:uniqueId val="{00000007-9EA9-4F22-9B8A-6581D4EE6B95}"/>
              </c:ext>
            </c:extLst>
          </c:dPt>
          <c:dPt>
            <c:idx val="193"/>
            <c:marker>
              <c:spPr>
                <a:noFill/>
                <a:ln>
                  <a:noFill/>
                </a:ln>
              </c:spPr>
            </c:marker>
            <c:bubble3D val="0"/>
            <c:extLst>
              <c:ext xmlns:c16="http://schemas.microsoft.com/office/drawing/2014/chart" uri="{C3380CC4-5D6E-409C-BE32-E72D297353CC}">
                <c16:uniqueId val="{00000008-9EA9-4F22-9B8A-6581D4EE6B95}"/>
              </c:ext>
            </c:extLst>
          </c:dPt>
          <c:xVal>
            <c:numRef>
              <c:f>'CLS 2010-2015'!$A$2:$A$256</c:f>
              <c:numCache>
                <c:formatCode>General</c:formatCode>
                <c:ptCount val="255"/>
                <c:pt idx="0">
                  <c:v>2010</c:v>
                </c:pt>
                <c:pt idx="1">
                  <c:v>2010</c:v>
                </c:pt>
                <c:pt idx="2">
                  <c:v>2010</c:v>
                </c:pt>
                <c:pt idx="3">
                  <c:v>2010</c:v>
                </c:pt>
                <c:pt idx="4">
                  <c:v>2010</c:v>
                </c:pt>
                <c:pt idx="5">
                  <c:v>2010</c:v>
                </c:pt>
                <c:pt idx="6">
                  <c:v>2010</c:v>
                </c:pt>
                <c:pt idx="7">
                  <c:v>2010</c:v>
                </c:pt>
                <c:pt idx="8">
                  <c:v>2010</c:v>
                </c:pt>
                <c:pt idx="9">
                  <c:v>2010</c:v>
                </c:pt>
                <c:pt idx="10">
                  <c:v>2010</c:v>
                </c:pt>
                <c:pt idx="11">
                  <c:v>2010</c:v>
                </c:pt>
                <c:pt idx="12">
                  <c:v>2010</c:v>
                </c:pt>
                <c:pt idx="13">
                  <c:v>2010</c:v>
                </c:pt>
                <c:pt idx="14">
                  <c:v>2010</c:v>
                </c:pt>
                <c:pt idx="15">
                  <c:v>2010</c:v>
                </c:pt>
                <c:pt idx="16">
                  <c:v>2010</c:v>
                </c:pt>
                <c:pt idx="17">
                  <c:v>2010</c:v>
                </c:pt>
                <c:pt idx="18">
                  <c:v>2010</c:v>
                </c:pt>
                <c:pt idx="19">
                  <c:v>2010</c:v>
                </c:pt>
                <c:pt idx="20">
                  <c:v>2010</c:v>
                </c:pt>
                <c:pt idx="21">
                  <c:v>2010</c:v>
                </c:pt>
                <c:pt idx="22">
                  <c:v>2010</c:v>
                </c:pt>
                <c:pt idx="23">
                  <c:v>2010</c:v>
                </c:pt>
                <c:pt idx="24">
                  <c:v>2010</c:v>
                </c:pt>
                <c:pt idx="25">
                  <c:v>2010</c:v>
                </c:pt>
                <c:pt idx="26">
                  <c:v>2010</c:v>
                </c:pt>
                <c:pt idx="27">
                  <c:v>2010</c:v>
                </c:pt>
                <c:pt idx="28">
                  <c:v>2010</c:v>
                </c:pt>
                <c:pt idx="29">
                  <c:v>2010</c:v>
                </c:pt>
                <c:pt idx="30">
                  <c:v>2010</c:v>
                </c:pt>
                <c:pt idx="31">
                  <c:v>2010</c:v>
                </c:pt>
                <c:pt idx="32">
                  <c:v>2010</c:v>
                </c:pt>
                <c:pt idx="33">
                  <c:v>2010</c:v>
                </c:pt>
                <c:pt idx="34">
                  <c:v>2010</c:v>
                </c:pt>
                <c:pt idx="35">
                  <c:v>2010</c:v>
                </c:pt>
                <c:pt idx="36">
                  <c:v>2010</c:v>
                </c:pt>
                <c:pt idx="37">
                  <c:v>2011</c:v>
                </c:pt>
                <c:pt idx="38">
                  <c:v>2011</c:v>
                </c:pt>
                <c:pt idx="39">
                  <c:v>2011</c:v>
                </c:pt>
                <c:pt idx="40">
                  <c:v>2011</c:v>
                </c:pt>
                <c:pt idx="41">
                  <c:v>2011</c:v>
                </c:pt>
                <c:pt idx="42">
                  <c:v>2011</c:v>
                </c:pt>
                <c:pt idx="43">
                  <c:v>2011</c:v>
                </c:pt>
                <c:pt idx="44">
                  <c:v>2011</c:v>
                </c:pt>
                <c:pt idx="45">
                  <c:v>2011</c:v>
                </c:pt>
                <c:pt idx="46">
                  <c:v>2011</c:v>
                </c:pt>
                <c:pt idx="47">
                  <c:v>2011</c:v>
                </c:pt>
                <c:pt idx="48">
                  <c:v>2011</c:v>
                </c:pt>
                <c:pt idx="49">
                  <c:v>2011</c:v>
                </c:pt>
                <c:pt idx="50">
                  <c:v>2012</c:v>
                </c:pt>
                <c:pt idx="51">
                  <c:v>2012</c:v>
                </c:pt>
                <c:pt idx="52">
                  <c:v>2012</c:v>
                </c:pt>
                <c:pt idx="53">
                  <c:v>2012</c:v>
                </c:pt>
                <c:pt idx="54">
                  <c:v>2012</c:v>
                </c:pt>
                <c:pt idx="55">
                  <c:v>2012</c:v>
                </c:pt>
                <c:pt idx="56">
                  <c:v>2012</c:v>
                </c:pt>
                <c:pt idx="57">
                  <c:v>2012</c:v>
                </c:pt>
                <c:pt idx="58">
                  <c:v>2012</c:v>
                </c:pt>
                <c:pt idx="59">
                  <c:v>2012</c:v>
                </c:pt>
                <c:pt idx="60">
                  <c:v>2012</c:v>
                </c:pt>
                <c:pt idx="61">
                  <c:v>2012</c:v>
                </c:pt>
                <c:pt idx="62">
                  <c:v>2012</c:v>
                </c:pt>
                <c:pt idx="63">
                  <c:v>2012</c:v>
                </c:pt>
                <c:pt idx="64">
                  <c:v>2012</c:v>
                </c:pt>
                <c:pt idx="65">
                  <c:v>2012</c:v>
                </c:pt>
                <c:pt idx="66">
                  <c:v>2013</c:v>
                </c:pt>
                <c:pt idx="67">
                  <c:v>2013</c:v>
                </c:pt>
                <c:pt idx="68">
                  <c:v>2013</c:v>
                </c:pt>
                <c:pt idx="69">
                  <c:v>2013</c:v>
                </c:pt>
                <c:pt idx="70">
                  <c:v>2013</c:v>
                </c:pt>
                <c:pt idx="71">
                  <c:v>2013</c:v>
                </c:pt>
                <c:pt idx="72">
                  <c:v>2013</c:v>
                </c:pt>
                <c:pt idx="73">
                  <c:v>2013</c:v>
                </c:pt>
                <c:pt idx="74">
                  <c:v>2013</c:v>
                </c:pt>
                <c:pt idx="75">
                  <c:v>2013</c:v>
                </c:pt>
                <c:pt idx="76">
                  <c:v>2013</c:v>
                </c:pt>
                <c:pt idx="77">
                  <c:v>2013</c:v>
                </c:pt>
                <c:pt idx="78">
                  <c:v>2013</c:v>
                </c:pt>
                <c:pt idx="79">
                  <c:v>2013</c:v>
                </c:pt>
                <c:pt idx="80">
                  <c:v>2013</c:v>
                </c:pt>
                <c:pt idx="81">
                  <c:v>2013</c:v>
                </c:pt>
                <c:pt idx="82">
                  <c:v>2013</c:v>
                </c:pt>
                <c:pt idx="83">
                  <c:v>2013</c:v>
                </c:pt>
                <c:pt idx="84">
                  <c:v>2013</c:v>
                </c:pt>
                <c:pt idx="85">
                  <c:v>2013</c:v>
                </c:pt>
                <c:pt idx="86">
                  <c:v>2013</c:v>
                </c:pt>
                <c:pt idx="87">
                  <c:v>2013</c:v>
                </c:pt>
                <c:pt idx="88">
                  <c:v>2013</c:v>
                </c:pt>
                <c:pt idx="89">
                  <c:v>2013</c:v>
                </c:pt>
                <c:pt idx="90">
                  <c:v>2013</c:v>
                </c:pt>
                <c:pt idx="91">
                  <c:v>2013</c:v>
                </c:pt>
                <c:pt idx="92">
                  <c:v>2013</c:v>
                </c:pt>
                <c:pt idx="93">
                  <c:v>2013</c:v>
                </c:pt>
                <c:pt idx="94">
                  <c:v>2013</c:v>
                </c:pt>
                <c:pt idx="95">
                  <c:v>2013</c:v>
                </c:pt>
                <c:pt idx="96">
                  <c:v>2013</c:v>
                </c:pt>
                <c:pt idx="97">
                  <c:v>2013</c:v>
                </c:pt>
                <c:pt idx="98">
                  <c:v>2013</c:v>
                </c:pt>
                <c:pt idx="99">
                  <c:v>2013</c:v>
                </c:pt>
                <c:pt idx="100">
                  <c:v>2013</c:v>
                </c:pt>
                <c:pt idx="101">
                  <c:v>2013</c:v>
                </c:pt>
                <c:pt idx="102">
                  <c:v>2013</c:v>
                </c:pt>
                <c:pt idx="103">
                  <c:v>2013</c:v>
                </c:pt>
                <c:pt idx="104">
                  <c:v>2013</c:v>
                </c:pt>
                <c:pt idx="105">
                  <c:v>2013</c:v>
                </c:pt>
                <c:pt idx="106">
                  <c:v>2013</c:v>
                </c:pt>
                <c:pt idx="107">
                  <c:v>2013</c:v>
                </c:pt>
                <c:pt idx="108">
                  <c:v>2013</c:v>
                </c:pt>
                <c:pt idx="109">
                  <c:v>2013</c:v>
                </c:pt>
                <c:pt idx="110">
                  <c:v>2013</c:v>
                </c:pt>
                <c:pt idx="111">
                  <c:v>2013</c:v>
                </c:pt>
                <c:pt idx="112">
                  <c:v>2013</c:v>
                </c:pt>
                <c:pt idx="113">
                  <c:v>2013</c:v>
                </c:pt>
                <c:pt idx="114">
                  <c:v>2013</c:v>
                </c:pt>
                <c:pt idx="115">
                  <c:v>2013</c:v>
                </c:pt>
                <c:pt idx="116">
                  <c:v>2013</c:v>
                </c:pt>
                <c:pt idx="117">
                  <c:v>2013</c:v>
                </c:pt>
                <c:pt idx="118">
                  <c:v>2013</c:v>
                </c:pt>
                <c:pt idx="119">
                  <c:v>2013</c:v>
                </c:pt>
                <c:pt idx="120">
                  <c:v>2013</c:v>
                </c:pt>
                <c:pt idx="121">
                  <c:v>2013</c:v>
                </c:pt>
                <c:pt idx="122">
                  <c:v>2013</c:v>
                </c:pt>
                <c:pt idx="123">
                  <c:v>2013</c:v>
                </c:pt>
                <c:pt idx="124">
                  <c:v>2013</c:v>
                </c:pt>
                <c:pt idx="125">
                  <c:v>2014</c:v>
                </c:pt>
                <c:pt idx="126">
                  <c:v>2014</c:v>
                </c:pt>
                <c:pt idx="127">
                  <c:v>2014</c:v>
                </c:pt>
                <c:pt idx="128">
                  <c:v>2014</c:v>
                </c:pt>
                <c:pt idx="129">
                  <c:v>2014</c:v>
                </c:pt>
                <c:pt idx="130">
                  <c:v>2014</c:v>
                </c:pt>
                <c:pt idx="131">
                  <c:v>2014</c:v>
                </c:pt>
                <c:pt idx="132">
                  <c:v>2014</c:v>
                </c:pt>
                <c:pt idx="133">
                  <c:v>2014</c:v>
                </c:pt>
                <c:pt idx="134">
                  <c:v>2014</c:v>
                </c:pt>
                <c:pt idx="135">
                  <c:v>2014</c:v>
                </c:pt>
                <c:pt idx="136">
                  <c:v>2014</c:v>
                </c:pt>
                <c:pt idx="137">
                  <c:v>2014</c:v>
                </c:pt>
                <c:pt idx="138">
                  <c:v>2014</c:v>
                </c:pt>
                <c:pt idx="139">
                  <c:v>2014</c:v>
                </c:pt>
                <c:pt idx="140">
                  <c:v>2014</c:v>
                </c:pt>
                <c:pt idx="141">
                  <c:v>2014</c:v>
                </c:pt>
                <c:pt idx="142">
                  <c:v>2014</c:v>
                </c:pt>
                <c:pt idx="143">
                  <c:v>2014</c:v>
                </c:pt>
                <c:pt idx="144">
                  <c:v>2014</c:v>
                </c:pt>
                <c:pt idx="145">
                  <c:v>2014</c:v>
                </c:pt>
                <c:pt idx="146">
                  <c:v>2014</c:v>
                </c:pt>
                <c:pt idx="147">
                  <c:v>2014</c:v>
                </c:pt>
                <c:pt idx="148">
                  <c:v>2014</c:v>
                </c:pt>
                <c:pt idx="149">
                  <c:v>2014</c:v>
                </c:pt>
                <c:pt idx="150">
                  <c:v>2014</c:v>
                </c:pt>
                <c:pt idx="151">
                  <c:v>2014</c:v>
                </c:pt>
                <c:pt idx="152">
                  <c:v>2014</c:v>
                </c:pt>
                <c:pt idx="153">
                  <c:v>2014</c:v>
                </c:pt>
                <c:pt idx="154">
                  <c:v>2014</c:v>
                </c:pt>
                <c:pt idx="155">
                  <c:v>2014</c:v>
                </c:pt>
                <c:pt idx="156">
                  <c:v>2014</c:v>
                </c:pt>
                <c:pt idx="157">
                  <c:v>2014</c:v>
                </c:pt>
                <c:pt idx="158">
                  <c:v>2014</c:v>
                </c:pt>
                <c:pt idx="159">
                  <c:v>2014</c:v>
                </c:pt>
                <c:pt idx="160">
                  <c:v>2014</c:v>
                </c:pt>
                <c:pt idx="161">
                  <c:v>2014</c:v>
                </c:pt>
                <c:pt idx="162">
                  <c:v>2014</c:v>
                </c:pt>
                <c:pt idx="163">
                  <c:v>2014</c:v>
                </c:pt>
                <c:pt idx="164">
                  <c:v>2014</c:v>
                </c:pt>
                <c:pt idx="165">
                  <c:v>2014</c:v>
                </c:pt>
                <c:pt idx="166">
                  <c:v>2014</c:v>
                </c:pt>
                <c:pt idx="167">
                  <c:v>2014</c:v>
                </c:pt>
                <c:pt idx="168">
                  <c:v>2014</c:v>
                </c:pt>
                <c:pt idx="169">
                  <c:v>2014</c:v>
                </c:pt>
                <c:pt idx="170">
                  <c:v>2014</c:v>
                </c:pt>
                <c:pt idx="171">
                  <c:v>2014</c:v>
                </c:pt>
                <c:pt idx="172">
                  <c:v>2014</c:v>
                </c:pt>
                <c:pt idx="173">
                  <c:v>2014</c:v>
                </c:pt>
                <c:pt idx="174">
                  <c:v>2014</c:v>
                </c:pt>
                <c:pt idx="175">
                  <c:v>2014</c:v>
                </c:pt>
                <c:pt idx="176">
                  <c:v>2014</c:v>
                </c:pt>
                <c:pt idx="177">
                  <c:v>2014</c:v>
                </c:pt>
                <c:pt idx="178">
                  <c:v>2014</c:v>
                </c:pt>
                <c:pt idx="179">
                  <c:v>2014</c:v>
                </c:pt>
                <c:pt idx="180">
                  <c:v>2014</c:v>
                </c:pt>
                <c:pt idx="181">
                  <c:v>2014</c:v>
                </c:pt>
                <c:pt idx="182">
                  <c:v>2014</c:v>
                </c:pt>
                <c:pt idx="183">
                  <c:v>2014</c:v>
                </c:pt>
                <c:pt idx="184">
                  <c:v>2014</c:v>
                </c:pt>
                <c:pt idx="185">
                  <c:v>2014</c:v>
                </c:pt>
                <c:pt idx="186">
                  <c:v>2014</c:v>
                </c:pt>
                <c:pt idx="187">
                  <c:v>2014</c:v>
                </c:pt>
                <c:pt idx="188">
                  <c:v>2014</c:v>
                </c:pt>
                <c:pt idx="189">
                  <c:v>2014</c:v>
                </c:pt>
                <c:pt idx="190">
                  <c:v>2014</c:v>
                </c:pt>
                <c:pt idx="191">
                  <c:v>2014</c:v>
                </c:pt>
                <c:pt idx="192">
                  <c:v>2014</c:v>
                </c:pt>
                <c:pt idx="193">
                  <c:v>2014</c:v>
                </c:pt>
                <c:pt idx="194">
                  <c:v>2015</c:v>
                </c:pt>
                <c:pt idx="195">
                  <c:v>2015</c:v>
                </c:pt>
                <c:pt idx="196">
                  <c:v>2015</c:v>
                </c:pt>
                <c:pt idx="197">
                  <c:v>2015</c:v>
                </c:pt>
                <c:pt idx="198">
                  <c:v>2015</c:v>
                </c:pt>
                <c:pt idx="199">
                  <c:v>2015</c:v>
                </c:pt>
                <c:pt idx="200">
                  <c:v>2015</c:v>
                </c:pt>
                <c:pt idx="201">
                  <c:v>2015</c:v>
                </c:pt>
                <c:pt idx="202">
                  <c:v>2015</c:v>
                </c:pt>
                <c:pt idx="203">
                  <c:v>2015</c:v>
                </c:pt>
                <c:pt idx="204">
                  <c:v>2015</c:v>
                </c:pt>
                <c:pt idx="205">
                  <c:v>2015</c:v>
                </c:pt>
                <c:pt idx="206">
                  <c:v>2015</c:v>
                </c:pt>
                <c:pt idx="207">
                  <c:v>2015</c:v>
                </c:pt>
                <c:pt idx="208">
                  <c:v>2015</c:v>
                </c:pt>
                <c:pt idx="209">
                  <c:v>2015</c:v>
                </c:pt>
                <c:pt idx="210">
                  <c:v>2015</c:v>
                </c:pt>
                <c:pt idx="211">
                  <c:v>2015</c:v>
                </c:pt>
                <c:pt idx="212">
                  <c:v>2015</c:v>
                </c:pt>
                <c:pt idx="213">
                  <c:v>2015</c:v>
                </c:pt>
                <c:pt idx="214">
                  <c:v>2015</c:v>
                </c:pt>
                <c:pt idx="215">
                  <c:v>2015</c:v>
                </c:pt>
                <c:pt idx="216">
                  <c:v>2015</c:v>
                </c:pt>
                <c:pt idx="217">
                  <c:v>2015</c:v>
                </c:pt>
                <c:pt idx="218">
                  <c:v>2015</c:v>
                </c:pt>
                <c:pt idx="219">
                  <c:v>2015</c:v>
                </c:pt>
                <c:pt idx="220">
                  <c:v>2015</c:v>
                </c:pt>
                <c:pt idx="221">
                  <c:v>2015</c:v>
                </c:pt>
                <c:pt idx="222">
                  <c:v>2015</c:v>
                </c:pt>
                <c:pt idx="223">
                  <c:v>2015</c:v>
                </c:pt>
                <c:pt idx="224">
                  <c:v>2015</c:v>
                </c:pt>
                <c:pt idx="225">
                  <c:v>2015</c:v>
                </c:pt>
                <c:pt idx="226">
                  <c:v>2015</c:v>
                </c:pt>
                <c:pt idx="227">
                  <c:v>2015</c:v>
                </c:pt>
                <c:pt idx="228">
                  <c:v>2015</c:v>
                </c:pt>
                <c:pt idx="229">
                  <c:v>2015</c:v>
                </c:pt>
                <c:pt idx="230">
                  <c:v>2015</c:v>
                </c:pt>
                <c:pt idx="231">
                  <c:v>2015</c:v>
                </c:pt>
                <c:pt idx="232">
                  <c:v>2015</c:v>
                </c:pt>
                <c:pt idx="233">
                  <c:v>2015</c:v>
                </c:pt>
                <c:pt idx="234">
                  <c:v>2015</c:v>
                </c:pt>
                <c:pt idx="235">
                  <c:v>2015</c:v>
                </c:pt>
                <c:pt idx="236">
                  <c:v>2015</c:v>
                </c:pt>
                <c:pt idx="237">
                  <c:v>2015</c:v>
                </c:pt>
                <c:pt idx="238">
                  <c:v>2015</c:v>
                </c:pt>
                <c:pt idx="239">
                  <c:v>2015</c:v>
                </c:pt>
                <c:pt idx="240">
                  <c:v>2015</c:v>
                </c:pt>
                <c:pt idx="241">
                  <c:v>2015</c:v>
                </c:pt>
                <c:pt idx="242">
                  <c:v>2015</c:v>
                </c:pt>
                <c:pt idx="243">
                  <c:v>2015</c:v>
                </c:pt>
                <c:pt idx="244">
                  <c:v>2015</c:v>
                </c:pt>
                <c:pt idx="245">
                  <c:v>2015</c:v>
                </c:pt>
                <c:pt idx="246">
                  <c:v>2015</c:v>
                </c:pt>
                <c:pt idx="247">
                  <c:v>2015</c:v>
                </c:pt>
                <c:pt idx="248">
                  <c:v>2015</c:v>
                </c:pt>
                <c:pt idx="249">
                  <c:v>2015</c:v>
                </c:pt>
                <c:pt idx="250">
                  <c:v>2015</c:v>
                </c:pt>
                <c:pt idx="251">
                  <c:v>2015</c:v>
                </c:pt>
                <c:pt idx="252">
                  <c:v>2015</c:v>
                </c:pt>
                <c:pt idx="253">
                  <c:v>2015</c:v>
                </c:pt>
                <c:pt idx="254">
                  <c:v>2015</c:v>
                </c:pt>
              </c:numCache>
            </c:numRef>
          </c:xVal>
          <c:yVal>
            <c:numRef>
              <c:f>'CLS 2010-2015'!$D$2:$D$256</c:f>
              <c:numCache>
                <c:formatCode>General</c:formatCode>
                <c:ptCount val="255"/>
                <c:pt idx="0">
                  <c:v>0.71809000000000001</c:v>
                </c:pt>
                <c:pt idx="1">
                  <c:v>0.71808000000000005</c:v>
                </c:pt>
                <c:pt idx="2">
                  <c:v>0.71701000000000004</c:v>
                </c:pt>
                <c:pt idx="3">
                  <c:v>0.71218000000000004</c:v>
                </c:pt>
                <c:pt idx="4">
                  <c:v>0.66351000000000004</c:v>
                </c:pt>
                <c:pt idx="5">
                  <c:v>0.66351000000000004</c:v>
                </c:pt>
                <c:pt idx="6">
                  <c:v>0.65420999999999996</c:v>
                </c:pt>
                <c:pt idx="7">
                  <c:v>0.55442000000000002</c:v>
                </c:pt>
                <c:pt idx="8">
                  <c:v>0.55442000000000002</c:v>
                </c:pt>
                <c:pt idx="9">
                  <c:v>0.53376000000000001</c:v>
                </c:pt>
                <c:pt idx="10">
                  <c:v>0.53376000000000001</c:v>
                </c:pt>
                <c:pt idx="11">
                  <c:v>0.45567000000000002</c:v>
                </c:pt>
                <c:pt idx="12">
                  <c:v>0.45567000000000002</c:v>
                </c:pt>
                <c:pt idx="13">
                  <c:v>0.42891000000000001</c:v>
                </c:pt>
                <c:pt idx="14">
                  <c:v>0.41687000000000002</c:v>
                </c:pt>
                <c:pt idx="15">
                  <c:v>0.41687000000000002</c:v>
                </c:pt>
                <c:pt idx="16">
                  <c:v>0.41321999999999998</c:v>
                </c:pt>
                <c:pt idx="17">
                  <c:v>0.40915000000000001</c:v>
                </c:pt>
                <c:pt idx="18">
                  <c:v>0.39277000000000001</c:v>
                </c:pt>
                <c:pt idx="19">
                  <c:v>0.39277000000000001</c:v>
                </c:pt>
                <c:pt idx="20">
                  <c:v>0.37674999999999997</c:v>
                </c:pt>
                <c:pt idx="21">
                  <c:v>0.37429000000000001</c:v>
                </c:pt>
                <c:pt idx="22">
                  <c:v>0.30542000000000002</c:v>
                </c:pt>
                <c:pt idx="23">
                  <c:v>0.30157</c:v>
                </c:pt>
                <c:pt idx="24">
                  <c:v>0.29907</c:v>
                </c:pt>
                <c:pt idx="25">
                  <c:v>0.28588999999999998</c:v>
                </c:pt>
                <c:pt idx="26">
                  <c:v>0.26921</c:v>
                </c:pt>
                <c:pt idx="27">
                  <c:v>0.25835000000000002</c:v>
                </c:pt>
                <c:pt idx="28">
                  <c:v>0.25574999999999998</c:v>
                </c:pt>
                <c:pt idx="29">
                  <c:v>0.24933</c:v>
                </c:pt>
                <c:pt idx="30">
                  <c:v>0.24589</c:v>
                </c:pt>
                <c:pt idx="31">
                  <c:v>0.24589</c:v>
                </c:pt>
                <c:pt idx="32">
                  <c:v>0.22846</c:v>
                </c:pt>
                <c:pt idx="33">
                  <c:v>0.21340999999999999</c:v>
                </c:pt>
                <c:pt idx="34">
                  <c:v>0.19705</c:v>
                </c:pt>
                <c:pt idx="35">
                  <c:v>1.17E-2</c:v>
                </c:pt>
                <c:pt idx="36">
                  <c:v>1.17E-2</c:v>
                </c:pt>
                <c:pt idx="37">
                  <c:v>0.74229999999999996</c:v>
                </c:pt>
                <c:pt idx="38">
                  <c:v>0.68989999999999996</c:v>
                </c:pt>
                <c:pt idx="39">
                  <c:v>0.65439999999999998</c:v>
                </c:pt>
                <c:pt idx="40">
                  <c:v>0.64039999999999997</c:v>
                </c:pt>
                <c:pt idx="41">
                  <c:v>0.63349999999999995</c:v>
                </c:pt>
                <c:pt idx="42">
                  <c:v>0.60219999999999996</c:v>
                </c:pt>
                <c:pt idx="43">
                  <c:v>0.6018</c:v>
                </c:pt>
                <c:pt idx="44">
                  <c:v>0.58220000000000005</c:v>
                </c:pt>
                <c:pt idx="45">
                  <c:v>0.5514</c:v>
                </c:pt>
                <c:pt idx="46">
                  <c:v>0.4955</c:v>
                </c:pt>
                <c:pt idx="47">
                  <c:v>0.49480000000000002</c:v>
                </c:pt>
                <c:pt idx="48">
                  <c:v>0.4703</c:v>
                </c:pt>
                <c:pt idx="49">
                  <c:v>0.46899999999999997</c:v>
                </c:pt>
                <c:pt idx="52">
                  <c:v>0.73828000000000005</c:v>
                </c:pt>
                <c:pt idx="53">
                  <c:v>0.73397999999999997</c:v>
                </c:pt>
                <c:pt idx="54">
                  <c:v>0.73353999999999997</c:v>
                </c:pt>
                <c:pt idx="55">
                  <c:v>0.73048000000000002</c:v>
                </c:pt>
                <c:pt idx="56">
                  <c:v>0.73021000000000003</c:v>
                </c:pt>
                <c:pt idx="57">
                  <c:v>0.72941999999999996</c:v>
                </c:pt>
                <c:pt idx="58">
                  <c:v>0.72921000000000002</c:v>
                </c:pt>
                <c:pt idx="59">
                  <c:v>0.72697999999999996</c:v>
                </c:pt>
                <c:pt idx="60">
                  <c:v>0.70423999999999998</c:v>
                </c:pt>
                <c:pt idx="61">
                  <c:v>0.66581000000000001</c:v>
                </c:pt>
                <c:pt idx="62">
                  <c:v>0.65536000000000005</c:v>
                </c:pt>
                <c:pt idx="63">
                  <c:v>0.63815999999999995</c:v>
                </c:pt>
                <c:pt idx="64">
                  <c:v>0.61994000000000005</c:v>
                </c:pt>
                <c:pt idx="65">
                  <c:v>0.58952000000000004</c:v>
                </c:pt>
                <c:pt idx="104">
                  <c:v>0.75573999999999997</c:v>
                </c:pt>
                <c:pt idx="105">
                  <c:v>0.75273999999999996</c:v>
                </c:pt>
                <c:pt idx="110">
                  <c:v>0.74677000000000004</c:v>
                </c:pt>
                <c:pt idx="111">
                  <c:v>0.74643000000000004</c:v>
                </c:pt>
                <c:pt idx="118">
                  <c:v>0.73358000000000001</c:v>
                </c:pt>
                <c:pt idx="123">
                  <c:v>0.17985000000000001</c:v>
                </c:pt>
                <c:pt idx="192">
                  <c:v>4.9599999999999601E-3</c:v>
                </c:pt>
                <c:pt idx="193">
                  <c:v>4.7500000000000302E-3</c:v>
                </c:pt>
              </c:numCache>
            </c:numRef>
          </c:yVal>
          <c:smooth val="0"/>
          <c:extLst>
            <c:ext xmlns:c16="http://schemas.microsoft.com/office/drawing/2014/chart" uri="{C3380CC4-5D6E-409C-BE32-E72D297353CC}">
              <c16:uniqueId val="{00000009-9EA9-4F22-9B8A-6581D4EE6B95}"/>
            </c:ext>
          </c:extLst>
        </c:ser>
        <c:dLbls>
          <c:showLegendKey val="0"/>
          <c:showVal val="0"/>
          <c:showCatName val="0"/>
          <c:showSerName val="0"/>
          <c:showPercent val="0"/>
          <c:showBubbleSize val="0"/>
        </c:dLbls>
        <c:axId val="24391680"/>
        <c:axId val="24392832"/>
      </c:scatterChart>
      <c:valAx>
        <c:axId val="24391680"/>
        <c:scaling>
          <c:orientation val="minMax"/>
          <c:max val="2016"/>
          <c:min val="2009"/>
        </c:scaling>
        <c:delete val="0"/>
        <c:axPos val="b"/>
        <c:numFmt formatCode="General" sourceLinked="1"/>
        <c:majorTickMark val="none"/>
        <c:minorTickMark val="none"/>
        <c:tickLblPos val="nextTo"/>
        <c:spPr>
          <a:ln w="19050">
            <a:solidFill>
              <a:schemeClr val="bg2">
                <a:lumMod val="75000"/>
              </a:schemeClr>
            </a:solidFill>
          </a:ln>
        </c:spPr>
        <c:txPr>
          <a:bodyPr/>
          <a:lstStyle/>
          <a:p>
            <a:pPr>
              <a:defRPr sz="900">
                <a:solidFill>
                  <a:srgbClr val="000000"/>
                </a:solidFill>
              </a:defRPr>
            </a:pPr>
            <a:endParaRPr lang="en-US"/>
          </a:p>
        </c:txPr>
        <c:crossAx val="24392832"/>
        <c:crosses val="autoZero"/>
        <c:crossBetween val="midCat"/>
        <c:majorUnit val="1"/>
      </c:valAx>
      <c:valAx>
        <c:axId val="24392832"/>
        <c:scaling>
          <c:orientation val="minMax"/>
          <c:max val="1"/>
          <c:min val="0"/>
        </c:scaling>
        <c:delete val="0"/>
        <c:axPos val="l"/>
        <c:majorGridlines>
          <c:spPr>
            <a:ln w="3175">
              <a:solidFill>
                <a:srgbClr val="5A5A5A">
                  <a:alpha val="25000"/>
                </a:srgbClr>
              </a:solidFill>
            </a:ln>
          </c:spPr>
        </c:majorGridlines>
        <c:numFmt formatCode="0%" sourceLinked="0"/>
        <c:majorTickMark val="none"/>
        <c:minorTickMark val="none"/>
        <c:tickLblPos val="nextTo"/>
        <c:spPr>
          <a:ln>
            <a:noFill/>
          </a:ln>
        </c:spPr>
        <c:txPr>
          <a:bodyPr/>
          <a:lstStyle/>
          <a:p>
            <a:pPr>
              <a:defRPr sz="1000">
                <a:solidFill>
                  <a:srgbClr val="000000"/>
                </a:solidFill>
              </a:defRPr>
            </a:pPr>
            <a:endParaRPr lang="en-US"/>
          </a:p>
        </c:txPr>
        <c:crossAx val="24391680"/>
        <c:crosses val="autoZero"/>
        <c:crossBetween val="midCat"/>
        <c:majorUnit val="0.1"/>
      </c:valAx>
      <c:spPr>
        <a:solidFill>
          <a:srgbClr val="E6E6E6"/>
        </a:solidFill>
      </c:spPr>
    </c:plotArea>
    <c:plotVisOnly val="1"/>
    <c:dispBlanksAs val="gap"/>
    <c:showDLblsOverMax val="0"/>
  </c:chart>
  <c:spPr>
    <a:ln w="6350">
      <a:noFill/>
    </a:ln>
  </c:sp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7BFC9C-4FE3-417B-9525-139A53DB9389}" type="datetimeFigureOut">
              <a:rPr lang="zh-CN" altLang="en-US" smtClean="0"/>
              <a:t>2025/3/23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7A9F3D-7E56-41A5-8D8C-A21EC4CC99C6}" type="slidenum">
              <a:rPr lang="zh-CN" altLang="en-US" smtClean="0"/>
              <a:t>‹#›</a:t>
            </a:fld>
            <a:endParaRPr lang="zh-CN" altLang="en-US"/>
          </a:p>
        </p:txBody>
      </p:sp>
    </p:spTree>
    <p:extLst>
      <p:ext uri="{BB962C8B-B14F-4D97-AF65-F5344CB8AC3E}">
        <p14:creationId xmlns:p14="http://schemas.microsoft.com/office/powerpoint/2010/main" val="3816630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u="none" strike="noStrike" kern="1200" dirty="0">
              <a:solidFill>
                <a:schemeClr val="tx1"/>
              </a:solidFill>
              <a:effectLst/>
              <a:latin typeface="Trebuchet MS" pitchFamily="34" charset="0"/>
              <a:ea typeface="+mn-ea"/>
              <a:cs typeface="+mn-cs"/>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3</a:t>
            </a:fld>
            <a:endParaRPr lang="en-US" dirty="0">
              <a:solidFill>
                <a:prstClr val="black"/>
              </a:solidFill>
            </a:endParaRPr>
          </a:p>
        </p:txBody>
      </p:sp>
    </p:spTree>
    <p:extLst>
      <p:ext uri="{BB962C8B-B14F-4D97-AF65-F5344CB8AC3E}">
        <p14:creationId xmlns:p14="http://schemas.microsoft.com/office/powerpoint/2010/main" val="132707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7A9F3D-7E56-41A5-8D8C-A21EC4CC99C6}" type="slidenum">
              <a:rPr lang="zh-CN" altLang="en-US" smtClean="0"/>
              <a:t>14</a:t>
            </a:fld>
            <a:endParaRPr lang="zh-CN" altLang="en-US"/>
          </a:p>
        </p:txBody>
      </p:sp>
    </p:spTree>
    <p:extLst>
      <p:ext uri="{BB962C8B-B14F-4D97-AF65-F5344CB8AC3E}">
        <p14:creationId xmlns:p14="http://schemas.microsoft.com/office/powerpoint/2010/main" val="3876757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365074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1388388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3221881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and Content - NO LOGO &amp; PAGE NUMBER">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96" fontAlgn="base">
              <a:spcBef>
                <a:spcPct val="0"/>
              </a:spcBef>
              <a:spcAft>
                <a:spcPct val="0"/>
              </a:spcAft>
            </a:pPr>
            <a:endParaRPr lang="en-US" sz="1500">
              <a:solidFill>
                <a:srgbClr val="FFFFFF"/>
              </a:solidFill>
            </a:endParaRPr>
          </a:p>
        </p:txBody>
      </p:sp>
      <p:sp>
        <p:nvSpPr>
          <p:cNvPr id="2" name="Title 1"/>
          <p:cNvSpPr>
            <a:spLocks noGrp="1"/>
          </p:cNvSpPr>
          <p:nvPr>
            <p:ph type="title"/>
          </p:nvPr>
        </p:nvSpPr>
        <p:spPr>
          <a:xfrm>
            <a:off x="415290" y="734696"/>
            <a:ext cx="8313420" cy="656590"/>
          </a:xfrm>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26720" y="2336705"/>
            <a:ext cx="8290560" cy="4104176"/>
          </a:xfrm>
        </p:spPr>
        <p:txBody>
          <a:bodyPr/>
          <a:lstStyle>
            <a:lvl1pPr marL="0" indent="0">
              <a:buClr>
                <a:schemeClr val="bg2"/>
              </a:buClr>
              <a:buSzPct val="100000"/>
              <a:buFontTx/>
              <a:buNone/>
              <a:defRPr sz="1667">
                <a:solidFill>
                  <a:schemeClr val="bg1"/>
                </a:solidFill>
              </a:defRPr>
            </a:lvl1pPr>
            <a:lvl2pPr marL="476246" indent="0">
              <a:buClr>
                <a:schemeClr val="bg2"/>
              </a:buClr>
              <a:buSzPct val="100000"/>
              <a:buFontTx/>
              <a:buNone/>
              <a:defRPr sz="1500">
                <a:solidFill>
                  <a:schemeClr val="bg1"/>
                </a:solidFill>
              </a:defRPr>
            </a:lvl2pPr>
            <a:lvl3pPr marL="907512" indent="0">
              <a:buClr>
                <a:schemeClr val="bg2"/>
              </a:buClr>
              <a:buSzPct val="100000"/>
              <a:buFontTx/>
              <a:buNone/>
              <a:defRPr sz="1500">
                <a:solidFill>
                  <a:schemeClr val="bg1"/>
                </a:solidFill>
              </a:defRPr>
            </a:lvl3pPr>
            <a:lvl4pPr marL="1479006" indent="-190498">
              <a:buClr>
                <a:schemeClr val="bg2"/>
              </a:buClr>
              <a:buFont typeface="Wingdings" panose="05000000000000000000" pitchFamily="2" charset="2"/>
              <a:buChar char="§"/>
              <a:defRPr sz="1500">
                <a:solidFill>
                  <a:schemeClr val="tx1"/>
                </a:solidFill>
              </a:defRPr>
            </a:lvl4pPr>
            <a:lvl5pPr marL="1764753" indent="-190498">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415290" y="1314815"/>
            <a:ext cx="8313420" cy="583848"/>
          </a:xfrm>
        </p:spPr>
        <p:txBody>
          <a:bodyPr/>
          <a:lstStyle>
            <a:lvl1pPr marL="0" indent="0" algn="ctr">
              <a:buFontTx/>
              <a:buNone/>
              <a:defRPr sz="2000" b="0">
                <a:solidFill>
                  <a:schemeClr val="tx2"/>
                </a:solidFill>
                <a:latin typeface="Trebuchet MS" panose="020B0603020202020204" pitchFamily="34" charset="0"/>
              </a:defRPr>
            </a:lvl1pPr>
            <a:lvl2pPr marL="476246" indent="0" algn="ctr">
              <a:buFontTx/>
              <a:buNone/>
              <a:defRPr sz="2333">
                <a:solidFill>
                  <a:schemeClr val="tx2"/>
                </a:solidFill>
                <a:latin typeface="Trebuchet MS" panose="020B0603020202020204" pitchFamily="34" charset="0"/>
              </a:defRPr>
            </a:lvl2pPr>
            <a:lvl3pPr marL="907512" indent="0" algn="ctr">
              <a:buFontTx/>
              <a:buNone/>
              <a:defRPr sz="2333">
                <a:solidFill>
                  <a:schemeClr val="tx2"/>
                </a:solidFill>
                <a:latin typeface="Trebuchet MS" panose="020B0603020202020204" pitchFamily="34" charset="0"/>
              </a:defRPr>
            </a:lvl3pPr>
            <a:lvl4pPr marL="1288508" indent="0" algn="ctr">
              <a:buFontTx/>
              <a:buNone/>
              <a:defRPr sz="2333">
                <a:solidFill>
                  <a:schemeClr val="tx2"/>
                </a:solidFill>
                <a:latin typeface="Trebuchet MS" panose="020B0603020202020204" pitchFamily="34" charset="0"/>
              </a:defRPr>
            </a:lvl4pPr>
            <a:lvl5pPr marL="1574255" indent="0" algn="ctr">
              <a:buFontTx/>
              <a:buNone/>
              <a:defRPr sz="2333">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156551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923213" cy="1141413"/>
          </a:xfrm>
        </p:spPr>
        <p:txBody>
          <a:bodyPr/>
          <a:lstStyle/>
          <a:p>
            <a:r>
              <a:rPr lang="en-US"/>
              <a:t>Click to edit Master title style</a:t>
            </a:r>
          </a:p>
        </p:txBody>
      </p:sp>
      <p:sp>
        <p:nvSpPr>
          <p:cNvPr id="3" name="Text Placeholder 2"/>
          <p:cNvSpPr>
            <a:spLocks noGrp="1"/>
          </p:cNvSpPr>
          <p:nvPr>
            <p:ph type="body" sz="half" idx="1"/>
          </p:nvPr>
        </p:nvSpPr>
        <p:spPr>
          <a:xfrm>
            <a:off x="685800" y="1524000"/>
            <a:ext cx="7923213" cy="2208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 y="3884613"/>
            <a:ext cx="7923213" cy="2209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85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3810732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40237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3315112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2077438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3803810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3406369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2838988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90551489-74AA-4745-817A-43F39CF5BD69}" type="datetimeFigureOut">
              <a:rPr lang="zh-CN" altLang="en-US" smtClean="0"/>
              <a:t>2025/3/23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194488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551489-74AA-4745-817A-43F39CF5BD69}" type="datetimeFigureOut">
              <a:rPr lang="zh-CN" altLang="en-US" smtClean="0"/>
              <a:t>2025/3/23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90D6F2-586D-46C3-BA76-9F276CBB2ADC}" type="slidenum">
              <a:rPr lang="zh-CN" altLang="en-US" smtClean="0"/>
              <a:t>‹#›</a:t>
            </a:fld>
            <a:endParaRPr lang="zh-CN" altLang="en-US"/>
          </a:p>
        </p:txBody>
      </p:sp>
    </p:spTree>
    <p:extLst>
      <p:ext uri="{BB962C8B-B14F-4D97-AF65-F5344CB8AC3E}">
        <p14:creationId xmlns:p14="http://schemas.microsoft.com/office/powerpoint/2010/main" val="4236450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petewarden.com/2015/04/20/why-gemm-is-at-the-heart-of-deep-learning/" TargetMode="Externa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docs.nvidia.com/cuda/cuda-c-programming-guide/index.html#abstract" TargetMode="External"/><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122363"/>
            <a:ext cx="7772400" cy="3871668"/>
          </a:xfrm>
        </p:spPr>
        <p:txBody>
          <a:bodyPr>
            <a:normAutofit/>
          </a:bodyPr>
          <a:lstStyle/>
          <a:p>
            <a:pPr lvl="0"/>
            <a:r>
              <a:rPr lang="en-US" altLang="zh-CN" sz="4800" dirty="0"/>
              <a:t>Introduction to CUDA</a:t>
            </a:r>
            <a:br>
              <a:rPr lang="en-US" altLang="zh-CN" sz="4800" dirty="0"/>
            </a:br>
            <a:br>
              <a:rPr lang="en-US" altLang="zh-CN" sz="4800" dirty="0"/>
            </a:br>
            <a:r>
              <a:rPr lang="en-US" altLang="zh-CN" sz="3600" i="1" dirty="0"/>
              <a:t>(7) Application: ML and CNN </a:t>
            </a:r>
            <a:br>
              <a:rPr lang="en-US" altLang="zh-CN" sz="3600" i="1" dirty="0"/>
            </a:br>
            <a:r>
              <a:rPr lang="en-US" altLang="zh-CN" sz="2800" dirty="0"/>
              <a:t> </a:t>
            </a:r>
            <a:br>
              <a:rPr lang="en-US" altLang="zh-CN" sz="2800" dirty="0"/>
            </a:br>
            <a:endParaRPr lang="zh-CN" altLang="en-US" sz="4800" dirty="0"/>
          </a:p>
        </p:txBody>
      </p:sp>
      <p:sp>
        <p:nvSpPr>
          <p:cNvPr id="4" name="矩形 3"/>
          <p:cNvSpPr/>
          <p:nvPr/>
        </p:nvSpPr>
        <p:spPr>
          <a:xfrm>
            <a:off x="566034" y="396300"/>
            <a:ext cx="2198038" cy="369332"/>
          </a:xfrm>
          <a:prstGeom prst="rect">
            <a:avLst/>
          </a:prstGeom>
        </p:spPr>
        <p:txBody>
          <a:bodyPr wrap="none">
            <a:spAutoFit/>
          </a:bodyPr>
          <a:lstStyle/>
          <a:p>
            <a:pPr lvl="0" hangingPunct="0"/>
            <a:r>
              <a:rPr lang="en-US" altLang="zh-CN" dirty="0">
                <a:latin typeface="Liberation Sans" pitchFamily="18"/>
                <a:ea typeface="Noto Sans CJK SC Regular" pitchFamily="2"/>
                <a:cs typeface="FreeSans" pitchFamily="2"/>
              </a:rPr>
              <a:t>Parallel Computing</a:t>
            </a:r>
          </a:p>
        </p:txBody>
      </p:sp>
      <p:pic>
        <p:nvPicPr>
          <p:cNvPr id="5" name="图片 4"/>
          <p:cNvPicPr>
            <a:picLocks noChangeAspect="1"/>
          </p:cNvPicPr>
          <p:nvPr/>
        </p:nvPicPr>
        <p:blipFill>
          <a:blip r:embed="rId2">
            <a:lum/>
            <a:alphaModFix/>
          </a:blip>
          <a:srcRect/>
          <a:stretch>
            <a:fillRect/>
          </a:stretch>
        </p:blipFill>
        <p:spPr>
          <a:xfrm>
            <a:off x="6499274" y="333286"/>
            <a:ext cx="2520000" cy="495360"/>
          </a:xfrm>
          <a:prstGeom prst="rect">
            <a:avLst/>
          </a:prstGeom>
          <a:noFill/>
          <a:ln>
            <a:noFill/>
          </a:ln>
        </p:spPr>
      </p:pic>
    </p:spTree>
    <p:extLst>
      <p:ext uri="{BB962C8B-B14F-4D97-AF65-F5344CB8AC3E}">
        <p14:creationId xmlns:p14="http://schemas.microsoft.com/office/powerpoint/2010/main" val="4166679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altLang="zh-CN" b="1" dirty="0"/>
              <a:t>Background</a:t>
            </a:r>
          </a:p>
          <a:p>
            <a:endParaRPr lang="en-US" altLang="zh-CN" sz="800" b="1" dirty="0">
              <a:solidFill>
                <a:srgbClr val="1D07BF"/>
              </a:solidFill>
            </a:endParaRPr>
          </a:p>
          <a:p>
            <a:r>
              <a:rPr lang="en-US" altLang="zh-CN" b="1" u="sng" dirty="0">
                <a:solidFill>
                  <a:srgbClr val="1D07BF"/>
                </a:solidFill>
              </a:rPr>
              <a:t>Convolutional Neural Networks</a:t>
            </a:r>
          </a:p>
          <a:p>
            <a:endParaRPr lang="en-US" altLang="zh-CN" sz="800" b="1" dirty="0">
              <a:solidFill>
                <a:srgbClr val="1D07BF"/>
              </a:solidFill>
            </a:endParaRPr>
          </a:p>
          <a:p>
            <a:r>
              <a:rPr lang="en-US" altLang="zh-CN" b="1" dirty="0"/>
              <a:t>Convolutional Layer: A Basic CUDA Implementation of Forward Propagation</a:t>
            </a:r>
          </a:p>
          <a:p>
            <a:endParaRPr lang="en-US" altLang="zh-CN" sz="800" b="1" dirty="0">
              <a:solidFill>
                <a:srgbClr val="1D07BF"/>
              </a:solidFill>
            </a:endParaRPr>
          </a:p>
          <a:p>
            <a:r>
              <a:rPr lang="en-US" altLang="zh-CN" b="1" dirty="0"/>
              <a:t>Reduction of Convolutional Layer to Matrix Multiplication</a:t>
            </a:r>
            <a:endParaRPr lang="en-US" altLang="zh-CN" b="1" dirty="0">
              <a:solidFill>
                <a:srgbClr val="1D07BF"/>
              </a:solidFill>
            </a:endParaRPr>
          </a:p>
        </p:txBody>
      </p:sp>
      <p:sp>
        <p:nvSpPr>
          <p:cNvPr id="5" name="Slide Number Placeholder 4"/>
          <p:cNvSpPr>
            <a:spLocks noGrp="1"/>
          </p:cNvSpPr>
          <p:nvPr>
            <p:ph type="sldNum" sz="quarter" idx="11"/>
          </p:nvPr>
        </p:nvSpPr>
        <p:spPr/>
        <p:txBody>
          <a:bodyPr/>
          <a:lstStyle/>
          <a:p>
            <a:pPr>
              <a:defRPr/>
            </a:pPr>
            <a:fld id="{6833F05F-EAFF-4EA8-B03B-1CC39608B5FA}" type="slidenum">
              <a:rPr lang="en-US" smtClean="0"/>
              <a:pPr>
                <a:defRPr/>
              </a:pPr>
              <a:t>10</a:t>
            </a:fld>
            <a:endParaRPr lang="en-US"/>
          </a:p>
        </p:txBody>
      </p:sp>
    </p:spTree>
    <p:extLst>
      <p:ext uri="{BB962C8B-B14F-4D97-AF65-F5344CB8AC3E}">
        <p14:creationId xmlns:p14="http://schemas.microsoft.com/office/powerpoint/2010/main" val="137482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393" y="126023"/>
            <a:ext cx="7923213" cy="1141413"/>
          </a:xfrm>
        </p:spPr>
        <p:txBody>
          <a:bodyPr/>
          <a:lstStyle/>
          <a:p>
            <a:r>
              <a:rPr lang="en-US" dirty="0"/>
              <a:t>LeNet-5</a:t>
            </a:r>
            <a:endParaRPr lang="en-US" sz="2800" dirty="0"/>
          </a:p>
        </p:txBody>
      </p:sp>
      <p:sp>
        <p:nvSpPr>
          <p:cNvPr id="3" name="Slide Number Placeholder 2"/>
          <p:cNvSpPr>
            <a:spLocks noGrp="1"/>
          </p:cNvSpPr>
          <p:nvPr>
            <p:ph type="sldNum" sz="quarter" idx="4294967295"/>
          </p:nvPr>
        </p:nvSpPr>
        <p:spPr/>
        <p:txBody>
          <a:bodyPr/>
          <a:lstStyle/>
          <a:p>
            <a:fld id="{4A490C5D-AEA8-4823-B9B3-806910A0ECF7}" type="slidenum">
              <a:rPr lang="es-ES" smtClean="0"/>
              <a:pPr/>
              <a:t>11</a:t>
            </a:fld>
            <a:endParaRPr lang="es-ES" dirty="0"/>
          </a:p>
        </p:txBody>
      </p:sp>
      <p:pic>
        <p:nvPicPr>
          <p:cNvPr id="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21687"/>
            <a:ext cx="9144000" cy="26831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90982" y="1503779"/>
            <a:ext cx="2702068" cy="907941"/>
          </a:xfrm>
          <a:prstGeom prst="rect">
            <a:avLst/>
          </a:prstGeom>
          <a:noFill/>
        </p:spPr>
        <p:txBody>
          <a:bodyPr wrap="square" rtlCol="0">
            <a:spAutoFit/>
          </a:bodyPr>
          <a:lstStyle/>
          <a:p>
            <a:endParaRPr lang="en-US" altLang="zh-CN" sz="900" dirty="0"/>
          </a:p>
          <a:p>
            <a:r>
              <a:rPr lang="en-US" altLang="zh-CN" sz="2200" dirty="0"/>
              <a:t>60,840 </a:t>
            </a:r>
            <a:r>
              <a:rPr lang="zh-CN" altLang="en-US" sz="2200" dirty="0"/>
              <a:t>参数</a:t>
            </a:r>
            <a:endParaRPr lang="en-US" altLang="zh-CN" sz="2200" dirty="0"/>
          </a:p>
          <a:p>
            <a:r>
              <a:rPr lang="en-US" altLang="zh-CN" sz="2200" dirty="0"/>
              <a:t>340,908 </a:t>
            </a:r>
            <a:r>
              <a:rPr lang="zh-CN" altLang="en-US" sz="2200" dirty="0"/>
              <a:t>连接</a:t>
            </a:r>
            <a:endParaRPr lang="en-US" sz="2200" dirty="0">
              <a:solidFill>
                <a:schemeClr val="tx1"/>
              </a:solidFill>
            </a:endParaRPr>
          </a:p>
        </p:txBody>
      </p:sp>
      <p:sp>
        <p:nvSpPr>
          <p:cNvPr id="6" name="矩形 5"/>
          <p:cNvSpPr/>
          <p:nvPr/>
        </p:nvSpPr>
        <p:spPr>
          <a:xfrm>
            <a:off x="610393" y="1174320"/>
            <a:ext cx="6831623" cy="461665"/>
          </a:xfrm>
          <a:prstGeom prst="rect">
            <a:avLst/>
          </a:prstGeom>
        </p:spPr>
        <p:txBody>
          <a:bodyPr wrap="square">
            <a:spAutoFit/>
          </a:bodyPr>
          <a:lstStyle/>
          <a:p>
            <a:pPr marL="342900" indent="-342900">
              <a:buFont typeface="Arial" panose="020B0604020202020204" pitchFamily="34" charset="0"/>
              <a:buChar char="•"/>
            </a:pPr>
            <a:r>
              <a:rPr lang="en-US" altLang="zh-CN" sz="2400" dirty="0"/>
              <a:t>Yann </a:t>
            </a:r>
            <a:r>
              <a:rPr lang="en-US" altLang="zh-CN" sz="2400" dirty="0" err="1"/>
              <a:t>LeCun</a:t>
            </a:r>
            <a:r>
              <a:rPr lang="en-US" altLang="zh-CN" sz="2400" dirty="0"/>
              <a:t>, 1998, </a:t>
            </a:r>
            <a:r>
              <a:rPr lang="zh-CN" altLang="en-US" sz="2400" dirty="0"/>
              <a:t>手写字符识别</a:t>
            </a:r>
            <a:r>
              <a:rPr lang="en-US" altLang="zh-CN" sz="2400" dirty="0"/>
              <a:t>.</a:t>
            </a:r>
            <a:endParaRPr lang="zh-CN" altLang="en-US" sz="2400" dirty="0"/>
          </a:p>
        </p:txBody>
      </p:sp>
      <p:sp>
        <p:nvSpPr>
          <p:cNvPr id="7" name="Rectangle 6">
            <a:extLst>
              <a:ext uri="{FF2B5EF4-FFF2-40B4-BE49-F238E27FC236}">
                <a16:creationId xmlns:a16="http://schemas.microsoft.com/office/drawing/2014/main" id="{EB5BFBCE-7CAD-F04F-B5BC-C5A7B2877D3A}"/>
              </a:ext>
            </a:extLst>
          </p:cNvPr>
          <p:cNvSpPr/>
          <p:nvPr/>
        </p:nvSpPr>
        <p:spPr>
          <a:xfrm>
            <a:off x="1324303" y="4980450"/>
            <a:ext cx="6162347" cy="879600"/>
          </a:xfrm>
          <a:prstGeom prst="rect">
            <a:avLst/>
          </a:prstGeom>
        </p:spPr>
        <p:txBody>
          <a:bodyPr wrap="square">
            <a:spAutoFit/>
          </a:bodyPr>
          <a:lstStyle/>
          <a:p>
            <a:pPr>
              <a:lnSpc>
                <a:spcPct val="150000"/>
              </a:lnSpc>
            </a:pPr>
            <a:r>
              <a:rPr lang="en-US" dirty="0" err="1"/>
              <a:t>三种类型的层</a:t>
            </a:r>
            <a:r>
              <a:rPr lang="en-US" dirty="0"/>
              <a:t>：</a:t>
            </a:r>
          </a:p>
          <a:p>
            <a:pPr lvl="1">
              <a:lnSpc>
                <a:spcPct val="150000"/>
              </a:lnSpc>
            </a:pPr>
            <a:r>
              <a:rPr lang="en-US" dirty="0"/>
              <a:t>- </a:t>
            </a:r>
            <a:r>
              <a:rPr lang="en-US" dirty="0" err="1"/>
              <a:t>卷积层</a:t>
            </a:r>
            <a:r>
              <a:rPr lang="zh-CN" altLang="en-US" dirty="0"/>
              <a:t>、</a:t>
            </a:r>
            <a:r>
              <a:rPr lang="en-US" dirty="0"/>
              <a:t> </a:t>
            </a:r>
            <a:r>
              <a:rPr lang="en-US" dirty="0" err="1"/>
              <a:t>子采样层（也称为池化层</a:t>
            </a:r>
            <a:r>
              <a:rPr lang="en-US" dirty="0"/>
              <a:t>）</a:t>
            </a:r>
            <a:r>
              <a:rPr lang="zh-CN" altLang="en-US" dirty="0"/>
              <a:t>、</a:t>
            </a:r>
            <a:r>
              <a:rPr lang="en-US" dirty="0"/>
              <a:t> </a:t>
            </a:r>
            <a:r>
              <a:rPr lang="en-US" dirty="0" err="1"/>
              <a:t>全连接层</a:t>
            </a:r>
            <a:endParaRPr lang="en-US" dirty="0"/>
          </a:p>
        </p:txBody>
      </p:sp>
    </p:spTree>
    <p:extLst>
      <p:ext uri="{BB962C8B-B14F-4D97-AF65-F5344CB8AC3E}">
        <p14:creationId xmlns:p14="http://schemas.microsoft.com/office/powerpoint/2010/main" val="1398221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22" y="1425697"/>
            <a:ext cx="7596554" cy="4701785"/>
          </a:xfrm>
          <a:prstGeom prst="rect">
            <a:avLst/>
          </a:prstGeom>
        </p:spPr>
      </p:pic>
      <p:sp>
        <p:nvSpPr>
          <p:cNvPr id="4" name="Title 1"/>
          <p:cNvSpPr>
            <a:spLocks noGrp="1"/>
          </p:cNvSpPr>
          <p:nvPr>
            <p:ph type="title"/>
          </p:nvPr>
        </p:nvSpPr>
        <p:spPr>
          <a:xfrm>
            <a:off x="610393" y="126023"/>
            <a:ext cx="7923213" cy="1141413"/>
          </a:xfrm>
        </p:spPr>
        <p:txBody>
          <a:bodyPr/>
          <a:lstStyle/>
          <a:p>
            <a:r>
              <a:rPr lang="en-US" dirty="0"/>
              <a:t>LeNet-5</a:t>
            </a:r>
            <a:endParaRPr lang="en-US" sz="2800" dirty="0"/>
          </a:p>
        </p:txBody>
      </p:sp>
    </p:spTree>
    <p:extLst>
      <p:ext uri="{BB962C8B-B14F-4D97-AF65-F5344CB8AC3E}">
        <p14:creationId xmlns:p14="http://schemas.microsoft.com/office/powerpoint/2010/main" val="3668598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754" y="283232"/>
            <a:ext cx="7923213" cy="1141413"/>
          </a:xfrm>
        </p:spPr>
        <p:txBody>
          <a:bodyPr>
            <a:normAutofit/>
          </a:bodyPr>
          <a:lstStyle/>
          <a:p>
            <a:r>
              <a:rPr lang="en-US" altLang="zh-CN" sz="3600" dirty="0"/>
              <a:t>Forward: </a:t>
            </a:r>
            <a:r>
              <a:rPr lang="en-US" sz="3600" dirty="0"/>
              <a:t>Convolution Layer</a:t>
            </a:r>
          </a:p>
        </p:txBody>
      </p:sp>
      <p:sp>
        <p:nvSpPr>
          <p:cNvPr id="6" name="Content Placeholder 5"/>
          <p:cNvSpPr>
            <a:spLocks noGrp="1"/>
          </p:cNvSpPr>
          <p:nvPr>
            <p:ph sz="half" idx="2"/>
          </p:nvPr>
        </p:nvSpPr>
        <p:spPr>
          <a:xfrm>
            <a:off x="685800" y="5010183"/>
            <a:ext cx="7923213" cy="1249940"/>
          </a:xfrm>
        </p:spPr>
        <p:txBody>
          <a:bodyPr>
            <a:normAutofit/>
          </a:bodyPr>
          <a:lstStyle/>
          <a:p>
            <a:r>
              <a:rPr lang="en-US" sz="2400" dirty="0"/>
              <a:t>All input feature maps contribute to all output feature maps. </a:t>
            </a:r>
          </a:p>
          <a:p>
            <a:r>
              <a:rPr lang="en-US" sz="2400" dirty="0"/>
              <a:t>One convolution mask is provided for each input-output combination.</a:t>
            </a:r>
          </a:p>
        </p:txBody>
      </p:sp>
      <p:sp>
        <p:nvSpPr>
          <p:cNvPr id="3" name="Slide Number Placeholder 2"/>
          <p:cNvSpPr>
            <a:spLocks noGrp="1"/>
          </p:cNvSpPr>
          <p:nvPr>
            <p:ph type="sldNum" sz="quarter" idx="4294967295"/>
          </p:nvPr>
        </p:nvSpPr>
        <p:spPr/>
        <p:txBody>
          <a:bodyPr/>
          <a:lstStyle/>
          <a:p>
            <a:fld id="{4A490C5D-AEA8-4823-B9B3-806910A0ECF7}" type="slidenum">
              <a:rPr lang="es-ES" smtClean="0"/>
              <a:pPr/>
              <a:t>13</a:t>
            </a:fld>
            <a:endParaRPr lang="es-ES" dirty="0"/>
          </a:p>
        </p:txBody>
      </p:sp>
      <p:graphicFrame>
        <p:nvGraphicFramePr>
          <p:cNvPr id="4" name="Object 5"/>
          <p:cNvGraphicFramePr>
            <a:graphicFrameLocks noChangeAspect="1"/>
          </p:cNvGraphicFramePr>
          <p:nvPr>
            <p:extLst>
              <p:ext uri="{D42A27DB-BD31-4B8C-83A1-F6EECF244321}">
                <p14:modId xmlns:p14="http://schemas.microsoft.com/office/powerpoint/2010/main" val="3132238169"/>
              </p:ext>
            </p:extLst>
          </p:nvPr>
        </p:nvGraphicFramePr>
        <p:xfrm>
          <a:off x="1342169" y="1424645"/>
          <a:ext cx="6418385" cy="3729577"/>
        </p:xfrm>
        <a:graphic>
          <a:graphicData uri="http://schemas.openxmlformats.org/presentationml/2006/ole">
            <mc:AlternateContent xmlns:mc="http://schemas.openxmlformats.org/markup-compatibility/2006">
              <mc:Choice xmlns:v="urn:schemas-microsoft-com:vml" Requires="v">
                <p:oleObj spid="_x0000_s1139" r:id="rId3" imgW="4591185" imgH="2619465" progId="Visio.Drawing.11">
                  <p:embed/>
                </p:oleObj>
              </mc:Choice>
              <mc:Fallback>
                <p:oleObj r:id="rId3" imgW="4591185" imgH="2619465" progId="Visio.Drawing.11">
                  <p:embed/>
                  <p:pic>
                    <p:nvPicPr>
                      <p:cNvPr id="4"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169" y="1424645"/>
                        <a:ext cx="6418385" cy="372957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0987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754" y="283232"/>
            <a:ext cx="7923213" cy="1141413"/>
          </a:xfrm>
        </p:spPr>
        <p:txBody>
          <a:bodyPr/>
          <a:lstStyle/>
          <a:p>
            <a:r>
              <a:rPr lang="en-US" altLang="zh-CN" sz="3600" dirty="0"/>
              <a:t>Forward: </a:t>
            </a:r>
            <a:r>
              <a:rPr lang="en-US" sz="3600" dirty="0"/>
              <a:t>Convolution Layer</a:t>
            </a:r>
          </a:p>
        </p:txBody>
      </p:sp>
      <p:sp>
        <p:nvSpPr>
          <p:cNvPr id="6" name="Content Placeholder 5"/>
          <p:cNvSpPr>
            <a:spLocks noGrp="1"/>
          </p:cNvSpPr>
          <p:nvPr>
            <p:ph sz="half" idx="2"/>
          </p:nvPr>
        </p:nvSpPr>
        <p:spPr>
          <a:xfrm>
            <a:off x="685800" y="5010183"/>
            <a:ext cx="7923213" cy="1249940"/>
          </a:xfrm>
        </p:spPr>
        <p:txBody>
          <a:bodyPr>
            <a:normAutofit fontScale="92500" lnSpcReduction="20000"/>
          </a:bodyPr>
          <a:lstStyle/>
          <a:p>
            <a:r>
              <a:rPr lang="en-US" altLang="zh-CN" sz="2400" dirty="0" err="1">
                <a:latin typeface="LetterGothicStd"/>
              </a:rPr>
              <a:t>LeNet</a:t>
            </a:r>
            <a:r>
              <a:rPr lang="en-US" altLang="zh-CN" sz="2400" dirty="0">
                <a:latin typeface="LetterGothicStd"/>
              </a:rPr>
              <a:t> C1</a:t>
            </a:r>
          </a:p>
          <a:p>
            <a:pPr lvl="1"/>
            <a:r>
              <a:rPr lang="en-US" altLang="zh-CN" sz="2000" dirty="0">
                <a:latin typeface="LetterGothicStd"/>
              </a:rPr>
              <a:t>X[C, H, W]			--  X[1, 32, 32]</a:t>
            </a:r>
          </a:p>
          <a:p>
            <a:pPr lvl="1"/>
            <a:r>
              <a:rPr lang="en-US" altLang="zh-CN" sz="2100" dirty="0">
                <a:latin typeface="LetterGothicStd"/>
              </a:rPr>
              <a:t>Y[M, H-K+1, H-K+1</a:t>
            </a:r>
            <a:r>
              <a:rPr lang="en-US" altLang="zh-CN" sz="2000" dirty="0">
                <a:latin typeface="LetterGothicStd"/>
              </a:rPr>
              <a:t>]		--  Y[6, 28, 28</a:t>
            </a:r>
            <a:r>
              <a:rPr lang="en-US" altLang="zh-CN" sz="1800" dirty="0">
                <a:latin typeface="LetterGothicStd"/>
              </a:rPr>
              <a:t>]</a:t>
            </a:r>
            <a:endParaRPr lang="en-US" altLang="zh-CN" sz="2000" dirty="0">
              <a:latin typeface="LetterGothicStd"/>
            </a:endParaRPr>
          </a:p>
          <a:p>
            <a:pPr lvl="1"/>
            <a:r>
              <a:rPr lang="en-US" altLang="zh-CN" sz="2000" dirty="0">
                <a:latin typeface="LetterGothicStd"/>
              </a:rPr>
              <a:t>W[C, M, K, K]		--  W[1, 6, 5, 5]</a:t>
            </a:r>
            <a:endParaRPr lang="zh-CN" altLang="en-US" sz="2000" dirty="0">
              <a:latin typeface="LetterGothicStd"/>
            </a:endParaRPr>
          </a:p>
        </p:txBody>
      </p:sp>
      <p:sp>
        <p:nvSpPr>
          <p:cNvPr id="3" name="Slide Number Placeholder 2"/>
          <p:cNvSpPr>
            <a:spLocks noGrp="1"/>
          </p:cNvSpPr>
          <p:nvPr>
            <p:ph type="sldNum" sz="quarter" idx="4294967295"/>
          </p:nvPr>
        </p:nvSpPr>
        <p:spPr/>
        <p:txBody>
          <a:bodyPr/>
          <a:lstStyle/>
          <a:p>
            <a:fld id="{4A490C5D-AEA8-4823-B9B3-806910A0ECF7}" type="slidenum">
              <a:rPr lang="es-ES" smtClean="0"/>
              <a:pPr/>
              <a:t>14</a:t>
            </a:fld>
            <a:endParaRPr lang="es-ES" dirty="0"/>
          </a:p>
        </p:txBody>
      </p:sp>
      <p:graphicFrame>
        <p:nvGraphicFramePr>
          <p:cNvPr id="4" name="Object 5"/>
          <p:cNvGraphicFramePr>
            <a:graphicFrameLocks noChangeAspect="1"/>
          </p:cNvGraphicFramePr>
          <p:nvPr/>
        </p:nvGraphicFramePr>
        <p:xfrm>
          <a:off x="1342169" y="1424645"/>
          <a:ext cx="6418385" cy="3729577"/>
        </p:xfrm>
        <a:graphic>
          <a:graphicData uri="http://schemas.openxmlformats.org/presentationml/2006/ole">
            <mc:AlternateContent xmlns:mc="http://schemas.openxmlformats.org/markup-compatibility/2006">
              <mc:Choice xmlns:v="urn:schemas-microsoft-com:vml" Requires="v">
                <p:oleObj spid="_x0000_s3153" r:id="rId4" imgW="4591185" imgH="2619465" progId="Visio.Drawing.11">
                  <p:embed/>
                </p:oleObj>
              </mc:Choice>
              <mc:Fallback>
                <p:oleObj r:id="rId4" imgW="4591185" imgH="2619465" progId="Visio.Drawing.11">
                  <p:embed/>
                  <p:pic>
                    <p:nvPicPr>
                      <p:cNvPr id="4"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2169" y="1424645"/>
                        <a:ext cx="6418385" cy="3729577"/>
                      </a:xfrm>
                      <a:prstGeom prst="rect">
                        <a:avLst/>
                      </a:prstGeom>
                      <a:noFill/>
                      <a:ln>
                        <a:noFill/>
                      </a:ln>
                    </p:spPr>
                  </p:pic>
                </p:oleObj>
              </mc:Fallback>
            </mc:AlternateContent>
          </a:graphicData>
        </a:graphic>
      </p:graphicFrame>
      <p:sp>
        <p:nvSpPr>
          <p:cNvPr id="7" name="矩形 6"/>
          <p:cNvSpPr/>
          <p:nvPr/>
        </p:nvSpPr>
        <p:spPr>
          <a:xfrm>
            <a:off x="816486" y="2725588"/>
            <a:ext cx="1338828" cy="369332"/>
          </a:xfrm>
          <a:prstGeom prst="rect">
            <a:avLst/>
          </a:prstGeom>
        </p:spPr>
        <p:txBody>
          <a:bodyPr wrap="none">
            <a:spAutoFit/>
          </a:bodyPr>
          <a:lstStyle/>
          <a:p>
            <a:r>
              <a:rPr lang="en-US" altLang="zh-CN" dirty="0">
                <a:latin typeface="LetterGothicStd"/>
              </a:rPr>
              <a:t>X[C, H, W]</a:t>
            </a:r>
          </a:p>
        </p:txBody>
      </p:sp>
      <p:sp>
        <p:nvSpPr>
          <p:cNvPr id="8" name="矩形 7"/>
          <p:cNvSpPr/>
          <p:nvPr/>
        </p:nvSpPr>
        <p:spPr>
          <a:xfrm>
            <a:off x="2269938" y="1829208"/>
            <a:ext cx="1685077" cy="369332"/>
          </a:xfrm>
          <a:prstGeom prst="rect">
            <a:avLst/>
          </a:prstGeom>
        </p:spPr>
        <p:txBody>
          <a:bodyPr wrap="none">
            <a:spAutoFit/>
          </a:bodyPr>
          <a:lstStyle/>
          <a:p>
            <a:r>
              <a:rPr lang="en-US" altLang="zh-CN" dirty="0">
                <a:latin typeface="LetterGothicStd"/>
              </a:rPr>
              <a:t>W[C, M, K, K]</a:t>
            </a:r>
            <a:endParaRPr lang="zh-CN" altLang="en-US" dirty="0">
              <a:latin typeface="LetterGothicStd"/>
            </a:endParaRPr>
          </a:p>
        </p:txBody>
      </p:sp>
      <p:sp>
        <p:nvSpPr>
          <p:cNvPr id="9" name="矩形 8"/>
          <p:cNvSpPr/>
          <p:nvPr/>
        </p:nvSpPr>
        <p:spPr>
          <a:xfrm>
            <a:off x="5922626" y="2663416"/>
            <a:ext cx="2262158" cy="369332"/>
          </a:xfrm>
          <a:prstGeom prst="rect">
            <a:avLst/>
          </a:prstGeom>
        </p:spPr>
        <p:txBody>
          <a:bodyPr wrap="none">
            <a:spAutoFit/>
          </a:bodyPr>
          <a:lstStyle/>
          <a:p>
            <a:r>
              <a:rPr lang="en-US" altLang="zh-CN" dirty="0">
                <a:latin typeface="LetterGothicStd"/>
              </a:rPr>
              <a:t>Y[M, H-K+1, W-K+1]</a:t>
            </a:r>
          </a:p>
        </p:txBody>
      </p:sp>
      <p:sp>
        <p:nvSpPr>
          <p:cNvPr id="5" name="TextBox 4">
            <a:extLst>
              <a:ext uri="{FF2B5EF4-FFF2-40B4-BE49-F238E27FC236}">
                <a16:creationId xmlns:a16="http://schemas.microsoft.com/office/drawing/2014/main" id="{DFCE471C-0699-DD4E-B20B-2A15A74082F2}"/>
              </a:ext>
            </a:extLst>
          </p:cNvPr>
          <p:cNvSpPr txBox="1"/>
          <p:nvPr/>
        </p:nvSpPr>
        <p:spPr>
          <a:xfrm>
            <a:off x="5975126" y="1244120"/>
            <a:ext cx="2262158" cy="923330"/>
          </a:xfrm>
          <a:prstGeom prst="rect">
            <a:avLst/>
          </a:prstGeom>
          <a:noFill/>
          <a:ln>
            <a:solidFill>
              <a:schemeClr val="accent1"/>
            </a:solidFill>
          </a:ln>
        </p:spPr>
        <p:txBody>
          <a:bodyPr wrap="square" rtlCol="0">
            <a:spAutoFit/>
          </a:bodyPr>
          <a:lstStyle/>
          <a:p>
            <a:r>
              <a:rPr lang="en-US" dirty="0"/>
              <a:t>C: </a:t>
            </a:r>
            <a:r>
              <a:rPr lang="zh-CN" altLang="en-US" dirty="0"/>
              <a:t>输入特征图数量</a:t>
            </a:r>
            <a:endParaRPr lang="en-US" altLang="zh-CN" dirty="0"/>
          </a:p>
          <a:p>
            <a:r>
              <a:rPr lang="en-US" dirty="0"/>
              <a:t>M:</a:t>
            </a:r>
            <a:r>
              <a:rPr lang="zh-CN" altLang="en-US" dirty="0"/>
              <a:t> 输出特征图数量</a:t>
            </a:r>
            <a:endParaRPr lang="en-US" altLang="zh-CN" dirty="0"/>
          </a:p>
          <a:p>
            <a:r>
              <a:rPr lang="en-US" altLang="zh-CN" dirty="0"/>
              <a:t>K:</a:t>
            </a:r>
            <a:r>
              <a:rPr lang="zh-CN" altLang="en-US" dirty="0"/>
              <a:t> 卷积核宽度</a:t>
            </a:r>
            <a:endParaRPr lang="en-US" dirty="0"/>
          </a:p>
        </p:txBody>
      </p:sp>
    </p:spTree>
    <p:extLst>
      <p:ext uri="{BB962C8B-B14F-4D97-AF65-F5344CB8AC3E}">
        <p14:creationId xmlns:p14="http://schemas.microsoft.com/office/powerpoint/2010/main" val="3309279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Sequential Code for the Forward Path of a Convolution Layer </a:t>
            </a:r>
          </a:p>
        </p:txBody>
      </p:sp>
      <p:sp>
        <p:nvSpPr>
          <p:cNvPr id="3" name="Slide Number Placeholder 2"/>
          <p:cNvSpPr>
            <a:spLocks noGrp="1"/>
          </p:cNvSpPr>
          <p:nvPr>
            <p:ph type="sldNum" sz="quarter" idx="4294967295"/>
          </p:nvPr>
        </p:nvSpPr>
        <p:spPr/>
        <p:txBody>
          <a:bodyPr/>
          <a:lstStyle/>
          <a:p>
            <a:fld id="{4A490C5D-AEA8-4823-B9B3-806910A0ECF7}" type="slidenum">
              <a:rPr lang="es-ES" smtClean="0"/>
              <a:pPr/>
              <a:t>15</a:t>
            </a:fld>
            <a:endParaRPr lang="es-ES" dirty="0"/>
          </a:p>
        </p:txBody>
      </p:sp>
      <p:sp>
        <p:nvSpPr>
          <p:cNvPr id="4" name="Rectangle 3"/>
          <p:cNvSpPr/>
          <p:nvPr/>
        </p:nvSpPr>
        <p:spPr>
          <a:xfrm>
            <a:off x="259373" y="1690689"/>
            <a:ext cx="8625254" cy="4708981"/>
          </a:xfrm>
          <a:prstGeom prst="rect">
            <a:avLst/>
          </a:prstGeom>
          <a:ln w="19050">
            <a:solidFill>
              <a:schemeClr val="accent1"/>
            </a:solidFill>
          </a:ln>
        </p:spPr>
        <p:txBody>
          <a:bodyPr wrap="square">
            <a:spAutoFit/>
          </a:bodyPr>
          <a:lstStyle/>
          <a:p>
            <a:pPr algn="just"/>
            <a:r>
              <a:rPr lang="en-US" sz="2000" dirty="0">
                <a:solidFill>
                  <a:schemeClr val="tx1"/>
                </a:solidFill>
                <a:latin typeface="Calibri" panose="020F0502020204030204" pitchFamily="34" charset="0"/>
                <a:ea typeface="Times New Roman" panose="02020603050405020304" pitchFamily="18" charset="0"/>
              </a:rPr>
              <a:t>void </a:t>
            </a:r>
            <a:r>
              <a:rPr lang="en-US" sz="2000" dirty="0" err="1">
                <a:solidFill>
                  <a:schemeClr val="tx1"/>
                </a:solidFill>
                <a:latin typeface="Calibri" panose="020F0502020204030204" pitchFamily="34" charset="0"/>
                <a:ea typeface="Times New Roman" panose="02020603050405020304" pitchFamily="18" charset="0"/>
              </a:rPr>
              <a:t>convLayer_forward</a:t>
            </a:r>
            <a:r>
              <a:rPr lang="en-US" sz="2000" dirty="0">
                <a:solidFill>
                  <a:schemeClr val="tx1"/>
                </a:solidFill>
                <a:latin typeface="Calibri" panose="020F0502020204030204" pitchFamily="34" charset="0"/>
                <a:ea typeface="Times New Roman" panose="02020603050405020304" pitchFamily="18" charset="0"/>
              </a:rPr>
              <a:t>(</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M, </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C, </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H, </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W, </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K, float* X, float* W, float* Y)</a:t>
            </a:r>
          </a:p>
          <a:p>
            <a:pPr algn="just"/>
            <a:r>
              <a:rPr lang="en-US" sz="2000" dirty="0">
                <a:solidFill>
                  <a:schemeClr val="tx1"/>
                </a:solidFill>
                <a:latin typeface="Calibri" panose="020F0502020204030204" pitchFamily="34" charset="0"/>
                <a:ea typeface="Times New Roman" panose="02020603050405020304" pitchFamily="18" charset="0"/>
              </a:rPr>
              <a:t>{</a:t>
            </a:r>
          </a:p>
          <a:p>
            <a:pPr algn="just"/>
            <a:r>
              <a:rPr lang="en-US" b="1" dirty="0">
                <a:solidFill>
                  <a:schemeClr val="tx1"/>
                </a:solidFill>
                <a:latin typeface="Calibri" panose="020F0502020204030204" pitchFamily="34" charset="0"/>
                <a:ea typeface="Times New Roman" panose="02020603050405020304" pitchFamily="18" charset="0"/>
              </a:rPr>
              <a:t>     </a:t>
            </a:r>
            <a:r>
              <a:rPr lang="en-US" b="1"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int</a:t>
            </a:r>
            <a:r>
              <a:rPr lang="en-US" b="1"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H_out</a:t>
            </a:r>
            <a:r>
              <a:rPr lang="en-US" b="1"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H – K + 1;</a:t>
            </a:r>
          </a:p>
          <a:p>
            <a:pPr algn="just"/>
            <a:r>
              <a:rPr lang="en-US" b="1"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int</a:t>
            </a:r>
            <a:r>
              <a:rPr lang="en-US" b="1"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a:t>
            </a:r>
            <a:r>
              <a:rPr lang="en-US" b="1" dirty="0" err="1">
                <a:solidFill>
                  <a:schemeClr val="tx1"/>
                </a:solidFill>
                <a:latin typeface="Courier New" panose="02070309020205020404" pitchFamily="49" charset="0"/>
                <a:ea typeface="Times New Roman" panose="02020603050405020304" pitchFamily="18" charset="0"/>
                <a:cs typeface="Courier New" panose="02070309020205020404" pitchFamily="49" charset="0"/>
              </a:rPr>
              <a:t>W_out</a:t>
            </a:r>
            <a:r>
              <a:rPr lang="en-US" b="1" dirty="0">
                <a:solidFill>
                  <a:schemeClr val="tx1"/>
                </a:solidFill>
                <a:latin typeface="Courier New" panose="02070309020205020404" pitchFamily="49" charset="0"/>
                <a:ea typeface="Times New Roman" panose="02020603050405020304" pitchFamily="18" charset="0"/>
                <a:cs typeface="Courier New" panose="02070309020205020404" pitchFamily="49" charset="0"/>
              </a:rPr>
              <a:t> = W – K + 1; </a:t>
            </a:r>
          </a:p>
          <a:p>
            <a:pPr algn="just"/>
            <a:r>
              <a:rPr lang="en-US" sz="2000" dirty="0">
                <a:solidFill>
                  <a:schemeClr val="tx1"/>
                </a:solidFill>
                <a:latin typeface="Calibri" panose="020F0502020204030204" pitchFamily="34" charset="0"/>
                <a:ea typeface="Times New Roman" panose="02020603050405020304" pitchFamily="18" charset="0"/>
              </a:rPr>
              <a:t> </a:t>
            </a: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m = 0;  m &lt; M;  m++)		// for each output feature map</a:t>
            </a: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h = 0; h &lt; </a:t>
            </a:r>
            <a:r>
              <a:rPr lang="en-US" sz="2000" dirty="0" err="1">
                <a:solidFill>
                  <a:schemeClr val="tx1"/>
                </a:solidFill>
                <a:latin typeface="Calibri" panose="020F0502020204030204" pitchFamily="34" charset="0"/>
                <a:ea typeface="Times New Roman" panose="02020603050405020304" pitchFamily="18" charset="0"/>
              </a:rPr>
              <a:t>H_out</a:t>
            </a:r>
            <a:r>
              <a:rPr lang="en-US" sz="2000" dirty="0">
                <a:solidFill>
                  <a:schemeClr val="tx1"/>
                </a:solidFill>
                <a:latin typeface="Calibri" panose="020F0502020204030204" pitchFamily="34" charset="0"/>
                <a:ea typeface="Times New Roman" panose="02020603050405020304" pitchFamily="18" charset="0"/>
              </a:rPr>
              <a:t>; h++)		// for each output element</a:t>
            </a: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w = 0; w &lt; </a:t>
            </a:r>
            <a:r>
              <a:rPr lang="en-US" sz="2000" dirty="0" err="1">
                <a:solidFill>
                  <a:schemeClr val="tx1"/>
                </a:solidFill>
                <a:latin typeface="Calibri" panose="020F0502020204030204" pitchFamily="34" charset="0"/>
                <a:ea typeface="Times New Roman" panose="02020603050405020304" pitchFamily="18" charset="0"/>
              </a:rPr>
              <a:t>W_out</a:t>
            </a:r>
            <a:r>
              <a:rPr lang="en-US" sz="2000" dirty="0">
                <a:solidFill>
                  <a:schemeClr val="tx1"/>
                </a:solidFill>
                <a:latin typeface="Calibri" panose="020F0502020204030204" pitchFamily="34" charset="0"/>
                <a:ea typeface="Times New Roman" panose="02020603050405020304" pitchFamily="18" charset="0"/>
              </a:rPr>
              <a:t>; w++) {</a:t>
            </a:r>
          </a:p>
          <a:p>
            <a:pPr algn="just"/>
            <a:r>
              <a:rPr lang="en-US" sz="2000" dirty="0">
                <a:solidFill>
                  <a:schemeClr val="tx1"/>
                </a:solidFill>
                <a:latin typeface="Calibri" panose="020F0502020204030204" pitchFamily="34" charset="0"/>
                <a:ea typeface="Times New Roman" panose="02020603050405020304" pitchFamily="18" charset="0"/>
              </a:rPr>
              <a:t>              Y[m, h, w] = 0;</a:t>
            </a: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c = 0;  c &lt; C; </a:t>
            </a:r>
            <a:r>
              <a:rPr lang="en-US" sz="2000" dirty="0" err="1">
                <a:solidFill>
                  <a:schemeClr val="tx1"/>
                </a:solidFill>
                <a:latin typeface="Calibri" panose="020F0502020204030204" pitchFamily="34" charset="0"/>
                <a:ea typeface="Times New Roman" panose="02020603050405020304" pitchFamily="18" charset="0"/>
              </a:rPr>
              <a:t>c++</a:t>
            </a:r>
            <a:r>
              <a:rPr lang="en-US" sz="2000" dirty="0">
                <a:solidFill>
                  <a:schemeClr val="tx1"/>
                </a:solidFill>
                <a:latin typeface="Calibri" panose="020F0502020204030204" pitchFamily="34" charset="0"/>
                <a:ea typeface="Times New Roman" panose="02020603050405020304" pitchFamily="18" charset="0"/>
              </a:rPr>
              <a:t>)	 	// sum over all input feature maps</a:t>
            </a: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p = 0; p &lt; K; p++)	 	// </a:t>
            </a:r>
            <a:r>
              <a:rPr lang="en-US" sz="2000" dirty="0" err="1">
                <a:solidFill>
                  <a:schemeClr val="tx1"/>
                </a:solidFill>
                <a:latin typeface="Calibri" panose="020F0502020204030204" pitchFamily="34" charset="0"/>
                <a:ea typeface="Times New Roman" panose="02020603050405020304" pitchFamily="18" charset="0"/>
              </a:rPr>
              <a:t>KxK</a:t>
            </a:r>
            <a:r>
              <a:rPr lang="en-US" sz="2000" dirty="0">
                <a:solidFill>
                  <a:schemeClr val="tx1"/>
                </a:solidFill>
                <a:latin typeface="Calibri" panose="020F0502020204030204" pitchFamily="34" charset="0"/>
                <a:ea typeface="Times New Roman" panose="02020603050405020304" pitchFamily="18" charset="0"/>
              </a:rPr>
              <a:t>  filter</a:t>
            </a: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q = 0; q &lt; K; q++)  </a:t>
            </a:r>
          </a:p>
          <a:p>
            <a:pPr algn="just"/>
            <a:r>
              <a:rPr lang="en-US" sz="2000" dirty="0">
                <a:solidFill>
                  <a:schemeClr val="tx1"/>
                </a:solidFill>
                <a:latin typeface="Calibri" panose="020F0502020204030204" pitchFamily="34" charset="0"/>
                <a:ea typeface="Times New Roman" panose="02020603050405020304" pitchFamily="18" charset="0"/>
              </a:rPr>
              <a:t>                          </a:t>
            </a:r>
            <a:r>
              <a:rPr lang="en-US" sz="2000" dirty="0">
                <a:solidFill>
                  <a:srgbClr val="1D07BF"/>
                </a:solidFill>
                <a:latin typeface="Calibri" panose="020F0502020204030204" pitchFamily="34" charset="0"/>
                <a:ea typeface="Times New Roman" panose="02020603050405020304" pitchFamily="18" charset="0"/>
              </a:rPr>
              <a:t>Y[m, h, w] += X[c, h + p, w + q] * W[m, c, p, q];</a:t>
            </a:r>
          </a:p>
          <a:p>
            <a:pPr algn="just"/>
            <a:r>
              <a:rPr lang="en-US" sz="2000" dirty="0">
                <a:solidFill>
                  <a:schemeClr val="tx1"/>
                </a:solidFill>
                <a:latin typeface="Calibri" panose="020F0502020204030204" pitchFamily="34" charset="0"/>
                <a:ea typeface="Times New Roman" panose="02020603050405020304" pitchFamily="18" charset="0"/>
              </a:rPr>
              <a:t>          }</a:t>
            </a:r>
          </a:p>
          <a:p>
            <a:pPr algn="just"/>
            <a:r>
              <a:rPr lang="en-US" sz="2000" dirty="0">
                <a:solidFill>
                  <a:schemeClr val="tx1"/>
                </a:solidFill>
                <a:latin typeface="Calibri" panose="020F0502020204030204" pitchFamily="34" charset="0"/>
                <a:ea typeface="Times New Roman" panose="02020603050405020304" pitchFamily="18" charset="0"/>
              </a:rPr>
              <a:t>}</a:t>
            </a:r>
            <a:endParaRPr lang="en-US" sz="2000" dirty="0">
              <a:solidFill>
                <a:schemeClr val="tx1"/>
              </a:solidFill>
              <a:effectLst/>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34091245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754" y="283232"/>
            <a:ext cx="7923213" cy="1141413"/>
          </a:xfrm>
        </p:spPr>
        <p:txBody>
          <a:bodyPr/>
          <a:lstStyle/>
          <a:p>
            <a:r>
              <a:rPr lang="en-US" altLang="zh-CN" sz="3600" dirty="0"/>
              <a:t>Subsampling</a:t>
            </a:r>
            <a:r>
              <a:rPr lang="en-US" sz="3600" dirty="0"/>
              <a:t> Layer</a:t>
            </a:r>
          </a:p>
        </p:txBody>
      </p:sp>
      <p:sp>
        <p:nvSpPr>
          <p:cNvPr id="6" name="Content Placeholder 5"/>
          <p:cNvSpPr>
            <a:spLocks noGrp="1"/>
          </p:cNvSpPr>
          <p:nvPr>
            <p:ph sz="half" idx="2"/>
          </p:nvPr>
        </p:nvSpPr>
        <p:spPr>
          <a:xfrm>
            <a:off x="685800" y="1652954"/>
            <a:ext cx="7923213" cy="4607169"/>
          </a:xfrm>
        </p:spPr>
        <p:txBody>
          <a:bodyPr>
            <a:normAutofit/>
          </a:bodyPr>
          <a:lstStyle/>
          <a:p>
            <a:r>
              <a:rPr lang="zh-CN" altLang="en-US" sz="2400" dirty="0"/>
              <a:t>池化层通过合并像素减少图像尺寸。</a:t>
            </a:r>
            <a:endParaRPr lang="en-US" altLang="zh-CN" sz="2400" dirty="0"/>
          </a:p>
          <a:p>
            <a:endParaRPr lang="en-US" altLang="zh-CN" sz="900" dirty="0"/>
          </a:p>
          <a:p>
            <a:r>
              <a:rPr lang="en-US" sz="2400" dirty="0" err="1"/>
              <a:t>LeNet</a:t>
            </a:r>
            <a:r>
              <a:rPr lang="en-US" sz="2400" dirty="0"/>
              <a:t> S2:</a:t>
            </a:r>
          </a:p>
          <a:p>
            <a:pPr lvl="1"/>
            <a:r>
              <a:rPr lang="zh-CN" altLang="en-US" sz="2200" dirty="0"/>
              <a:t>输入是</a:t>
            </a:r>
            <a:r>
              <a:rPr lang="en-US" altLang="zh-CN" sz="2200" dirty="0"/>
              <a:t>6</a:t>
            </a:r>
            <a:r>
              <a:rPr lang="zh-CN" altLang="en-US" sz="2200" dirty="0"/>
              <a:t>个 </a:t>
            </a:r>
            <a:r>
              <a:rPr lang="en-US" altLang="zh-CN" sz="2200" dirty="0"/>
              <a:t>28 × 28</a:t>
            </a:r>
            <a:r>
              <a:rPr lang="zh-CN" altLang="en-US" sz="2200" dirty="0"/>
              <a:t>的特征图（</a:t>
            </a:r>
            <a:r>
              <a:rPr lang="en-US" altLang="zh-CN" sz="2200" dirty="0"/>
              <a:t> feature maps </a:t>
            </a:r>
            <a:r>
              <a:rPr lang="zh-CN" altLang="en-US" sz="2200" dirty="0"/>
              <a:t>）</a:t>
            </a:r>
            <a:endParaRPr lang="en-US" altLang="zh-CN" sz="2200" dirty="0"/>
          </a:p>
          <a:p>
            <a:pPr lvl="1"/>
            <a:r>
              <a:rPr lang="zh-CN" altLang="en-US" sz="2200" dirty="0"/>
              <a:t>输出是</a:t>
            </a:r>
            <a:r>
              <a:rPr lang="en-US" altLang="zh-CN" sz="2200" dirty="0"/>
              <a:t>6</a:t>
            </a:r>
            <a:r>
              <a:rPr lang="zh-CN" altLang="en-US" sz="2200" dirty="0"/>
              <a:t>个 </a:t>
            </a:r>
            <a:r>
              <a:rPr lang="en-US" altLang="zh-CN" sz="2200" dirty="0"/>
              <a:t>14 × 14</a:t>
            </a:r>
            <a:r>
              <a:rPr lang="zh-CN" altLang="en-US" sz="2200" dirty="0"/>
              <a:t>的特征图</a:t>
            </a:r>
            <a:endParaRPr lang="en-US" altLang="zh-CN" sz="2200" dirty="0"/>
          </a:p>
          <a:p>
            <a:pPr lvl="1"/>
            <a:r>
              <a:rPr lang="zh-CN" altLang="en-US" sz="2200" dirty="0"/>
              <a:t>下采样合并（平均）</a:t>
            </a:r>
            <a:r>
              <a:rPr lang="en-US" altLang="zh-CN" sz="2200" dirty="0"/>
              <a:t> </a:t>
            </a:r>
            <a:r>
              <a:rPr lang="en-US" altLang="zh-CN" sz="2200" b="1" u="sng" dirty="0">
                <a:solidFill>
                  <a:srgbClr val="1D07BF"/>
                </a:solidFill>
              </a:rPr>
              <a:t>2 × 2</a:t>
            </a:r>
            <a:r>
              <a:rPr lang="en-US" altLang="zh-CN" sz="2200" u="sng" dirty="0"/>
              <a:t> </a:t>
            </a:r>
            <a:r>
              <a:rPr lang="zh-CN" altLang="en-US" sz="2200" dirty="0"/>
              <a:t>相邻像素为一个输出像素</a:t>
            </a:r>
            <a:endParaRPr lang="en-US" altLang="zh-CN" sz="2200" dirty="0"/>
          </a:p>
          <a:p>
            <a:pPr lvl="1"/>
            <a:r>
              <a:rPr lang="zh-CN" altLang="en-US" sz="2200" dirty="0"/>
              <a:t>给每个输出特征加上一个偏置值 </a:t>
            </a:r>
            <a:r>
              <a:rPr lang="en-US" altLang="zh-CN" sz="2200" dirty="0"/>
              <a:t>b[m]</a:t>
            </a:r>
            <a:r>
              <a:rPr lang="zh-CN" altLang="en-US" sz="2200" dirty="0"/>
              <a:t>；</a:t>
            </a:r>
          </a:p>
          <a:p>
            <a:pPr lvl="1"/>
            <a:endParaRPr lang="en-US" altLang="zh-CN" sz="2200" dirty="0"/>
          </a:p>
          <a:p>
            <a:pPr lvl="1"/>
            <a:r>
              <a:rPr lang="zh-CN" altLang="en-US" sz="2200" dirty="0">
                <a:solidFill>
                  <a:srgbClr val="FF0000"/>
                </a:solidFill>
              </a:rPr>
              <a:t>非线性激活</a:t>
            </a:r>
            <a:endParaRPr lang="en-US" altLang="zh-CN" sz="2200" dirty="0"/>
          </a:p>
          <a:p>
            <a:pPr lvl="2"/>
            <a:r>
              <a:rPr lang="zh-CN" altLang="en-US" sz="1800" dirty="0"/>
              <a:t>例如双曲正切</a:t>
            </a:r>
            <a:r>
              <a:rPr lang="en-US" altLang="zh-CN" sz="1800" dirty="0"/>
              <a:t>tanh</a:t>
            </a:r>
            <a:r>
              <a:rPr lang="zh-CN" altLang="en-US" sz="1800" dirty="0"/>
              <a:t>、</a:t>
            </a:r>
            <a:r>
              <a:rPr lang="en-US" altLang="zh-CN" sz="1800" dirty="0"/>
              <a:t>sigmoid</a:t>
            </a:r>
            <a:r>
              <a:rPr lang="zh-CN" altLang="en-US" sz="1800" dirty="0"/>
              <a:t>、</a:t>
            </a:r>
            <a:r>
              <a:rPr lang="en-US" altLang="zh-CN" sz="1800" dirty="0" err="1"/>
              <a:t>ReLU</a:t>
            </a:r>
            <a:r>
              <a:rPr lang="zh-CN" altLang="en-US" sz="1800" dirty="0"/>
              <a:t>等函数。</a:t>
            </a:r>
            <a:endParaRPr lang="en-US" altLang="zh-CN" dirty="0"/>
          </a:p>
          <a:p>
            <a:endParaRPr lang="en-US" sz="2400" dirty="0"/>
          </a:p>
        </p:txBody>
      </p:sp>
      <p:sp>
        <p:nvSpPr>
          <p:cNvPr id="3" name="Slide Number Placeholder 2"/>
          <p:cNvSpPr>
            <a:spLocks noGrp="1"/>
          </p:cNvSpPr>
          <p:nvPr>
            <p:ph type="sldNum" sz="quarter" idx="4294967295"/>
          </p:nvPr>
        </p:nvSpPr>
        <p:spPr/>
        <p:txBody>
          <a:bodyPr/>
          <a:lstStyle/>
          <a:p>
            <a:fld id="{4A490C5D-AEA8-4823-B9B3-806910A0ECF7}" type="slidenum">
              <a:rPr lang="es-ES" smtClean="0"/>
              <a:pPr/>
              <a:t>16</a:t>
            </a:fld>
            <a:endParaRPr lang="es-ES" dirty="0"/>
          </a:p>
        </p:txBody>
      </p:sp>
      <p:pic>
        <p:nvPicPr>
          <p:cNvPr id="4" name="Picture 3">
            <a:extLst>
              <a:ext uri="{FF2B5EF4-FFF2-40B4-BE49-F238E27FC236}">
                <a16:creationId xmlns:a16="http://schemas.microsoft.com/office/drawing/2014/main" id="{82E8AE12-20D9-F741-A119-91DAAC9920F1}"/>
              </a:ext>
            </a:extLst>
          </p:cNvPr>
          <p:cNvPicPr>
            <a:picLocks noChangeAspect="1"/>
          </p:cNvPicPr>
          <p:nvPr/>
        </p:nvPicPr>
        <p:blipFill>
          <a:blip r:embed="rId2"/>
          <a:stretch>
            <a:fillRect/>
          </a:stretch>
        </p:blipFill>
        <p:spPr>
          <a:xfrm>
            <a:off x="5704961" y="947227"/>
            <a:ext cx="2904052" cy="1585765"/>
          </a:xfrm>
          <a:prstGeom prst="rect">
            <a:avLst/>
          </a:prstGeom>
        </p:spPr>
      </p:pic>
    </p:spTree>
    <p:extLst>
      <p:ext uri="{BB962C8B-B14F-4D97-AF65-F5344CB8AC3E}">
        <p14:creationId xmlns:p14="http://schemas.microsoft.com/office/powerpoint/2010/main" val="4251033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Sequential code for the Forward Path of a Sub-sampling Layer</a:t>
            </a:r>
          </a:p>
        </p:txBody>
      </p:sp>
      <p:sp>
        <p:nvSpPr>
          <p:cNvPr id="3" name="Slide Number Placeholder 2"/>
          <p:cNvSpPr>
            <a:spLocks noGrp="1"/>
          </p:cNvSpPr>
          <p:nvPr>
            <p:ph type="sldNum" sz="quarter" idx="4294967295"/>
          </p:nvPr>
        </p:nvSpPr>
        <p:spPr/>
        <p:txBody>
          <a:bodyPr/>
          <a:lstStyle/>
          <a:p>
            <a:fld id="{4A490C5D-AEA8-4823-B9B3-806910A0ECF7}" type="slidenum">
              <a:rPr lang="es-ES" smtClean="0"/>
              <a:pPr/>
              <a:t>17</a:t>
            </a:fld>
            <a:endParaRPr lang="es-ES" dirty="0"/>
          </a:p>
        </p:txBody>
      </p:sp>
      <p:sp>
        <p:nvSpPr>
          <p:cNvPr id="4" name="Rectangle 3"/>
          <p:cNvSpPr/>
          <p:nvPr/>
        </p:nvSpPr>
        <p:spPr>
          <a:xfrm>
            <a:off x="470388" y="1690689"/>
            <a:ext cx="8203223" cy="4401205"/>
          </a:xfrm>
          <a:prstGeom prst="rect">
            <a:avLst/>
          </a:prstGeom>
          <a:ln w="19050">
            <a:solidFill>
              <a:schemeClr val="accent1"/>
            </a:solidFill>
          </a:ln>
        </p:spPr>
        <p:txBody>
          <a:bodyPr wrap="square">
            <a:spAutoFit/>
          </a:bodyPr>
          <a:lstStyle/>
          <a:p>
            <a:pPr algn="just"/>
            <a:r>
              <a:rPr lang="en-US" sz="2000" dirty="0">
                <a:solidFill>
                  <a:schemeClr val="tx1"/>
                </a:solidFill>
                <a:latin typeface="Calibri" panose="020F0502020204030204" pitchFamily="34" charset="0"/>
                <a:ea typeface="Times New Roman" panose="02020603050405020304" pitchFamily="18" charset="0"/>
              </a:rPr>
              <a:t>void</a:t>
            </a:r>
            <a:r>
              <a:rPr lang="en-US" sz="2000" dirty="0">
                <a:latin typeface="Calibri" panose="020F0502020204030204" pitchFamily="34" charset="0"/>
                <a:ea typeface="Times New Roman" panose="02020603050405020304" pitchFamily="18" charset="0"/>
              </a:rPr>
              <a:t> </a:t>
            </a:r>
            <a:r>
              <a:rPr lang="en-US" sz="2000" dirty="0" err="1">
                <a:solidFill>
                  <a:schemeClr val="tx1"/>
                </a:solidFill>
                <a:latin typeface="Calibri" panose="020F0502020204030204" pitchFamily="34" charset="0"/>
                <a:ea typeface="Times New Roman" panose="02020603050405020304" pitchFamily="18" charset="0"/>
              </a:rPr>
              <a:t>poolingLayer_forward</a:t>
            </a:r>
            <a:r>
              <a:rPr lang="en-US" sz="2000" dirty="0">
                <a:solidFill>
                  <a:schemeClr val="tx1"/>
                </a:solidFill>
                <a:latin typeface="Calibri" panose="020F0502020204030204" pitchFamily="34" charset="0"/>
                <a:ea typeface="Times New Roman" panose="02020603050405020304" pitchFamily="18" charset="0"/>
              </a:rPr>
              <a:t>(</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M, </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H, </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W, </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K, float* Y, float* S)</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m = 0;  m &lt; M;  m++)		// for each output feature maps</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h = 0; h &lt; H/K; h++)		// for each output element</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a:t>
            </a:r>
            <a:r>
              <a:rPr lang="en-US" sz="2000" dirty="0">
                <a:solidFill>
                  <a:srgbClr val="1D07BF"/>
                </a:solidFill>
                <a:latin typeface="Calibri" panose="020F0502020204030204" pitchFamily="34" charset="0"/>
                <a:ea typeface="Times New Roman" panose="02020603050405020304" pitchFamily="18" charset="0"/>
              </a:rPr>
              <a:t>for(</a:t>
            </a:r>
            <a:r>
              <a:rPr lang="en-US" sz="2000" dirty="0" err="1">
                <a:solidFill>
                  <a:srgbClr val="1D07BF"/>
                </a:solidFill>
                <a:latin typeface="Calibri" panose="020F0502020204030204" pitchFamily="34" charset="0"/>
                <a:ea typeface="Times New Roman" panose="02020603050405020304" pitchFamily="18" charset="0"/>
              </a:rPr>
              <a:t>int</a:t>
            </a:r>
            <a:r>
              <a:rPr lang="en-US" sz="2000" dirty="0">
                <a:solidFill>
                  <a:srgbClr val="1D07BF"/>
                </a:solidFill>
                <a:latin typeface="Calibri" panose="020F0502020204030204" pitchFamily="34" charset="0"/>
                <a:ea typeface="Times New Roman" panose="02020603050405020304" pitchFamily="18" charset="0"/>
              </a:rPr>
              <a:t> w = 0; w &lt; W/K; w++) </a:t>
            </a:r>
            <a:r>
              <a:rPr lang="en-US" sz="2000" dirty="0">
                <a:solidFill>
                  <a:schemeClr val="tx1"/>
                </a:solidFill>
                <a:latin typeface="Calibri" panose="020F0502020204030204" pitchFamily="34" charset="0"/>
                <a:ea typeface="Times New Roman" panose="02020603050405020304" pitchFamily="18" charset="0"/>
              </a:rPr>
              <a:t>{</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S[m, x, y] = 0.;</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p = 0; p &lt; K; p++) {		 // loop over </a:t>
            </a:r>
            <a:r>
              <a:rPr lang="en-US" sz="2000" dirty="0" err="1">
                <a:solidFill>
                  <a:schemeClr val="tx1"/>
                </a:solidFill>
                <a:latin typeface="Calibri" panose="020F0502020204030204" pitchFamily="34" charset="0"/>
                <a:ea typeface="Times New Roman" panose="02020603050405020304" pitchFamily="18" charset="0"/>
              </a:rPr>
              <a:t>KxK</a:t>
            </a:r>
            <a:r>
              <a:rPr lang="en-US" sz="2000" dirty="0">
                <a:solidFill>
                  <a:schemeClr val="tx1"/>
                </a:solidFill>
                <a:latin typeface="Calibri" panose="020F0502020204030204" pitchFamily="34" charset="0"/>
                <a:ea typeface="Times New Roman" panose="02020603050405020304" pitchFamily="18" charset="0"/>
              </a:rPr>
              <a:t> input samples </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for(</a:t>
            </a:r>
            <a:r>
              <a:rPr lang="en-US" sz="2000" dirty="0" err="1">
                <a:solidFill>
                  <a:schemeClr val="tx1"/>
                </a:solidFill>
                <a:latin typeface="Calibri" panose="020F0502020204030204" pitchFamily="34" charset="0"/>
                <a:ea typeface="Times New Roman" panose="02020603050405020304" pitchFamily="18" charset="0"/>
              </a:rPr>
              <a:t>int</a:t>
            </a:r>
            <a:r>
              <a:rPr lang="en-US" sz="2000" dirty="0">
                <a:solidFill>
                  <a:schemeClr val="tx1"/>
                </a:solidFill>
                <a:latin typeface="Calibri" panose="020F0502020204030204" pitchFamily="34" charset="0"/>
                <a:ea typeface="Times New Roman" panose="02020603050405020304" pitchFamily="18" charset="0"/>
              </a:rPr>
              <a:t> q = 0; q &lt; K; q++)</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a:t>
            </a:r>
            <a:r>
              <a:rPr lang="en-US" sz="2000" dirty="0">
                <a:solidFill>
                  <a:srgbClr val="1D07BF"/>
                </a:solidFill>
                <a:latin typeface="Calibri" panose="020F0502020204030204" pitchFamily="34" charset="0"/>
                <a:ea typeface="Times New Roman" panose="02020603050405020304" pitchFamily="18" charset="0"/>
              </a:rPr>
              <a:t>S[m, h, w] += Y[m, K*h + p, K*w + q] /(K*K);</a:t>
            </a:r>
            <a:endParaRPr lang="en-US" sz="2000" dirty="0">
              <a:solidFill>
                <a:srgbClr val="1D07BF"/>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 add bias and apply non-linear activation</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a:t>
            </a:r>
            <a:r>
              <a:rPr lang="en-US" sz="2000" dirty="0">
                <a:solidFill>
                  <a:srgbClr val="1D07BF"/>
                </a:solidFill>
                <a:latin typeface="Calibri" panose="020F0502020204030204" pitchFamily="34" charset="0"/>
                <a:ea typeface="Times New Roman" panose="02020603050405020304" pitchFamily="18" charset="0"/>
              </a:rPr>
              <a:t>S[m, h, w] = sigmoid(S[m, h, w] + b[m])</a:t>
            </a:r>
            <a:endParaRPr lang="en-US" sz="2000" dirty="0">
              <a:solidFill>
                <a:srgbClr val="1D07BF"/>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        }</a:t>
            </a:r>
            <a:endParaRPr lang="en-US" sz="2000" dirty="0">
              <a:solidFill>
                <a:schemeClr val="tx1"/>
              </a:solidFill>
              <a:ea typeface="Times New Roman" panose="02020603050405020304" pitchFamily="18" charset="0"/>
            </a:endParaRPr>
          </a:p>
          <a:p>
            <a:pPr algn="just"/>
            <a:r>
              <a:rPr lang="en-US" sz="2000" dirty="0">
                <a:solidFill>
                  <a:schemeClr val="tx1"/>
                </a:solidFill>
                <a:latin typeface="Calibri" panose="020F0502020204030204" pitchFamily="34" charset="0"/>
                <a:ea typeface="Times New Roman" panose="02020603050405020304" pitchFamily="18" charset="0"/>
              </a:rPr>
              <a:t>}</a:t>
            </a:r>
            <a:endParaRPr lang="en-US" sz="2000" dirty="0">
              <a:solidFill>
                <a:schemeClr val="tx1"/>
              </a:solidFill>
              <a:effectLst/>
              <a:ea typeface="Times New Roman" panose="02020603050405020304" pitchFamily="18" charset="0"/>
            </a:endParaRPr>
          </a:p>
        </p:txBody>
      </p:sp>
      <p:sp>
        <p:nvSpPr>
          <p:cNvPr id="5" name="文本框 4"/>
          <p:cNvSpPr txBox="1"/>
          <p:nvPr/>
        </p:nvSpPr>
        <p:spPr>
          <a:xfrm>
            <a:off x="6457951" y="5020408"/>
            <a:ext cx="1771650" cy="369332"/>
          </a:xfrm>
          <a:prstGeom prst="rect">
            <a:avLst/>
          </a:prstGeom>
          <a:noFill/>
          <a:ln>
            <a:solidFill>
              <a:srgbClr val="00B050"/>
            </a:solidFill>
          </a:ln>
        </p:spPr>
        <p:txBody>
          <a:bodyPr wrap="square" rtlCol="0">
            <a:spAutoFit/>
          </a:bodyPr>
          <a:lstStyle/>
          <a:p>
            <a:r>
              <a:rPr lang="en-US" altLang="zh-CN" dirty="0"/>
              <a:t>K=2 for </a:t>
            </a:r>
            <a:r>
              <a:rPr lang="en-US" altLang="zh-CN" dirty="0" err="1"/>
              <a:t>LeNet</a:t>
            </a:r>
            <a:r>
              <a:rPr lang="en-US" altLang="zh-CN" dirty="0"/>
              <a:t> S2</a:t>
            </a:r>
            <a:endParaRPr lang="zh-CN" altLang="en-US" dirty="0"/>
          </a:p>
        </p:txBody>
      </p:sp>
    </p:spTree>
    <p:extLst>
      <p:ext uri="{BB962C8B-B14F-4D97-AF65-F5344CB8AC3E}">
        <p14:creationId xmlns:p14="http://schemas.microsoft.com/office/powerpoint/2010/main" val="2711495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err="1"/>
              <a:t>LeNet</a:t>
            </a:r>
            <a:r>
              <a:rPr lang="en-US" altLang="zh-CN" sz="3600" dirty="0"/>
              <a:t> layers</a:t>
            </a:r>
            <a:endParaRPr lang="zh-CN" altLang="en-US" sz="3600" dirty="0"/>
          </a:p>
        </p:txBody>
      </p:sp>
      <p:sp>
        <p:nvSpPr>
          <p:cNvPr id="3" name="Content Placeholder 5"/>
          <p:cNvSpPr txBox="1">
            <a:spLocks/>
          </p:cNvSpPr>
          <p:nvPr/>
        </p:nvSpPr>
        <p:spPr>
          <a:xfrm>
            <a:off x="685800" y="1652954"/>
            <a:ext cx="7923213" cy="4607169"/>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C3:</a:t>
            </a:r>
          </a:p>
          <a:p>
            <a:pPr lvl="1"/>
            <a:r>
              <a:rPr lang="en-US" altLang="zh-CN" dirty="0"/>
              <a:t>16 output feature maps (10 × 10 image for each)</a:t>
            </a:r>
          </a:p>
          <a:p>
            <a:pPr lvl="1"/>
            <a:r>
              <a:rPr lang="en-US" altLang="zh-CN" dirty="0"/>
              <a:t>6 × 16 filter banks (5 × 5 weights for each)</a:t>
            </a:r>
          </a:p>
          <a:p>
            <a:r>
              <a:rPr lang="en-US" dirty="0"/>
              <a:t>S4:</a:t>
            </a:r>
          </a:p>
          <a:p>
            <a:pPr lvl="1"/>
            <a:r>
              <a:rPr lang="en-US" altLang="zh-CN" dirty="0"/>
              <a:t>16 output feature maps (5 × 5 image for each)</a:t>
            </a:r>
          </a:p>
          <a:p>
            <a:r>
              <a:rPr lang="en-US" altLang="zh-CN" dirty="0"/>
              <a:t>C5:</a:t>
            </a:r>
          </a:p>
          <a:p>
            <a:pPr lvl="1"/>
            <a:r>
              <a:rPr lang="en-US" altLang="zh-CN" dirty="0"/>
              <a:t>120 one-pixel output </a:t>
            </a:r>
          </a:p>
          <a:p>
            <a:pPr lvl="1"/>
            <a:r>
              <a:rPr lang="en-US" altLang="zh-CN" dirty="0"/>
              <a:t>16 × 120 = 1920 filter banks (5 × 5 weights for each)</a:t>
            </a:r>
          </a:p>
          <a:p>
            <a:r>
              <a:rPr lang="en-US" dirty="0"/>
              <a:t>F6:</a:t>
            </a:r>
          </a:p>
          <a:p>
            <a:pPr lvl="1"/>
            <a:r>
              <a:rPr lang="en-US" altLang="zh-CN" dirty="0"/>
              <a:t>84  output units Y6 = sigmoid (W*X + b)</a:t>
            </a:r>
          </a:p>
          <a:p>
            <a:pPr lvl="1"/>
            <a:r>
              <a:rPr lang="en-US" altLang="zh-CN" dirty="0"/>
              <a:t>fully connected from C5</a:t>
            </a:r>
          </a:p>
          <a:p>
            <a:r>
              <a:rPr lang="en-US" altLang="zh-CN" dirty="0"/>
              <a:t> Final Output</a:t>
            </a:r>
          </a:p>
          <a:p>
            <a:pPr lvl="1"/>
            <a:r>
              <a:rPr lang="en-US" altLang="zh-CN" dirty="0"/>
              <a:t>10 elements generated from Gaussian filters</a:t>
            </a:r>
          </a:p>
          <a:p>
            <a:pPr lvl="1"/>
            <a:r>
              <a:rPr lang="en-US" dirty="0"/>
              <a:t>Compute loss function</a:t>
            </a:r>
          </a:p>
        </p:txBody>
      </p:sp>
    </p:spTree>
    <p:extLst>
      <p:ext uri="{BB962C8B-B14F-4D97-AF65-F5344CB8AC3E}">
        <p14:creationId xmlns:p14="http://schemas.microsoft.com/office/powerpoint/2010/main" val="3071025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Back-Propagation</a:t>
            </a:r>
            <a:endParaRPr lang="zh-CN" altLang="en-US" sz="2800" dirty="0"/>
          </a:p>
        </p:txBody>
      </p:sp>
      <p:sp>
        <p:nvSpPr>
          <p:cNvPr id="3" name="Content Placeholder 5"/>
          <p:cNvSpPr txBox="1">
            <a:spLocks/>
          </p:cNvSpPr>
          <p:nvPr/>
        </p:nvSpPr>
        <p:spPr>
          <a:xfrm>
            <a:off x="685800" y="1652954"/>
            <a:ext cx="7923213" cy="46071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err="1"/>
              <a:t>ConvNets</a:t>
            </a:r>
            <a:r>
              <a:rPr lang="en-US" altLang="zh-CN" dirty="0"/>
              <a:t> training:</a:t>
            </a:r>
          </a:p>
          <a:p>
            <a:pPr marL="685800" lvl="2">
              <a:spcBef>
                <a:spcPts val="1000"/>
              </a:spcBef>
            </a:pPr>
            <a:r>
              <a:rPr lang="zh-CN" altLang="en-US" dirty="0"/>
              <a:t>有标签数据获得误差 </a:t>
            </a:r>
            <a:r>
              <a:rPr lang="en-US" altLang="zh-CN" dirty="0"/>
              <a:t>error</a:t>
            </a:r>
          </a:p>
          <a:p>
            <a:pPr marL="685800" lvl="2">
              <a:spcBef>
                <a:spcPts val="1000"/>
              </a:spcBef>
            </a:pPr>
            <a:r>
              <a:rPr lang="zh-CN" altLang="en-US" dirty="0"/>
              <a:t>定义损失函数 </a:t>
            </a:r>
            <a:r>
              <a:rPr lang="en-US" altLang="zh-CN" dirty="0"/>
              <a:t>Loss function</a:t>
            </a:r>
          </a:p>
          <a:p>
            <a:pPr marL="685800" lvl="2">
              <a:spcBef>
                <a:spcPts val="1000"/>
              </a:spcBef>
            </a:pPr>
            <a:endParaRPr lang="en-US" altLang="zh-CN"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r>
              <a:rPr lang="zh-CN" altLang="en-US" sz="2000" dirty="0"/>
              <a:t>误差反向传播，梯度下降优化，</a:t>
            </a:r>
            <a:r>
              <a:rPr lang="en-US" altLang="zh-CN" sz="2000" u="sng" dirty="0">
                <a:solidFill>
                  <a:srgbClr val="1D07BF"/>
                </a:solidFill>
              </a:rPr>
              <a:t>gradient backpropagation</a:t>
            </a:r>
          </a:p>
        </p:txBody>
      </p:sp>
      <p:pic>
        <p:nvPicPr>
          <p:cNvPr id="4" name="Picture 3">
            <a:extLst>
              <a:ext uri="{FF2B5EF4-FFF2-40B4-BE49-F238E27FC236}">
                <a16:creationId xmlns:a16="http://schemas.microsoft.com/office/drawing/2014/main" id="{2D934882-4062-6242-AD46-1DFFD7D9553F}"/>
              </a:ext>
            </a:extLst>
          </p:cNvPr>
          <p:cNvPicPr>
            <a:picLocks noChangeAspect="1"/>
          </p:cNvPicPr>
          <p:nvPr/>
        </p:nvPicPr>
        <p:blipFill>
          <a:blip r:embed="rId2"/>
          <a:stretch>
            <a:fillRect/>
          </a:stretch>
        </p:blipFill>
        <p:spPr>
          <a:xfrm>
            <a:off x="2696959" y="2978517"/>
            <a:ext cx="3900893" cy="2038531"/>
          </a:xfrm>
          <a:prstGeom prst="rect">
            <a:avLst/>
          </a:prstGeom>
        </p:spPr>
      </p:pic>
    </p:spTree>
    <p:extLst>
      <p:ext uri="{BB962C8B-B14F-4D97-AF65-F5344CB8AC3E}">
        <p14:creationId xmlns:p14="http://schemas.microsoft.com/office/powerpoint/2010/main" val="92780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altLang="zh-CN" b="1" dirty="0">
                <a:solidFill>
                  <a:srgbClr val="1D07BF"/>
                </a:solidFill>
              </a:rPr>
              <a:t>Background</a:t>
            </a:r>
          </a:p>
          <a:p>
            <a:endParaRPr lang="en-US" altLang="zh-CN" sz="800" b="1" dirty="0">
              <a:solidFill>
                <a:srgbClr val="1D07BF"/>
              </a:solidFill>
            </a:endParaRPr>
          </a:p>
          <a:p>
            <a:r>
              <a:rPr lang="en-US" altLang="zh-CN" b="1" dirty="0"/>
              <a:t>Convolutional Neural Networks</a:t>
            </a:r>
          </a:p>
          <a:p>
            <a:endParaRPr lang="en-US" altLang="zh-CN" sz="800" b="1" dirty="0">
              <a:solidFill>
                <a:srgbClr val="1D07BF"/>
              </a:solidFill>
            </a:endParaRPr>
          </a:p>
          <a:p>
            <a:r>
              <a:rPr lang="en-US" altLang="zh-CN" b="1" dirty="0"/>
              <a:t>Convolutional Layer: A Basic CUDA Implementation of Forward Propagation</a:t>
            </a:r>
          </a:p>
          <a:p>
            <a:endParaRPr lang="en-US" altLang="zh-CN" sz="800" b="1" dirty="0">
              <a:solidFill>
                <a:srgbClr val="1D07BF"/>
              </a:solidFill>
            </a:endParaRPr>
          </a:p>
          <a:p>
            <a:r>
              <a:rPr lang="en-US" altLang="zh-CN" b="1" dirty="0"/>
              <a:t>Reduction of Convolutional Layer to Matrix Multiplication</a:t>
            </a:r>
            <a:endParaRPr lang="en-US" altLang="zh-CN" b="1" dirty="0">
              <a:solidFill>
                <a:srgbClr val="1D07BF"/>
              </a:solidFill>
            </a:endParaRPr>
          </a:p>
        </p:txBody>
      </p:sp>
      <p:sp>
        <p:nvSpPr>
          <p:cNvPr id="5" name="Slide Number Placeholder 4"/>
          <p:cNvSpPr>
            <a:spLocks noGrp="1"/>
          </p:cNvSpPr>
          <p:nvPr>
            <p:ph type="sldNum" sz="quarter" idx="11"/>
          </p:nvPr>
        </p:nvSpPr>
        <p:spPr/>
        <p:txBody>
          <a:bodyPr/>
          <a:lstStyle/>
          <a:p>
            <a:pPr>
              <a:defRPr/>
            </a:pPr>
            <a:fld id="{6833F05F-EAFF-4EA8-B03B-1CC39608B5FA}" type="slidenum">
              <a:rPr lang="en-US" smtClean="0"/>
              <a:pPr>
                <a:defRPr/>
              </a:pPr>
              <a:t>2</a:t>
            </a:fld>
            <a:endParaRPr lang="en-US"/>
          </a:p>
        </p:txBody>
      </p:sp>
    </p:spTree>
    <p:extLst>
      <p:ext uri="{BB962C8B-B14F-4D97-AF65-F5344CB8AC3E}">
        <p14:creationId xmlns:p14="http://schemas.microsoft.com/office/powerpoint/2010/main" val="525220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Back-Propagation of ∂E/∂X</a:t>
            </a:r>
            <a:endParaRPr lang="zh-CN" altLang="en-US" sz="2800" dirty="0"/>
          </a:p>
        </p:txBody>
      </p:sp>
      <p:sp>
        <p:nvSpPr>
          <p:cNvPr id="3" name="Content Placeholder 5"/>
          <p:cNvSpPr txBox="1">
            <a:spLocks/>
          </p:cNvSpPr>
          <p:nvPr/>
        </p:nvSpPr>
        <p:spPr>
          <a:xfrm>
            <a:off x="685800" y="4862146"/>
            <a:ext cx="7923213" cy="1345223"/>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Each layer receives as its input ∂E/∂Y</a:t>
            </a:r>
          </a:p>
          <a:p>
            <a:pPr lvl="1"/>
            <a:r>
              <a:rPr lang="en-US" altLang="zh-CN" dirty="0"/>
              <a:t>—gradient with respect to its output feature maps</a:t>
            </a:r>
          </a:p>
          <a:p>
            <a:r>
              <a:rPr lang="en-US" altLang="zh-CN" dirty="0"/>
              <a:t>and calculates ∂E/∂X</a:t>
            </a:r>
          </a:p>
          <a:p>
            <a:pPr lvl="1"/>
            <a:r>
              <a:rPr lang="en-US" altLang="zh-CN" dirty="0"/>
              <a:t>— gradient with respect to its input feature maps</a:t>
            </a:r>
          </a:p>
        </p:txBody>
      </p:sp>
      <p:pic>
        <p:nvPicPr>
          <p:cNvPr id="4" name="Picture 1" descr="f16-06-9780128119860"/>
          <p:cNvPicPr>
            <a:picLocks noGrp="1"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2031023" y="1619173"/>
            <a:ext cx="5235680" cy="2983568"/>
          </a:xfrm>
          <a:prstGeom prst="rect">
            <a:avLst/>
          </a:prstGeom>
          <a:noFill/>
          <a:ln>
            <a:noFill/>
          </a:ln>
        </p:spPr>
      </p:pic>
    </p:spTree>
    <p:extLst>
      <p:ext uri="{BB962C8B-B14F-4D97-AF65-F5344CB8AC3E}">
        <p14:creationId xmlns:p14="http://schemas.microsoft.com/office/powerpoint/2010/main" val="1346132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f16-07-9780128119860"/>
          <p:cNvPicPr>
            <a:picLocks noGrp="1"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2031024" y="1619173"/>
            <a:ext cx="5235680" cy="2983568"/>
          </a:xfrm>
          <a:prstGeom prst="rect">
            <a:avLst/>
          </a:prstGeom>
          <a:noFill/>
          <a:ln>
            <a:noFill/>
          </a:ln>
        </p:spPr>
      </p:pic>
      <p:sp>
        <p:nvSpPr>
          <p:cNvPr id="2" name="标题 1"/>
          <p:cNvSpPr>
            <a:spLocks noGrp="1"/>
          </p:cNvSpPr>
          <p:nvPr>
            <p:ph type="title"/>
          </p:nvPr>
        </p:nvSpPr>
        <p:spPr/>
        <p:txBody>
          <a:bodyPr>
            <a:normAutofit/>
          </a:bodyPr>
          <a:lstStyle/>
          <a:p>
            <a:r>
              <a:rPr lang="en-US" altLang="zh-CN" sz="3600" dirty="0"/>
              <a:t>Back-Propagation of ∂E/∂W</a:t>
            </a:r>
            <a:endParaRPr lang="zh-CN" altLang="en-US" sz="2800" dirty="0"/>
          </a:p>
        </p:txBody>
      </p:sp>
      <p:sp>
        <p:nvSpPr>
          <p:cNvPr id="3" name="Content Placeholder 5"/>
          <p:cNvSpPr txBox="1">
            <a:spLocks/>
          </p:cNvSpPr>
          <p:nvPr/>
        </p:nvSpPr>
        <p:spPr>
          <a:xfrm>
            <a:off x="685800" y="4862147"/>
            <a:ext cx="7923213" cy="1099038"/>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If a layer has learned parameters (“weights”) W, </a:t>
            </a:r>
          </a:p>
          <a:p>
            <a:r>
              <a:rPr lang="en-US" altLang="zh-CN" dirty="0"/>
              <a:t>then it also calculates ∂E/∂W</a:t>
            </a:r>
          </a:p>
          <a:p>
            <a:pPr lvl="1"/>
            <a:r>
              <a:rPr lang="en-US" altLang="zh-CN" dirty="0"/>
              <a:t>—gradient of loss with respect to weights</a:t>
            </a:r>
          </a:p>
        </p:txBody>
      </p:sp>
    </p:spTree>
    <p:extLst>
      <p:ext uri="{BB962C8B-B14F-4D97-AF65-F5344CB8AC3E}">
        <p14:creationId xmlns:p14="http://schemas.microsoft.com/office/powerpoint/2010/main" val="2255432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Back-Propagation</a:t>
            </a:r>
            <a:endParaRPr lang="zh-CN" altLang="en-US" sz="2800" dirty="0"/>
          </a:p>
        </p:txBody>
      </p:sp>
      <p:sp>
        <p:nvSpPr>
          <p:cNvPr id="3" name="Content Placeholder 5"/>
          <p:cNvSpPr txBox="1">
            <a:spLocks/>
          </p:cNvSpPr>
          <p:nvPr/>
        </p:nvSpPr>
        <p:spPr>
          <a:xfrm>
            <a:off x="685800" y="1690690"/>
            <a:ext cx="7923213" cy="45166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For the </a:t>
            </a:r>
            <a:r>
              <a:rPr lang="en-US" altLang="zh-CN" u="sng" dirty="0"/>
              <a:t>fully connected layer </a:t>
            </a:r>
            <a:r>
              <a:rPr lang="en-US" altLang="zh-CN" dirty="0"/>
              <a:t>is given as:</a:t>
            </a:r>
          </a:p>
          <a:p>
            <a:endParaRPr lang="en-US" altLang="zh-CN" dirty="0"/>
          </a:p>
          <a:p>
            <a:endParaRPr lang="en-US" altLang="zh-CN" dirty="0"/>
          </a:p>
          <a:p>
            <a:r>
              <a:rPr lang="en-US" altLang="zh-CN" dirty="0"/>
              <a:t>The backpropagation of gradient ∂E/∂Y is expressed by two equations:</a:t>
            </a:r>
          </a:p>
        </p:txBody>
      </p:sp>
      <p:pic>
        <p:nvPicPr>
          <p:cNvPr id="5" name="图片 4"/>
          <p:cNvPicPr>
            <a:picLocks noChangeAspect="1"/>
          </p:cNvPicPr>
          <p:nvPr/>
        </p:nvPicPr>
        <p:blipFill>
          <a:blip r:embed="rId2"/>
          <a:stretch>
            <a:fillRect/>
          </a:stretch>
        </p:blipFill>
        <p:spPr>
          <a:xfrm>
            <a:off x="1317745" y="4369043"/>
            <a:ext cx="2428875" cy="933450"/>
          </a:xfrm>
          <a:prstGeom prst="rect">
            <a:avLst/>
          </a:prstGeom>
        </p:spPr>
      </p:pic>
      <p:pic>
        <p:nvPicPr>
          <p:cNvPr id="6" name="图片 5"/>
          <p:cNvPicPr>
            <a:picLocks noChangeAspect="1"/>
          </p:cNvPicPr>
          <p:nvPr/>
        </p:nvPicPr>
        <p:blipFill>
          <a:blip r:embed="rId3"/>
          <a:stretch>
            <a:fillRect/>
          </a:stretch>
        </p:blipFill>
        <p:spPr>
          <a:xfrm>
            <a:off x="5183797" y="4378568"/>
            <a:ext cx="2381250" cy="914400"/>
          </a:xfrm>
          <a:prstGeom prst="rect">
            <a:avLst/>
          </a:prstGeom>
        </p:spPr>
      </p:pic>
      <p:sp>
        <p:nvSpPr>
          <p:cNvPr id="7" name="矩形 6"/>
          <p:cNvSpPr/>
          <p:nvPr/>
        </p:nvSpPr>
        <p:spPr>
          <a:xfrm>
            <a:off x="3588359" y="2370361"/>
            <a:ext cx="1386918" cy="523220"/>
          </a:xfrm>
          <a:prstGeom prst="rect">
            <a:avLst/>
          </a:prstGeom>
        </p:spPr>
        <p:txBody>
          <a:bodyPr wrap="none">
            <a:spAutoFit/>
          </a:bodyPr>
          <a:lstStyle/>
          <a:p>
            <a:r>
              <a:rPr lang="en-US" altLang="zh-CN" sz="2800" dirty="0"/>
              <a:t>Y = W*X</a:t>
            </a:r>
            <a:endParaRPr lang="zh-CN" altLang="en-US" sz="2800" dirty="0"/>
          </a:p>
        </p:txBody>
      </p:sp>
    </p:spTree>
    <p:extLst>
      <p:ext uri="{BB962C8B-B14F-4D97-AF65-F5344CB8AC3E}">
        <p14:creationId xmlns:p14="http://schemas.microsoft.com/office/powerpoint/2010/main" val="4005570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Calculation of ∂E/∂X</a:t>
            </a:r>
            <a:endParaRPr lang="zh-CN" altLang="en-US" sz="3600" dirty="0"/>
          </a:p>
        </p:txBody>
      </p:sp>
      <p:sp>
        <p:nvSpPr>
          <p:cNvPr id="3" name="Content Placeholder 5"/>
          <p:cNvSpPr txBox="1">
            <a:spLocks/>
          </p:cNvSpPr>
          <p:nvPr/>
        </p:nvSpPr>
        <p:spPr>
          <a:xfrm>
            <a:off x="685800" y="1690690"/>
            <a:ext cx="7923213" cy="45166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gradient ∂E/∂X</a:t>
            </a:r>
            <a:r>
              <a:rPr lang="zh-CN" altLang="en-US" dirty="0"/>
              <a:t>：</a:t>
            </a:r>
            <a:endParaRPr lang="en-US" altLang="zh-CN" dirty="0"/>
          </a:p>
          <a:p>
            <a:pPr lvl="1"/>
            <a:r>
              <a:rPr lang="en-US" altLang="zh-CN" dirty="0"/>
              <a:t>with respect to the </a:t>
            </a:r>
            <a:r>
              <a:rPr lang="en-US" altLang="zh-CN" u="sng" dirty="0">
                <a:solidFill>
                  <a:srgbClr val="1D07BF"/>
                </a:solidFill>
              </a:rPr>
              <a:t>channel c</a:t>
            </a:r>
            <a:r>
              <a:rPr lang="en-US" altLang="zh-CN" dirty="0"/>
              <a:t> of input X is given as</a:t>
            </a:r>
          </a:p>
          <a:p>
            <a:pPr lvl="1"/>
            <a:r>
              <a:rPr lang="en-US" altLang="zh-CN" dirty="0"/>
              <a:t>sum of “</a:t>
            </a:r>
            <a:r>
              <a:rPr lang="en-US" altLang="zh-CN" i="1" dirty="0"/>
              <a:t>backward convolution</a:t>
            </a:r>
            <a:r>
              <a:rPr lang="en-US" altLang="zh-CN" dirty="0"/>
              <a:t>” with corresponding </a:t>
            </a:r>
            <a:r>
              <a:rPr lang="en-US" altLang="zh-CN" dirty="0">
                <a:solidFill>
                  <a:srgbClr val="1D07BF"/>
                </a:solidFill>
              </a:rPr>
              <a:t>W</a:t>
            </a:r>
            <a:r>
              <a:rPr lang="en-US" altLang="zh-CN" baseline="30000" dirty="0">
                <a:solidFill>
                  <a:srgbClr val="1D07BF"/>
                </a:solidFill>
              </a:rPr>
              <a:t>T</a:t>
            </a:r>
            <a:r>
              <a:rPr lang="en-US" altLang="zh-CN" dirty="0">
                <a:solidFill>
                  <a:srgbClr val="1D07BF"/>
                </a:solidFill>
              </a:rPr>
              <a:t>(</a:t>
            </a:r>
            <a:r>
              <a:rPr lang="en-US" altLang="zh-CN" dirty="0" err="1">
                <a:solidFill>
                  <a:srgbClr val="1D07BF"/>
                </a:solidFill>
              </a:rPr>
              <a:t>c,m</a:t>
            </a:r>
            <a:r>
              <a:rPr lang="en-US" altLang="zh-CN" dirty="0">
                <a:solidFill>
                  <a:srgbClr val="1D07BF"/>
                </a:solidFill>
              </a:rPr>
              <a:t>)</a:t>
            </a:r>
            <a:r>
              <a:rPr lang="en-US" altLang="zh-CN" dirty="0"/>
              <a:t> </a:t>
            </a:r>
            <a:r>
              <a:rPr lang="en-US" altLang="zh-CN" dirty="0">
                <a:solidFill>
                  <a:srgbClr val="1D07BF"/>
                </a:solidFill>
              </a:rPr>
              <a:t>over all layer outputs </a:t>
            </a:r>
            <a:r>
              <a:rPr lang="en-US" altLang="zh-CN" i="1" dirty="0">
                <a:solidFill>
                  <a:srgbClr val="1D07BF"/>
                </a:solidFill>
              </a:rPr>
              <a:t>m</a:t>
            </a:r>
            <a:r>
              <a:rPr lang="en-US" altLang="zh-CN" dirty="0"/>
              <a:t>:</a:t>
            </a:r>
          </a:p>
          <a:p>
            <a:endParaRPr lang="en-US" altLang="zh-CN" dirty="0"/>
          </a:p>
        </p:txBody>
      </p:sp>
      <p:pic>
        <p:nvPicPr>
          <p:cNvPr id="8" name="图片 7"/>
          <p:cNvPicPr>
            <a:picLocks noChangeAspect="1"/>
          </p:cNvPicPr>
          <p:nvPr/>
        </p:nvPicPr>
        <p:blipFill>
          <a:blip r:embed="rId2"/>
          <a:stretch>
            <a:fillRect/>
          </a:stretch>
        </p:blipFill>
        <p:spPr>
          <a:xfrm>
            <a:off x="1597880" y="3658893"/>
            <a:ext cx="1390650" cy="783240"/>
          </a:xfrm>
          <a:prstGeom prst="rect">
            <a:avLst/>
          </a:prstGeom>
        </p:spPr>
      </p:pic>
      <p:pic>
        <p:nvPicPr>
          <p:cNvPr id="9" name="图片 8"/>
          <p:cNvPicPr>
            <a:picLocks noChangeAspect="1"/>
          </p:cNvPicPr>
          <p:nvPr/>
        </p:nvPicPr>
        <p:blipFill>
          <a:blip r:embed="rId3"/>
          <a:stretch>
            <a:fillRect/>
          </a:stretch>
        </p:blipFill>
        <p:spPr>
          <a:xfrm>
            <a:off x="1597880" y="4538662"/>
            <a:ext cx="6099052" cy="815297"/>
          </a:xfrm>
          <a:prstGeom prst="rect">
            <a:avLst/>
          </a:prstGeom>
        </p:spPr>
      </p:pic>
    </p:spTree>
    <p:extLst>
      <p:ext uri="{BB962C8B-B14F-4D97-AF65-F5344CB8AC3E}">
        <p14:creationId xmlns:p14="http://schemas.microsoft.com/office/powerpoint/2010/main" val="2634190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Calculation of ∂E/∂X</a:t>
            </a:r>
            <a:endParaRPr lang="zh-CN" altLang="en-US" sz="3600" dirty="0"/>
          </a:p>
        </p:txBody>
      </p:sp>
      <p:sp>
        <p:nvSpPr>
          <p:cNvPr id="6" name="Rectangle 3"/>
          <p:cNvSpPr/>
          <p:nvPr/>
        </p:nvSpPr>
        <p:spPr>
          <a:xfrm>
            <a:off x="470388" y="1690689"/>
            <a:ext cx="8203223" cy="4801314"/>
          </a:xfrm>
          <a:prstGeom prst="rect">
            <a:avLst/>
          </a:prstGeom>
          <a:ln w="19050">
            <a:solidFill>
              <a:schemeClr val="accent1"/>
            </a:solidFill>
          </a:ln>
        </p:spPr>
        <p:txBody>
          <a:bodyPr wrap="square">
            <a:spAutoFit/>
          </a:bodyPr>
          <a:lstStyle/>
          <a:p>
            <a:r>
              <a:rPr lang="en-US" altLang="zh-CN" dirty="0"/>
              <a:t>void </a:t>
            </a:r>
            <a:r>
              <a:rPr lang="en-US" altLang="zh-CN" dirty="0" err="1"/>
              <a:t>convLayer_backward_xgrad</a:t>
            </a:r>
            <a:r>
              <a:rPr lang="en-US" altLang="zh-CN" dirty="0"/>
              <a:t>(</a:t>
            </a:r>
            <a:r>
              <a:rPr lang="en-US" altLang="zh-CN" dirty="0" err="1"/>
              <a:t>int</a:t>
            </a:r>
            <a:r>
              <a:rPr lang="en-US" altLang="zh-CN" dirty="0"/>
              <a:t> M, </a:t>
            </a:r>
            <a:r>
              <a:rPr lang="en-US" altLang="zh-CN" dirty="0" err="1"/>
              <a:t>int</a:t>
            </a:r>
            <a:r>
              <a:rPr lang="en-US" altLang="zh-CN" dirty="0"/>
              <a:t> C, </a:t>
            </a:r>
            <a:r>
              <a:rPr lang="en-US" altLang="zh-CN" dirty="0" err="1"/>
              <a:t>int</a:t>
            </a:r>
            <a:r>
              <a:rPr lang="en-US" altLang="zh-CN" dirty="0"/>
              <a:t> </a:t>
            </a:r>
            <a:r>
              <a:rPr lang="en-US" altLang="zh-CN" dirty="0" err="1"/>
              <a:t>H_in</a:t>
            </a:r>
            <a:r>
              <a:rPr lang="en-US" altLang="zh-CN" dirty="0"/>
              <a:t>, </a:t>
            </a:r>
            <a:r>
              <a:rPr lang="en-US" altLang="zh-CN" dirty="0" err="1"/>
              <a:t>int</a:t>
            </a:r>
            <a:r>
              <a:rPr lang="en-US" altLang="zh-CN" dirty="0"/>
              <a:t> </a:t>
            </a:r>
            <a:r>
              <a:rPr lang="en-US" altLang="zh-CN" dirty="0" err="1"/>
              <a:t>W_in</a:t>
            </a:r>
            <a:r>
              <a:rPr lang="en-US" altLang="zh-CN" dirty="0"/>
              <a:t>, </a:t>
            </a:r>
            <a:r>
              <a:rPr lang="en-US" altLang="zh-CN" dirty="0" err="1"/>
              <a:t>int</a:t>
            </a:r>
            <a:r>
              <a:rPr lang="en-US" altLang="zh-CN" dirty="0"/>
              <a:t> K,</a:t>
            </a:r>
          </a:p>
          <a:p>
            <a:r>
              <a:rPr lang="en-US" altLang="zh-CN" dirty="0"/>
              <a:t>                                                           float* </a:t>
            </a:r>
            <a:r>
              <a:rPr lang="en-US" altLang="zh-CN" dirty="0" err="1"/>
              <a:t>dE_dY</a:t>
            </a:r>
            <a:r>
              <a:rPr lang="en-US" altLang="zh-CN" dirty="0"/>
              <a:t>, float* W, float* </a:t>
            </a:r>
            <a:r>
              <a:rPr lang="en-US" altLang="zh-CN" dirty="0" err="1"/>
              <a:t>dE_dX</a:t>
            </a:r>
            <a:r>
              <a:rPr lang="en-US" altLang="zh-CN" dirty="0"/>
              <a:t>) {</a:t>
            </a:r>
          </a:p>
          <a:p>
            <a:r>
              <a:rPr lang="en-US" altLang="zh-CN" dirty="0"/>
              <a:t>    </a:t>
            </a:r>
            <a:r>
              <a:rPr lang="pl-PL" altLang="zh-CN" dirty="0"/>
              <a:t>int m, c, h, w, p, q;</a:t>
            </a:r>
          </a:p>
          <a:p>
            <a:r>
              <a:rPr lang="en-US" altLang="zh-CN" dirty="0"/>
              <a:t>    </a:t>
            </a:r>
            <a:r>
              <a:rPr lang="en-US" altLang="zh-CN" dirty="0" err="1"/>
              <a:t>int</a:t>
            </a:r>
            <a:r>
              <a:rPr lang="en-US" altLang="zh-CN" dirty="0"/>
              <a:t> </a:t>
            </a:r>
            <a:r>
              <a:rPr lang="en-US" altLang="zh-CN" dirty="0" err="1"/>
              <a:t>H_out</a:t>
            </a:r>
            <a:r>
              <a:rPr lang="en-US" altLang="zh-CN" dirty="0"/>
              <a:t> = </a:t>
            </a:r>
            <a:r>
              <a:rPr lang="en-US" altLang="zh-CN" dirty="0" err="1"/>
              <a:t>H_in</a:t>
            </a:r>
            <a:r>
              <a:rPr lang="en-US" altLang="zh-CN" dirty="0"/>
              <a:t> – K + 1;</a:t>
            </a:r>
          </a:p>
          <a:p>
            <a:r>
              <a:rPr lang="en-US" altLang="zh-CN" dirty="0"/>
              <a:t>    </a:t>
            </a:r>
            <a:r>
              <a:rPr lang="en-US" altLang="zh-CN" dirty="0" err="1"/>
              <a:t>int</a:t>
            </a:r>
            <a:r>
              <a:rPr lang="en-US" altLang="zh-CN" dirty="0"/>
              <a:t> </a:t>
            </a:r>
            <a:r>
              <a:rPr lang="en-US" altLang="zh-CN" dirty="0" err="1"/>
              <a:t>W_out</a:t>
            </a:r>
            <a:r>
              <a:rPr lang="en-US" altLang="zh-CN" dirty="0"/>
              <a:t> = </a:t>
            </a:r>
            <a:r>
              <a:rPr lang="en-US" altLang="zh-CN" dirty="0" err="1"/>
              <a:t>W_in</a:t>
            </a:r>
            <a:r>
              <a:rPr lang="en-US" altLang="zh-CN" dirty="0"/>
              <a:t> – K + 1;</a:t>
            </a:r>
          </a:p>
          <a:p>
            <a:r>
              <a:rPr lang="en-US" altLang="zh-CN" dirty="0"/>
              <a:t>    for(c = 0; c &lt; C; </a:t>
            </a:r>
            <a:r>
              <a:rPr lang="en-US" altLang="zh-CN" dirty="0" err="1"/>
              <a:t>c++</a:t>
            </a:r>
            <a:r>
              <a:rPr lang="en-US" altLang="zh-CN" dirty="0"/>
              <a:t>)</a:t>
            </a:r>
          </a:p>
          <a:p>
            <a:r>
              <a:rPr lang="pt-BR" altLang="zh-CN" dirty="0"/>
              <a:t>         for(h = 0; h &lt; H_in; h++)</a:t>
            </a:r>
          </a:p>
          <a:p>
            <a:r>
              <a:rPr lang="en-US" altLang="zh-CN" dirty="0"/>
              <a:t>              </a:t>
            </a:r>
            <a:r>
              <a:rPr lang="pl-PL" altLang="zh-CN" dirty="0"/>
              <a:t>for(w = 0; w &lt; W_in; w++)</a:t>
            </a:r>
          </a:p>
          <a:p>
            <a:r>
              <a:rPr lang="en-US" altLang="zh-CN" dirty="0"/>
              <a:t>                  </a:t>
            </a:r>
            <a:r>
              <a:rPr lang="en-US" altLang="zh-CN" dirty="0" err="1">
                <a:solidFill>
                  <a:srgbClr val="1D07BF"/>
                </a:solidFill>
              </a:rPr>
              <a:t>dE_dX</a:t>
            </a:r>
            <a:r>
              <a:rPr lang="en-US" altLang="zh-CN" dirty="0">
                <a:solidFill>
                  <a:srgbClr val="1D07BF"/>
                </a:solidFill>
              </a:rPr>
              <a:t>[c, h, w] = 0.;</a:t>
            </a:r>
          </a:p>
          <a:p>
            <a:r>
              <a:rPr lang="en-US" altLang="zh-CN" dirty="0"/>
              <a:t>    for(m = 0; m &lt; M; m++)</a:t>
            </a:r>
          </a:p>
          <a:p>
            <a:r>
              <a:rPr lang="pt-BR" altLang="zh-CN" dirty="0"/>
              <a:t>        for(h = 0; h &lt; H_out; h++)</a:t>
            </a:r>
          </a:p>
          <a:p>
            <a:r>
              <a:rPr lang="en-US" altLang="zh-CN" dirty="0"/>
              <a:t>            </a:t>
            </a:r>
            <a:r>
              <a:rPr lang="pl-PL" altLang="zh-CN" dirty="0"/>
              <a:t>for(w = 0; w &lt; W_out; w++)</a:t>
            </a:r>
          </a:p>
          <a:p>
            <a:r>
              <a:rPr lang="en-US" altLang="zh-CN" dirty="0"/>
              <a:t>                for(c = 0; c &lt; C; </a:t>
            </a:r>
            <a:r>
              <a:rPr lang="en-US" altLang="zh-CN" dirty="0" err="1"/>
              <a:t>c++</a:t>
            </a:r>
            <a:r>
              <a:rPr lang="en-US" altLang="zh-CN" dirty="0"/>
              <a:t>)</a:t>
            </a:r>
          </a:p>
          <a:p>
            <a:r>
              <a:rPr lang="en-US" altLang="zh-CN" dirty="0"/>
              <a:t>                    for(p = 0; p &lt; K; p++)</a:t>
            </a:r>
          </a:p>
          <a:p>
            <a:r>
              <a:rPr lang="en-US" altLang="zh-CN" dirty="0"/>
              <a:t>                        for(q = 0; q &lt; K; q++)</a:t>
            </a:r>
          </a:p>
          <a:p>
            <a:r>
              <a:rPr lang="en-US" altLang="zh-CN" dirty="0"/>
              <a:t>                             </a:t>
            </a:r>
            <a:r>
              <a:rPr lang="en-US" altLang="zh-CN" dirty="0" err="1">
                <a:solidFill>
                  <a:srgbClr val="1D07BF"/>
                </a:solidFill>
              </a:rPr>
              <a:t>dE_dX</a:t>
            </a:r>
            <a:r>
              <a:rPr lang="en-US" altLang="zh-CN" dirty="0">
                <a:solidFill>
                  <a:srgbClr val="1D07BF"/>
                </a:solidFill>
              </a:rPr>
              <a:t>[c, h + p, w + q] += </a:t>
            </a:r>
            <a:r>
              <a:rPr lang="en-US" altLang="zh-CN" dirty="0" err="1">
                <a:solidFill>
                  <a:srgbClr val="1D07BF"/>
                </a:solidFill>
              </a:rPr>
              <a:t>dE_dY</a:t>
            </a:r>
            <a:r>
              <a:rPr lang="en-US" altLang="zh-CN" dirty="0">
                <a:solidFill>
                  <a:srgbClr val="1D07BF"/>
                </a:solidFill>
              </a:rPr>
              <a:t>[m, h, w] * W[m, c, p, q];</a:t>
            </a:r>
          </a:p>
          <a:p>
            <a:r>
              <a:rPr lang="en-US" altLang="zh-CN" dirty="0"/>
              <a:t>}</a:t>
            </a:r>
            <a:endParaRPr lang="en-US" sz="2000" dirty="0">
              <a:solidFill>
                <a:schemeClr val="tx1"/>
              </a:solidFill>
              <a:effectLst/>
              <a:ea typeface="Times New Roman" panose="02020603050405020304" pitchFamily="18" charset="0"/>
            </a:endParaRPr>
          </a:p>
        </p:txBody>
      </p:sp>
      <p:sp>
        <p:nvSpPr>
          <p:cNvPr id="4" name="矩形 3"/>
          <p:cNvSpPr/>
          <p:nvPr/>
        </p:nvSpPr>
        <p:spPr>
          <a:xfrm>
            <a:off x="4676615" y="3016252"/>
            <a:ext cx="3570569" cy="646331"/>
          </a:xfrm>
          <a:prstGeom prst="rect">
            <a:avLst/>
          </a:prstGeom>
          <a:ln>
            <a:solidFill>
              <a:srgbClr val="00B050"/>
            </a:solidFill>
          </a:ln>
        </p:spPr>
        <p:txBody>
          <a:bodyPr wrap="square">
            <a:spAutoFit/>
          </a:bodyPr>
          <a:lstStyle/>
          <a:p>
            <a:r>
              <a:rPr lang="en-US" altLang="zh-CN" dirty="0"/>
              <a:t>assumes ∂E/∂Y has been calculated; </a:t>
            </a:r>
            <a:r>
              <a:rPr lang="en-US" altLang="zh-CN" dirty="0" err="1"/>
              <a:t>dE_dX</a:t>
            </a:r>
            <a:r>
              <a:rPr lang="en-US" altLang="zh-CN" dirty="0"/>
              <a:t> has been allocated in device.</a:t>
            </a:r>
            <a:endParaRPr lang="zh-CN" altLang="en-US" dirty="0"/>
          </a:p>
        </p:txBody>
      </p:sp>
    </p:spTree>
    <p:extLst>
      <p:ext uri="{BB962C8B-B14F-4D97-AF65-F5344CB8AC3E}">
        <p14:creationId xmlns:p14="http://schemas.microsoft.com/office/powerpoint/2010/main" val="40435290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97880" y="3658892"/>
            <a:ext cx="1869098" cy="783241"/>
          </a:xfrm>
          <a:prstGeom prst="rect">
            <a:avLst/>
          </a:prstGeom>
        </p:spPr>
      </p:pic>
      <p:sp>
        <p:nvSpPr>
          <p:cNvPr id="2" name="标题 1"/>
          <p:cNvSpPr>
            <a:spLocks noGrp="1"/>
          </p:cNvSpPr>
          <p:nvPr>
            <p:ph type="title"/>
          </p:nvPr>
        </p:nvSpPr>
        <p:spPr/>
        <p:txBody>
          <a:bodyPr>
            <a:normAutofit/>
          </a:bodyPr>
          <a:lstStyle/>
          <a:p>
            <a:r>
              <a:rPr lang="en-US" altLang="zh-CN" sz="3600" dirty="0"/>
              <a:t>Calculation of ∂E/∂W</a:t>
            </a:r>
            <a:endParaRPr lang="zh-CN" altLang="en-US" sz="3600" dirty="0"/>
          </a:p>
        </p:txBody>
      </p:sp>
      <p:sp>
        <p:nvSpPr>
          <p:cNvPr id="3" name="Content Placeholder 5"/>
          <p:cNvSpPr txBox="1">
            <a:spLocks/>
          </p:cNvSpPr>
          <p:nvPr/>
        </p:nvSpPr>
        <p:spPr>
          <a:xfrm>
            <a:off x="685800" y="1690690"/>
            <a:ext cx="7923213" cy="45166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gradient ∂E/∂W</a:t>
            </a:r>
            <a:r>
              <a:rPr lang="zh-CN" altLang="en-US" dirty="0"/>
              <a:t>：</a:t>
            </a:r>
            <a:endParaRPr lang="en-US" altLang="zh-CN" dirty="0"/>
          </a:p>
          <a:p>
            <a:pPr lvl="1"/>
            <a:r>
              <a:rPr lang="en-US" altLang="zh-CN" dirty="0"/>
              <a:t>Since each W(</a:t>
            </a:r>
            <a:r>
              <a:rPr lang="en-US" altLang="zh-CN" dirty="0" err="1"/>
              <a:t>c,m</a:t>
            </a:r>
            <a:r>
              <a:rPr lang="en-US" altLang="zh-CN" dirty="0"/>
              <a:t>) affects all elements of the output Y(m),</a:t>
            </a:r>
          </a:p>
          <a:p>
            <a:pPr lvl="1"/>
            <a:r>
              <a:rPr lang="en-US" altLang="zh-CN" dirty="0"/>
              <a:t>we accumulate gradients over all pixels in the corresponding output feature map:</a:t>
            </a:r>
          </a:p>
          <a:p>
            <a:endParaRPr lang="en-US" altLang="zh-CN" dirty="0"/>
          </a:p>
        </p:txBody>
      </p:sp>
      <p:pic>
        <p:nvPicPr>
          <p:cNvPr id="5" name="图片 4"/>
          <p:cNvPicPr>
            <a:picLocks noChangeAspect="1"/>
          </p:cNvPicPr>
          <p:nvPr/>
        </p:nvPicPr>
        <p:blipFill>
          <a:blip r:embed="rId3"/>
          <a:stretch>
            <a:fillRect/>
          </a:stretch>
        </p:blipFill>
        <p:spPr>
          <a:xfrm>
            <a:off x="1597880" y="4538662"/>
            <a:ext cx="5515097" cy="816740"/>
          </a:xfrm>
          <a:prstGeom prst="rect">
            <a:avLst/>
          </a:prstGeom>
        </p:spPr>
      </p:pic>
    </p:spTree>
    <p:extLst>
      <p:ext uri="{BB962C8B-B14F-4D97-AF65-F5344CB8AC3E}">
        <p14:creationId xmlns:p14="http://schemas.microsoft.com/office/powerpoint/2010/main" val="181796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Calculation of ∂E/∂W</a:t>
            </a:r>
            <a:endParaRPr lang="zh-CN" altLang="en-US" sz="3600" dirty="0"/>
          </a:p>
        </p:txBody>
      </p:sp>
      <p:sp>
        <p:nvSpPr>
          <p:cNvPr id="6" name="Rectangle 3"/>
          <p:cNvSpPr/>
          <p:nvPr/>
        </p:nvSpPr>
        <p:spPr>
          <a:xfrm>
            <a:off x="470388" y="1690689"/>
            <a:ext cx="8203223" cy="5078313"/>
          </a:xfrm>
          <a:prstGeom prst="rect">
            <a:avLst/>
          </a:prstGeom>
          <a:ln w="19050">
            <a:solidFill>
              <a:schemeClr val="accent1"/>
            </a:solidFill>
          </a:ln>
        </p:spPr>
        <p:txBody>
          <a:bodyPr wrap="square">
            <a:spAutoFit/>
          </a:bodyPr>
          <a:lstStyle/>
          <a:p>
            <a:r>
              <a:rPr lang="en-US" altLang="zh-CN" dirty="0"/>
              <a:t>void </a:t>
            </a:r>
            <a:r>
              <a:rPr lang="en-US" altLang="zh-CN" dirty="0" err="1"/>
              <a:t>convLayer_backward_wgrad</a:t>
            </a:r>
            <a:r>
              <a:rPr lang="en-US" altLang="zh-CN" dirty="0"/>
              <a:t>(</a:t>
            </a:r>
            <a:r>
              <a:rPr lang="en-US" altLang="zh-CN" dirty="0" err="1"/>
              <a:t>int</a:t>
            </a:r>
            <a:r>
              <a:rPr lang="en-US" altLang="zh-CN" dirty="0"/>
              <a:t> M, </a:t>
            </a:r>
            <a:r>
              <a:rPr lang="en-US" altLang="zh-CN" dirty="0" err="1"/>
              <a:t>int</a:t>
            </a:r>
            <a:r>
              <a:rPr lang="en-US" altLang="zh-CN" dirty="0"/>
              <a:t> C, </a:t>
            </a:r>
            <a:r>
              <a:rPr lang="en-US" altLang="zh-CN" dirty="0" err="1"/>
              <a:t>int</a:t>
            </a:r>
            <a:r>
              <a:rPr lang="en-US" altLang="zh-CN" dirty="0"/>
              <a:t> H, </a:t>
            </a:r>
            <a:r>
              <a:rPr lang="en-US" altLang="zh-CN" dirty="0" err="1"/>
              <a:t>int</a:t>
            </a:r>
            <a:r>
              <a:rPr lang="en-US" altLang="zh-CN" dirty="0"/>
              <a:t> W, </a:t>
            </a:r>
            <a:r>
              <a:rPr lang="en-US" altLang="zh-CN" dirty="0" err="1"/>
              <a:t>int</a:t>
            </a:r>
            <a:r>
              <a:rPr lang="en-US" altLang="zh-CN" dirty="0"/>
              <a:t> K,</a:t>
            </a:r>
          </a:p>
          <a:p>
            <a:r>
              <a:rPr lang="da-DK" altLang="zh-CN" dirty="0"/>
              <a:t>                                                            float* dE_dY, float* X, float* dE_dW) </a:t>
            </a:r>
            <a:r>
              <a:rPr lang="en-US" altLang="zh-CN" dirty="0"/>
              <a:t>{</a:t>
            </a:r>
          </a:p>
          <a:p>
            <a:r>
              <a:rPr lang="en-US" altLang="zh-CN" dirty="0"/>
              <a:t>    </a:t>
            </a:r>
            <a:r>
              <a:rPr lang="pl-PL" altLang="zh-CN" dirty="0"/>
              <a:t>int m, c, h, w, p, q;</a:t>
            </a:r>
          </a:p>
          <a:p>
            <a:r>
              <a:rPr lang="en-US" altLang="zh-CN" dirty="0"/>
              <a:t>    </a:t>
            </a:r>
            <a:r>
              <a:rPr lang="en-US" altLang="zh-CN" dirty="0" err="1"/>
              <a:t>int</a:t>
            </a:r>
            <a:r>
              <a:rPr lang="en-US" altLang="zh-CN" dirty="0"/>
              <a:t> </a:t>
            </a:r>
            <a:r>
              <a:rPr lang="en-US" altLang="zh-CN" dirty="0" err="1"/>
              <a:t>H_out</a:t>
            </a:r>
            <a:r>
              <a:rPr lang="en-US" altLang="zh-CN" dirty="0"/>
              <a:t> = H – K + 1;</a:t>
            </a:r>
          </a:p>
          <a:p>
            <a:r>
              <a:rPr lang="en-US" altLang="zh-CN" dirty="0"/>
              <a:t>    </a:t>
            </a:r>
            <a:r>
              <a:rPr lang="en-US" altLang="zh-CN" dirty="0" err="1"/>
              <a:t>int</a:t>
            </a:r>
            <a:r>
              <a:rPr lang="en-US" altLang="zh-CN" dirty="0"/>
              <a:t> </a:t>
            </a:r>
            <a:r>
              <a:rPr lang="en-US" altLang="zh-CN" dirty="0" err="1"/>
              <a:t>W_out</a:t>
            </a:r>
            <a:r>
              <a:rPr lang="en-US" altLang="zh-CN" dirty="0"/>
              <a:t> = W – K + 1;</a:t>
            </a:r>
          </a:p>
          <a:p>
            <a:r>
              <a:rPr lang="en-US" altLang="zh-CN" dirty="0"/>
              <a:t>    for(m = 0; m &lt; M; m++)</a:t>
            </a:r>
          </a:p>
          <a:p>
            <a:r>
              <a:rPr lang="en-US" altLang="zh-CN" dirty="0"/>
              <a:t>        for(c = 0; c &lt; C; </a:t>
            </a:r>
            <a:r>
              <a:rPr lang="en-US" altLang="zh-CN" dirty="0" err="1"/>
              <a:t>c++</a:t>
            </a:r>
            <a:r>
              <a:rPr lang="en-US" altLang="zh-CN" dirty="0"/>
              <a:t>)</a:t>
            </a:r>
          </a:p>
          <a:p>
            <a:r>
              <a:rPr lang="en-US" altLang="zh-CN" dirty="0"/>
              <a:t>            for(p = 0; p &lt; K; p++)</a:t>
            </a:r>
          </a:p>
          <a:p>
            <a:r>
              <a:rPr lang="en-US" altLang="zh-CN" dirty="0"/>
              <a:t>                for(q = 0; q &lt; K; q++)</a:t>
            </a:r>
          </a:p>
          <a:p>
            <a:r>
              <a:rPr lang="en-US" altLang="zh-CN" dirty="0"/>
              <a:t>                    </a:t>
            </a:r>
            <a:r>
              <a:rPr lang="en-US" altLang="zh-CN" dirty="0" err="1">
                <a:solidFill>
                  <a:srgbClr val="1D07BF"/>
                </a:solidFill>
              </a:rPr>
              <a:t>dE_dW</a:t>
            </a:r>
            <a:r>
              <a:rPr lang="en-US" altLang="zh-CN" dirty="0">
                <a:solidFill>
                  <a:srgbClr val="1D07BF"/>
                </a:solidFill>
              </a:rPr>
              <a:t>[m, c, p, q] = 0.;</a:t>
            </a:r>
          </a:p>
          <a:p>
            <a:r>
              <a:rPr lang="en-US" altLang="zh-CN" dirty="0"/>
              <a:t>    for(m = 0; m &lt; M; m++)</a:t>
            </a:r>
          </a:p>
          <a:p>
            <a:r>
              <a:rPr lang="pt-BR" altLang="zh-CN" dirty="0"/>
              <a:t>        for(h = 0; h &lt; H_out; h++)</a:t>
            </a:r>
          </a:p>
          <a:p>
            <a:r>
              <a:rPr lang="en-US" altLang="zh-CN" dirty="0"/>
              <a:t>            </a:t>
            </a:r>
            <a:r>
              <a:rPr lang="pl-PL" altLang="zh-CN" dirty="0"/>
              <a:t>for(w = 0; w &lt; W_out; w++)</a:t>
            </a:r>
          </a:p>
          <a:p>
            <a:r>
              <a:rPr lang="en-US" altLang="zh-CN" dirty="0"/>
              <a:t>                for(c = 0; c &lt; C; </a:t>
            </a:r>
            <a:r>
              <a:rPr lang="en-US" altLang="zh-CN" dirty="0" err="1"/>
              <a:t>c++</a:t>
            </a:r>
            <a:r>
              <a:rPr lang="en-US" altLang="zh-CN" dirty="0"/>
              <a:t>)</a:t>
            </a:r>
          </a:p>
          <a:p>
            <a:r>
              <a:rPr lang="en-US" altLang="zh-CN" dirty="0"/>
              <a:t>                    for(p = 0; p &lt; K; p++)</a:t>
            </a:r>
          </a:p>
          <a:p>
            <a:r>
              <a:rPr lang="en-US" altLang="zh-CN" dirty="0"/>
              <a:t>                        for(q = 0; q &lt; K; q++)</a:t>
            </a:r>
          </a:p>
          <a:p>
            <a:r>
              <a:rPr lang="pt-BR" altLang="zh-CN" dirty="0"/>
              <a:t>                            </a:t>
            </a:r>
            <a:r>
              <a:rPr lang="pt-BR" altLang="zh-CN" dirty="0">
                <a:solidFill>
                  <a:srgbClr val="1D07BF"/>
                </a:solidFill>
              </a:rPr>
              <a:t>dE_dW[m, c, p, q] += X[c, h + p, w + q] * dE_dY[m, c, h, w];</a:t>
            </a:r>
          </a:p>
          <a:p>
            <a:r>
              <a:rPr lang="en-US" altLang="zh-CN" dirty="0"/>
              <a:t>}</a:t>
            </a:r>
            <a:endParaRPr lang="en-US" sz="2000" dirty="0">
              <a:solidFill>
                <a:schemeClr val="tx1"/>
              </a:solidFill>
              <a:effectLst/>
              <a:ea typeface="Times New Roman" panose="02020603050405020304" pitchFamily="18" charset="0"/>
            </a:endParaRPr>
          </a:p>
        </p:txBody>
      </p:sp>
      <p:sp>
        <p:nvSpPr>
          <p:cNvPr id="4" name="矩形 3"/>
          <p:cNvSpPr/>
          <p:nvPr/>
        </p:nvSpPr>
        <p:spPr>
          <a:xfrm>
            <a:off x="4676615" y="3016252"/>
            <a:ext cx="3570569" cy="646331"/>
          </a:xfrm>
          <a:prstGeom prst="rect">
            <a:avLst/>
          </a:prstGeom>
          <a:ln>
            <a:solidFill>
              <a:srgbClr val="00B050"/>
            </a:solidFill>
          </a:ln>
        </p:spPr>
        <p:txBody>
          <a:bodyPr wrap="square">
            <a:spAutoFit/>
          </a:bodyPr>
          <a:lstStyle/>
          <a:p>
            <a:r>
              <a:rPr lang="en-US" altLang="zh-CN" dirty="0"/>
              <a:t>assumes ∂E/∂Y has been calculated; </a:t>
            </a:r>
            <a:r>
              <a:rPr lang="en-US" altLang="zh-CN" dirty="0" err="1"/>
              <a:t>dE_dW</a:t>
            </a:r>
            <a:r>
              <a:rPr lang="en-US" altLang="zh-CN" dirty="0"/>
              <a:t> has been allocated in device.</a:t>
            </a:r>
            <a:endParaRPr lang="zh-CN" altLang="en-US" dirty="0"/>
          </a:p>
        </p:txBody>
      </p:sp>
      <p:sp>
        <p:nvSpPr>
          <p:cNvPr id="3" name="矩形 2"/>
          <p:cNvSpPr/>
          <p:nvPr/>
        </p:nvSpPr>
        <p:spPr>
          <a:xfrm>
            <a:off x="5165033" y="4045179"/>
            <a:ext cx="2593732" cy="369332"/>
          </a:xfrm>
          <a:prstGeom prst="rect">
            <a:avLst/>
          </a:prstGeom>
          <a:ln>
            <a:solidFill>
              <a:srgbClr val="FF0000"/>
            </a:solidFill>
          </a:ln>
        </p:spPr>
        <p:txBody>
          <a:bodyPr wrap="square">
            <a:spAutoFit/>
          </a:bodyPr>
          <a:lstStyle/>
          <a:p>
            <a:r>
              <a:rPr lang="en-US" altLang="zh-CN" dirty="0"/>
              <a:t>W(t+1) = W(t)−</a:t>
            </a:r>
            <a:r>
              <a:rPr lang="el-GR" altLang="zh-CN" dirty="0"/>
              <a:t>λ*</a:t>
            </a:r>
            <a:r>
              <a:rPr lang="en-US" altLang="zh-CN" dirty="0"/>
              <a:t> ∂E/∂W</a:t>
            </a:r>
            <a:endParaRPr lang="zh-CN" altLang="en-US" dirty="0"/>
          </a:p>
        </p:txBody>
      </p:sp>
    </p:spTree>
    <p:extLst>
      <p:ext uri="{BB962C8B-B14F-4D97-AF65-F5344CB8AC3E}">
        <p14:creationId xmlns:p14="http://schemas.microsoft.com/office/powerpoint/2010/main" val="2366022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Stochastic Gradient Descent</a:t>
            </a:r>
            <a:endParaRPr lang="zh-CN" altLang="en-US" sz="3600" dirty="0"/>
          </a:p>
        </p:txBody>
      </p:sp>
      <p:sp>
        <p:nvSpPr>
          <p:cNvPr id="3" name="Content Placeholder 5"/>
          <p:cNvSpPr txBox="1">
            <a:spLocks/>
          </p:cNvSpPr>
          <p:nvPr/>
        </p:nvSpPr>
        <p:spPr>
          <a:xfrm>
            <a:off x="685800" y="1690690"/>
            <a:ext cx="7923213" cy="45166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训练： </a:t>
            </a:r>
            <a:endParaRPr lang="en-US" altLang="zh-CN" sz="2400" dirty="0"/>
          </a:p>
          <a:p>
            <a:pPr lvl="1"/>
            <a:r>
              <a:rPr lang="zh-CN" altLang="en-US" sz="2000" dirty="0"/>
              <a:t>训练数据集通常很大。</a:t>
            </a:r>
            <a:endParaRPr lang="en-US" altLang="zh-CN" sz="2000" dirty="0"/>
          </a:p>
          <a:p>
            <a:pPr lvl="1"/>
            <a:endParaRPr lang="en-US" altLang="zh-CN" sz="2000" dirty="0"/>
          </a:p>
          <a:p>
            <a:r>
              <a:rPr lang="zh-CN" altLang="en-US" sz="2400" dirty="0"/>
              <a:t>不是对整个训练数据集进行前向</a:t>
            </a:r>
            <a:r>
              <a:rPr lang="en-US" altLang="zh-CN" sz="2400" dirty="0"/>
              <a:t>-</a:t>
            </a:r>
            <a:r>
              <a:rPr lang="zh-CN" altLang="en-US" sz="2400" dirty="0"/>
              <a:t>后向传播： </a:t>
            </a:r>
            <a:endParaRPr lang="en-US" altLang="zh-CN" sz="2400" dirty="0"/>
          </a:p>
          <a:p>
            <a:pPr lvl="1"/>
            <a:r>
              <a:rPr lang="zh-CN" altLang="en-US" sz="2000" dirty="0"/>
              <a:t>而是随机选择一个小的子集</a:t>
            </a:r>
            <a:r>
              <a:rPr lang="en-US" altLang="zh-CN" sz="2000" dirty="0">
                <a:solidFill>
                  <a:srgbClr val="1D07BF"/>
                </a:solidFill>
              </a:rPr>
              <a:t>(“mini-batch”) </a:t>
            </a:r>
            <a:r>
              <a:rPr lang="en-US" sz="2000" dirty="0"/>
              <a:t>N</a:t>
            </a:r>
            <a:r>
              <a:rPr lang="zh-CN" altLang="en-US" sz="2000" dirty="0"/>
              <a:t>张图像； </a:t>
            </a:r>
            <a:endParaRPr lang="en-US" altLang="zh-CN" sz="2000" dirty="0"/>
          </a:p>
          <a:p>
            <a:pPr lvl="1"/>
            <a:r>
              <a:rPr lang="zh-CN" altLang="en-US" sz="2000" dirty="0"/>
              <a:t>仅对这个子集计算梯度； </a:t>
            </a:r>
            <a:endParaRPr lang="en-US" altLang="zh-CN" sz="2000" dirty="0"/>
          </a:p>
          <a:p>
            <a:pPr lvl="1"/>
            <a:r>
              <a:rPr lang="zh-CN" altLang="en-US" sz="2000" dirty="0"/>
              <a:t>然后选择另一个子集，依此类推。</a:t>
            </a:r>
            <a:endParaRPr lang="en-US" altLang="zh-CN" sz="2000" dirty="0"/>
          </a:p>
          <a:p>
            <a:pPr lvl="1"/>
            <a:endParaRPr lang="en-US" altLang="zh-CN" sz="2000" dirty="0"/>
          </a:p>
          <a:p>
            <a:r>
              <a:rPr lang="zh-CN" altLang="en-US" sz="2400" dirty="0"/>
              <a:t>这个过程增加了一个额外的维度 </a:t>
            </a:r>
            <a:r>
              <a:rPr lang="en-US" sz="2400" i="1" dirty="0"/>
              <a:t>n</a:t>
            </a:r>
            <a:r>
              <a:rPr lang="en-US" sz="2400" dirty="0"/>
              <a:t> </a:t>
            </a:r>
          </a:p>
          <a:p>
            <a:pPr lvl="1"/>
            <a:r>
              <a:rPr lang="en-US" sz="2000" dirty="0"/>
              <a:t>—— </a:t>
            </a:r>
            <a:r>
              <a:rPr lang="zh-CN" altLang="en-US" sz="2000" dirty="0"/>
              <a:t>即小批量中样本的索引。</a:t>
            </a:r>
            <a:r>
              <a:rPr lang="en-US" altLang="zh-CN" sz="2000" dirty="0"/>
              <a:t>mini-batch</a:t>
            </a:r>
          </a:p>
          <a:p>
            <a:endParaRPr lang="en-US" altLang="zh-CN" sz="2400" dirty="0"/>
          </a:p>
        </p:txBody>
      </p:sp>
    </p:spTree>
    <p:extLst>
      <p:ext uri="{BB962C8B-B14F-4D97-AF65-F5344CB8AC3E}">
        <p14:creationId xmlns:p14="http://schemas.microsoft.com/office/powerpoint/2010/main" val="3531576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 descr="f16-10-9780128119860"/>
          <p:cNvPicPr>
            <a:picLocks noGrp="1"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685800" y="1759438"/>
            <a:ext cx="7772400" cy="3937000"/>
          </a:xfrm>
          <a:prstGeom prst="rect">
            <a:avLst/>
          </a:prstGeom>
          <a:noFill/>
          <a:ln>
            <a:solidFill>
              <a:srgbClr val="00B0F0"/>
            </a:solidFill>
          </a:ln>
        </p:spPr>
      </p:pic>
      <p:sp>
        <p:nvSpPr>
          <p:cNvPr id="2" name="标题 1"/>
          <p:cNvSpPr>
            <a:spLocks noGrp="1"/>
          </p:cNvSpPr>
          <p:nvPr>
            <p:ph type="title"/>
          </p:nvPr>
        </p:nvSpPr>
        <p:spPr/>
        <p:txBody>
          <a:bodyPr>
            <a:normAutofit/>
          </a:bodyPr>
          <a:lstStyle/>
          <a:p>
            <a:r>
              <a:rPr lang="en-US" altLang="zh-CN" sz="3600" dirty="0"/>
              <a:t>Training with mini-batch</a:t>
            </a:r>
            <a:endParaRPr lang="zh-CN" altLang="en-US" sz="3600" dirty="0"/>
          </a:p>
        </p:txBody>
      </p:sp>
      <p:cxnSp>
        <p:nvCxnSpPr>
          <p:cNvPr id="8" name="直接连接符 7"/>
          <p:cNvCxnSpPr/>
          <p:nvPr/>
        </p:nvCxnSpPr>
        <p:spPr>
          <a:xfrm>
            <a:off x="703385" y="3200400"/>
            <a:ext cx="63040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9479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altLang="zh-CN" b="1" dirty="0"/>
              <a:t>Background</a:t>
            </a:r>
          </a:p>
          <a:p>
            <a:endParaRPr lang="en-US" altLang="zh-CN" sz="800" b="1" dirty="0">
              <a:solidFill>
                <a:srgbClr val="1D07BF"/>
              </a:solidFill>
            </a:endParaRPr>
          </a:p>
          <a:p>
            <a:r>
              <a:rPr lang="en-US" altLang="zh-CN" b="1" dirty="0"/>
              <a:t>Convolutional Neural Networks</a:t>
            </a:r>
          </a:p>
          <a:p>
            <a:endParaRPr lang="en-US" altLang="zh-CN" sz="800" b="1" dirty="0">
              <a:solidFill>
                <a:srgbClr val="1D07BF"/>
              </a:solidFill>
            </a:endParaRPr>
          </a:p>
          <a:p>
            <a:r>
              <a:rPr lang="en-US" altLang="zh-CN" b="1" u="sng" dirty="0">
                <a:solidFill>
                  <a:srgbClr val="1D07BF"/>
                </a:solidFill>
              </a:rPr>
              <a:t>Convolutional Layer: A Basic CUDA Implementation of Forward Propagation</a:t>
            </a:r>
          </a:p>
          <a:p>
            <a:endParaRPr lang="en-US" altLang="zh-CN" sz="800" b="1" dirty="0">
              <a:solidFill>
                <a:srgbClr val="1D07BF"/>
              </a:solidFill>
            </a:endParaRPr>
          </a:p>
          <a:p>
            <a:r>
              <a:rPr lang="en-US" altLang="zh-CN" b="1" dirty="0"/>
              <a:t>Reduction of Convolutional Layer to Matrix Multiplication</a:t>
            </a:r>
            <a:endParaRPr lang="en-US" altLang="zh-CN" b="1" dirty="0">
              <a:solidFill>
                <a:srgbClr val="1D07BF"/>
              </a:solidFill>
            </a:endParaRPr>
          </a:p>
        </p:txBody>
      </p:sp>
      <p:sp>
        <p:nvSpPr>
          <p:cNvPr id="5" name="Slide Number Placeholder 4"/>
          <p:cNvSpPr>
            <a:spLocks noGrp="1"/>
          </p:cNvSpPr>
          <p:nvPr>
            <p:ph type="sldNum" sz="quarter" idx="11"/>
          </p:nvPr>
        </p:nvSpPr>
        <p:spPr/>
        <p:txBody>
          <a:bodyPr/>
          <a:lstStyle/>
          <a:p>
            <a:pPr>
              <a:defRPr/>
            </a:pPr>
            <a:fld id="{6833F05F-EAFF-4EA8-B03B-1CC39608B5FA}" type="slidenum">
              <a:rPr lang="en-US" smtClean="0"/>
              <a:pPr>
                <a:defRPr/>
              </a:pPr>
              <a:t>29</a:t>
            </a:fld>
            <a:endParaRPr lang="en-US"/>
          </a:p>
        </p:txBody>
      </p:sp>
    </p:spTree>
    <p:extLst>
      <p:ext uri="{BB962C8B-B14F-4D97-AF65-F5344CB8AC3E}">
        <p14:creationId xmlns:p14="http://schemas.microsoft.com/office/powerpoint/2010/main" val="149715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5894799" y="2294218"/>
            <a:ext cx="2899150" cy="2607490"/>
          </a:xfrm>
          <a:prstGeom prst="rect">
            <a:avLst/>
          </a:prstGeom>
          <a:solidFill>
            <a:srgbClr val="F2F2F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96" fontAlgn="base">
              <a:spcBef>
                <a:spcPct val="0"/>
              </a:spcBef>
              <a:spcAft>
                <a:spcPct val="0"/>
              </a:spcAft>
            </a:pPr>
            <a:endParaRPr lang="en-US" sz="1334">
              <a:solidFill>
                <a:srgbClr val="FFFFFF"/>
              </a:solidFill>
            </a:endParaRPr>
          </a:p>
        </p:txBody>
      </p:sp>
      <p:sp>
        <p:nvSpPr>
          <p:cNvPr id="65" name="Rectangle 64"/>
          <p:cNvSpPr/>
          <p:nvPr/>
        </p:nvSpPr>
        <p:spPr>
          <a:xfrm>
            <a:off x="2991086" y="2286000"/>
            <a:ext cx="2934453" cy="2614727"/>
          </a:xfrm>
          <a:prstGeom prst="rect">
            <a:avLst/>
          </a:prstGeom>
          <a:solidFill>
            <a:srgbClr val="F2F2F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96" fontAlgn="base">
              <a:spcBef>
                <a:spcPct val="0"/>
              </a:spcBef>
              <a:spcAft>
                <a:spcPct val="0"/>
              </a:spcAft>
            </a:pPr>
            <a:endParaRPr lang="en-US" sz="1500">
              <a:solidFill>
                <a:schemeClr val="tx1"/>
              </a:solidFill>
            </a:endParaRPr>
          </a:p>
        </p:txBody>
      </p:sp>
      <p:sp>
        <p:nvSpPr>
          <p:cNvPr id="22" name="Rectangle 21"/>
          <p:cNvSpPr/>
          <p:nvPr/>
        </p:nvSpPr>
        <p:spPr>
          <a:xfrm>
            <a:off x="285125" y="2286000"/>
            <a:ext cx="2915482" cy="2614727"/>
          </a:xfrm>
          <a:prstGeom prst="rect">
            <a:avLst/>
          </a:prstGeom>
          <a:solidFill>
            <a:srgbClr val="F2F2F2"/>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96" fontAlgn="base">
              <a:spcBef>
                <a:spcPct val="0"/>
              </a:spcBef>
              <a:spcAft>
                <a:spcPct val="0"/>
              </a:spcAft>
            </a:pPr>
            <a:endParaRPr lang="en-US" sz="1500">
              <a:solidFill>
                <a:srgbClr val="FFFFFF"/>
              </a:solidFill>
            </a:endParaRPr>
          </a:p>
        </p:txBody>
      </p:sp>
      <p:sp>
        <p:nvSpPr>
          <p:cNvPr id="9" name="Title 8"/>
          <p:cNvSpPr>
            <a:spLocks noGrp="1"/>
          </p:cNvSpPr>
          <p:nvPr>
            <p:ph type="title"/>
          </p:nvPr>
        </p:nvSpPr>
        <p:spPr/>
        <p:txBody>
          <a:bodyPr/>
          <a:lstStyle/>
          <a:p>
            <a:r>
              <a:rPr lang="en-US" sz="2700" b="0" dirty="0"/>
              <a:t>Deep Learning in Computer Vision</a:t>
            </a:r>
          </a:p>
        </p:txBody>
      </p:sp>
      <p:sp>
        <p:nvSpPr>
          <p:cNvPr id="34" name="Rectangle 33"/>
          <p:cNvSpPr/>
          <p:nvPr/>
        </p:nvSpPr>
        <p:spPr>
          <a:xfrm>
            <a:off x="3220440" y="4971630"/>
            <a:ext cx="2705099" cy="392585"/>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380996" fontAlgn="base">
              <a:lnSpc>
                <a:spcPct val="90000"/>
              </a:lnSpc>
              <a:spcBef>
                <a:spcPct val="0"/>
              </a:spcBef>
              <a:spcAft>
                <a:spcPct val="0"/>
              </a:spcAft>
            </a:pPr>
            <a:r>
              <a:rPr lang="en-US" sz="1167" dirty="0">
                <a:solidFill>
                  <a:schemeClr val="bg1"/>
                </a:solidFill>
              </a:rPr>
              <a:t>Deep Learning Object Detection</a:t>
            </a:r>
          </a:p>
          <a:p>
            <a:pPr algn="ctr" defTabSz="380996" fontAlgn="base">
              <a:lnSpc>
                <a:spcPct val="90000"/>
              </a:lnSpc>
              <a:spcBef>
                <a:spcPct val="0"/>
              </a:spcBef>
              <a:spcAft>
                <a:spcPct val="0"/>
              </a:spcAft>
            </a:pPr>
            <a:r>
              <a:rPr lang="en-US" sz="1500" b="1" dirty="0">
                <a:solidFill>
                  <a:schemeClr val="bg1"/>
                </a:solidFill>
              </a:rPr>
              <a:t>DNN + Data + HPC</a:t>
            </a:r>
          </a:p>
        </p:txBody>
      </p:sp>
      <p:sp>
        <p:nvSpPr>
          <p:cNvPr id="51" name="Rectangle 50"/>
          <p:cNvSpPr/>
          <p:nvPr/>
        </p:nvSpPr>
        <p:spPr>
          <a:xfrm>
            <a:off x="456470" y="4971629"/>
            <a:ext cx="2687612" cy="236226"/>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380996" fontAlgn="base">
              <a:lnSpc>
                <a:spcPct val="90000"/>
              </a:lnSpc>
              <a:spcBef>
                <a:spcPct val="0"/>
              </a:spcBef>
              <a:spcAft>
                <a:spcPct val="0"/>
              </a:spcAft>
            </a:pPr>
            <a:r>
              <a:rPr lang="en-US" sz="1167" dirty="0">
                <a:solidFill>
                  <a:schemeClr val="bg1"/>
                </a:solidFill>
              </a:rPr>
              <a:t>Traditional Computer Vision</a:t>
            </a:r>
          </a:p>
          <a:p>
            <a:pPr algn="ctr" defTabSz="380996" fontAlgn="base">
              <a:lnSpc>
                <a:spcPct val="90000"/>
              </a:lnSpc>
              <a:spcBef>
                <a:spcPct val="0"/>
              </a:spcBef>
              <a:spcAft>
                <a:spcPct val="0"/>
              </a:spcAft>
            </a:pPr>
            <a:r>
              <a:rPr lang="en-US" sz="1167" dirty="0">
                <a:solidFill>
                  <a:schemeClr val="bg1"/>
                </a:solidFill>
              </a:rPr>
              <a:t>Experts + Time</a:t>
            </a:r>
          </a:p>
        </p:txBody>
      </p:sp>
      <p:sp>
        <p:nvSpPr>
          <p:cNvPr id="52" name="Rectangle 51"/>
          <p:cNvSpPr/>
          <p:nvPr/>
        </p:nvSpPr>
        <p:spPr>
          <a:xfrm>
            <a:off x="6344764" y="4971629"/>
            <a:ext cx="1999220" cy="236226"/>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380996" fontAlgn="base">
              <a:lnSpc>
                <a:spcPct val="90000"/>
              </a:lnSpc>
              <a:spcBef>
                <a:spcPct val="0"/>
              </a:spcBef>
              <a:spcAft>
                <a:spcPct val="0"/>
              </a:spcAft>
            </a:pPr>
            <a:r>
              <a:rPr lang="en-US" sz="1167" dirty="0">
                <a:solidFill>
                  <a:schemeClr val="bg1"/>
                </a:solidFill>
              </a:rPr>
              <a:t>Deep Learning Achieves “Superhuman” Results</a:t>
            </a:r>
          </a:p>
        </p:txBody>
      </p:sp>
      <p:graphicFrame>
        <p:nvGraphicFramePr>
          <p:cNvPr id="42" name="Chart 41"/>
          <p:cNvGraphicFramePr>
            <a:graphicFrameLocks/>
          </p:cNvGraphicFramePr>
          <p:nvPr/>
        </p:nvGraphicFramePr>
        <p:xfrm>
          <a:off x="6045563" y="2286000"/>
          <a:ext cx="3022237" cy="2302200"/>
        </p:xfrm>
        <a:graphic>
          <a:graphicData uri="http://schemas.openxmlformats.org/drawingml/2006/chart">
            <c:chart xmlns:c="http://schemas.openxmlformats.org/drawingml/2006/chart" xmlns:r="http://schemas.openxmlformats.org/officeDocument/2006/relationships" r:id="rId3"/>
          </a:graphicData>
        </a:graphic>
      </p:graphicFrame>
      <p:grpSp>
        <p:nvGrpSpPr>
          <p:cNvPr id="43" name="Group 42"/>
          <p:cNvGrpSpPr/>
          <p:nvPr/>
        </p:nvGrpSpPr>
        <p:grpSpPr>
          <a:xfrm>
            <a:off x="7052329" y="3869342"/>
            <a:ext cx="1119218" cy="350004"/>
            <a:chOff x="25351491" y="5629386"/>
            <a:chExt cx="2757165" cy="862222"/>
          </a:xfrm>
        </p:grpSpPr>
        <p:sp>
          <p:nvSpPr>
            <p:cNvPr id="44" name="TextBox 43"/>
            <p:cNvSpPr txBox="1"/>
            <p:nvPr/>
          </p:nvSpPr>
          <p:spPr>
            <a:xfrm>
              <a:off x="25500462" y="5629386"/>
              <a:ext cx="2500887" cy="51162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defTabSz="380996" fontAlgn="base">
                <a:lnSpc>
                  <a:spcPct val="90000"/>
                </a:lnSpc>
                <a:spcBef>
                  <a:spcPct val="0"/>
                </a:spcBef>
                <a:spcAft>
                  <a:spcPct val="0"/>
                </a:spcAft>
              </a:pPr>
              <a:r>
                <a:rPr lang="en-US" sz="833" dirty="0">
                  <a:solidFill>
                    <a:srgbClr val="000000"/>
                  </a:solidFill>
                </a:rPr>
                <a:t>Traditional CV</a:t>
              </a:r>
            </a:p>
          </p:txBody>
        </p:sp>
        <p:sp>
          <p:nvSpPr>
            <p:cNvPr id="45" name="Oval 44"/>
            <p:cNvSpPr/>
            <p:nvPr/>
          </p:nvSpPr>
          <p:spPr>
            <a:xfrm>
              <a:off x="25351491" y="5811452"/>
              <a:ext cx="146304" cy="1463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96" fontAlgn="base">
                <a:spcBef>
                  <a:spcPct val="0"/>
                </a:spcBef>
                <a:spcAft>
                  <a:spcPct val="0"/>
                </a:spcAft>
              </a:pPr>
              <a:endParaRPr lang="en-US" sz="933">
                <a:solidFill>
                  <a:srgbClr val="FFFFFF"/>
                </a:solidFill>
              </a:endParaRPr>
            </a:p>
          </p:txBody>
        </p:sp>
        <p:sp>
          <p:nvSpPr>
            <p:cNvPr id="46" name="TextBox 45"/>
            <p:cNvSpPr txBox="1"/>
            <p:nvPr/>
          </p:nvSpPr>
          <p:spPr>
            <a:xfrm>
              <a:off x="25502391" y="5979981"/>
              <a:ext cx="2606265" cy="511627"/>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defTabSz="380996" fontAlgn="base">
                <a:lnSpc>
                  <a:spcPct val="90000"/>
                </a:lnSpc>
                <a:spcBef>
                  <a:spcPct val="0"/>
                </a:spcBef>
                <a:spcAft>
                  <a:spcPct val="0"/>
                </a:spcAft>
              </a:pPr>
              <a:r>
                <a:rPr lang="en-US" sz="833" dirty="0">
                  <a:solidFill>
                    <a:srgbClr val="000000"/>
                  </a:solidFill>
                </a:rPr>
                <a:t>Deep Learning</a:t>
              </a:r>
            </a:p>
          </p:txBody>
        </p:sp>
        <p:sp>
          <p:nvSpPr>
            <p:cNvPr id="47" name="Oval 46"/>
            <p:cNvSpPr/>
            <p:nvPr/>
          </p:nvSpPr>
          <p:spPr>
            <a:xfrm>
              <a:off x="25351491" y="6162047"/>
              <a:ext cx="146304" cy="1463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96" fontAlgn="base">
                <a:spcBef>
                  <a:spcPct val="0"/>
                </a:spcBef>
                <a:spcAft>
                  <a:spcPct val="0"/>
                </a:spcAft>
              </a:pPr>
              <a:endParaRPr lang="en-US" sz="933">
                <a:solidFill>
                  <a:srgbClr val="FFFFFF"/>
                </a:solidFill>
              </a:endParaRPr>
            </a:p>
          </p:txBody>
        </p:sp>
      </p:grpSp>
      <p:grpSp>
        <p:nvGrpSpPr>
          <p:cNvPr id="8" name="Group 7"/>
          <p:cNvGrpSpPr/>
          <p:nvPr/>
        </p:nvGrpSpPr>
        <p:grpSpPr>
          <a:xfrm>
            <a:off x="3353246" y="3175405"/>
            <a:ext cx="2568892" cy="1067807"/>
            <a:chOff x="3851257" y="2561228"/>
            <a:chExt cx="4037969" cy="1678457"/>
          </a:xfrm>
        </p:grpSpPr>
        <p:pic>
          <p:nvPicPr>
            <p:cNvPr id="41" name="Picture 2" descr="http://www.omicrono.com/wp-content/uploads/2015/12/imagenet.jp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r="-2"/>
            <a:stretch/>
          </p:blipFill>
          <p:spPr bwMode="auto">
            <a:xfrm>
              <a:off x="5582910" y="2561228"/>
              <a:ext cx="2306316" cy="1678457"/>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3851257" y="3055452"/>
              <a:ext cx="1612147" cy="697847"/>
              <a:chOff x="11322635" y="-1788522"/>
              <a:chExt cx="3309568" cy="1432606"/>
            </a:xfrm>
          </p:grpSpPr>
          <p:sp>
            <p:nvSpPr>
              <p:cNvPr id="54" name="Oval 53"/>
              <p:cNvSpPr/>
              <p:nvPr/>
            </p:nvSpPr>
            <p:spPr>
              <a:xfrm>
                <a:off x="13139155" y="-991587"/>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58" name="Oval 57"/>
              <p:cNvSpPr/>
              <p:nvPr/>
            </p:nvSpPr>
            <p:spPr>
              <a:xfrm>
                <a:off x="13064515" y="-921382"/>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cxnSp>
            <p:nvCxnSpPr>
              <p:cNvPr id="60" name="Straight Connector 59"/>
              <p:cNvCxnSpPr>
                <a:stCxn id="121" idx="2"/>
                <a:endCxn id="58" idx="6"/>
              </p:cNvCxnSpPr>
              <p:nvPr/>
            </p:nvCxnSpPr>
            <p:spPr>
              <a:xfrm flipH="1">
                <a:off x="13251118" y="-1092868"/>
                <a:ext cx="228887" cy="264268"/>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flipH="1">
                <a:off x="13149878" y="-1090684"/>
                <a:ext cx="380165" cy="334474"/>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64" name="Oval 63"/>
              <p:cNvSpPr/>
              <p:nvPr/>
            </p:nvSpPr>
            <p:spPr>
              <a:xfrm>
                <a:off x="11623940" y="-1788522"/>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66" name="Oval 65"/>
              <p:cNvSpPr/>
              <p:nvPr/>
            </p:nvSpPr>
            <p:spPr>
              <a:xfrm>
                <a:off x="11623253" y="-1546966"/>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67" name="Oval 66"/>
              <p:cNvSpPr/>
              <p:nvPr/>
            </p:nvSpPr>
            <p:spPr>
              <a:xfrm>
                <a:off x="11622567" y="-1305412"/>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68" name="Oval 67"/>
              <p:cNvSpPr/>
              <p:nvPr/>
            </p:nvSpPr>
            <p:spPr>
              <a:xfrm>
                <a:off x="11621880" y="-1063856"/>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69" name="Oval 68"/>
              <p:cNvSpPr/>
              <p:nvPr/>
            </p:nvSpPr>
            <p:spPr>
              <a:xfrm>
                <a:off x="11621194" y="-822301"/>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0" name="Oval 69"/>
              <p:cNvSpPr/>
              <p:nvPr/>
            </p:nvSpPr>
            <p:spPr>
              <a:xfrm>
                <a:off x="11549299" y="-1718318"/>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1" name="Oval 70"/>
              <p:cNvSpPr/>
              <p:nvPr/>
            </p:nvSpPr>
            <p:spPr>
              <a:xfrm>
                <a:off x="11548613" y="-1476761"/>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2" name="Oval 71"/>
              <p:cNvSpPr/>
              <p:nvPr/>
            </p:nvSpPr>
            <p:spPr>
              <a:xfrm>
                <a:off x="11547927" y="-1235207"/>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3" name="Oval 72"/>
              <p:cNvSpPr/>
              <p:nvPr/>
            </p:nvSpPr>
            <p:spPr>
              <a:xfrm>
                <a:off x="11547240" y="-993651"/>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4" name="Oval 73"/>
              <p:cNvSpPr/>
              <p:nvPr/>
            </p:nvSpPr>
            <p:spPr>
              <a:xfrm>
                <a:off x="11546554" y="-752097"/>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5" name="Oval 74"/>
              <p:cNvSpPr/>
              <p:nvPr/>
            </p:nvSpPr>
            <p:spPr>
              <a:xfrm>
                <a:off x="11474659" y="-1648113"/>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6" name="Oval 75"/>
              <p:cNvSpPr/>
              <p:nvPr/>
            </p:nvSpPr>
            <p:spPr>
              <a:xfrm>
                <a:off x="11473974" y="-1406557"/>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7" name="Oval 76"/>
              <p:cNvSpPr/>
              <p:nvPr/>
            </p:nvSpPr>
            <p:spPr>
              <a:xfrm>
                <a:off x="11473286" y="-116500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8" name="Oval 77"/>
              <p:cNvSpPr/>
              <p:nvPr/>
            </p:nvSpPr>
            <p:spPr>
              <a:xfrm>
                <a:off x="11472600" y="-923447"/>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79" name="Oval 78"/>
              <p:cNvSpPr/>
              <p:nvPr/>
            </p:nvSpPr>
            <p:spPr>
              <a:xfrm>
                <a:off x="11471914" y="-681892"/>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0" name="Oval 79"/>
              <p:cNvSpPr/>
              <p:nvPr/>
            </p:nvSpPr>
            <p:spPr>
              <a:xfrm>
                <a:off x="11400021" y="-1577909"/>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1" name="Oval 80"/>
              <p:cNvSpPr/>
              <p:nvPr/>
            </p:nvSpPr>
            <p:spPr>
              <a:xfrm>
                <a:off x="11399333" y="-133635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2" name="Oval 81"/>
              <p:cNvSpPr/>
              <p:nvPr/>
            </p:nvSpPr>
            <p:spPr>
              <a:xfrm>
                <a:off x="11398648" y="-1094798"/>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3" name="Oval 82"/>
              <p:cNvSpPr/>
              <p:nvPr/>
            </p:nvSpPr>
            <p:spPr>
              <a:xfrm>
                <a:off x="11397960" y="-853242"/>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4" name="Oval 83"/>
              <p:cNvSpPr/>
              <p:nvPr/>
            </p:nvSpPr>
            <p:spPr>
              <a:xfrm>
                <a:off x="11397275" y="-611688"/>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5" name="Oval 84"/>
              <p:cNvSpPr/>
              <p:nvPr/>
            </p:nvSpPr>
            <p:spPr>
              <a:xfrm>
                <a:off x="11325380" y="-1507704"/>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6" name="Oval 85"/>
              <p:cNvSpPr/>
              <p:nvPr/>
            </p:nvSpPr>
            <p:spPr>
              <a:xfrm>
                <a:off x="11324694" y="-1266148"/>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7" name="Oval 86"/>
              <p:cNvSpPr/>
              <p:nvPr/>
            </p:nvSpPr>
            <p:spPr>
              <a:xfrm>
                <a:off x="11324008" y="-1024594"/>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8" name="Oval 87"/>
              <p:cNvSpPr/>
              <p:nvPr/>
            </p:nvSpPr>
            <p:spPr>
              <a:xfrm>
                <a:off x="11323321" y="-783038"/>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89" name="Oval 88"/>
              <p:cNvSpPr/>
              <p:nvPr/>
            </p:nvSpPr>
            <p:spPr>
              <a:xfrm>
                <a:off x="11322635" y="-541483"/>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0" name="Oval 89"/>
              <p:cNvSpPr/>
              <p:nvPr/>
            </p:nvSpPr>
            <p:spPr>
              <a:xfrm>
                <a:off x="12178235" y="-1637789"/>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1" name="Oval 90"/>
              <p:cNvSpPr/>
              <p:nvPr/>
            </p:nvSpPr>
            <p:spPr>
              <a:xfrm>
                <a:off x="12177549" y="-139623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2" name="Oval 91"/>
              <p:cNvSpPr/>
              <p:nvPr/>
            </p:nvSpPr>
            <p:spPr>
              <a:xfrm>
                <a:off x="12176862" y="-1154677"/>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3" name="Oval 92"/>
              <p:cNvSpPr/>
              <p:nvPr/>
            </p:nvSpPr>
            <p:spPr>
              <a:xfrm>
                <a:off x="12176176" y="-91312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4" name="Oval 93"/>
              <p:cNvSpPr/>
              <p:nvPr/>
            </p:nvSpPr>
            <p:spPr>
              <a:xfrm>
                <a:off x="12103595" y="-1567585"/>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5" name="Oval 94"/>
              <p:cNvSpPr/>
              <p:nvPr/>
            </p:nvSpPr>
            <p:spPr>
              <a:xfrm>
                <a:off x="12102909" y="-1326029"/>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6" name="Oval 95"/>
              <p:cNvSpPr/>
              <p:nvPr/>
            </p:nvSpPr>
            <p:spPr>
              <a:xfrm>
                <a:off x="12102222" y="-108447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7" name="Oval 96"/>
              <p:cNvSpPr/>
              <p:nvPr/>
            </p:nvSpPr>
            <p:spPr>
              <a:xfrm>
                <a:off x="12101536" y="-842919"/>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8" name="Oval 97"/>
              <p:cNvSpPr/>
              <p:nvPr/>
            </p:nvSpPr>
            <p:spPr>
              <a:xfrm>
                <a:off x="12028955" y="-1497380"/>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99" name="Oval 98"/>
              <p:cNvSpPr/>
              <p:nvPr/>
            </p:nvSpPr>
            <p:spPr>
              <a:xfrm>
                <a:off x="12028268" y="-1255824"/>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0" name="Oval 99"/>
              <p:cNvSpPr/>
              <p:nvPr/>
            </p:nvSpPr>
            <p:spPr>
              <a:xfrm>
                <a:off x="12027582" y="-1014268"/>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1" name="Oval 100"/>
              <p:cNvSpPr/>
              <p:nvPr/>
            </p:nvSpPr>
            <p:spPr>
              <a:xfrm>
                <a:off x="12026896" y="-772714"/>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2" name="Oval 101"/>
              <p:cNvSpPr/>
              <p:nvPr/>
            </p:nvSpPr>
            <p:spPr>
              <a:xfrm>
                <a:off x="11954315" y="-1427176"/>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3" name="Oval 102"/>
              <p:cNvSpPr/>
              <p:nvPr/>
            </p:nvSpPr>
            <p:spPr>
              <a:xfrm>
                <a:off x="11952256" y="-702510"/>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4" name="Oval 103"/>
              <p:cNvSpPr/>
              <p:nvPr/>
            </p:nvSpPr>
            <p:spPr>
              <a:xfrm>
                <a:off x="12671886" y="-140862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5" name="Oval 104"/>
              <p:cNvSpPr/>
              <p:nvPr/>
            </p:nvSpPr>
            <p:spPr>
              <a:xfrm>
                <a:off x="12671200" y="-1167067"/>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6" name="Oval 105"/>
              <p:cNvSpPr/>
              <p:nvPr/>
            </p:nvSpPr>
            <p:spPr>
              <a:xfrm>
                <a:off x="12670513" y="-925511"/>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7" name="Oval 106"/>
              <p:cNvSpPr/>
              <p:nvPr/>
            </p:nvSpPr>
            <p:spPr>
              <a:xfrm>
                <a:off x="12597246" y="-1338419"/>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8" name="Oval 107"/>
              <p:cNvSpPr/>
              <p:nvPr/>
            </p:nvSpPr>
            <p:spPr>
              <a:xfrm>
                <a:off x="12596559" y="-109686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09" name="Oval 108"/>
              <p:cNvSpPr/>
              <p:nvPr/>
            </p:nvSpPr>
            <p:spPr>
              <a:xfrm>
                <a:off x="12595873" y="-855307"/>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0" name="Oval 109"/>
              <p:cNvSpPr/>
              <p:nvPr/>
            </p:nvSpPr>
            <p:spPr>
              <a:xfrm>
                <a:off x="12522606" y="-1268214"/>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1" name="Oval 110"/>
              <p:cNvSpPr/>
              <p:nvPr/>
            </p:nvSpPr>
            <p:spPr>
              <a:xfrm>
                <a:off x="12521919" y="-1026658"/>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2" name="Oval 111"/>
              <p:cNvSpPr/>
              <p:nvPr/>
            </p:nvSpPr>
            <p:spPr>
              <a:xfrm>
                <a:off x="12521233" y="-785102"/>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3" name="Oval 112"/>
              <p:cNvSpPr/>
              <p:nvPr/>
            </p:nvSpPr>
            <p:spPr>
              <a:xfrm>
                <a:off x="12447279" y="-956454"/>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4" name="Oval 113"/>
              <p:cNvSpPr/>
              <p:nvPr/>
            </p:nvSpPr>
            <p:spPr>
              <a:xfrm>
                <a:off x="12446593" y="-714898"/>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5" name="Oval 114"/>
              <p:cNvSpPr/>
              <p:nvPr/>
            </p:nvSpPr>
            <p:spPr>
              <a:xfrm>
                <a:off x="13139842" y="-123314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6" name="Oval 115"/>
              <p:cNvSpPr/>
              <p:nvPr/>
            </p:nvSpPr>
            <p:spPr>
              <a:xfrm>
                <a:off x="13065201" y="-1162938"/>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7" name="Oval 116"/>
              <p:cNvSpPr/>
              <p:nvPr/>
            </p:nvSpPr>
            <p:spPr>
              <a:xfrm>
                <a:off x="13555332" y="-1497410"/>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8" name="Oval 117"/>
              <p:cNvSpPr/>
              <p:nvPr/>
            </p:nvSpPr>
            <p:spPr>
              <a:xfrm>
                <a:off x="13554646" y="-1255854"/>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19" name="Oval 118"/>
              <p:cNvSpPr/>
              <p:nvPr/>
            </p:nvSpPr>
            <p:spPr>
              <a:xfrm>
                <a:off x="13553960" y="-1014300"/>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20" name="Oval 119"/>
              <p:cNvSpPr/>
              <p:nvPr/>
            </p:nvSpPr>
            <p:spPr>
              <a:xfrm>
                <a:off x="13480692" y="-1427206"/>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21" name="Oval 120"/>
              <p:cNvSpPr/>
              <p:nvPr/>
            </p:nvSpPr>
            <p:spPr>
              <a:xfrm>
                <a:off x="13480006" y="-1185650"/>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22" name="Oval 121"/>
              <p:cNvSpPr/>
              <p:nvPr/>
            </p:nvSpPr>
            <p:spPr>
              <a:xfrm>
                <a:off x="13479319" y="-944096"/>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cxnSp>
            <p:nvCxnSpPr>
              <p:cNvPr id="123" name="Straight Connector 122"/>
              <p:cNvCxnSpPr>
                <a:stCxn id="99" idx="2"/>
                <a:endCxn id="75" idx="6"/>
              </p:cNvCxnSpPr>
              <p:nvPr/>
            </p:nvCxnSpPr>
            <p:spPr>
              <a:xfrm flipH="1" flipV="1">
                <a:off x="11661262" y="-1555329"/>
                <a:ext cx="367006" cy="392289"/>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99" idx="2"/>
                <a:endCxn id="80" idx="6"/>
              </p:cNvCxnSpPr>
              <p:nvPr/>
            </p:nvCxnSpPr>
            <p:spPr>
              <a:xfrm flipH="1" flipV="1">
                <a:off x="11586622" y="-1485125"/>
                <a:ext cx="441645" cy="322084"/>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99" idx="2"/>
                <a:endCxn id="85" idx="6"/>
              </p:cNvCxnSpPr>
              <p:nvPr/>
            </p:nvCxnSpPr>
            <p:spPr>
              <a:xfrm flipH="1" flipV="1">
                <a:off x="11511984" y="-1414920"/>
                <a:ext cx="516285" cy="25188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99" idx="2"/>
                <a:endCxn id="76" idx="6"/>
              </p:cNvCxnSpPr>
              <p:nvPr/>
            </p:nvCxnSpPr>
            <p:spPr>
              <a:xfrm flipH="1" flipV="1">
                <a:off x="11660576" y="-1313775"/>
                <a:ext cx="367691" cy="150733"/>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99" idx="2"/>
                <a:endCxn id="81" idx="6"/>
              </p:cNvCxnSpPr>
              <p:nvPr/>
            </p:nvCxnSpPr>
            <p:spPr>
              <a:xfrm flipH="1" flipV="1">
                <a:off x="11585936" y="-1243571"/>
                <a:ext cx="442333" cy="80528"/>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a:stCxn id="99" idx="2"/>
                <a:endCxn id="86" idx="6"/>
              </p:cNvCxnSpPr>
              <p:nvPr/>
            </p:nvCxnSpPr>
            <p:spPr>
              <a:xfrm flipH="1" flipV="1">
                <a:off x="11511295" y="-1173366"/>
                <a:ext cx="516971" cy="10324"/>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99" idx="2"/>
                <a:endCxn id="77" idx="6"/>
              </p:cNvCxnSpPr>
              <p:nvPr/>
            </p:nvCxnSpPr>
            <p:spPr>
              <a:xfrm flipH="1">
                <a:off x="11659890" y="-1163041"/>
                <a:ext cx="368379" cy="90822"/>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99" idx="2"/>
                <a:endCxn id="82" idx="6"/>
              </p:cNvCxnSpPr>
              <p:nvPr/>
            </p:nvCxnSpPr>
            <p:spPr>
              <a:xfrm flipH="1">
                <a:off x="11585249" y="-1163041"/>
                <a:ext cx="443017" cy="161026"/>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a:stCxn id="99" idx="2"/>
                <a:endCxn id="87" idx="6"/>
              </p:cNvCxnSpPr>
              <p:nvPr/>
            </p:nvCxnSpPr>
            <p:spPr>
              <a:xfrm flipH="1">
                <a:off x="11510611" y="-1163041"/>
                <a:ext cx="517658" cy="23123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10" idx="2"/>
                <a:endCxn id="94" idx="6"/>
              </p:cNvCxnSpPr>
              <p:nvPr/>
            </p:nvCxnSpPr>
            <p:spPr>
              <a:xfrm flipH="1" flipV="1">
                <a:off x="12290198" y="-1474801"/>
                <a:ext cx="232407" cy="29937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10" idx="2"/>
                <a:endCxn id="98" idx="6"/>
              </p:cNvCxnSpPr>
              <p:nvPr/>
            </p:nvCxnSpPr>
            <p:spPr>
              <a:xfrm flipH="1" flipV="1">
                <a:off x="12215558" y="-1404597"/>
                <a:ext cx="307048" cy="229166"/>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a:stCxn id="110" idx="2"/>
                <a:endCxn id="102" idx="6"/>
              </p:cNvCxnSpPr>
              <p:nvPr/>
            </p:nvCxnSpPr>
            <p:spPr>
              <a:xfrm flipH="1" flipV="1">
                <a:off x="12140918" y="-1334392"/>
                <a:ext cx="381688" cy="158962"/>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10" idx="2"/>
                <a:endCxn id="95" idx="6"/>
              </p:cNvCxnSpPr>
              <p:nvPr/>
            </p:nvCxnSpPr>
            <p:spPr>
              <a:xfrm flipH="1" flipV="1">
                <a:off x="12289512" y="-1233245"/>
                <a:ext cx="233094" cy="5781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a:stCxn id="110" idx="2"/>
                <a:endCxn id="99" idx="6"/>
              </p:cNvCxnSpPr>
              <p:nvPr/>
            </p:nvCxnSpPr>
            <p:spPr>
              <a:xfrm flipH="1">
                <a:off x="12214872" y="-1175430"/>
                <a:ext cx="307734" cy="1239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7" name="Straight Connector 136"/>
              <p:cNvCxnSpPr>
                <a:stCxn id="110" idx="2"/>
                <a:endCxn id="208" idx="6"/>
              </p:cNvCxnSpPr>
              <p:nvPr/>
            </p:nvCxnSpPr>
            <p:spPr>
              <a:xfrm flipH="1">
                <a:off x="12140231" y="-1175430"/>
                <a:ext cx="382374" cy="82594"/>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110" idx="2"/>
                <a:endCxn id="96" idx="6"/>
              </p:cNvCxnSpPr>
              <p:nvPr/>
            </p:nvCxnSpPr>
            <p:spPr>
              <a:xfrm flipH="1">
                <a:off x="12288825" y="-1175430"/>
                <a:ext cx="233780" cy="18374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a:stCxn id="110" idx="2"/>
                <a:endCxn id="100" idx="6"/>
              </p:cNvCxnSpPr>
              <p:nvPr/>
            </p:nvCxnSpPr>
            <p:spPr>
              <a:xfrm flipH="1">
                <a:off x="12214185" y="-1175430"/>
                <a:ext cx="308420" cy="253944"/>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a:stCxn id="116" idx="2"/>
                <a:endCxn id="210" idx="6"/>
              </p:cNvCxnSpPr>
              <p:nvPr/>
            </p:nvCxnSpPr>
            <p:spPr>
              <a:xfrm flipH="1" flipV="1">
                <a:off x="12784535" y="-1487189"/>
                <a:ext cx="280666" cy="417036"/>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116" idx="2"/>
                <a:endCxn id="211" idx="6"/>
              </p:cNvCxnSpPr>
              <p:nvPr/>
            </p:nvCxnSpPr>
            <p:spPr>
              <a:xfrm flipH="1" flipV="1">
                <a:off x="12709895" y="-1416985"/>
                <a:ext cx="355306" cy="346832"/>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a:stCxn id="116" idx="2"/>
                <a:endCxn id="212" idx="6"/>
              </p:cNvCxnSpPr>
              <p:nvPr/>
            </p:nvCxnSpPr>
            <p:spPr>
              <a:xfrm flipH="1" flipV="1">
                <a:off x="12635255" y="-1346780"/>
                <a:ext cx="429947" cy="276627"/>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a:stCxn id="116" idx="2"/>
                <a:endCxn id="107" idx="6"/>
              </p:cNvCxnSpPr>
              <p:nvPr/>
            </p:nvCxnSpPr>
            <p:spPr>
              <a:xfrm flipH="1" flipV="1">
                <a:off x="12783849" y="-1245635"/>
                <a:ext cx="281352" cy="17548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16" idx="2"/>
                <a:endCxn id="110" idx="6"/>
              </p:cNvCxnSpPr>
              <p:nvPr/>
            </p:nvCxnSpPr>
            <p:spPr>
              <a:xfrm flipH="1" flipV="1">
                <a:off x="12709209" y="-1175430"/>
                <a:ext cx="355993" cy="105276"/>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16" idx="2"/>
                <a:endCxn id="206" idx="6"/>
              </p:cNvCxnSpPr>
              <p:nvPr/>
            </p:nvCxnSpPr>
            <p:spPr>
              <a:xfrm flipH="1" flipV="1">
                <a:off x="12635793" y="-1107290"/>
                <a:ext cx="429408" cy="37136"/>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116" idx="2"/>
                <a:endCxn id="108" idx="6"/>
              </p:cNvCxnSpPr>
              <p:nvPr/>
            </p:nvCxnSpPr>
            <p:spPr>
              <a:xfrm flipH="1">
                <a:off x="12783163" y="-1070155"/>
                <a:ext cx="282039" cy="66074"/>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116" idx="2"/>
                <a:endCxn id="111" idx="6"/>
              </p:cNvCxnSpPr>
              <p:nvPr/>
            </p:nvCxnSpPr>
            <p:spPr>
              <a:xfrm flipH="1">
                <a:off x="12708522" y="-1070155"/>
                <a:ext cx="356679" cy="13628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116" idx="2"/>
                <a:endCxn id="113" idx="6"/>
              </p:cNvCxnSpPr>
              <p:nvPr/>
            </p:nvCxnSpPr>
            <p:spPr>
              <a:xfrm flipH="1">
                <a:off x="12633882" y="-1070155"/>
                <a:ext cx="431319" cy="20648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49" name="Oval 148"/>
              <p:cNvSpPr/>
              <p:nvPr/>
            </p:nvSpPr>
            <p:spPr>
              <a:xfrm>
                <a:off x="12990561" y="-1092734"/>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cxnSp>
            <p:nvCxnSpPr>
              <p:cNvPr id="150" name="Straight Connector 149"/>
              <p:cNvCxnSpPr/>
              <p:nvPr/>
            </p:nvCxnSpPr>
            <p:spPr>
              <a:xfrm flipH="1" flipV="1">
                <a:off x="13300531" y="-1379729"/>
                <a:ext cx="229512" cy="289047"/>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flipH="1" flipV="1">
                <a:off x="13225891" y="-1309525"/>
                <a:ext cx="304151" cy="218843"/>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a:endCxn id="203" idx="6"/>
              </p:cNvCxnSpPr>
              <p:nvPr/>
            </p:nvCxnSpPr>
            <p:spPr>
              <a:xfrm flipH="1" flipV="1">
                <a:off x="13177851" y="-1241504"/>
                <a:ext cx="352194" cy="150824"/>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a:endCxn id="115" idx="6"/>
              </p:cNvCxnSpPr>
              <p:nvPr/>
            </p:nvCxnSpPr>
            <p:spPr>
              <a:xfrm flipH="1" flipV="1">
                <a:off x="13326445" y="-1140359"/>
                <a:ext cx="203596" cy="4967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a:endCxn id="116" idx="6"/>
              </p:cNvCxnSpPr>
              <p:nvPr/>
            </p:nvCxnSpPr>
            <p:spPr>
              <a:xfrm flipH="1">
                <a:off x="13251805" y="-1090684"/>
                <a:ext cx="278240" cy="20529"/>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a:endCxn id="149" idx="6"/>
              </p:cNvCxnSpPr>
              <p:nvPr/>
            </p:nvCxnSpPr>
            <p:spPr>
              <a:xfrm flipH="1">
                <a:off x="13177164" y="-1090684"/>
                <a:ext cx="352880" cy="90733"/>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a:stCxn id="121" idx="2"/>
                <a:endCxn id="54" idx="6"/>
              </p:cNvCxnSpPr>
              <p:nvPr/>
            </p:nvCxnSpPr>
            <p:spPr>
              <a:xfrm flipH="1">
                <a:off x="13325759" y="-1092868"/>
                <a:ext cx="154247" cy="194063"/>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a:stCxn id="121" idx="6"/>
                <a:endCxn id="191" idx="2"/>
              </p:cNvCxnSpPr>
              <p:nvPr/>
            </p:nvCxnSpPr>
            <p:spPr>
              <a:xfrm flipV="1">
                <a:off x="13666609" y="-1096598"/>
                <a:ext cx="278049" cy="3732"/>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91" idx="2"/>
                <a:endCxn id="118" idx="6"/>
              </p:cNvCxnSpPr>
              <p:nvPr/>
            </p:nvCxnSpPr>
            <p:spPr>
              <a:xfrm flipH="1" flipV="1">
                <a:off x="13741247" y="-1163072"/>
                <a:ext cx="203409" cy="66473"/>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59" name="Straight Connector 158"/>
              <p:cNvCxnSpPr>
                <a:stCxn id="191" idx="2"/>
                <a:endCxn id="214" idx="6"/>
              </p:cNvCxnSpPr>
              <p:nvPr/>
            </p:nvCxnSpPr>
            <p:spPr>
              <a:xfrm flipH="1">
                <a:off x="13591969" y="-1096598"/>
                <a:ext cx="352690" cy="73936"/>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0" name="Straight Connector 159"/>
              <p:cNvCxnSpPr>
                <a:stCxn id="191" idx="2"/>
                <a:endCxn id="200" idx="6"/>
              </p:cNvCxnSpPr>
              <p:nvPr/>
            </p:nvCxnSpPr>
            <p:spPr>
              <a:xfrm flipH="1" flipV="1">
                <a:off x="13592655" y="-1264218"/>
                <a:ext cx="352003" cy="16762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91" idx="2"/>
                <a:endCxn id="120" idx="6"/>
              </p:cNvCxnSpPr>
              <p:nvPr/>
            </p:nvCxnSpPr>
            <p:spPr>
              <a:xfrm flipH="1" flipV="1">
                <a:off x="13667294" y="-1334422"/>
                <a:ext cx="277363" cy="237824"/>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91" idx="2"/>
                <a:endCxn id="117" idx="6"/>
              </p:cNvCxnSpPr>
              <p:nvPr/>
            </p:nvCxnSpPr>
            <p:spPr>
              <a:xfrm flipH="1" flipV="1">
                <a:off x="13741935" y="-1404627"/>
                <a:ext cx="202723" cy="308029"/>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a:stCxn id="191" idx="2"/>
                <a:endCxn id="213" idx="6"/>
              </p:cNvCxnSpPr>
              <p:nvPr/>
            </p:nvCxnSpPr>
            <p:spPr>
              <a:xfrm flipH="1">
                <a:off x="13591282" y="-1096598"/>
                <a:ext cx="353376" cy="315490"/>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a:stCxn id="191" idx="2"/>
                <a:endCxn id="122" idx="6"/>
              </p:cNvCxnSpPr>
              <p:nvPr/>
            </p:nvCxnSpPr>
            <p:spPr>
              <a:xfrm flipH="1">
                <a:off x="13665921" y="-1096598"/>
                <a:ext cx="278736" cy="245286"/>
              </a:xfrm>
              <a:prstGeom prst="line">
                <a:avLst/>
              </a:prstGeom>
              <a:ln w="12700">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191" idx="2"/>
                <a:endCxn id="119" idx="6"/>
              </p:cNvCxnSpPr>
              <p:nvPr/>
            </p:nvCxnSpPr>
            <p:spPr>
              <a:xfrm flipH="1">
                <a:off x="13740563" y="-1096598"/>
                <a:ext cx="204096" cy="175082"/>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a:stCxn id="194" idx="2"/>
                <a:endCxn id="189" idx="6"/>
              </p:cNvCxnSpPr>
              <p:nvPr/>
            </p:nvCxnSpPr>
            <p:spPr>
              <a:xfrm flipH="1" flipV="1">
                <a:off x="14129114" y="-1582030"/>
                <a:ext cx="63182" cy="24039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7" name="Straight Connector 166"/>
              <p:cNvCxnSpPr>
                <a:stCxn id="194" idx="2"/>
                <a:endCxn id="190" idx="6"/>
              </p:cNvCxnSpPr>
              <p:nvPr/>
            </p:nvCxnSpPr>
            <p:spPr>
              <a:xfrm flipH="1">
                <a:off x="14128428" y="-1341635"/>
                <a:ext cx="63868" cy="116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8" name="Straight Connector 167"/>
              <p:cNvCxnSpPr>
                <a:stCxn id="194" idx="2"/>
                <a:endCxn id="191" idx="6"/>
              </p:cNvCxnSpPr>
              <p:nvPr/>
            </p:nvCxnSpPr>
            <p:spPr>
              <a:xfrm flipH="1">
                <a:off x="14131260" y="-1341635"/>
                <a:ext cx="61035" cy="24503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69" name="Straight Connector 168"/>
              <p:cNvCxnSpPr>
                <a:stCxn id="194" idx="2"/>
                <a:endCxn id="192" idx="6"/>
              </p:cNvCxnSpPr>
              <p:nvPr/>
            </p:nvCxnSpPr>
            <p:spPr>
              <a:xfrm flipH="1">
                <a:off x="14130573" y="-1341635"/>
                <a:ext cx="61721" cy="486592"/>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0" name="Straight Connector 169"/>
              <p:cNvCxnSpPr>
                <a:stCxn id="194" idx="2"/>
                <a:endCxn id="193" idx="6"/>
              </p:cNvCxnSpPr>
              <p:nvPr/>
            </p:nvCxnSpPr>
            <p:spPr>
              <a:xfrm flipH="1">
                <a:off x="14129887" y="-1341635"/>
                <a:ext cx="62407" cy="728148"/>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195" idx="2"/>
                <a:endCxn id="189" idx="6"/>
              </p:cNvCxnSpPr>
              <p:nvPr/>
            </p:nvCxnSpPr>
            <p:spPr>
              <a:xfrm flipH="1" flipV="1">
                <a:off x="14129114" y="-1582030"/>
                <a:ext cx="66014" cy="48427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2" name="Straight Connector 171"/>
              <p:cNvCxnSpPr>
                <a:stCxn id="195" idx="2"/>
                <a:endCxn id="190" idx="6"/>
              </p:cNvCxnSpPr>
              <p:nvPr/>
            </p:nvCxnSpPr>
            <p:spPr>
              <a:xfrm flipH="1" flipV="1">
                <a:off x="14128428" y="-1340474"/>
                <a:ext cx="66702" cy="24271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3" name="Straight Connector 172"/>
              <p:cNvCxnSpPr>
                <a:stCxn id="195" idx="2"/>
                <a:endCxn id="191" idx="6"/>
              </p:cNvCxnSpPr>
              <p:nvPr/>
            </p:nvCxnSpPr>
            <p:spPr>
              <a:xfrm flipH="1">
                <a:off x="14131260" y="-1097759"/>
                <a:ext cx="63868" cy="116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195" idx="2"/>
                <a:endCxn id="192" idx="6"/>
              </p:cNvCxnSpPr>
              <p:nvPr/>
            </p:nvCxnSpPr>
            <p:spPr>
              <a:xfrm flipH="1">
                <a:off x="14130573" y="-1097759"/>
                <a:ext cx="64555" cy="24271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5" name="Straight Connector 174"/>
              <p:cNvCxnSpPr>
                <a:stCxn id="195" idx="2"/>
                <a:endCxn id="193" idx="6"/>
              </p:cNvCxnSpPr>
              <p:nvPr/>
            </p:nvCxnSpPr>
            <p:spPr>
              <a:xfrm flipH="1">
                <a:off x="14129887" y="-1097759"/>
                <a:ext cx="65241" cy="48427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96" idx="2"/>
                <a:endCxn id="189" idx="6"/>
              </p:cNvCxnSpPr>
              <p:nvPr/>
            </p:nvCxnSpPr>
            <p:spPr>
              <a:xfrm flipH="1" flipV="1">
                <a:off x="14129114" y="-1582030"/>
                <a:ext cx="65328" cy="725826"/>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96" idx="2"/>
                <a:endCxn id="191" idx="6"/>
              </p:cNvCxnSpPr>
              <p:nvPr/>
            </p:nvCxnSpPr>
            <p:spPr>
              <a:xfrm flipH="1" flipV="1">
                <a:off x="14131260" y="-1096598"/>
                <a:ext cx="63182" cy="24039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196" idx="2"/>
                <a:endCxn id="192" idx="6"/>
              </p:cNvCxnSpPr>
              <p:nvPr/>
            </p:nvCxnSpPr>
            <p:spPr>
              <a:xfrm flipH="1">
                <a:off x="14130573" y="-856205"/>
                <a:ext cx="63868" cy="116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196" idx="2"/>
                <a:endCxn id="193" idx="6"/>
              </p:cNvCxnSpPr>
              <p:nvPr/>
            </p:nvCxnSpPr>
            <p:spPr>
              <a:xfrm flipH="1">
                <a:off x="14129887" y="-856205"/>
                <a:ext cx="64555" cy="24271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194" idx="6"/>
                <a:endCxn id="197" idx="2"/>
              </p:cNvCxnSpPr>
              <p:nvPr/>
            </p:nvCxnSpPr>
            <p:spPr>
              <a:xfrm flipV="1">
                <a:off x="14378898" y="-1342796"/>
                <a:ext cx="63868" cy="116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a:stCxn id="197" idx="2"/>
                <a:endCxn id="195" idx="6"/>
              </p:cNvCxnSpPr>
              <p:nvPr/>
            </p:nvCxnSpPr>
            <p:spPr>
              <a:xfrm flipH="1">
                <a:off x="14381731" y="-1342796"/>
                <a:ext cx="61035" cy="24503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a:stCxn id="197" idx="2"/>
                <a:endCxn id="196" idx="6"/>
              </p:cNvCxnSpPr>
              <p:nvPr/>
            </p:nvCxnSpPr>
            <p:spPr>
              <a:xfrm flipH="1">
                <a:off x="14381045" y="-1342796"/>
                <a:ext cx="61721" cy="486592"/>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198" idx="2"/>
                <a:endCxn id="194" idx="6"/>
              </p:cNvCxnSpPr>
              <p:nvPr/>
            </p:nvCxnSpPr>
            <p:spPr>
              <a:xfrm flipH="1" flipV="1">
                <a:off x="14378898" y="-1341635"/>
                <a:ext cx="66702" cy="24271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4" name="Straight Connector 183"/>
              <p:cNvCxnSpPr>
                <a:stCxn id="198" idx="2"/>
                <a:endCxn id="195" idx="6"/>
              </p:cNvCxnSpPr>
              <p:nvPr/>
            </p:nvCxnSpPr>
            <p:spPr>
              <a:xfrm flipH="1">
                <a:off x="14381731" y="-1098920"/>
                <a:ext cx="63868" cy="116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5" name="Straight Connector 184"/>
              <p:cNvCxnSpPr>
                <a:stCxn id="198" idx="2"/>
                <a:endCxn id="196" idx="6"/>
              </p:cNvCxnSpPr>
              <p:nvPr/>
            </p:nvCxnSpPr>
            <p:spPr>
              <a:xfrm flipH="1">
                <a:off x="14381045" y="-1098920"/>
                <a:ext cx="64555" cy="24271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199" idx="2"/>
                <a:endCxn id="194" idx="6"/>
              </p:cNvCxnSpPr>
              <p:nvPr/>
            </p:nvCxnSpPr>
            <p:spPr>
              <a:xfrm flipH="1" flipV="1">
                <a:off x="14378898" y="-1341635"/>
                <a:ext cx="66014" cy="484270"/>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7" name="Straight Connector 186"/>
              <p:cNvCxnSpPr>
                <a:stCxn id="199" idx="2"/>
                <a:endCxn id="195" idx="6"/>
              </p:cNvCxnSpPr>
              <p:nvPr/>
            </p:nvCxnSpPr>
            <p:spPr>
              <a:xfrm flipH="1" flipV="1">
                <a:off x="14381731" y="-1097759"/>
                <a:ext cx="63182" cy="240395"/>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a:stCxn id="199" idx="2"/>
                <a:endCxn id="196" idx="6"/>
              </p:cNvCxnSpPr>
              <p:nvPr/>
            </p:nvCxnSpPr>
            <p:spPr>
              <a:xfrm flipH="1">
                <a:off x="14381045" y="-857364"/>
                <a:ext cx="63868" cy="1161"/>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89" name="Oval 188"/>
              <p:cNvSpPr/>
              <p:nvPr/>
            </p:nvSpPr>
            <p:spPr>
              <a:xfrm>
                <a:off x="13942511" y="-1674814"/>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0" name="Oval 189"/>
              <p:cNvSpPr/>
              <p:nvPr/>
            </p:nvSpPr>
            <p:spPr>
              <a:xfrm>
                <a:off x="13941825" y="-1433258"/>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1" name="Oval 190"/>
              <p:cNvSpPr/>
              <p:nvPr/>
            </p:nvSpPr>
            <p:spPr>
              <a:xfrm>
                <a:off x="13944657" y="-1189382"/>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2" name="Oval 191"/>
              <p:cNvSpPr/>
              <p:nvPr/>
            </p:nvSpPr>
            <p:spPr>
              <a:xfrm>
                <a:off x="13943970" y="-947827"/>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3" name="Oval 192"/>
              <p:cNvSpPr/>
              <p:nvPr/>
            </p:nvSpPr>
            <p:spPr>
              <a:xfrm>
                <a:off x="13943284" y="-706271"/>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4" name="Oval 193"/>
              <p:cNvSpPr/>
              <p:nvPr/>
            </p:nvSpPr>
            <p:spPr>
              <a:xfrm>
                <a:off x="14192295" y="-1434419"/>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5" name="Oval 194"/>
              <p:cNvSpPr/>
              <p:nvPr/>
            </p:nvSpPr>
            <p:spPr>
              <a:xfrm>
                <a:off x="14195128" y="-1190543"/>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6" name="Oval 195"/>
              <p:cNvSpPr/>
              <p:nvPr/>
            </p:nvSpPr>
            <p:spPr>
              <a:xfrm>
                <a:off x="14194442" y="-948988"/>
                <a:ext cx="186603" cy="185567"/>
              </a:xfrm>
              <a:prstGeom prst="ellipse">
                <a:avLst/>
              </a:prstGeom>
              <a:solidFill>
                <a:schemeClr val="bg1"/>
              </a:solidFill>
              <a:ln w="15875">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7" name="Oval 196"/>
              <p:cNvSpPr/>
              <p:nvPr/>
            </p:nvSpPr>
            <p:spPr>
              <a:xfrm>
                <a:off x="14442766" y="-1435580"/>
                <a:ext cx="186603" cy="185567"/>
              </a:xfrm>
              <a:prstGeom prst="ellipse">
                <a:avLst/>
              </a:prstGeom>
              <a:solidFill>
                <a:schemeClr val="bg1"/>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8" name="Oval 197"/>
              <p:cNvSpPr/>
              <p:nvPr/>
            </p:nvSpPr>
            <p:spPr>
              <a:xfrm>
                <a:off x="14445600" y="-1191704"/>
                <a:ext cx="186603" cy="185567"/>
              </a:xfrm>
              <a:prstGeom prst="ellipse">
                <a:avLst/>
              </a:prstGeom>
              <a:solidFill>
                <a:schemeClr val="bg1"/>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199" name="Oval 198"/>
              <p:cNvSpPr/>
              <p:nvPr/>
            </p:nvSpPr>
            <p:spPr>
              <a:xfrm>
                <a:off x="14444913" y="-950148"/>
                <a:ext cx="186603" cy="185567"/>
              </a:xfrm>
              <a:prstGeom prst="ellipse">
                <a:avLst/>
              </a:prstGeom>
              <a:solidFill>
                <a:schemeClr val="bg1"/>
              </a:solidFill>
              <a:ln w="12700">
                <a:solidFill>
                  <a:schemeClr val="tx2"/>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00" name="Oval 199"/>
              <p:cNvSpPr/>
              <p:nvPr/>
            </p:nvSpPr>
            <p:spPr>
              <a:xfrm>
                <a:off x="13406052" y="-1357002"/>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01" name="Oval 200"/>
              <p:cNvSpPr/>
              <p:nvPr/>
            </p:nvSpPr>
            <p:spPr>
              <a:xfrm>
                <a:off x="13140528" y="-1474697"/>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02" name="Oval 201"/>
              <p:cNvSpPr/>
              <p:nvPr/>
            </p:nvSpPr>
            <p:spPr>
              <a:xfrm>
                <a:off x="13065888" y="-140449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03" name="Oval 202"/>
              <p:cNvSpPr/>
              <p:nvPr/>
            </p:nvSpPr>
            <p:spPr>
              <a:xfrm>
                <a:off x="12991248" y="-1334288"/>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04" name="Oval 203"/>
              <p:cNvSpPr/>
              <p:nvPr/>
            </p:nvSpPr>
            <p:spPr>
              <a:xfrm>
                <a:off x="12989875" y="-851178"/>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cxnSp>
            <p:nvCxnSpPr>
              <p:cNvPr id="205" name="Straight Connector 204"/>
              <p:cNvCxnSpPr/>
              <p:nvPr/>
            </p:nvCxnSpPr>
            <p:spPr>
              <a:xfrm flipH="1">
                <a:off x="12139545" y="-1175430"/>
                <a:ext cx="383061" cy="324148"/>
              </a:xfrm>
              <a:prstGeom prst="line">
                <a:avLst/>
              </a:prstGeom>
              <a:ln w="952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06" name="Oval 205"/>
              <p:cNvSpPr/>
              <p:nvPr/>
            </p:nvSpPr>
            <p:spPr>
              <a:xfrm>
                <a:off x="12449190" y="-1200074"/>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07" name="Oval 206"/>
              <p:cNvSpPr/>
              <p:nvPr/>
            </p:nvSpPr>
            <p:spPr>
              <a:xfrm>
                <a:off x="11952942" y="-944064"/>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08" name="Oval 207"/>
              <p:cNvSpPr/>
              <p:nvPr/>
            </p:nvSpPr>
            <p:spPr>
              <a:xfrm>
                <a:off x="11953628" y="-1185620"/>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09" name="Oval 208"/>
              <p:cNvSpPr/>
              <p:nvPr/>
            </p:nvSpPr>
            <p:spPr>
              <a:xfrm>
                <a:off x="12672572" y="-1650177"/>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10" name="Oval 209"/>
              <p:cNvSpPr/>
              <p:nvPr/>
            </p:nvSpPr>
            <p:spPr>
              <a:xfrm>
                <a:off x="12597932" y="-1579973"/>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11" name="Oval 210"/>
              <p:cNvSpPr/>
              <p:nvPr/>
            </p:nvSpPr>
            <p:spPr>
              <a:xfrm>
                <a:off x="12523292" y="-1509768"/>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12" name="Oval 211"/>
              <p:cNvSpPr/>
              <p:nvPr/>
            </p:nvSpPr>
            <p:spPr>
              <a:xfrm>
                <a:off x="12448652" y="-1439564"/>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13" name="Oval 212"/>
              <p:cNvSpPr/>
              <p:nvPr/>
            </p:nvSpPr>
            <p:spPr>
              <a:xfrm>
                <a:off x="13404679" y="-873891"/>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sp>
            <p:nvSpPr>
              <p:cNvPr id="214" name="Oval 213"/>
              <p:cNvSpPr/>
              <p:nvPr/>
            </p:nvSpPr>
            <p:spPr>
              <a:xfrm>
                <a:off x="13405366" y="-1115446"/>
                <a:ext cx="186603" cy="185567"/>
              </a:xfrm>
              <a:prstGeom prst="ellipse">
                <a:avLst/>
              </a:prstGeom>
              <a:solidFill>
                <a:schemeClr val="bg1"/>
              </a:solidFill>
              <a:ln w="15875">
                <a:solidFill>
                  <a:srgbClr val="76B900"/>
                </a:solidFill>
              </a:ln>
              <a:effectLst/>
            </p:spPr>
            <p:style>
              <a:lnRef idx="1">
                <a:schemeClr val="accent1"/>
              </a:lnRef>
              <a:fillRef idx="3">
                <a:schemeClr val="accent1"/>
              </a:fillRef>
              <a:effectRef idx="2">
                <a:schemeClr val="accent1"/>
              </a:effectRef>
              <a:fontRef idx="minor">
                <a:schemeClr val="lt1"/>
              </a:fontRef>
            </p:style>
            <p:txBody>
              <a:bodyPr lIns="29628" tIns="14814" rIns="29628" bIns="14814" rtlCol="0" anchor="ctr"/>
              <a:lstStyle/>
              <a:p>
                <a:pPr algn="ctr" defTabSz="380996" fontAlgn="base">
                  <a:spcBef>
                    <a:spcPct val="0"/>
                  </a:spcBef>
                  <a:spcAft>
                    <a:spcPct val="0"/>
                  </a:spcAft>
                </a:pPr>
                <a:endParaRPr lang="en-US" sz="1867" baseline="30000" dirty="0">
                  <a:solidFill>
                    <a:srgbClr val="FFFFFF"/>
                  </a:solidFill>
                </a:endParaRPr>
              </a:p>
            </p:txBody>
          </p:sp>
        </p:grpSp>
      </p:grpSp>
      <p:sp>
        <p:nvSpPr>
          <p:cNvPr id="215" name="Rectangle 214"/>
          <p:cNvSpPr/>
          <p:nvPr/>
        </p:nvSpPr>
        <p:spPr>
          <a:xfrm>
            <a:off x="6001897" y="2699054"/>
            <a:ext cx="2684955" cy="345006"/>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96" fontAlgn="base">
              <a:lnSpc>
                <a:spcPct val="90000"/>
              </a:lnSpc>
              <a:spcBef>
                <a:spcPct val="0"/>
              </a:spcBef>
              <a:spcAft>
                <a:spcPct val="0"/>
              </a:spcAft>
            </a:pPr>
            <a:r>
              <a:rPr lang="en-US" sz="1167" b="1" dirty="0">
                <a:solidFill>
                  <a:srgbClr val="000000"/>
                </a:solidFill>
              </a:rPr>
              <a:t>ImageNet</a:t>
            </a:r>
            <a:endParaRPr lang="en-US" sz="1000" dirty="0">
              <a:solidFill>
                <a:srgbClr val="000000"/>
              </a:solidFill>
            </a:endParaRPr>
          </a:p>
        </p:txBody>
      </p:sp>
      <p:pic>
        <p:nvPicPr>
          <p:cNvPr id="217" name="Picture 3" descr="https://howell2011.files.wordpress.com/2012/02/opencv-mac.jpg"/>
          <p:cNvPicPr>
            <a:picLocks noChangeAspect="1" noChangeArrowheads="1"/>
          </p:cNvPicPr>
          <p:nvPr/>
        </p:nvPicPr>
        <p:blipFill rotWithShape="1">
          <a:blip r:embed="rId5" cstate="print">
            <a:extLst>
              <a:ext uri="{28A0092B-C50C-407E-A947-70E740481C1C}">
                <a14:useLocalDpi xmlns:a14="http://schemas.microsoft.com/office/drawing/2010/main"/>
              </a:ext>
            </a:extLst>
          </a:blip>
          <a:srcRect r="-517"/>
          <a:stretch/>
        </p:blipFill>
        <p:spPr bwMode="auto">
          <a:xfrm>
            <a:off x="484509" y="3175405"/>
            <a:ext cx="2659573" cy="1054625"/>
          </a:xfrm>
          <a:prstGeom prst="rect">
            <a:avLst/>
          </a:prstGeom>
          <a:solidFill>
            <a:srgbClr val="92D050"/>
          </a:solidFill>
          <a:ln>
            <a:noFill/>
          </a:ln>
        </p:spPr>
      </p:pic>
      <p:sp>
        <p:nvSpPr>
          <p:cNvPr id="11" name="Rectangle 10"/>
          <p:cNvSpPr/>
          <p:nvPr/>
        </p:nvSpPr>
        <p:spPr>
          <a:xfrm>
            <a:off x="6406789" y="4330553"/>
            <a:ext cx="309446" cy="1594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96" fontAlgn="base">
              <a:spcBef>
                <a:spcPct val="0"/>
              </a:spcBef>
              <a:spcAft>
                <a:spcPct val="0"/>
              </a:spcAft>
            </a:pPr>
            <a:endParaRPr lang="en-US" sz="1500">
              <a:solidFill>
                <a:srgbClr val="FFFFFF"/>
              </a:solidFill>
            </a:endParaRPr>
          </a:p>
        </p:txBody>
      </p:sp>
      <p:sp>
        <p:nvSpPr>
          <p:cNvPr id="218" name="Rectangle 217"/>
          <p:cNvSpPr/>
          <p:nvPr/>
        </p:nvSpPr>
        <p:spPr>
          <a:xfrm>
            <a:off x="8087710" y="4330553"/>
            <a:ext cx="309446" cy="1594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80996" fontAlgn="base">
              <a:spcBef>
                <a:spcPct val="0"/>
              </a:spcBef>
              <a:spcAft>
                <a:spcPct val="0"/>
              </a:spcAft>
            </a:pPr>
            <a:endParaRPr lang="en-US" sz="1500">
              <a:solidFill>
                <a:srgbClr val="FFFFFF"/>
              </a:solidFill>
            </a:endParaRPr>
          </a:p>
        </p:txBody>
      </p:sp>
      <p:sp>
        <p:nvSpPr>
          <p:cNvPr id="216" name="TextBox 215"/>
          <p:cNvSpPr txBox="1"/>
          <p:nvPr/>
        </p:nvSpPr>
        <p:spPr>
          <a:xfrm>
            <a:off x="5438" y="5732615"/>
            <a:ext cx="3680669" cy="271934"/>
          </a:xfrm>
          <a:prstGeom prst="rect">
            <a:avLst/>
          </a:prstGeom>
          <a:noFill/>
        </p:spPr>
        <p:txBody>
          <a:bodyPr wrap="square" rtlCol="0">
            <a:spAutoFit/>
          </a:bodyPr>
          <a:lstStyle/>
          <a:p>
            <a:r>
              <a:rPr lang="en-US" sz="1167" dirty="0"/>
              <a:t>Slide courtesy of Steve Oberlin, NVIDIA</a:t>
            </a:r>
          </a:p>
        </p:txBody>
      </p:sp>
    </p:spTree>
    <p:extLst>
      <p:ext uri="{BB962C8B-B14F-4D97-AF65-F5344CB8AC3E}">
        <p14:creationId xmlns:p14="http://schemas.microsoft.com/office/powerpoint/2010/main" val="80396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Parallel forward path</a:t>
            </a:r>
            <a:endParaRPr lang="zh-CN" altLang="en-US" sz="3600" dirty="0"/>
          </a:p>
        </p:txBody>
      </p:sp>
      <p:pic>
        <p:nvPicPr>
          <p:cNvPr id="3" name="图片 2"/>
          <p:cNvPicPr>
            <a:picLocks noChangeAspect="1"/>
          </p:cNvPicPr>
          <p:nvPr/>
        </p:nvPicPr>
        <p:blipFill>
          <a:blip r:embed="rId2"/>
          <a:stretch>
            <a:fillRect/>
          </a:stretch>
        </p:blipFill>
        <p:spPr>
          <a:xfrm>
            <a:off x="679547" y="1565031"/>
            <a:ext cx="7784905" cy="3947379"/>
          </a:xfrm>
          <a:prstGeom prst="rect">
            <a:avLst/>
          </a:prstGeom>
          <a:ln>
            <a:solidFill>
              <a:srgbClr val="00B0F0"/>
            </a:solidFill>
          </a:ln>
        </p:spPr>
      </p:pic>
      <p:sp>
        <p:nvSpPr>
          <p:cNvPr id="4" name="矩形 3"/>
          <p:cNvSpPr/>
          <p:nvPr/>
        </p:nvSpPr>
        <p:spPr>
          <a:xfrm>
            <a:off x="5475293" y="2705928"/>
            <a:ext cx="2098651" cy="369332"/>
          </a:xfrm>
          <a:prstGeom prst="rect">
            <a:avLst/>
          </a:prstGeom>
          <a:ln w="19050">
            <a:solidFill>
              <a:srgbClr val="00B050"/>
            </a:solidFill>
          </a:ln>
        </p:spPr>
        <p:txBody>
          <a:bodyPr wrap="none">
            <a:spAutoFit/>
          </a:bodyPr>
          <a:lstStyle/>
          <a:p>
            <a:r>
              <a:rPr lang="en-US" altLang="zh-CN" dirty="0"/>
              <a:t>N*M*</a:t>
            </a:r>
            <a:r>
              <a:rPr lang="en-US" altLang="zh-CN" dirty="0" err="1"/>
              <a:t>H_out</a:t>
            </a:r>
            <a:r>
              <a:rPr lang="en-US" altLang="zh-CN" dirty="0"/>
              <a:t>*</a:t>
            </a:r>
            <a:r>
              <a:rPr lang="en-US" altLang="zh-CN" dirty="0" err="1"/>
              <a:t>W_out</a:t>
            </a:r>
            <a:endParaRPr lang="zh-CN" altLang="en-US" dirty="0"/>
          </a:p>
        </p:txBody>
      </p:sp>
      <p:sp>
        <p:nvSpPr>
          <p:cNvPr id="5" name="矩形 4"/>
          <p:cNvSpPr/>
          <p:nvPr/>
        </p:nvSpPr>
        <p:spPr>
          <a:xfrm>
            <a:off x="628649" y="5512410"/>
            <a:ext cx="7835803" cy="646331"/>
          </a:xfrm>
          <a:prstGeom prst="rect">
            <a:avLst/>
          </a:prstGeom>
        </p:spPr>
        <p:txBody>
          <a:bodyPr wrap="square">
            <a:spAutoFit/>
          </a:bodyPr>
          <a:lstStyle/>
          <a:p>
            <a:r>
              <a:rPr lang="en-US" altLang="zh-CN" dirty="0"/>
              <a:t>Different parallel samples in a mini-batch, different output feature maps for the same sample, and different elements for each output feature map.  In Parallel.</a:t>
            </a:r>
            <a:endParaRPr lang="zh-CN" altLang="en-US" dirty="0"/>
          </a:p>
        </p:txBody>
      </p:sp>
      <p:sp>
        <p:nvSpPr>
          <p:cNvPr id="6" name="矩形 5"/>
          <p:cNvSpPr/>
          <p:nvPr/>
        </p:nvSpPr>
        <p:spPr>
          <a:xfrm>
            <a:off x="791308" y="2787162"/>
            <a:ext cx="3798277" cy="9671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59508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Parallel forward path</a:t>
            </a:r>
            <a:endParaRPr lang="zh-CN" altLang="en-US" sz="3600" dirty="0"/>
          </a:p>
        </p:txBody>
      </p:sp>
      <p:sp>
        <p:nvSpPr>
          <p:cNvPr id="3" name="Content Placeholder 5"/>
          <p:cNvSpPr txBox="1">
            <a:spLocks/>
          </p:cNvSpPr>
          <p:nvPr/>
        </p:nvSpPr>
        <p:spPr>
          <a:xfrm>
            <a:off x="685800" y="1690690"/>
            <a:ext cx="7923213" cy="4516680"/>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rgbClr val="FF0000"/>
                </a:solidFill>
              </a:rPr>
              <a:t>Threads Organization</a:t>
            </a:r>
            <a:r>
              <a:rPr lang="en-US" altLang="zh-CN" dirty="0"/>
              <a:t>:</a:t>
            </a:r>
          </a:p>
          <a:p>
            <a:pPr lvl="1">
              <a:lnSpc>
                <a:spcPct val="110000"/>
              </a:lnSpc>
            </a:pPr>
            <a:r>
              <a:rPr lang="zh-CN" altLang="en-US" dirty="0"/>
              <a:t>假设每个线程将计算一个输出特征图中的一个元素。 </a:t>
            </a:r>
            <a:endParaRPr lang="en-US" altLang="zh-CN" dirty="0"/>
          </a:p>
          <a:p>
            <a:pPr lvl="1">
              <a:lnSpc>
                <a:spcPct val="110000"/>
              </a:lnSpc>
            </a:pPr>
            <a:r>
              <a:rPr lang="zh-CN" altLang="en-US" dirty="0"/>
              <a:t>使用二维线程块，每个块对应一个 </a:t>
            </a:r>
            <a:r>
              <a:rPr lang="en-US" altLang="zh-CN" dirty="0"/>
              <a:t>(TILE_WIDTH x TILE_WIDTH) </a:t>
            </a:r>
            <a:r>
              <a:rPr lang="zh-CN" altLang="en-US" dirty="0"/>
              <a:t>元素的瓦片</a:t>
            </a:r>
            <a:r>
              <a:rPr lang="en-US" altLang="zh-CN" dirty="0"/>
              <a:t>.</a:t>
            </a:r>
          </a:p>
          <a:p>
            <a:pPr lvl="1">
              <a:lnSpc>
                <a:spcPct val="110000"/>
              </a:lnSpc>
            </a:pPr>
            <a:r>
              <a:rPr lang="en-US" altLang="zh-CN" dirty="0"/>
              <a:t>e.g. TILE_WIDTH=16, then 256 threads per block.</a:t>
            </a:r>
          </a:p>
          <a:p>
            <a:pPr lvl="1"/>
            <a:endParaRPr lang="en-US" altLang="zh-CN" dirty="0"/>
          </a:p>
          <a:p>
            <a:r>
              <a:rPr lang="en-US" altLang="zh-CN" dirty="0">
                <a:solidFill>
                  <a:srgbClr val="FF0000"/>
                </a:solidFill>
              </a:rPr>
              <a:t>Blocks are organized into a 3D grid:</a:t>
            </a:r>
          </a:p>
          <a:p>
            <a:pPr lvl="1">
              <a:lnSpc>
                <a:spcPct val="110000"/>
              </a:lnSpc>
            </a:pPr>
            <a:r>
              <a:rPr lang="en-US" altLang="zh-CN" dirty="0"/>
              <a:t>1. </a:t>
            </a:r>
            <a:r>
              <a:rPr lang="zh-CN" altLang="en-US" dirty="0"/>
              <a:t>网格的第一个维度（</a:t>
            </a:r>
            <a:r>
              <a:rPr lang="en-US" dirty="0"/>
              <a:t>X）</a:t>
            </a:r>
            <a:r>
              <a:rPr lang="zh-CN" altLang="en-US" dirty="0"/>
              <a:t>对应于批量中的样本（</a:t>
            </a:r>
            <a:r>
              <a:rPr lang="en-US" dirty="0"/>
              <a:t>N）； </a:t>
            </a:r>
          </a:p>
          <a:p>
            <a:pPr lvl="1">
              <a:lnSpc>
                <a:spcPct val="110000"/>
              </a:lnSpc>
            </a:pPr>
            <a:r>
              <a:rPr lang="en-US" dirty="0"/>
              <a:t>2. </a:t>
            </a:r>
            <a:r>
              <a:rPr lang="zh-CN" altLang="en-US" dirty="0"/>
              <a:t>第二个维度（</a:t>
            </a:r>
            <a:r>
              <a:rPr lang="en-US" dirty="0"/>
              <a:t>Y）</a:t>
            </a:r>
            <a:r>
              <a:rPr lang="zh-CN" altLang="en-US" dirty="0"/>
              <a:t>对应于（</a:t>
            </a:r>
            <a:r>
              <a:rPr lang="en-US" dirty="0"/>
              <a:t>M）</a:t>
            </a:r>
            <a:r>
              <a:rPr lang="zh-CN" altLang="en-US" dirty="0"/>
              <a:t>输出特征图；</a:t>
            </a:r>
            <a:endParaRPr lang="en-US" altLang="zh-CN" dirty="0"/>
          </a:p>
          <a:p>
            <a:pPr lvl="1">
              <a:lnSpc>
                <a:spcPct val="110000"/>
              </a:lnSpc>
            </a:pPr>
            <a:r>
              <a:rPr lang="en-US" altLang="zh-CN" dirty="0"/>
              <a:t>3. </a:t>
            </a:r>
            <a:r>
              <a:rPr lang="zh-CN" altLang="en-US" dirty="0"/>
              <a:t>最后一个维度（</a:t>
            </a:r>
            <a:r>
              <a:rPr lang="en-US" dirty="0"/>
              <a:t>Z）</a:t>
            </a:r>
            <a:r>
              <a:rPr lang="zh-CN" altLang="en-US" dirty="0"/>
              <a:t>定义在输出特征图的位置。</a:t>
            </a:r>
            <a:endParaRPr lang="en-US" altLang="zh-CN" dirty="0"/>
          </a:p>
        </p:txBody>
      </p:sp>
    </p:spTree>
    <p:extLst>
      <p:ext uri="{BB962C8B-B14F-4D97-AF65-F5344CB8AC3E}">
        <p14:creationId xmlns:p14="http://schemas.microsoft.com/office/powerpoint/2010/main" val="457448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Parallel forward path</a:t>
            </a:r>
            <a:endParaRPr lang="zh-CN" altLang="en-US" sz="3600" dirty="0"/>
          </a:p>
        </p:txBody>
      </p:sp>
      <p:sp>
        <p:nvSpPr>
          <p:cNvPr id="3" name="Content Placeholder 5"/>
          <p:cNvSpPr txBox="1">
            <a:spLocks/>
          </p:cNvSpPr>
          <p:nvPr/>
        </p:nvSpPr>
        <p:spPr>
          <a:xfrm>
            <a:off x="685800" y="1690690"/>
            <a:ext cx="7923213" cy="45166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2400" dirty="0"/>
              <a:t>方便起见，定义</a:t>
            </a:r>
            <a:r>
              <a:rPr lang="en-US" altLang="zh-CN" sz="2400" dirty="0" err="1"/>
              <a:t>H_out</a:t>
            </a:r>
            <a:r>
              <a:rPr lang="en-US" altLang="zh-CN" sz="2400" dirty="0"/>
              <a:t> (height of the output image) </a:t>
            </a:r>
            <a:r>
              <a:rPr lang="zh-CN" altLang="en-US" sz="2400" dirty="0"/>
              <a:t>和</a:t>
            </a:r>
            <a:r>
              <a:rPr lang="en-US" altLang="zh-CN" sz="2400" dirty="0"/>
              <a:t> </a:t>
            </a:r>
            <a:r>
              <a:rPr lang="en-US" altLang="zh-CN" sz="2400" dirty="0" err="1"/>
              <a:t>W_out</a:t>
            </a:r>
            <a:r>
              <a:rPr lang="en-US" altLang="zh-CN" sz="2400" dirty="0"/>
              <a:t> (width of the output image) </a:t>
            </a:r>
            <a:r>
              <a:rPr lang="zh-CN" altLang="en-US" sz="2400" dirty="0"/>
              <a:t>是</a:t>
            </a:r>
            <a:r>
              <a:rPr lang="en-US" altLang="zh-CN" sz="2400" dirty="0"/>
              <a:t>TILE_WIDTH</a:t>
            </a:r>
            <a:r>
              <a:rPr lang="zh-CN" altLang="en-US" sz="2400" dirty="0"/>
              <a:t>的整倍数</a:t>
            </a:r>
            <a:r>
              <a:rPr lang="en-US" altLang="zh-CN" sz="2400" dirty="0"/>
              <a:t> (set to 16 below):</a:t>
            </a:r>
          </a:p>
        </p:txBody>
      </p:sp>
      <p:sp>
        <p:nvSpPr>
          <p:cNvPr id="5" name="Rectangle 3"/>
          <p:cNvSpPr/>
          <p:nvPr/>
        </p:nvSpPr>
        <p:spPr>
          <a:xfrm>
            <a:off x="811090" y="3182431"/>
            <a:ext cx="7521819" cy="2862322"/>
          </a:xfrm>
          <a:prstGeom prst="rect">
            <a:avLst/>
          </a:prstGeom>
          <a:ln w="19050">
            <a:solidFill>
              <a:schemeClr val="accent1"/>
            </a:solidFill>
          </a:ln>
        </p:spPr>
        <p:txBody>
          <a:bodyPr wrap="square">
            <a:spAutoFit/>
          </a:bodyPr>
          <a:lstStyle/>
          <a:p>
            <a:r>
              <a:rPr lang="en-US" altLang="zh-CN" dirty="0">
                <a:latin typeface="Courier New" panose="02070309020205020404" pitchFamily="49" charset="0"/>
                <a:cs typeface="Courier New" panose="02070309020205020404" pitchFamily="49" charset="0"/>
              </a:rPr>
              <a:t># define TILE_WIDTH 16</a:t>
            </a:r>
          </a:p>
          <a:p>
            <a:r>
              <a:rPr lang="en-US" altLang="zh-CN" dirty="0">
                <a:solidFill>
                  <a:schemeClr val="accent6">
                    <a:lumMod val="60000"/>
                    <a:lumOff val="40000"/>
                  </a:schemeClr>
                </a:solidFill>
                <a:latin typeface="Courier New" panose="02070309020205020404" pitchFamily="49" charset="0"/>
                <a:cs typeface="Courier New" panose="02070309020205020404" pitchFamily="49" charset="0"/>
              </a:rPr>
              <a:t>// number of horizontal tiles per output map</a:t>
            </a:r>
          </a:p>
          <a:p>
            <a:r>
              <a:rPr lang="en-US" altLang="zh-CN" dirty="0" err="1">
                <a:latin typeface="Courier New" panose="02070309020205020404" pitchFamily="49" charset="0"/>
                <a:cs typeface="Courier New" panose="02070309020205020404" pitchFamily="49" charset="0"/>
              </a:rPr>
              <a:t>W_grid</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W_out</a:t>
            </a:r>
            <a:r>
              <a:rPr lang="en-US" altLang="zh-CN" dirty="0">
                <a:latin typeface="Courier New" panose="02070309020205020404" pitchFamily="49" charset="0"/>
                <a:cs typeface="Courier New" panose="02070309020205020404" pitchFamily="49" charset="0"/>
              </a:rPr>
              <a:t>/TILE_WIDTH;  </a:t>
            </a:r>
          </a:p>
          <a:p>
            <a:r>
              <a:rPr lang="en-US" altLang="zh-CN" dirty="0">
                <a:solidFill>
                  <a:schemeClr val="accent6">
                    <a:lumMod val="60000"/>
                    <a:lumOff val="40000"/>
                  </a:schemeClr>
                </a:solidFill>
                <a:latin typeface="Courier New" panose="02070309020205020404" pitchFamily="49" charset="0"/>
                <a:cs typeface="Courier New" panose="02070309020205020404" pitchFamily="49" charset="0"/>
              </a:rPr>
              <a:t>// number of vertical tiles per output map </a:t>
            </a:r>
          </a:p>
          <a:p>
            <a:r>
              <a:rPr lang="en-US" altLang="zh-CN" dirty="0" err="1">
                <a:latin typeface="Courier New" panose="02070309020205020404" pitchFamily="49" charset="0"/>
                <a:cs typeface="Courier New" panose="02070309020205020404" pitchFamily="49" charset="0"/>
              </a:rPr>
              <a:t>H_grid</a:t>
            </a:r>
            <a:r>
              <a:rPr lang="en-US" altLang="zh-CN" dirty="0">
                <a:latin typeface="Courier New" panose="02070309020205020404" pitchFamily="49" charset="0"/>
                <a:cs typeface="Courier New" panose="02070309020205020404" pitchFamily="49" charset="0"/>
              </a:rPr>
              <a:t> = </a:t>
            </a:r>
            <a:r>
              <a:rPr lang="en-US" altLang="zh-CN" dirty="0" err="1">
                <a:latin typeface="Courier New" panose="02070309020205020404" pitchFamily="49" charset="0"/>
                <a:cs typeface="Courier New" panose="02070309020205020404" pitchFamily="49" charset="0"/>
              </a:rPr>
              <a:t>H_out</a:t>
            </a:r>
            <a:r>
              <a:rPr lang="en-US" altLang="zh-CN" dirty="0">
                <a:latin typeface="Courier New" panose="02070309020205020404" pitchFamily="49" charset="0"/>
                <a:cs typeface="Courier New" panose="02070309020205020404" pitchFamily="49" charset="0"/>
              </a:rPr>
              <a:t>/TILE_WIDTH;        </a:t>
            </a:r>
          </a:p>
          <a:p>
            <a:r>
              <a:rPr lang="en-US" altLang="zh-CN" b="1" dirty="0">
                <a:solidFill>
                  <a:srgbClr val="7030A0"/>
                </a:solidFill>
                <a:latin typeface="Courier New" panose="02070309020205020404" pitchFamily="49" charset="0"/>
                <a:cs typeface="Courier New" panose="02070309020205020404" pitchFamily="49" charset="0"/>
              </a:rPr>
              <a:t>Z = </a:t>
            </a:r>
            <a:r>
              <a:rPr lang="en-US" altLang="zh-CN" b="1" dirty="0" err="1">
                <a:solidFill>
                  <a:srgbClr val="7030A0"/>
                </a:solidFill>
                <a:latin typeface="Courier New" panose="02070309020205020404" pitchFamily="49" charset="0"/>
                <a:cs typeface="Courier New" panose="02070309020205020404" pitchFamily="49" charset="0"/>
              </a:rPr>
              <a:t>H_grid</a:t>
            </a:r>
            <a:r>
              <a:rPr lang="en-US" altLang="zh-CN" b="1" dirty="0">
                <a:solidFill>
                  <a:srgbClr val="7030A0"/>
                </a:solidFill>
                <a:latin typeface="Courier New" panose="02070309020205020404" pitchFamily="49" charset="0"/>
                <a:cs typeface="Courier New" panose="02070309020205020404" pitchFamily="49" charset="0"/>
              </a:rPr>
              <a:t> * </a:t>
            </a:r>
            <a:r>
              <a:rPr lang="en-US" altLang="zh-CN" b="1" dirty="0" err="1">
                <a:solidFill>
                  <a:srgbClr val="7030A0"/>
                </a:solidFill>
                <a:latin typeface="Courier New" panose="02070309020205020404" pitchFamily="49" charset="0"/>
                <a:cs typeface="Courier New" panose="02070309020205020404" pitchFamily="49" charset="0"/>
              </a:rPr>
              <a:t>W_grid</a:t>
            </a:r>
            <a:r>
              <a:rPr lang="en-US" altLang="zh-CN" b="1" dirty="0">
                <a:solidFill>
                  <a:srgbClr val="7030A0"/>
                </a:solidFill>
                <a:latin typeface="Courier New" panose="02070309020205020404" pitchFamily="49" charset="0"/>
                <a:cs typeface="Courier New" panose="02070309020205020404" pitchFamily="49" charset="0"/>
              </a:rPr>
              <a:t>;</a:t>
            </a:r>
          </a:p>
          <a:p>
            <a:endParaRPr lang="en-US" altLang="zh-CN" dirty="0">
              <a:latin typeface="Courier New" panose="02070309020205020404" pitchFamily="49" charset="0"/>
              <a:cs typeface="Courier New" panose="02070309020205020404" pitchFamily="49" charset="0"/>
            </a:endParaRPr>
          </a:p>
          <a:p>
            <a:r>
              <a:rPr lang="en-US" altLang="zh-CN" dirty="0">
                <a:latin typeface="Courier New" panose="02070309020205020404" pitchFamily="49" charset="0"/>
                <a:cs typeface="Courier New" panose="02070309020205020404" pitchFamily="49" charset="0"/>
              </a:rPr>
              <a:t>dim3 </a:t>
            </a:r>
            <a:r>
              <a:rPr lang="en-US" altLang="zh-CN" dirty="0" err="1">
                <a:latin typeface="Courier New" panose="02070309020205020404" pitchFamily="49" charset="0"/>
                <a:cs typeface="Courier New" panose="02070309020205020404" pitchFamily="49" charset="0"/>
              </a:rPr>
              <a:t>blockDim</a:t>
            </a:r>
            <a:r>
              <a:rPr lang="en-US" altLang="zh-CN" dirty="0">
                <a:latin typeface="Courier New" panose="02070309020205020404" pitchFamily="49" charset="0"/>
                <a:cs typeface="Courier New" panose="02070309020205020404" pitchFamily="49" charset="0"/>
              </a:rPr>
              <a:t>(TILE_WIDTH, TILE_WIDTH, 1);</a:t>
            </a:r>
          </a:p>
          <a:p>
            <a:r>
              <a:rPr lang="en-US" altLang="zh-CN" dirty="0">
                <a:latin typeface="Courier New" panose="02070309020205020404" pitchFamily="49" charset="0"/>
                <a:cs typeface="Courier New" panose="02070309020205020404" pitchFamily="49" charset="0"/>
              </a:rPr>
              <a:t>dim3 </a:t>
            </a:r>
            <a:r>
              <a:rPr lang="en-US" altLang="zh-CN" dirty="0" err="1">
                <a:latin typeface="Courier New" panose="02070309020205020404" pitchFamily="49" charset="0"/>
                <a:cs typeface="Courier New" panose="02070309020205020404" pitchFamily="49" charset="0"/>
              </a:rPr>
              <a:t>gridDim</a:t>
            </a:r>
            <a:r>
              <a:rPr lang="en-US" altLang="zh-CN" dirty="0">
                <a:latin typeface="Courier New" panose="02070309020205020404" pitchFamily="49" charset="0"/>
                <a:cs typeface="Courier New" panose="02070309020205020404" pitchFamily="49" charset="0"/>
              </a:rPr>
              <a:t>(N, M, Z);</a:t>
            </a:r>
          </a:p>
          <a:p>
            <a:r>
              <a:rPr lang="en-US" altLang="zh-CN" dirty="0" err="1">
                <a:latin typeface="Courier New" panose="02070309020205020404" pitchFamily="49" charset="0"/>
                <a:cs typeface="Courier New" panose="02070309020205020404" pitchFamily="49" charset="0"/>
              </a:rPr>
              <a:t>ConvLayerForward_Kernel</a:t>
            </a:r>
            <a:r>
              <a:rPr lang="en-US" altLang="zh-CN" dirty="0">
                <a:latin typeface="Courier New" panose="02070309020205020404" pitchFamily="49" charset="0"/>
                <a:cs typeface="Courier New" panose="02070309020205020404" pitchFamily="49" charset="0"/>
              </a:rPr>
              <a:t>&lt;&lt;&lt; </a:t>
            </a:r>
            <a:r>
              <a:rPr lang="en-US" altLang="zh-CN" dirty="0" err="1">
                <a:latin typeface="Courier New" panose="02070309020205020404" pitchFamily="49" charset="0"/>
                <a:cs typeface="Courier New" panose="02070309020205020404" pitchFamily="49" charset="0"/>
              </a:rPr>
              <a:t>gridDim</a:t>
            </a:r>
            <a:r>
              <a:rPr lang="en-US" altLang="zh-CN" dirty="0">
                <a:latin typeface="Courier New" panose="02070309020205020404" pitchFamily="49" charset="0"/>
                <a:cs typeface="Courier New" panose="02070309020205020404" pitchFamily="49" charset="0"/>
              </a:rPr>
              <a:t>, </a:t>
            </a:r>
            <a:r>
              <a:rPr lang="en-US" altLang="zh-CN" dirty="0" err="1">
                <a:latin typeface="Courier New" panose="02070309020205020404" pitchFamily="49" charset="0"/>
                <a:cs typeface="Courier New" panose="02070309020205020404" pitchFamily="49" charset="0"/>
              </a:rPr>
              <a:t>blockDim</a:t>
            </a:r>
            <a:r>
              <a:rPr lang="en-US" altLang="zh-CN" dirty="0">
                <a:latin typeface="Courier New" panose="02070309020205020404" pitchFamily="49" charset="0"/>
                <a:cs typeface="Courier New" panose="02070309020205020404" pitchFamily="49" charset="0"/>
              </a:rPr>
              <a:t>&gt;&gt;&gt;(…);</a:t>
            </a:r>
            <a:endParaRPr lang="en-US" sz="20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7676140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Parallel forward path -- Kernel</a:t>
            </a:r>
            <a:endParaRPr lang="zh-CN" altLang="en-US" sz="3600" dirty="0"/>
          </a:p>
        </p:txBody>
      </p:sp>
      <p:pic>
        <p:nvPicPr>
          <p:cNvPr id="4" name="图片 3"/>
          <p:cNvPicPr>
            <a:picLocks noChangeAspect="1"/>
          </p:cNvPicPr>
          <p:nvPr/>
        </p:nvPicPr>
        <p:blipFill>
          <a:blip r:embed="rId2"/>
          <a:stretch>
            <a:fillRect/>
          </a:stretch>
        </p:blipFill>
        <p:spPr>
          <a:xfrm>
            <a:off x="628650" y="1690688"/>
            <a:ext cx="7886700" cy="4512578"/>
          </a:xfrm>
          <a:prstGeom prst="rect">
            <a:avLst/>
          </a:prstGeom>
          <a:ln w="19050">
            <a:solidFill>
              <a:schemeClr val="accent1"/>
            </a:solidFill>
          </a:ln>
        </p:spPr>
      </p:pic>
      <p:sp>
        <p:nvSpPr>
          <p:cNvPr id="6" name="矩形 5"/>
          <p:cNvSpPr/>
          <p:nvPr/>
        </p:nvSpPr>
        <p:spPr>
          <a:xfrm>
            <a:off x="7061106" y="5833934"/>
            <a:ext cx="1454244" cy="369332"/>
          </a:xfrm>
          <a:prstGeom prst="rect">
            <a:avLst/>
          </a:prstGeom>
        </p:spPr>
        <p:txBody>
          <a:bodyPr wrap="none">
            <a:spAutoFit/>
          </a:bodyPr>
          <a:lstStyle/>
          <a:p>
            <a:r>
              <a:rPr lang="en-US" altLang="zh-CN" dirty="0">
                <a:latin typeface="TimesLTStd-Roman"/>
              </a:rPr>
              <a:t>pseudo-code</a:t>
            </a:r>
            <a:endParaRPr lang="zh-CN" altLang="en-US" dirty="0"/>
          </a:p>
        </p:txBody>
      </p:sp>
      <p:sp>
        <p:nvSpPr>
          <p:cNvPr id="7" name="文本框 6"/>
          <p:cNvSpPr txBox="1"/>
          <p:nvPr/>
        </p:nvSpPr>
        <p:spPr>
          <a:xfrm>
            <a:off x="5324624" y="2774014"/>
            <a:ext cx="448408" cy="646331"/>
          </a:xfrm>
          <a:prstGeom prst="rect">
            <a:avLst/>
          </a:prstGeom>
          <a:noFill/>
          <a:ln>
            <a:solidFill>
              <a:schemeClr val="accent1"/>
            </a:solidFill>
          </a:ln>
        </p:spPr>
        <p:txBody>
          <a:bodyPr wrap="square" rtlCol="0">
            <a:spAutoFit/>
          </a:bodyPr>
          <a:lstStyle/>
          <a:p>
            <a:r>
              <a:rPr lang="zh-CN" altLang="en-US" sz="3600" b="1" dirty="0">
                <a:solidFill>
                  <a:srgbClr val="FF0000"/>
                </a:solidFill>
              </a:rPr>
              <a:t>？</a:t>
            </a:r>
          </a:p>
        </p:txBody>
      </p:sp>
      <p:sp>
        <p:nvSpPr>
          <p:cNvPr id="3" name="文本框 2"/>
          <p:cNvSpPr txBox="1"/>
          <p:nvPr/>
        </p:nvSpPr>
        <p:spPr>
          <a:xfrm>
            <a:off x="5812598" y="2635514"/>
            <a:ext cx="2702752" cy="923330"/>
          </a:xfrm>
          <a:prstGeom prst="rect">
            <a:avLst/>
          </a:prstGeom>
          <a:noFill/>
        </p:spPr>
        <p:txBody>
          <a:bodyPr wrap="square" rtlCol="0">
            <a:spAutoFit/>
          </a:bodyPr>
          <a:lstStyle/>
          <a:p>
            <a:r>
              <a:rPr lang="en-US" altLang="zh-CN" dirty="0"/>
              <a:t>High degree of parallelism; </a:t>
            </a:r>
          </a:p>
          <a:p>
            <a:r>
              <a:rPr lang="en-US" altLang="zh-CN" dirty="0"/>
              <a:t>but excessive global memory bandwidth.</a:t>
            </a:r>
            <a:endParaRPr lang="zh-CN" altLang="en-US" dirty="0"/>
          </a:p>
        </p:txBody>
      </p:sp>
    </p:spTree>
    <p:extLst>
      <p:ext uri="{BB962C8B-B14F-4D97-AF65-F5344CB8AC3E}">
        <p14:creationId xmlns:p14="http://schemas.microsoft.com/office/powerpoint/2010/main" val="262946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Parallel forward -- improvement</a:t>
            </a:r>
            <a:endParaRPr lang="zh-CN" altLang="en-US" sz="3600" dirty="0"/>
          </a:p>
        </p:txBody>
      </p:sp>
      <p:sp>
        <p:nvSpPr>
          <p:cNvPr id="3" name="Content Placeholder 5"/>
          <p:cNvSpPr txBox="1">
            <a:spLocks/>
          </p:cNvSpPr>
          <p:nvPr/>
        </p:nvSpPr>
        <p:spPr>
          <a:xfrm>
            <a:off x="685800" y="1690690"/>
            <a:ext cx="7923213" cy="45166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use shared memory tiling:</a:t>
            </a:r>
          </a:p>
          <a:p>
            <a:pPr lvl="1">
              <a:lnSpc>
                <a:spcPct val="100000"/>
              </a:lnSpc>
            </a:pPr>
            <a:r>
              <a:rPr lang="en-US" altLang="zh-CN" sz="2200" b="1" dirty="0"/>
              <a:t>1. </a:t>
            </a:r>
            <a:r>
              <a:rPr lang="zh-CN" altLang="en-US" dirty="0"/>
              <a:t>将卷积核</a:t>
            </a:r>
            <a:r>
              <a:rPr lang="en-US" i="1" dirty="0"/>
              <a:t>W</a:t>
            </a:r>
            <a:r>
              <a:rPr lang="en-US" dirty="0"/>
              <a:t>[</a:t>
            </a:r>
            <a:r>
              <a:rPr lang="en-US" i="1" dirty="0" err="1"/>
              <a:t>m</a:t>
            </a:r>
            <a:r>
              <a:rPr lang="en-US" dirty="0" err="1"/>
              <a:t>,</a:t>
            </a:r>
            <a:r>
              <a:rPr lang="en-US" i="1" dirty="0" err="1"/>
              <a:t>c</a:t>
            </a:r>
            <a:r>
              <a:rPr lang="en-US" dirty="0"/>
              <a:t>] </a:t>
            </a:r>
            <a:r>
              <a:rPr lang="zh-CN" altLang="en-US" dirty="0"/>
              <a:t>加载到共享内存中</a:t>
            </a:r>
            <a:r>
              <a:rPr lang="en-US" altLang="zh-CN" sz="2200" dirty="0"/>
              <a:t>.</a:t>
            </a:r>
          </a:p>
          <a:p>
            <a:pPr lvl="1">
              <a:lnSpc>
                <a:spcPct val="100000"/>
              </a:lnSpc>
            </a:pPr>
            <a:r>
              <a:rPr lang="en-US" altLang="zh-CN" sz="2200" b="1" dirty="0"/>
              <a:t>2. </a:t>
            </a:r>
            <a:r>
              <a:rPr lang="zh-CN" altLang="en-US" dirty="0"/>
              <a:t>所有线程协作将输入 </a:t>
            </a:r>
            <a:r>
              <a:rPr lang="en-US" i="1" dirty="0"/>
              <a:t>X</a:t>
            </a:r>
            <a:r>
              <a:rPr lang="en-US" dirty="0"/>
              <a:t>[</a:t>
            </a:r>
            <a:r>
              <a:rPr lang="en-US" i="1" dirty="0" err="1"/>
              <a:t>n</a:t>
            </a:r>
            <a:r>
              <a:rPr lang="en-US" dirty="0" err="1"/>
              <a:t>,</a:t>
            </a:r>
            <a:r>
              <a:rPr lang="en-US" i="1" dirty="0" err="1"/>
              <a:t>c</a:t>
            </a:r>
            <a:r>
              <a:rPr lang="en-US" dirty="0"/>
              <a:t>,..,..] </a:t>
            </a:r>
            <a:r>
              <a:rPr lang="zh-CN" altLang="en-US" dirty="0"/>
              <a:t>中需要计算输出</a:t>
            </a:r>
            <a:r>
              <a:rPr lang="en-US" altLang="zh-CN" dirty="0"/>
              <a:t>tile</a:t>
            </a:r>
            <a:r>
              <a:rPr lang="zh-CN" altLang="en-US" dirty="0"/>
              <a:t>的部分复制到共享内存数组 </a:t>
            </a:r>
            <a:r>
              <a:rPr lang="en-US" i="1" dirty="0" err="1"/>
              <a:t>X_</a:t>
            </a:r>
            <a:r>
              <a:rPr lang="en-US" dirty="0" err="1"/>
              <a:t>shared</a:t>
            </a:r>
            <a:r>
              <a:rPr lang="en-US" dirty="0"/>
              <a:t>​ </a:t>
            </a:r>
            <a:r>
              <a:rPr lang="zh-CN" altLang="en-US" dirty="0"/>
              <a:t>中</a:t>
            </a:r>
            <a:r>
              <a:rPr lang="en-US" altLang="zh-CN" sz="2200" dirty="0"/>
              <a:t>.</a:t>
            </a:r>
          </a:p>
          <a:p>
            <a:pPr lvl="1">
              <a:lnSpc>
                <a:spcPct val="100000"/>
              </a:lnSpc>
            </a:pPr>
            <a:r>
              <a:rPr lang="en-US" altLang="zh-CN" sz="2200" b="1" dirty="0"/>
              <a:t>3. </a:t>
            </a:r>
            <a:r>
              <a:rPr lang="zh-CN" altLang="en-US" dirty="0"/>
              <a:t>计算输出</a:t>
            </a:r>
            <a:r>
              <a:rPr lang="en-US" altLang="zh-CN" dirty="0"/>
              <a:t>(</a:t>
            </a:r>
            <a:r>
              <a:rPr lang="zh-CN" altLang="en-US" dirty="0"/>
              <a:t>部分</a:t>
            </a:r>
            <a:r>
              <a:rPr lang="en-US" altLang="zh-CN" dirty="0"/>
              <a:t>)</a:t>
            </a:r>
            <a:r>
              <a:rPr lang="zh-CN" altLang="en-US" dirty="0"/>
              <a:t>加和</a:t>
            </a:r>
            <a:r>
              <a:rPr lang="en-US" altLang="zh-CN" sz="2200" dirty="0" err="1"/>
              <a:t>Y_shared</a:t>
            </a:r>
            <a:r>
              <a:rPr lang="en-US" altLang="zh-CN" sz="2200" dirty="0"/>
              <a:t>[n, m,.,.].</a:t>
            </a:r>
          </a:p>
          <a:p>
            <a:pPr lvl="1">
              <a:lnSpc>
                <a:spcPct val="100000"/>
              </a:lnSpc>
            </a:pPr>
            <a:r>
              <a:rPr lang="en-US" altLang="zh-CN" sz="2200" b="1" dirty="0"/>
              <a:t>4. </a:t>
            </a:r>
            <a:r>
              <a:rPr lang="zh-CN" altLang="en-US" dirty="0"/>
              <a:t>移动到下一个输入通道 </a:t>
            </a:r>
            <a:r>
              <a:rPr lang="en-US" i="1" dirty="0"/>
              <a:t>c</a:t>
            </a:r>
            <a:r>
              <a:rPr lang="en-US" altLang="zh-CN" sz="2200" dirty="0"/>
              <a:t>.</a:t>
            </a:r>
          </a:p>
          <a:p>
            <a:pPr lvl="1"/>
            <a:endParaRPr lang="en-US" altLang="zh-CN" sz="800" dirty="0"/>
          </a:p>
          <a:p>
            <a:pPr marL="228600" lvl="1">
              <a:spcBef>
                <a:spcPts val="1000"/>
              </a:spcBef>
            </a:pPr>
            <a:r>
              <a:rPr lang="en-US" altLang="zh-CN" sz="2800" dirty="0"/>
              <a:t>shared memory </a:t>
            </a:r>
            <a:r>
              <a:rPr lang="en-US" altLang="zh-CN" dirty="0"/>
              <a:t>allocation:</a:t>
            </a:r>
          </a:p>
          <a:p>
            <a:pPr lvl="1"/>
            <a:r>
              <a:rPr lang="zh-CN" altLang="en-US" sz="2200" dirty="0"/>
              <a:t>输入 </a:t>
            </a:r>
            <a:r>
              <a:rPr lang="en-US" altLang="zh-CN" sz="2200" dirty="0" err="1"/>
              <a:t>X_tile_width</a:t>
            </a:r>
            <a:r>
              <a:rPr lang="en-US" altLang="zh-CN" sz="2200" dirty="0"/>
              <a:t> * </a:t>
            </a:r>
            <a:r>
              <a:rPr lang="en-US" altLang="zh-CN" sz="2200" dirty="0" err="1"/>
              <a:t>X_tile_width</a:t>
            </a:r>
            <a:endParaRPr lang="en-US" altLang="zh-CN" sz="2200" dirty="0"/>
          </a:p>
          <a:p>
            <a:pPr lvl="2"/>
            <a:r>
              <a:rPr lang="en-US" altLang="zh-CN" sz="1800" dirty="0" err="1"/>
              <a:t>X_tile_width</a:t>
            </a:r>
            <a:r>
              <a:rPr lang="en-US" altLang="zh-CN" sz="1800" dirty="0"/>
              <a:t> = TILE_WIDTH + K-1.</a:t>
            </a:r>
          </a:p>
          <a:p>
            <a:pPr lvl="1"/>
            <a:r>
              <a:rPr lang="en-US" altLang="zh-CN" sz="2200" dirty="0"/>
              <a:t>K*K </a:t>
            </a:r>
            <a:r>
              <a:rPr lang="zh-CN" altLang="en-US" sz="2200" dirty="0"/>
              <a:t>个卷积核系数</a:t>
            </a:r>
            <a:r>
              <a:rPr lang="en-US" altLang="zh-CN" sz="2200" dirty="0"/>
              <a:t>.</a:t>
            </a:r>
          </a:p>
        </p:txBody>
      </p:sp>
    </p:spTree>
    <p:extLst>
      <p:ext uri="{BB962C8B-B14F-4D97-AF65-F5344CB8AC3E}">
        <p14:creationId xmlns:p14="http://schemas.microsoft.com/office/powerpoint/2010/main" val="1701382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descr="f16-13-9780128119860"/>
          <p:cNvPicPr>
            <a:picLocks noGrp="1"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2243138" y="125251"/>
            <a:ext cx="5599600" cy="6595848"/>
          </a:xfrm>
          <a:prstGeom prst="rect">
            <a:avLst/>
          </a:prstGeom>
          <a:noFill/>
          <a:ln>
            <a:solidFill>
              <a:schemeClr val="accent1"/>
            </a:solidFill>
          </a:ln>
        </p:spPr>
      </p:pic>
      <p:sp>
        <p:nvSpPr>
          <p:cNvPr id="6" name="文本框 5"/>
          <p:cNvSpPr txBox="1"/>
          <p:nvPr/>
        </p:nvSpPr>
        <p:spPr>
          <a:xfrm>
            <a:off x="527538" y="1652954"/>
            <a:ext cx="1239716" cy="1200329"/>
          </a:xfrm>
          <a:prstGeom prst="rect">
            <a:avLst/>
          </a:prstGeom>
          <a:noFill/>
        </p:spPr>
        <p:txBody>
          <a:bodyPr wrap="square" rtlCol="0">
            <a:spAutoFit/>
          </a:bodyPr>
          <a:lstStyle/>
          <a:p>
            <a:r>
              <a:rPr lang="en-US" altLang="zh-CN" dirty="0"/>
              <a:t>Kernel using shared memory</a:t>
            </a:r>
            <a:endParaRPr lang="zh-CN" altLang="en-US" dirty="0"/>
          </a:p>
        </p:txBody>
      </p:sp>
    </p:spTree>
    <p:extLst>
      <p:ext uri="{BB962C8B-B14F-4D97-AF65-F5344CB8AC3E}">
        <p14:creationId xmlns:p14="http://schemas.microsoft.com/office/powerpoint/2010/main" val="10355145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normAutofit/>
          </a:bodyPr>
          <a:lstStyle/>
          <a:p>
            <a:r>
              <a:rPr lang="en-US" altLang="zh-CN" b="1" dirty="0"/>
              <a:t>Background</a:t>
            </a:r>
          </a:p>
          <a:p>
            <a:endParaRPr lang="en-US" altLang="zh-CN" sz="800" b="1" dirty="0">
              <a:solidFill>
                <a:srgbClr val="1D07BF"/>
              </a:solidFill>
            </a:endParaRPr>
          </a:p>
          <a:p>
            <a:r>
              <a:rPr lang="en-US" altLang="zh-CN" b="1" dirty="0"/>
              <a:t>Convolutional Neural Networks</a:t>
            </a:r>
          </a:p>
          <a:p>
            <a:endParaRPr lang="en-US" altLang="zh-CN" sz="800" b="1" dirty="0">
              <a:solidFill>
                <a:srgbClr val="1D07BF"/>
              </a:solidFill>
            </a:endParaRPr>
          </a:p>
          <a:p>
            <a:r>
              <a:rPr lang="en-US" altLang="zh-CN" b="1" dirty="0"/>
              <a:t>Convolutional Layer: A Basic CUDA Implementation of Forward Propagation</a:t>
            </a:r>
          </a:p>
          <a:p>
            <a:endParaRPr lang="en-US" altLang="zh-CN" sz="800" b="1" dirty="0">
              <a:solidFill>
                <a:srgbClr val="1D07BF"/>
              </a:solidFill>
            </a:endParaRPr>
          </a:p>
          <a:p>
            <a:r>
              <a:rPr lang="en-US" altLang="zh-CN" b="1" u="sng" dirty="0">
                <a:solidFill>
                  <a:srgbClr val="1D07BF"/>
                </a:solidFill>
              </a:rPr>
              <a:t>Reduction of Convolutional Layer to Matrix Multiplication</a:t>
            </a:r>
          </a:p>
        </p:txBody>
      </p:sp>
      <p:sp>
        <p:nvSpPr>
          <p:cNvPr id="5" name="Slide Number Placeholder 4"/>
          <p:cNvSpPr>
            <a:spLocks noGrp="1"/>
          </p:cNvSpPr>
          <p:nvPr>
            <p:ph type="sldNum" sz="quarter" idx="11"/>
          </p:nvPr>
        </p:nvSpPr>
        <p:spPr/>
        <p:txBody>
          <a:bodyPr/>
          <a:lstStyle/>
          <a:p>
            <a:pPr>
              <a:defRPr/>
            </a:pPr>
            <a:fld id="{6833F05F-EAFF-4EA8-B03B-1CC39608B5FA}" type="slidenum">
              <a:rPr lang="en-US" smtClean="0"/>
              <a:pPr>
                <a:defRPr/>
              </a:pPr>
              <a:t>36</a:t>
            </a:fld>
            <a:endParaRPr lang="en-US"/>
          </a:p>
        </p:txBody>
      </p:sp>
    </p:spTree>
    <p:extLst>
      <p:ext uri="{BB962C8B-B14F-4D97-AF65-F5344CB8AC3E}">
        <p14:creationId xmlns:p14="http://schemas.microsoft.com/office/powerpoint/2010/main" val="2885707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b="1" dirty="0"/>
              <a:t>GEMM</a:t>
            </a:r>
            <a:endParaRPr lang="zh-CN" altLang="en-US" sz="3600" b="1" dirty="0"/>
          </a:p>
        </p:txBody>
      </p:sp>
      <p:sp>
        <p:nvSpPr>
          <p:cNvPr id="3" name="Content Placeholder 5"/>
          <p:cNvSpPr txBox="1">
            <a:spLocks/>
          </p:cNvSpPr>
          <p:nvPr/>
        </p:nvSpPr>
        <p:spPr>
          <a:xfrm>
            <a:off x="685800" y="1690690"/>
            <a:ext cx="7923213" cy="451668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Build an even faster convolutional layer:</a:t>
            </a:r>
          </a:p>
          <a:p>
            <a:pPr lvl="1">
              <a:lnSpc>
                <a:spcPct val="110000"/>
              </a:lnSpc>
            </a:pPr>
            <a:r>
              <a:rPr lang="zh-CN" altLang="en-US" dirty="0"/>
              <a:t>将卷积转换为更高效的矩阵乘法运算</a:t>
            </a:r>
            <a:r>
              <a:rPr lang="en-US" altLang="zh-CN" dirty="0"/>
              <a:t>;</a:t>
            </a:r>
          </a:p>
          <a:p>
            <a:pPr lvl="1">
              <a:lnSpc>
                <a:spcPct val="110000"/>
              </a:lnSpc>
            </a:pPr>
            <a:r>
              <a:rPr lang="en-US" altLang="zh-CN" b="1" u="sng" dirty="0" err="1">
                <a:solidFill>
                  <a:srgbClr val="FF0000"/>
                </a:solidFill>
              </a:rPr>
              <a:t>GE</a:t>
            </a:r>
            <a:r>
              <a:rPr lang="en-US" altLang="zh-CN" dirty="0" err="1">
                <a:solidFill>
                  <a:srgbClr val="FF0000"/>
                </a:solidFill>
              </a:rPr>
              <a:t>neral</a:t>
            </a:r>
            <a:r>
              <a:rPr lang="en-US" altLang="zh-CN" dirty="0">
                <a:solidFill>
                  <a:srgbClr val="FF0000"/>
                </a:solidFill>
              </a:rPr>
              <a:t> </a:t>
            </a:r>
            <a:r>
              <a:rPr lang="en-US" altLang="zh-CN" b="1" u="sng" dirty="0">
                <a:solidFill>
                  <a:srgbClr val="FF0000"/>
                </a:solidFill>
              </a:rPr>
              <a:t>M</a:t>
            </a:r>
            <a:r>
              <a:rPr lang="en-US" altLang="zh-CN" dirty="0">
                <a:solidFill>
                  <a:srgbClr val="FF0000"/>
                </a:solidFill>
              </a:rPr>
              <a:t>atrix to Matrix </a:t>
            </a:r>
            <a:r>
              <a:rPr lang="en-US" altLang="zh-CN" b="1" u="sng" dirty="0">
                <a:solidFill>
                  <a:srgbClr val="FF0000"/>
                </a:solidFill>
              </a:rPr>
              <a:t>M</a:t>
            </a:r>
            <a:r>
              <a:rPr lang="en-US" altLang="zh-CN" dirty="0">
                <a:solidFill>
                  <a:srgbClr val="FF0000"/>
                </a:solidFill>
              </a:rPr>
              <a:t>ultiplication (GEMM)</a:t>
            </a:r>
            <a:endParaRPr lang="en-US" altLang="zh-CN" dirty="0"/>
          </a:p>
          <a:p>
            <a:pPr lvl="2">
              <a:lnSpc>
                <a:spcPct val="110000"/>
              </a:lnSpc>
            </a:pPr>
            <a:r>
              <a:rPr lang="en-US" altLang="zh-CN" dirty="0"/>
              <a:t>from CUDA linear algebra library (</a:t>
            </a:r>
            <a:r>
              <a:rPr lang="en-US" altLang="zh-CN" dirty="0" err="1"/>
              <a:t>cuBLAS</a:t>
            </a:r>
            <a:r>
              <a:rPr lang="en-US" altLang="zh-CN" dirty="0"/>
              <a:t>).</a:t>
            </a:r>
          </a:p>
          <a:p>
            <a:pPr lvl="2">
              <a:lnSpc>
                <a:spcPct val="110000"/>
              </a:lnSpc>
            </a:pPr>
            <a:r>
              <a:rPr lang="en-US" altLang="zh-CN" dirty="0"/>
              <a:t>Introduced in 2006 by CPS.</a:t>
            </a:r>
          </a:p>
          <a:p>
            <a:r>
              <a:rPr lang="en-US" altLang="zh-CN" dirty="0"/>
              <a:t>Main idea:</a:t>
            </a:r>
          </a:p>
          <a:p>
            <a:pPr lvl="1">
              <a:lnSpc>
                <a:spcPct val="110000"/>
              </a:lnSpc>
            </a:pPr>
            <a:r>
              <a:rPr lang="zh-CN" altLang="en-US" sz="2000" dirty="0"/>
              <a:t>将输入展开并复制（</a:t>
            </a:r>
            <a:r>
              <a:rPr lang="en-US" altLang="zh-CN" sz="2000" u="sng" dirty="0">
                <a:solidFill>
                  <a:srgbClr val="1D07BF"/>
                </a:solidFill>
              </a:rPr>
              <a:t> unfolding and replicating</a:t>
            </a:r>
            <a:r>
              <a:rPr lang="en-US" altLang="zh-CN" sz="2000" dirty="0"/>
              <a:t> </a:t>
            </a:r>
            <a:r>
              <a:rPr lang="zh-CN" altLang="en-US" sz="2000" dirty="0"/>
              <a:t>），</a:t>
            </a:r>
            <a:endParaRPr lang="en-US" altLang="zh-CN" sz="2000" dirty="0"/>
          </a:p>
          <a:p>
            <a:pPr lvl="1">
              <a:lnSpc>
                <a:spcPct val="110000"/>
              </a:lnSpc>
            </a:pPr>
            <a:r>
              <a:rPr lang="zh-CN" altLang="en-US" sz="2000" dirty="0"/>
              <a:t>并将计算一个输出元素所需的所有元素都存储为一个连续的块（</a:t>
            </a:r>
            <a:r>
              <a:rPr lang="en-US" altLang="zh-CN" sz="2000" u="sng" dirty="0">
                <a:solidFill>
                  <a:srgbClr val="1D07BF"/>
                </a:solidFill>
              </a:rPr>
              <a:t> sequential block </a:t>
            </a:r>
            <a:r>
              <a:rPr lang="zh-CN" altLang="en-US" sz="2000" dirty="0"/>
              <a:t>）</a:t>
            </a:r>
            <a:r>
              <a:rPr lang="en-US" altLang="zh-CN" sz="2000" dirty="0"/>
              <a:t>.</a:t>
            </a:r>
          </a:p>
          <a:p>
            <a:pPr lvl="1">
              <a:lnSpc>
                <a:spcPct val="110000"/>
              </a:lnSpc>
            </a:pPr>
            <a:r>
              <a:rPr lang="zh-CN" altLang="en-US" sz="2000" dirty="0"/>
              <a:t>将卷积层的前向运算简化为一个大矩阵</a:t>
            </a:r>
            <a:r>
              <a:rPr lang="en-US" altLang="zh-CN" sz="2000" dirty="0"/>
              <a:t>-</a:t>
            </a:r>
            <a:r>
              <a:rPr lang="zh-CN" altLang="en-US" sz="2000" dirty="0"/>
              <a:t>矩阵乘法。</a:t>
            </a:r>
            <a:endParaRPr lang="en-US" altLang="zh-CN" sz="2000" dirty="0"/>
          </a:p>
          <a:p>
            <a:pPr lvl="1"/>
            <a:r>
              <a:rPr lang="en-US" altLang="zh-CN" sz="2000" dirty="0">
                <a:hlinkClick r:id="rId2"/>
              </a:rPr>
              <a:t>https://petewarden.com/2015/04/20/why-gemm-is-at-the-heart-of-deep-learning/</a:t>
            </a:r>
            <a:endParaRPr lang="en-US" altLang="zh-CN" sz="2000" dirty="0"/>
          </a:p>
          <a:p>
            <a:pPr marL="0" indent="0">
              <a:buNone/>
            </a:pPr>
            <a:endParaRPr lang="en-US" altLang="zh-CN" dirty="0"/>
          </a:p>
        </p:txBody>
      </p:sp>
    </p:spTree>
    <p:extLst>
      <p:ext uri="{BB962C8B-B14F-4D97-AF65-F5344CB8AC3E}">
        <p14:creationId xmlns:p14="http://schemas.microsoft.com/office/powerpoint/2010/main" val="3759602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37347"/>
            <a:ext cx="7694735" cy="1325563"/>
          </a:xfrm>
        </p:spPr>
        <p:txBody>
          <a:bodyPr>
            <a:normAutofit/>
          </a:bodyPr>
          <a:lstStyle/>
          <a:p>
            <a:r>
              <a:rPr lang="en-US" sz="3600" dirty="0"/>
              <a:t>Example of the Forward Path of a Convolution Layer</a:t>
            </a:r>
          </a:p>
        </p:txBody>
      </p:sp>
      <p:sp>
        <p:nvSpPr>
          <p:cNvPr id="3" name="Slide Number Placeholder 2"/>
          <p:cNvSpPr>
            <a:spLocks noGrp="1"/>
          </p:cNvSpPr>
          <p:nvPr>
            <p:ph type="sldNum" sz="quarter" idx="4294967295"/>
          </p:nvPr>
        </p:nvSpPr>
        <p:spPr/>
        <p:txBody>
          <a:bodyPr/>
          <a:lstStyle/>
          <a:p>
            <a:fld id="{4A490C5D-AEA8-4823-B9B3-806910A0ECF7}" type="slidenum">
              <a:rPr lang="es-ES" smtClean="0"/>
              <a:pPr/>
              <a:t>38</a:t>
            </a:fld>
            <a:endParaRPr lang="es-ES" dirty="0"/>
          </a:p>
        </p:txBody>
      </p:sp>
      <p:pic>
        <p:nvPicPr>
          <p:cNvPr id="4" name="Picture 3"/>
          <p:cNvPicPr>
            <a:picLocks noChangeAspect="1"/>
          </p:cNvPicPr>
          <p:nvPr/>
        </p:nvPicPr>
        <p:blipFill rotWithShape="1">
          <a:blip r:embed="rId2"/>
          <a:srcRect t="3048" r="1953" b="48516"/>
          <a:stretch/>
        </p:blipFill>
        <p:spPr>
          <a:xfrm>
            <a:off x="532622" y="1462910"/>
            <a:ext cx="8468032" cy="4953000"/>
          </a:xfrm>
          <a:prstGeom prst="rect">
            <a:avLst/>
          </a:prstGeom>
        </p:spPr>
      </p:pic>
      <p:sp>
        <p:nvSpPr>
          <p:cNvPr id="5" name="TextBox 4"/>
          <p:cNvSpPr txBox="1"/>
          <p:nvPr/>
        </p:nvSpPr>
        <p:spPr>
          <a:xfrm>
            <a:off x="1310366" y="3316116"/>
            <a:ext cx="288862" cy="338554"/>
          </a:xfrm>
          <a:prstGeom prst="rect">
            <a:avLst/>
          </a:prstGeom>
          <a:noFill/>
        </p:spPr>
        <p:txBody>
          <a:bodyPr wrap="none" rtlCol="0">
            <a:spAutoFit/>
          </a:bodyPr>
          <a:lstStyle/>
          <a:p>
            <a:r>
              <a:rPr lang="en-US" sz="1600" dirty="0">
                <a:solidFill>
                  <a:schemeClr val="tx1"/>
                </a:solidFill>
                <a:latin typeface="Calibri" panose="020F0502020204030204" pitchFamily="34" charset="0"/>
                <a:cs typeface="Calibri" panose="020F0502020204030204" pitchFamily="34" charset="0"/>
              </a:rPr>
              <a:t>7</a:t>
            </a:r>
          </a:p>
        </p:txBody>
      </p:sp>
      <p:sp>
        <p:nvSpPr>
          <p:cNvPr id="7" name="TextBox 6"/>
          <p:cNvSpPr txBox="1"/>
          <p:nvPr/>
        </p:nvSpPr>
        <p:spPr>
          <a:xfrm>
            <a:off x="2339675" y="3316116"/>
            <a:ext cx="288862" cy="338554"/>
          </a:xfrm>
          <a:prstGeom prst="rect">
            <a:avLst/>
          </a:prstGeom>
          <a:noFill/>
        </p:spPr>
        <p:txBody>
          <a:bodyPr wrap="none" rtlCol="0">
            <a:spAutoFit/>
          </a:bodyPr>
          <a:lstStyle/>
          <a:p>
            <a:r>
              <a:rPr lang="en-US" sz="1600" dirty="0">
                <a:solidFill>
                  <a:schemeClr val="tx1"/>
                </a:solidFill>
                <a:latin typeface="Calibri" panose="020F0502020204030204" pitchFamily="34" charset="0"/>
                <a:cs typeface="Calibri" panose="020F0502020204030204" pitchFamily="34" charset="0"/>
              </a:rPr>
              <a:t>5</a:t>
            </a:r>
          </a:p>
        </p:txBody>
      </p:sp>
      <p:sp>
        <p:nvSpPr>
          <p:cNvPr id="8" name="TextBox 7"/>
          <p:cNvSpPr txBox="1"/>
          <p:nvPr/>
        </p:nvSpPr>
        <p:spPr>
          <a:xfrm>
            <a:off x="849361" y="4898417"/>
            <a:ext cx="1151277" cy="584775"/>
          </a:xfrm>
          <a:prstGeom prst="rect">
            <a:avLst/>
          </a:prstGeom>
          <a:noFill/>
        </p:spPr>
        <p:txBody>
          <a:bodyPr wrap="none" rtlCol="0">
            <a:spAutoFit/>
          </a:bodyPr>
          <a:lstStyle/>
          <a:p>
            <a:r>
              <a:rPr lang="en-US" sz="1600" dirty="0">
                <a:solidFill>
                  <a:schemeClr val="tx1"/>
                </a:solidFill>
                <a:latin typeface="Calibri" panose="020F0502020204030204" pitchFamily="34" charset="0"/>
                <a:cs typeface="Calibri" panose="020F0502020204030204" pitchFamily="34" charset="0"/>
              </a:rPr>
              <a:t>1*1+ 1*2 + </a:t>
            </a:r>
          </a:p>
          <a:p>
            <a:r>
              <a:rPr lang="en-US" sz="1600" dirty="0">
                <a:solidFill>
                  <a:schemeClr val="tx1"/>
                </a:solidFill>
                <a:latin typeface="Calibri" panose="020F0502020204030204" pitchFamily="34" charset="0"/>
                <a:cs typeface="Calibri" panose="020F0502020204030204" pitchFamily="34" charset="0"/>
              </a:rPr>
              <a:t>2*1 + 2*1</a:t>
            </a:r>
          </a:p>
        </p:txBody>
      </p:sp>
      <p:sp>
        <p:nvSpPr>
          <p:cNvPr id="9" name="TextBox 8"/>
          <p:cNvSpPr txBox="1"/>
          <p:nvPr/>
        </p:nvSpPr>
        <p:spPr>
          <a:xfrm>
            <a:off x="2484106" y="4505572"/>
            <a:ext cx="1151277" cy="584775"/>
          </a:xfrm>
          <a:prstGeom prst="rect">
            <a:avLst/>
          </a:prstGeom>
          <a:noFill/>
        </p:spPr>
        <p:txBody>
          <a:bodyPr wrap="none" rtlCol="0">
            <a:spAutoFit/>
          </a:bodyPr>
          <a:lstStyle/>
          <a:p>
            <a:r>
              <a:rPr lang="en-US" sz="1600" dirty="0">
                <a:solidFill>
                  <a:schemeClr val="tx1"/>
                </a:solidFill>
                <a:latin typeface="Calibri" panose="020F0502020204030204" pitchFamily="34" charset="0"/>
                <a:cs typeface="Calibri" panose="020F0502020204030204" pitchFamily="34" charset="0"/>
              </a:rPr>
              <a:t>1*0+ 1*2 + </a:t>
            </a:r>
          </a:p>
          <a:p>
            <a:r>
              <a:rPr lang="en-US" sz="1600" dirty="0">
                <a:solidFill>
                  <a:schemeClr val="tx1"/>
                </a:solidFill>
                <a:latin typeface="Calibri" panose="020F0502020204030204" pitchFamily="34" charset="0"/>
                <a:cs typeface="Calibri" panose="020F0502020204030204" pitchFamily="34" charset="0"/>
              </a:rPr>
              <a:t>1*0 + 1*3</a:t>
            </a:r>
          </a:p>
        </p:txBody>
      </p:sp>
      <p:sp>
        <p:nvSpPr>
          <p:cNvPr id="11" name="TextBox 10"/>
          <p:cNvSpPr txBox="1"/>
          <p:nvPr/>
        </p:nvSpPr>
        <p:spPr>
          <a:xfrm>
            <a:off x="3224553" y="3302529"/>
            <a:ext cx="288862" cy="338554"/>
          </a:xfrm>
          <a:prstGeom prst="rect">
            <a:avLst/>
          </a:prstGeom>
          <a:noFill/>
        </p:spPr>
        <p:txBody>
          <a:bodyPr wrap="none" rtlCol="0">
            <a:spAutoFit/>
          </a:bodyPr>
          <a:lstStyle/>
          <a:p>
            <a:r>
              <a:rPr lang="en-US" sz="1600" dirty="0">
                <a:solidFill>
                  <a:schemeClr val="tx1"/>
                </a:solidFill>
                <a:latin typeface="Calibri" panose="020F0502020204030204" pitchFamily="34" charset="0"/>
                <a:cs typeface="Calibri" panose="020F0502020204030204" pitchFamily="34" charset="0"/>
              </a:rPr>
              <a:t>2</a:t>
            </a:r>
          </a:p>
        </p:txBody>
      </p:sp>
      <p:sp>
        <p:nvSpPr>
          <p:cNvPr id="12" name="TextBox 11"/>
          <p:cNvSpPr txBox="1"/>
          <p:nvPr/>
        </p:nvSpPr>
        <p:spPr>
          <a:xfrm>
            <a:off x="4191000" y="4648200"/>
            <a:ext cx="1151277" cy="584775"/>
          </a:xfrm>
          <a:prstGeom prst="rect">
            <a:avLst/>
          </a:prstGeom>
          <a:noFill/>
        </p:spPr>
        <p:txBody>
          <a:bodyPr wrap="none" rtlCol="0">
            <a:spAutoFit/>
          </a:bodyPr>
          <a:lstStyle/>
          <a:p>
            <a:r>
              <a:rPr lang="en-US" sz="1600" dirty="0">
                <a:solidFill>
                  <a:schemeClr val="tx1"/>
                </a:solidFill>
                <a:latin typeface="Calibri" panose="020F0502020204030204" pitchFamily="34" charset="0"/>
                <a:cs typeface="Calibri" panose="020F0502020204030204" pitchFamily="34" charset="0"/>
              </a:rPr>
              <a:t>1*0+ 1*2 + </a:t>
            </a:r>
          </a:p>
          <a:p>
            <a:r>
              <a:rPr lang="en-US" sz="1600" dirty="0">
                <a:solidFill>
                  <a:schemeClr val="tx1"/>
                </a:solidFill>
                <a:latin typeface="Calibri" panose="020F0502020204030204" pitchFamily="34" charset="0"/>
                <a:cs typeface="Calibri" panose="020F0502020204030204" pitchFamily="34" charset="0"/>
              </a:rPr>
              <a:t>1*0 + 1*3</a:t>
            </a:r>
          </a:p>
        </p:txBody>
      </p:sp>
      <p:sp>
        <p:nvSpPr>
          <p:cNvPr id="6" name="TextBox 5">
            <a:extLst>
              <a:ext uri="{FF2B5EF4-FFF2-40B4-BE49-F238E27FC236}">
                <a16:creationId xmlns:a16="http://schemas.microsoft.com/office/drawing/2014/main" id="{6B323F9B-99C9-5F4B-A3FD-07DB6391C8E2}"/>
              </a:ext>
            </a:extLst>
          </p:cNvPr>
          <p:cNvSpPr txBox="1"/>
          <p:nvPr/>
        </p:nvSpPr>
        <p:spPr>
          <a:xfrm>
            <a:off x="315310" y="5602014"/>
            <a:ext cx="995056" cy="369332"/>
          </a:xfrm>
          <a:prstGeom prst="rect">
            <a:avLst/>
          </a:prstGeom>
          <a:noFill/>
        </p:spPr>
        <p:txBody>
          <a:bodyPr wrap="square" rtlCol="0">
            <a:spAutoFit/>
          </a:bodyPr>
          <a:lstStyle/>
          <a:p>
            <a:r>
              <a:rPr lang="en-US" dirty="0"/>
              <a:t>C</a:t>
            </a:r>
            <a:r>
              <a:rPr lang="en-US" altLang="zh-CN" dirty="0"/>
              <a:t>=3</a:t>
            </a:r>
            <a:endParaRPr lang="en-US" dirty="0"/>
          </a:p>
        </p:txBody>
      </p:sp>
      <p:sp>
        <p:nvSpPr>
          <p:cNvPr id="13" name="TextBox 12">
            <a:extLst>
              <a:ext uri="{FF2B5EF4-FFF2-40B4-BE49-F238E27FC236}">
                <a16:creationId xmlns:a16="http://schemas.microsoft.com/office/drawing/2014/main" id="{97500BD3-AE64-3043-B241-4774C0E2B01C}"/>
              </a:ext>
            </a:extLst>
          </p:cNvPr>
          <p:cNvSpPr txBox="1"/>
          <p:nvPr/>
        </p:nvSpPr>
        <p:spPr>
          <a:xfrm>
            <a:off x="315310" y="1900117"/>
            <a:ext cx="995056" cy="369332"/>
          </a:xfrm>
          <a:prstGeom prst="rect">
            <a:avLst/>
          </a:prstGeom>
          <a:noFill/>
        </p:spPr>
        <p:txBody>
          <a:bodyPr wrap="square" rtlCol="0">
            <a:spAutoFit/>
          </a:bodyPr>
          <a:lstStyle/>
          <a:p>
            <a:r>
              <a:rPr lang="en-US" altLang="zh-CN" dirty="0"/>
              <a:t>M=2</a:t>
            </a:r>
            <a:endParaRPr lang="en-US" dirty="0"/>
          </a:p>
        </p:txBody>
      </p:sp>
      <p:sp>
        <p:nvSpPr>
          <p:cNvPr id="10" name="TextBox 9">
            <a:extLst>
              <a:ext uri="{FF2B5EF4-FFF2-40B4-BE49-F238E27FC236}">
                <a16:creationId xmlns:a16="http://schemas.microsoft.com/office/drawing/2014/main" id="{F6C1A065-AAA7-D042-9B64-CA451F4A4F41}"/>
              </a:ext>
            </a:extLst>
          </p:cNvPr>
          <p:cNvSpPr txBox="1"/>
          <p:nvPr/>
        </p:nvSpPr>
        <p:spPr>
          <a:xfrm>
            <a:off x="0" y="3781033"/>
            <a:ext cx="995056" cy="369332"/>
          </a:xfrm>
          <a:prstGeom prst="rect">
            <a:avLst/>
          </a:prstGeom>
          <a:noFill/>
        </p:spPr>
        <p:txBody>
          <a:bodyPr wrap="square" rtlCol="0">
            <a:spAutoFit/>
          </a:bodyPr>
          <a:lstStyle/>
          <a:p>
            <a:r>
              <a:rPr lang="en-US" altLang="zh-CN" dirty="0"/>
              <a:t>2</a:t>
            </a:r>
            <a:r>
              <a:rPr lang="zh-CN" altLang="en-US" dirty="0"/>
              <a:t>*</a:t>
            </a:r>
            <a:r>
              <a:rPr lang="en-US" altLang="zh-CN" dirty="0"/>
              <a:t>3=6</a:t>
            </a:r>
            <a:endParaRPr lang="en-US" dirty="0"/>
          </a:p>
        </p:txBody>
      </p:sp>
    </p:spTree>
    <p:extLst>
      <p:ext uri="{BB962C8B-B14F-4D97-AF65-F5344CB8AC3E}">
        <p14:creationId xmlns:p14="http://schemas.microsoft.com/office/powerpoint/2010/main" val="2153700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GEMM-example</a:t>
            </a:r>
            <a:endParaRPr lang="zh-CN" altLang="en-US" sz="3600" dirty="0"/>
          </a:p>
        </p:txBody>
      </p:sp>
      <p:sp>
        <p:nvSpPr>
          <p:cNvPr id="3" name="Content Placeholder 5"/>
          <p:cNvSpPr txBox="1">
            <a:spLocks/>
          </p:cNvSpPr>
          <p:nvPr/>
        </p:nvSpPr>
        <p:spPr>
          <a:xfrm>
            <a:off x="685800" y="1690690"/>
            <a:ext cx="7923213" cy="45166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2400" dirty="0"/>
              <a:t>输入矩阵元素的重排列</a:t>
            </a:r>
            <a:r>
              <a:rPr lang="en-US" altLang="zh-CN" sz="2400" dirty="0"/>
              <a:t>:</a:t>
            </a:r>
          </a:p>
          <a:p>
            <a:pPr lvl="1">
              <a:lnSpc>
                <a:spcPct val="100000"/>
              </a:lnSpc>
              <a:spcBef>
                <a:spcPts val="1100"/>
              </a:spcBef>
            </a:pPr>
            <a:r>
              <a:rPr lang="zh-CN" altLang="en-US" sz="2000" dirty="0"/>
              <a:t>由于卷积是在输入特征图上滑动并计算加权求和，因此可以将输入特征拼接成一个大矩阵；</a:t>
            </a:r>
            <a:endParaRPr lang="en-US" altLang="zh-CN" sz="2000" dirty="0"/>
          </a:p>
          <a:p>
            <a:pPr lvl="1">
              <a:lnSpc>
                <a:spcPct val="100000"/>
              </a:lnSpc>
              <a:spcBef>
                <a:spcPts val="1100"/>
              </a:spcBef>
            </a:pPr>
            <a:r>
              <a:rPr lang="zh-CN" altLang="en-US" sz="2000" dirty="0"/>
              <a:t>这个矩阵的每一行都包含了计算一个输出特征元素所需的所有输入值</a:t>
            </a:r>
            <a:r>
              <a:rPr lang="en-US" altLang="zh-CN" sz="2000" dirty="0"/>
              <a:t>.</a:t>
            </a:r>
          </a:p>
          <a:p>
            <a:pPr lvl="1"/>
            <a:endParaRPr lang="en-US" altLang="zh-CN" sz="2200" dirty="0"/>
          </a:p>
          <a:p>
            <a:pPr marL="228600" lvl="1">
              <a:spcBef>
                <a:spcPts val="1000"/>
              </a:spcBef>
            </a:pPr>
            <a:r>
              <a:rPr lang="zh-CN" altLang="en-US" dirty="0"/>
              <a:t>这个过程意味着每个输入元素将会被复制多次：</a:t>
            </a:r>
            <a:endParaRPr lang="en-US" altLang="zh-CN" sz="2800" dirty="0"/>
          </a:p>
          <a:p>
            <a:pPr lvl="1"/>
            <a:r>
              <a:rPr lang="en-US" altLang="zh-CN" dirty="0"/>
              <a:t>In example 4*1 + 2*4 + 1*4 = 16.</a:t>
            </a:r>
          </a:p>
        </p:txBody>
      </p:sp>
    </p:spTree>
    <p:extLst>
      <p:ext uri="{BB962C8B-B14F-4D97-AF65-F5344CB8AC3E}">
        <p14:creationId xmlns:p14="http://schemas.microsoft.com/office/powerpoint/2010/main" val="160497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ConvNet</a:t>
            </a:r>
            <a:endParaRPr lang="en-US" dirty="0"/>
          </a:p>
        </p:txBody>
      </p:sp>
      <p:sp>
        <p:nvSpPr>
          <p:cNvPr id="2" name="Text Placeholder 1"/>
          <p:cNvSpPr>
            <a:spLocks noGrp="1"/>
          </p:cNvSpPr>
          <p:nvPr>
            <p:ph idx="1"/>
          </p:nvPr>
        </p:nvSpPr>
        <p:spPr>
          <a:xfrm>
            <a:off x="628650" y="1825625"/>
            <a:ext cx="7170127" cy="4351338"/>
          </a:xfrm>
        </p:spPr>
        <p:txBody>
          <a:bodyPr>
            <a:normAutofit/>
          </a:bodyPr>
          <a:lstStyle/>
          <a:p>
            <a:r>
              <a:rPr lang="zh-CN" altLang="en-US" sz="2471" dirty="0"/>
              <a:t>卷积神经网络 </a:t>
            </a:r>
            <a:r>
              <a:rPr lang="en-US" sz="2471" b="1" u="sng" dirty="0" err="1">
                <a:solidFill>
                  <a:srgbClr val="1D07BF"/>
                </a:solidFill>
              </a:rPr>
              <a:t>ConvNet</a:t>
            </a:r>
            <a:r>
              <a:rPr lang="en-US" sz="2471" b="1" u="sng" dirty="0">
                <a:solidFill>
                  <a:srgbClr val="1D07BF"/>
                </a:solidFill>
              </a:rPr>
              <a:t> </a:t>
            </a:r>
            <a:r>
              <a:rPr lang="zh-CN" altLang="en-US" sz="2471" b="1" u="sng" dirty="0">
                <a:solidFill>
                  <a:srgbClr val="1D07BF"/>
                </a:solidFill>
              </a:rPr>
              <a:t>：</a:t>
            </a:r>
            <a:endParaRPr lang="en-US" sz="2471" b="1" u="sng" dirty="0">
              <a:solidFill>
                <a:srgbClr val="1D07BF"/>
              </a:solidFill>
            </a:endParaRPr>
          </a:p>
          <a:p>
            <a:pPr lvl="1"/>
            <a:r>
              <a:rPr lang="en-US" sz="2071" dirty="0"/>
              <a:t>Easy to train </a:t>
            </a:r>
          </a:p>
          <a:p>
            <a:pPr lvl="1"/>
            <a:r>
              <a:rPr lang="en-US" sz="2071" dirty="0"/>
              <a:t>Better generalization</a:t>
            </a:r>
          </a:p>
        </p:txBody>
      </p:sp>
      <p:pic>
        <p:nvPicPr>
          <p:cNvPr id="4" name="图片 3"/>
          <p:cNvPicPr>
            <a:picLocks noChangeAspect="1"/>
          </p:cNvPicPr>
          <p:nvPr/>
        </p:nvPicPr>
        <p:blipFill>
          <a:blip r:embed="rId2"/>
          <a:stretch>
            <a:fillRect/>
          </a:stretch>
        </p:blipFill>
        <p:spPr>
          <a:xfrm>
            <a:off x="4478947" y="2557372"/>
            <a:ext cx="3390168" cy="3484032"/>
          </a:xfrm>
          <a:prstGeom prst="rect">
            <a:avLst/>
          </a:prstGeom>
        </p:spPr>
      </p:pic>
      <p:sp>
        <p:nvSpPr>
          <p:cNvPr id="5" name="矩形 4"/>
          <p:cNvSpPr/>
          <p:nvPr/>
        </p:nvSpPr>
        <p:spPr>
          <a:xfrm>
            <a:off x="1474552" y="3329892"/>
            <a:ext cx="2309287" cy="1938992"/>
          </a:xfrm>
          <a:prstGeom prst="rect">
            <a:avLst/>
          </a:prstGeom>
        </p:spPr>
        <p:txBody>
          <a:bodyPr wrap="none">
            <a:spAutoFit/>
          </a:bodyPr>
          <a:lstStyle/>
          <a:p>
            <a:pPr lvl="1"/>
            <a:r>
              <a:rPr lang="en-US" altLang="zh-CN" sz="2400" dirty="0"/>
              <a:t>Multilayer </a:t>
            </a:r>
          </a:p>
          <a:p>
            <a:pPr lvl="1"/>
            <a:r>
              <a:rPr lang="en-US" altLang="zh-CN" sz="2400" dirty="0"/>
              <a:t>Feedforward </a:t>
            </a:r>
          </a:p>
          <a:p>
            <a:pPr lvl="1"/>
            <a:r>
              <a:rPr lang="en-US" altLang="zh-CN" sz="2400" dirty="0"/>
              <a:t>Network</a:t>
            </a:r>
          </a:p>
          <a:p>
            <a:pPr lvl="1"/>
            <a:endParaRPr lang="en-US" altLang="zh-CN" sz="2400" dirty="0"/>
          </a:p>
          <a:p>
            <a:pPr lvl="1"/>
            <a:r>
              <a:rPr lang="en-US" altLang="zh-CN" sz="2400" dirty="0"/>
              <a:t>MLP</a:t>
            </a:r>
            <a:r>
              <a:rPr lang="zh-CN" altLang="en-US" sz="2400" dirty="0"/>
              <a:t>或</a:t>
            </a:r>
            <a:r>
              <a:rPr lang="en-US" altLang="zh-CN" sz="2400" dirty="0"/>
              <a:t>FFN</a:t>
            </a:r>
          </a:p>
        </p:txBody>
      </p:sp>
    </p:spTree>
    <p:extLst>
      <p:ext uri="{BB962C8B-B14F-4D97-AF65-F5344CB8AC3E}">
        <p14:creationId xmlns:p14="http://schemas.microsoft.com/office/powerpoint/2010/main" val="224943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Size of the unrolled </a:t>
            </a:r>
            <a:r>
              <a:rPr lang="en-US" altLang="zh-CN" sz="3600" u="sng" dirty="0"/>
              <a:t>input</a:t>
            </a:r>
            <a:r>
              <a:rPr lang="en-US" altLang="zh-CN" sz="3600" dirty="0"/>
              <a:t> matrix</a:t>
            </a:r>
            <a:endParaRPr lang="zh-CN" altLang="en-US" sz="3600" dirty="0"/>
          </a:p>
        </p:txBody>
      </p:sp>
      <p:sp>
        <p:nvSpPr>
          <p:cNvPr id="3" name="Content Placeholder 5"/>
          <p:cNvSpPr txBox="1">
            <a:spLocks/>
          </p:cNvSpPr>
          <p:nvPr/>
        </p:nvSpPr>
        <p:spPr>
          <a:xfrm>
            <a:off x="685800" y="1690690"/>
            <a:ext cx="7923213" cy="45166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zh-CN" altLang="en-US" dirty="0"/>
              <a:t>高度</a:t>
            </a:r>
            <a:r>
              <a:rPr lang="en-US" altLang="zh-CN" dirty="0"/>
              <a:t> height:</a:t>
            </a:r>
          </a:p>
          <a:p>
            <a:pPr marL="685800" lvl="2">
              <a:lnSpc>
                <a:spcPct val="110000"/>
              </a:lnSpc>
              <a:spcBef>
                <a:spcPts val="1000"/>
              </a:spcBef>
            </a:pPr>
            <a:r>
              <a:rPr lang="zh-CN" altLang="en-US" dirty="0"/>
              <a:t>计算输出特征图中的每一个元素所需要的的输入特征图中的元素数目</a:t>
            </a:r>
            <a:endParaRPr lang="en-US" altLang="zh-CN" dirty="0"/>
          </a:p>
          <a:p>
            <a:pPr lvl="1">
              <a:lnSpc>
                <a:spcPct val="110000"/>
              </a:lnSpc>
            </a:pPr>
            <a:r>
              <a:rPr lang="en-US" altLang="zh-CN" sz="2000" dirty="0"/>
              <a:t>C*K*K</a:t>
            </a:r>
          </a:p>
          <a:p>
            <a:pPr lvl="1"/>
            <a:endParaRPr lang="en-US" altLang="zh-CN" sz="2000" dirty="0"/>
          </a:p>
          <a:p>
            <a:pPr marL="228600" lvl="1">
              <a:lnSpc>
                <a:spcPct val="100000"/>
              </a:lnSpc>
              <a:spcBef>
                <a:spcPts val="1000"/>
              </a:spcBef>
            </a:pPr>
            <a:r>
              <a:rPr lang="zh-CN" altLang="en-US" dirty="0"/>
              <a:t>宽度</a:t>
            </a:r>
            <a:r>
              <a:rPr lang="en-US" altLang="zh-CN" dirty="0"/>
              <a:t> width:</a:t>
            </a:r>
          </a:p>
          <a:p>
            <a:pPr lvl="1"/>
            <a:r>
              <a:rPr lang="zh-CN" altLang="en-US" sz="2000" dirty="0"/>
              <a:t>输出特征图中的元素数目</a:t>
            </a:r>
            <a:endParaRPr lang="en-US" altLang="zh-CN" sz="2000" dirty="0"/>
          </a:p>
          <a:p>
            <a:pPr lvl="1"/>
            <a:r>
              <a:rPr lang="en-US" altLang="zh-CN" sz="2000" dirty="0" err="1"/>
              <a:t>H_out</a:t>
            </a:r>
            <a:r>
              <a:rPr lang="en-US" altLang="zh-CN" sz="2000" dirty="0"/>
              <a:t>*</a:t>
            </a:r>
            <a:r>
              <a:rPr lang="en-US" altLang="zh-CN" sz="2000" dirty="0" err="1"/>
              <a:t>W_out</a:t>
            </a:r>
            <a:endParaRPr lang="en-US" altLang="zh-CN" sz="2000" dirty="0"/>
          </a:p>
          <a:p>
            <a:pPr lvl="1"/>
            <a:endParaRPr lang="en-US" altLang="zh-CN" sz="2000" dirty="0"/>
          </a:p>
          <a:p>
            <a:r>
              <a:rPr lang="zh-CN" altLang="en-US" sz="2400" dirty="0"/>
              <a:t>扩展比率</a:t>
            </a:r>
            <a:r>
              <a:rPr lang="en-US" altLang="zh-CN" sz="2400" dirty="0"/>
              <a:t> ratio:</a:t>
            </a:r>
          </a:p>
          <a:p>
            <a:pPr lvl="1"/>
            <a:r>
              <a:rPr lang="en-US" altLang="zh-CN" sz="2000" dirty="0"/>
              <a:t>(K*K*</a:t>
            </a:r>
            <a:r>
              <a:rPr lang="en-US" altLang="zh-CN" sz="2000" dirty="0" err="1"/>
              <a:t>H_out</a:t>
            </a:r>
            <a:r>
              <a:rPr lang="en-US" altLang="zh-CN" sz="2000" dirty="0"/>
              <a:t>*</a:t>
            </a:r>
            <a:r>
              <a:rPr lang="en-US" altLang="zh-CN" sz="2000" dirty="0" err="1"/>
              <a:t>W_out</a:t>
            </a:r>
            <a:r>
              <a:rPr lang="en-US" altLang="zh-CN" sz="2000" dirty="0"/>
              <a:t>)/(</a:t>
            </a:r>
            <a:r>
              <a:rPr lang="en-US" altLang="zh-CN" sz="2000" dirty="0" err="1"/>
              <a:t>H_in</a:t>
            </a:r>
            <a:r>
              <a:rPr lang="en-US" altLang="zh-CN" sz="2000" dirty="0"/>
              <a:t>*</a:t>
            </a:r>
            <a:r>
              <a:rPr lang="en-US" altLang="zh-CN" sz="2000" dirty="0" err="1"/>
              <a:t>W_in</a:t>
            </a:r>
            <a:r>
              <a:rPr lang="en-US" altLang="zh-CN" sz="2000" dirty="0"/>
              <a:t>) -- &gt; K*K</a:t>
            </a:r>
          </a:p>
        </p:txBody>
      </p:sp>
      <p:pic>
        <p:nvPicPr>
          <p:cNvPr id="4" name="Picture 3">
            <a:extLst>
              <a:ext uri="{FF2B5EF4-FFF2-40B4-BE49-F238E27FC236}">
                <a16:creationId xmlns:a16="http://schemas.microsoft.com/office/drawing/2014/main" id="{381BEF0E-2DEA-AE4F-96A0-0D9C567383CB}"/>
              </a:ext>
            </a:extLst>
          </p:cNvPr>
          <p:cNvPicPr>
            <a:picLocks noChangeAspect="1"/>
          </p:cNvPicPr>
          <p:nvPr/>
        </p:nvPicPr>
        <p:blipFill rotWithShape="1">
          <a:blip r:embed="rId2"/>
          <a:srcRect t="3048" r="1953" b="48516"/>
          <a:stretch/>
        </p:blipFill>
        <p:spPr>
          <a:xfrm>
            <a:off x="4729958" y="2797875"/>
            <a:ext cx="3936205" cy="2302309"/>
          </a:xfrm>
          <a:prstGeom prst="rect">
            <a:avLst/>
          </a:prstGeom>
        </p:spPr>
      </p:pic>
    </p:spTree>
    <p:extLst>
      <p:ext uri="{BB962C8B-B14F-4D97-AF65-F5344CB8AC3E}">
        <p14:creationId xmlns:p14="http://schemas.microsoft.com/office/powerpoint/2010/main" val="1078004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Size of the unrolled </a:t>
            </a:r>
            <a:r>
              <a:rPr lang="en-US" altLang="zh-CN" sz="3600" u="sng" dirty="0"/>
              <a:t>filter-bank</a:t>
            </a:r>
            <a:r>
              <a:rPr lang="en-US" altLang="zh-CN" sz="3600" dirty="0"/>
              <a:t> matrix</a:t>
            </a:r>
            <a:endParaRPr lang="zh-CN" altLang="en-US" sz="3600" dirty="0"/>
          </a:p>
        </p:txBody>
      </p:sp>
      <p:sp>
        <p:nvSpPr>
          <p:cNvPr id="3" name="Content Placeholder 5"/>
          <p:cNvSpPr txBox="1">
            <a:spLocks/>
          </p:cNvSpPr>
          <p:nvPr/>
        </p:nvSpPr>
        <p:spPr>
          <a:xfrm>
            <a:off x="685800" y="1690690"/>
            <a:ext cx="7923213" cy="45166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zh-CN" altLang="en-US" dirty="0"/>
              <a:t>高度</a:t>
            </a:r>
            <a:r>
              <a:rPr lang="en-US" altLang="zh-CN" dirty="0"/>
              <a:t> height:</a:t>
            </a:r>
          </a:p>
          <a:p>
            <a:pPr marL="685800" lvl="2">
              <a:spcBef>
                <a:spcPts val="1000"/>
              </a:spcBef>
            </a:pPr>
            <a:r>
              <a:rPr lang="zh-CN" altLang="en-US" dirty="0"/>
              <a:t>输出特征图的数目</a:t>
            </a:r>
            <a:r>
              <a:rPr lang="en-US" altLang="zh-CN" sz="1800" dirty="0"/>
              <a:t>(M)</a:t>
            </a:r>
            <a:r>
              <a:rPr lang="en-US" altLang="zh-CN" dirty="0"/>
              <a:t>.</a:t>
            </a:r>
          </a:p>
          <a:p>
            <a:pPr lvl="1"/>
            <a:endParaRPr lang="en-US" altLang="zh-CN" sz="2000" dirty="0"/>
          </a:p>
          <a:p>
            <a:pPr marL="228600" lvl="1">
              <a:lnSpc>
                <a:spcPct val="100000"/>
              </a:lnSpc>
              <a:spcBef>
                <a:spcPts val="1000"/>
              </a:spcBef>
            </a:pPr>
            <a:r>
              <a:rPr lang="zh-CN" altLang="en-US" dirty="0"/>
              <a:t>宽度</a:t>
            </a:r>
            <a:r>
              <a:rPr lang="en-US" altLang="zh-CN" dirty="0"/>
              <a:t> width:</a:t>
            </a:r>
          </a:p>
          <a:p>
            <a:pPr lvl="1"/>
            <a:r>
              <a:rPr lang="zh-CN" altLang="en-US" sz="2000" dirty="0"/>
              <a:t>计算一个输出特征元素所需的卷积核系数数目</a:t>
            </a:r>
            <a:r>
              <a:rPr lang="en-US" altLang="zh-CN" sz="2000" dirty="0"/>
              <a:t> </a:t>
            </a:r>
          </a:p>
          <a:p>
            <a:pPr lvl="1"/>
            <a:r>
              <a:rPr lang="en-US" altLang="zh-CN" sz="2000" dirty="0"/>
              <a:t>C*K*K</a:t>
            </a:r>
          </a:p>
          <a:p>
            <a:pPr lvl="1"/>
            <a:endParaRPr lang="en-US" altLang="zh-CN" sz="2000" dirty="0"/>
          </a:p>
          <a:p>
            <a:r>
              <a:rPr lang="zh-CN" altLang="en-US" sz="2400" dirty="0"/>
              <a:t>扩展比率</a:t>
            </a:r>
            <a:r>
              <a:rPr lang="en-US" altLang="zh-CN" sz="2400" dirty="0"/>
              <a:t> ratio:</a:t>
            </a:r>
          </a:p>
          <a:p>
            <a:pPr lvl="1"/>
            <a:r>
              <a:rPr lang="en-US" altLang="zh-CN" sz="2000" dirty="0"/>
              <a:t>no duplication occurs</a:t>
            </a:r>
          </a:p>
        </p:txBody>
      </p:sp>
    </p:spTree>
    <p:extLst>
      <p:ext uri="{BB962C8B-B14F-4D97-AF65-F5344CB8AC3E}">
        <p14:creationId xmlns:p14="http://schemas.microsoft.com/office/powerpoint/2010/main" val="904447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4A490C5D-AEA8-4823-B9B3-806910A0ECF7}" type="slidenum">
              <a:rPr lang="es-ES" smtClean="0"/>
              <a:pPr/>
              <a:t>42</a:t>
            </a:fld>
            <a:endParaRPr lang="es-ES" dirty="0"/>
          </a:p>
        </p:txBody>
      </p:sp>
      <p:sp>
        <p:nvSpPr>
          <p:cNvPr id="4" name="Rectangle 2"/>
          <p:cNvSpPr>
            <a:spLocks noChangeArrowheads="1"/>
          </p:cNvSpPr>
          <p:nvPr/>
        </p:nvSpPr>
        <p:spPr bwMode="auto">
          <a:xfrm>
            <a:off x="2209800" y="990600"/>
            <a:ext cx="1003308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298384583"/>
              </p:ext>
            </p:extLst>
          </p:nvPr>
        </p:nvGraphicFramePr>
        <p:xfrm>
          <a:off x="1336431" y="0"/>
          <a:ext cx="6186854" cy="6884020"/>
        </p:xfrm>
        <a:graphic>
          <a:graphicData uri="http://schemas.openxmlformats.org/presentationml/2006/ole">
            <mc:AlternateContent xmlns:mc="http://schemas.openxmlformats.org/markup-compatibility/2006">
              <mc:Choice xmlns:v="urn:schemas-microsoft-com:vml" Requires="v">
                <p:oleObj spid="_x0000_s4147" r:id="rId3" imgW="7772400" imgH="8705940" progId="Visio.Drawing.11">
                  <p:embed/>
                </p:oleObj>
              </mc:Choice>
              <mc:Fallback>
                <p:oleObj r:id="rId3" imgW="7772400" imgH="8705940" progId="Visio.Drawing.11">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6431" y="0"/>
                        <a:ext cx="6186854" cy="6884020"/>
                      </a:xfrm>
                      <a:prstGeom prst="rect">
                        <a:avLst/>
                      </a:prstGeom>
                      <a:noFill/>
                    </p:spPr>
                  </p:pic>
                </p:oleObj>
              </mc:Fallback>
            </mc:AlternateContent>
          </a:graphicData>
        </a:graphic>
      </p:graphicFrame>
    </p:spTree>
    <p:extLst>
      <p:ext uri="{BB962C8B-B14F-4D97-AF65-F5344CB8AC3E}">
        <p14:creationId xmlns:p14="http://schemas.microsoft.com/office/powerpoint/2010/main" val="834053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CUDA Implementation</a:t>
            </a:r>
            <a:endParaRPr lang="zh-CN" altLang="en-US" sz="3600" dirty="0"/>
          </a:p>
        </p:txBody>
      </p:sp>
      <p:pic>
        <p:nvPicPr>
          <p:cNvPr id="8" name="Picture 1" descr="f16-15-9780128119860"/>
          <p:cNvPicPr>
            <a:picLocks noGrp="1"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685800" y="2051843"/>
            <a:ext cx="7772400" cy="2754313"/>
          </a:xfrm>
          <a:prstGeom prst="rect">
            <a:avLst/>
          </a:prstGeom>
          <a:noFill/>
          <a:ln>
            <a:solidFill>
              <a:schemeClr val="accent1"/>
            </a:solidFill>
          </a:ln>
        </p:spPr>
      </p:pic>
      <p:sp>
        <p:nvSpPr>
          <p:cNvPr id="3" name="矩形 2"/>
          <p:cNvSpPr/>
          <p:nvPr/>
        </p:nvSpPr>
        <p:spPr>
          <a:xfrm>
            <a:off x="2165030" y="4979055"/>
            <a:ext cx="6453554" cy="646331"/>
          </a:xfrm>
          <a:prstGeom prst="rect">
            <a:avLst/>
          </a:prstGeom>
        </p:spPr>
        <p:txBody>
          <a:bodyPr wrap="square">
            <a:spAutoFit/>
          </a:bodyPr>
          <a:lstStyle/>
          <a:p>
            <a:br>
              <a:rPr lang="zh-CN" altLang="en-US" dirty="0"/>
            </a:br>
            <a:r>
              <a:rPr lang="zh-CN" altLang="en-US" dirty="0"/>
              <a:t>使用矩阵乘法实现卷积层前向路径的串行版本</a:t>
            </a:r>
            <a:r>
              <a:rPr lang="en-US" altLang="zh-CN" dirty="0">
                <a:latin typeface="TimesLTStd-Roman"/>
              </a:rPr>
              <a:t>.</a:t>
            </a:r>
            <a:endParaRPr lang="zh-CN" altLang="en-US" dirty="0"/>
          </a:p>
        </p:txBody>
      </p:sp>
      <p:cxnSp>
        <p:nvCxnSpPr>
          <p:cNvPr id="5" name="直接连接符 4"/>
          <p:cNvCxnSpPr/>
          <p:nvPr/>
        </p:nvCxnSpPr>
        <p:spPr>
          <a:xfrm>
            <a:off x="800100" y="4097215"/>
            <a:ext cx="324436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53821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CUDA Implementation</a:t>
            </a:r>
            <a:endParaRPr lang="zh-CN" altLang="en-US" sz="3600" dirty="0"/>
          </a:p>
        </p:txBody>
      </p:sp>
      <p:sp>
        <p:nvSpPr>
          <p:cNvPr id="3" name="矩形 2"/>
          <p:cNvSpPr/>
          <p:nvPr/>
        </p:nvSpPr>
        <p:spPr>
          <a:xfrm>
            <a:off x="2247090" y="6028764"/>
            <a:ext cx="5433647" cy="369332"/>
          </a:xfrm>
          <a:prstGeom prst="rect">
            <a:avLst/>
          </a:prstGeom>
        </p:spPr>
        <p:txBody>
          <a:bodyPr wrap="square">
            <a:spAutoFit/>
          </a:bodyPr>
          <a:lstStyle/>
          <a:p>
            <a:r>
              <a:rPr lang="zh-CN" altLang="en-US" dirty="0"/>
              <a:t>将输入矩阵展开得到 </a:t>
            </a:r>
            <a:r>
              <a:rPr lang="en-US" altLang="zh-CN" dirty="0" err="1"/>
              <a:t>X_unroll</a:t>
            </a:r>
            <a:r>
              <a:rPr lang="en-US" altLang="zh-CN" dirty="0"/>
              <a:t> array.</a:t>
            </a:r>
            <a:endParaRPr lang="zh-CN" altLang="en-US" dirty="0"/>
          </a:p>
        </p:txBody>
      </p:sp>
      <p:pic>
        <p:nvPicPr>
          <p:cNvPr id="5" name="Picture 1" descr="f16-16-9780128119860"/>
          <p:cNvPicPr>
            <a:picLocks noGrp="1"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1512278" y="1625351"/>
            <a:ext cx="5503984" cy="4342870"/>
          </a:xfrm>
          <a:prstGeom prst="rect">
            <a:avLst/>
          </a:prstGeom>
          <a:noFill/>
          <a:ln>
            <a:solidFill>
              <a:schemeClr val="accent1"/>
            </a:solidFill>
          </a:ln>
        </p:spPr>
      </p:pic>
    </p:spTree>
    <p:extLst>
      <p:ext uri="{BB962C8B-B14F-4D97-AF65-F5344CB8AC3E}">
        <p14:creationId xmlns:p14="http://schemas.microsoft.com/office/powerpoint/2010/main" val="991931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CUDA Implementation</a:t>
            </a:r>
            <a:endParaRPr lang="zh-CN" altLang="en-US" sz="3600" dirty="0"/>
          </a:p>
        </p:txBody>
      </p:sp>
      <p:sp>
        <p:nvSpPr>
          <p:cNvPr id="3" name="矩形 2"/>
          <p:cNvSpPr/>
          <p:nvPr/>
        </p:nvSpPr>
        <p:spPr>
          <a:xfrm>
            <a:off x="2224453" y="5086254"/>
            <a:ext cx="5433647" cy="369332"/>
          </a:xfrm>
          <a:prstGeom prst="rect">
            <a:avLst/>
          </a:prstGeom>
        </p:spPr>
        <p:txBody>
          <a:bodyPr wrap="square">
            <a:spAutoFit/>
          </a:bodyPr>
          <a:lstStyle/>
          <a:p>
            <a:r>
              <a:rPr lang="en-IN" altLang="zh-CN" dirty="0"/>
              <a:t>Host code for invoking the unroll kernel.</a:t>
            </a:r>
          </a:p>
        </p:txBody>
      </p:sp>
      <p:pic>
        <p:nvPicPr>
          <p:cNvPr id="6" name="Picture 1" descr="f16-17-9780128119860"/>
          <p:cNvPicPr>
            <a:picLocks noGrp="1"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685800" y="2336800"/>
            <a:ext cx="7772400" cy="2184400"/>
          </a:xfrm>
          <a:prstGeom prst="rect">
            <a:avLst/>
          </a:prstGeom>
          <a:noFill/>
          <a:ln>
            <a:solidFill>
              <a:schemeClr val="accent1"/>
            </a:solidFill>
          </a:ln>
        </p:spPr>
      </p:pic>
      <p:cxnSp>
        <p:nvCxnSpPr>
          <p:cNvPr id="5" name="直接连接符 4"/>
          <p:cNvCxnSpPr/>
          <p:nvPr/>
        </p:nvCxnSpPr>
        <p:spPr>
          <a:xfrm>
            <a:off x="808892" y="4237892"/>
            <a:ext cx="157382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5273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CUDA Implementation</a:t>
            </a:r>
            <a:endParaRPr lang="zh-CN" altLang="en-US" sz="3600" dirty="0"/>
          </a:p>
        </p:txBody>
      </p:sp>
      <p:pic>
        <p:nvPicPr>
          <p:cNvPr id="6" name="Picture 1" descr="f16-18-9780128119860"/>
          <p:cNvPicPr>
            <a:picLocks noGrp="1" noChangeAspect="1"/>
          </p:cNvPicPr>
          <p:nvPr/>
        </p:nvPicPr>
        <p:blipFill>
          <a:blip r:embed="rId2" cstate="print">
            <a:lum/>
            <a:extLst>
              <a:ext uri="{28A0092B-C50C-407E-A947-70E740481C1C}">
                <a14:useLocalDpi xmlns:a14="http://schemas.microsoft.com/office/drawing/2010/main" val="0"/>
              </a:ext>
            </a:extLst>
          </a:blip>
          <a:stretch>
            <a:fillRect/>
          </a:stretch>
        </p:blipFill>
        <p:spPr>
          <a:xfrm>
            <a:off x="1503485" y="1361208"/>
            <a:ext cx="6233745" cy="4750567"/>
          </a:xfrm>
          <a:prstGeom prst="rect">
            <a:avLst/>
          </a:prstGeom>
          <a:noFill/>
          <a:ln>
            <a:solidFill>
              <a:schemeClr val="accent1"/>
            </a:solidFill>
          </a:ln>
        </p:spPr>
      </p:pic>
    </p:spTree>
    <p:extLst>
      <p:ext uri="{BB962C8B-B14F-4D97-AF65-F5344CB8AC3E}">
        <p14:creationId xmlns:p14="http://schemas.microsoft.com/office/powerpoint/2010/main" val="33733301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Observations </a:t>
            </a:r>
          </a:p>
        </p:txBody>
      </p:sp>
      <p:sp>
        <p:nvSpPr>
          <p:cNvPr id="3" name="Content Placeholder 2"/>
          <p:cNvSpPr>
            <a:spLocks noGrp="1"/>
          </p:cNvSpPr>
          <p:nvPr>
            <p:ph idx="1"/>
          </p:nvPr>
        </p:nvSpPr>
        <p:spPr/>
        <p:txBody>
          <a:bodyPr>
            <a:normAutofit/>
          </a:bodyPr>
          <a:lstStyle/>
          <a:p>
            <a:pPr>
              <a:lnSpc>
                <a:spcPct val="100000"/>
              </a:lnSpc>
            </a:pPr>
            <a:r>
              <a:rPr lang="zh-CN" altLang="en-US" sz="2400" dirty="0"/>
              <a:t>只要所有输出特征图的像素总数很大，那么并行度就相当高： </a:t>
            </a:r>
            <a:endParaRPr lang="en-US" altLang="zh-CN" sz="2400" dirty="0"/>
          </a:p>
          <a:p>
            <a:pPr lvl="1">
              <a:lnSpc>
                <a:spcPct val="100000"/>
              </a:lnSpc>
            </a:pPr>
            <a:r>
              <a:rPr lang="zh-CN" altLang="en-US" sz="2000" dirty="0"/>
              <a:t>这与卷积神经网络（</a:t>
            </a:r>
            <a:r>
              <a:rPr lang="en-US" sz="2000" dirty="0"/>
              <a:t>CNN）</a:t>
            </a:r>
            <a:r>
              <a:rPr lang="zh-CN" altLang="en-US" sz="2000" dirty="0"/>
              <a:t>架构非常匹配。 </a:t>
            </a:r>
            <a:endParaRPr lang="en-US" altLang="zh-CN" sz="2000" dirty="0"/>
          </a:p>
          <a:p>
            <a:pPr lvl="1">
              <a:lnSpc>
                <a:spcPct val="100000"/>
              </a:lnSpc>
            </a:pPr>
            <a:r>
              <a:rPr lang="en-US" altLang="zh-CN" sz="2000" dirty="0">
                <a:solidFill>
                  <a:srgbClr val="1D07BF"/>
                </a:solidFill>
              </a:rPr>
              <a:t>C*</a:t>
            </a:r>
            <a:r>
              <a:rPr lang="en-US" altLang="zh-CN" sz="2000" dirty="0" err="1">
                <a:solidFill>
                  <a:srgbClr val="1D07BF"/>
                </a:solidFill>
              </a:rPr>
              <a:t>H_out</a:t>
            </a:r>
            <a:r>
              <a:rPr lang="en-US" altLang="zh-CN" sz="2000" dirty="0">
                <a:solidFill>
                  <a:srgbClr val="1D07BF"/>
                </a:solidFill>
              </a:rPr>
              <a:t>*</a:t>
            </a:r>
            <a:r>
              <a:rPr lang="en-US" altLang="zh-CN" sz="2000" dirty="0" err="1">
                <a:solidFill>
                  <a:srgbClr val="1D07BF"/>
                </a:solidFill>
              </a:rPr>
              <a:t>W_out</a:t>
            </a:r>
            <a:r>
              <a:rPr lang="en-US" altLang="zh-CN" sz="2000" dirty="0"/>
              <a:t> </a:t>
            </a:r>
            <a:r>
              <a:rPr lang="zh-CN" altLang="en-US" sz="2000" dirty="0"/>
              <a:t>通常相当大</a:t>
            </a:r>
            <a:endParaRPr lang="en-US" altLang="zh-CN" sz="2000" dirty="0"/>
          </a:p>
          <a:p>
            <a:pPr lvl="1">
              <a:lnSpc>
                <a:spcPct val="100000"/>
              </a:lnSpc>
            </a:pPr>
            <a:endParaRPr lang="en-US" sz="2000" dirty="0"/>
          </a:p>
          <a:p>
            <a:pPr>
              <a:lnSpc>
                <a:spcPct val="100000"/>
              </a:lnSpc>
            </a:pPr>
            <a:r>
              <a:rPr lang="zh-CN" altLang="en-US" sz="2400" dirty="0"/>
              <a:t>每个输入</a:t>
            </a:r>
            <a:r>
              <a:rPr lang="en-US" altLang="zh-CN" sz="2400" dirty="0"/>
              <a:t>tile</a:t>
            </a:r>
            <a:r>
              <a:rPr lang="zh-CN" altLang="en-US" sz="2400" dirty="0"/>
              <a:t>被多次加载</a:t>
            </a:r>
            <a:endParaRPr lang="en-US" altLang="zh-CN" sz="2400" dirty="0"/>
          </a:p>
          <a:p>
            <a:pPr lvl="1">
              <a:lnSpc>
                <a:spcPct val="100000"/>
              </a:lnSpc>
            </a:pPr>
            <a:r>
              <a:rPr lang="en-US" sz="2000" dirty="0"/>
              <a:t>once for each block that calculates the output tile that requires the input tile</a:t>
            </a:r>
          </a:p>
          <a:p>
            <a:pPr lvl="1">
              <a:lnSpc>
                <a:spcPct val="100000"/>
              </a:lnSpc>
            </a:pPr>
            <a:r>
              <a:rPr lang="zh-CN" altLang="en-US" sz="2000" dirty="0"/>
              <a:t>全局内存带宽不够高效</a:t>
            </a:r>
            <a:endParaRPr lang="en-US" sz="2000" dirty="0"/>
          </a:p>
        </p:txBody>
      </p:sp>
    </p:spTree>
    <p:extLst>
      <p:ext uri="{BB962C8B-B14F-4D97-AF65-F5344CB8AC3E}">
        <p14:creationId xmlns:p14="http://schemas.microsoft.com/office/powerpoint/2010/main" val="14951707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CuDNN</a:t>
            </a:r>
            <a:endParaRPr lang="zh-CN" altLang="en-US" dirty="0"/>
          </a:p>
        </p:txBody>
      </p:sp>
      <p:sp>
        <p:nvSpPr>
          <p:cNvPr id="3" name="Content Placeholder 2"/>
          <p:cNvSpPr txBox="1">
            <a:spLocks/>
          </p:cNvSpPr>
          <p:nvPr/>
        </p:nvSpPr>
        <p:spPr>
          <a:xfrm>
            <a:off x="628650" y="1825625"/>
            <a:ext cx="78867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ltLang="zh-CN" dirty="0"/>
              <a:t>C</a:t>
            </a:r>
            <a:r>
              <a:rPr lang="zh-CN" altLang="en-US" dirty="0"/>
              <a:t>语言实现的深度学习基础函数</a:t>
            </a:r>
            <a:r>
              <a:rPr lang="en-US" altLang="zh-CN" dirty="0"/>
              <a:t>API :</a:t>
            </a:r>
          </a:p>
          <a:p>
            <a:pPr lvl="1">
              <a:lnSpc>
                <a:spcPct val="100000"/>
              </a:lnSpc>
            </a:pPr>
            <a:r>
              <a:rPr lang="zh-CN" altLang="en-US" dirty="0"/>
              <a:t>输入数据：</a:t>
            </a:r>
            <a:r>
              <a:rPr lang="en-US" altLang="zh-CN" dirty="0"/>
              <a:t>D is a four-dimensional </a:t>
            </a:r>
            <a:r>
              <a:rPr lang="en-US" altLang="zh-CN" dirty="0">
                <a:solidFill>
                  <a:srgbClr val="1D07BF"/>
                </a:solidFill>
              </a:rPr>
              <a:t>N x C x H x W tensor</a:t>
            </a:r>
            <a:r>
              <a:rPr lang="en-US" altLang="zh-CN" dirty="0"/>
              <a:t>;</a:t>
            </a:r>
          </a:p>
          <a:p>
            <a:pPr lvl="1">
              <a:lnSpc>
                <a:spcPct val="100000"/>
              </a:lnSpc>
            </a:pPr>
            <a:r>
              <a:rPr lang="zh-CN" altLang="en-US" dirty="0"/>
              <a:t>卷积核：</a:t>
            </a:r>
            <a:r>
              <a:rPr lang="en-US" altLang="zh-CN" dirty="0"/>
              <a:t>F is a four-dimensional </a:t>
            </a:r>
            <a:r>
              <a:rPr lang="en-US" altLang="zh-CN" dirty="0">
                <a:solidFill>
                  <a:srgbClr val="1D07BF"/>
                </a:solidFill>
              </a:rPr>
              <a:t>K x C x R x S tensor</a:t>
            </a:r>
            <a:r>
              <a:rPr lang="en-US" altLang="zh-CN" dirty="0"/>
              <a:t>;</a:t>
            </a:r>
          </a:p>
          <a:p>
            <a:pPr lvl="1">
              <a:lnSpc>
                <a:spcPct val="100000"/>
              </a:lnSpc>
            </a:pPr>
            <a:endParaRPr lang="en-US" altLang="zh-CN" dirty="0"/>
          </a:p>
          <a:p>
            <a:pPr>
              <a:lnSpc>
                <a:spcPct val="100000"/>
              </a:lnSpc>
            </a:pPr>
            <a:r>
              <a:rPr lang="en-US" altLang="zh-CN" dirty="0" err="1"/>
              <a:t>cuDNN</a:t>
            </a:r>
            <a:r>
              <a:rPr lang="en-US" altLang="zh-CN" dirty="0"/>
              <a:t> </a:t>
            </a:r>
            <a:r>
              <a:rPr lang="zh-CN" altLang="en-US" dirty="0"/>
              <a:t>支持多种卷积网络的计算</a:t>
            </a:r>
            <a:r>
              <a:rPr lang="en-US" altLang="zh-CN" dirty="0"/>
              <a:t>:</a:t>
            </a:r>
          </a:p>
          <a:p>
            <a:pPr lvl="1">
              <a:lnSpc>
                <a:spcPct val="100000"/>
              </a:lnSpc>
            </a:pPr>
            <a:r>
              <a:rPr lang="en-US" altLang="zh-CN" dirty="0"/>
              <a:t>matrix multiplication-based(GEMM &amp; </a:t>
            </a:r>
            <a:r>
              <a:rPr lang="en-US" altLang="zh-CN" dirty="0" err="1"/>
              <a:t>Winograd</a:t>
            </a:r>
            <a:r>
              <a:rPr lang="en-US" altLang="zh-CN" dirty="0"/>
              <a:t>)</a:t>
            </a:r>
          </a:p>
          <a:p>
            <a:pPr lvl="1">
              <a:lnSpc>
                <a:spcPct val="100000"/>
              </a:lnSpc>
            </a:pPr>
            <a:r>
              <a:rPr lang="en-US" altLang="zh-CN" dirty="0"/>
              <a:t>fast-Fourier</a:t>
            </a:r>
            <a:r>
              <a:rPr lang="zh-CN" altLang="en-US" dirty="0"/>
              <a:t> </a:t>
            </a:r>
            <a:r>
              <a:rPr lang="en-US" altLang="zh-CN" dirty="0"/>
              <a:t>transform-based</a:t>
            </a:r>
            <a:endParaRPr lang="en-US" dirty="0"/>
          </a:p>
        </p:txBody>
      </p:sp>
    </p:spTree>
    <p:extLst>
      <p:ext uri="{BB962C8B-B14F-4D97-AF65-F5344CB8AC3E}">
        <p14:creationId xmlns:p14="http://schemas.microsoft.com/office/powerpoint/2010/main" val="19745249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Reference </a:t>
            </a:r>
            <a:endParaRPr lang="zh-CN" altLang="en-US" dirty="0"/>
          </a:p>
        </p:txBody>
      </p:sp>
      <p:sp>
        <p:nvSpPr>
          <p:cNvPr id="3" name="内容占位符 2"/>
          <p:cNvSpPr>
            <a:spLocks noGrp="1"/>
          </p:cNvSpPr>
          <p:nvPr>
            <p:ph idx="1"/>
          </p:nvPr>
        </p:nvSpPr>
        <p:spPr>
          <a:xfrm>
            <a:off x="628649" y="3016251"/>
            <a:ext cx="5114191" cy="3160711"/>
          </a:xfrm>
        </p:spPr>
        <p:txBody>
          <a:bodyPr>
            <a:normAutofit/>
          </a:bodyPr>
          <a:lstStyle/>
          <a:p>
            <a:r>
              <a:rPr lang="en-US" altLang="zh-CN" sz="2000" b="1" dirty="0">
                <a:solidFill>
                  <a:srgbClr val="1D07BF"/>
                </a:solidFill>
              </a:rPr>
              <a:t>Programming Massively Parallel Processors, </a:t>
            </a:r>
          </a:p>
          <a:p>
            <a:pPr lvl="1"/>
            <a:r>
              <a:rPr lang="en-US" altLang="zh-CN" sz="2000" b="1" dirty="0"/>
              <a:t>A Hands-on Approach</a:t>
            </a:r>
          </a:p>
          <a:p>
            <a:pPr lvl="1"/>
            <a:r>
              <a:rPr lang="en-US" altLang="zh-CN" sz="2000" b="1" dirty="0"/>
              <a:t>Third Edition</a:t>
            </a:r>
          </a:p>
          <a:p>
            <a:pPr lvl="1"/>
            <a:endParaRPr lang="en-US" altLang="zh-CN" sz="2000" b="1" dirty="0"/>
          </a:p>
          <a:p>
            <a:pPr lvl="1"/>
            <a:r>
              <a:rPr lang="en-US" altLang="zh-CN" sz="2000" b="1" dirty="0"/>
              <a:t>Chapter 16</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0139" y="2706352"/>
            <a:ext cx="2077914" cy="2559007"/>
          </a:xfrm>
          <a:prstGeom prst="rect">
            <a:avLst/>
          </a:prstGeom>
        </p:spPr>
      </p:pic>
      <p:sp>
        <p:nvSpPr>
          <p:cNvPr id="6" name="矩形 5"/>
          <p:cNvSpPr/>
          <p:nvPr/>
        </p:nvSpPr>
        <p:spPr>
          <a:xfrm>
            <a:off x="628651" y="1690689"/>
            <a:ext cx="7886700" cy="1015663"/>
          </a:xfrm>
          <a:prstGeom prst="rect">
            <a:avLst/>
          </a:prstGeom>
        </p:spPr>
        <p:txBody>
          <a:bodyPr wrap="square">
            <a:spAutoFit/>
          </a:bodyPr>
          <a:lstStyle/>
          <a:p>
            <a:pPr marL="285750" indent="-285750">
              <a:buFont typeface="Arial" panose="020B0604020202020204" pitchFamily="34" charset="0"/>
              <a:buChar char="•"/>
            </a:pPr>
            <a:r>
              <a:rPr lang="en-US" altLang="zh-CN" sz="2000" b="1" dirty="0">
                <a:hlinkClick r:id="rId3"/>
              </a:rPr>
              <a:t>CUDA C Programming Guide</a:t>
            </a:r>
            <a:r>
              <a:rPr lang="en-US" altLang="zh-CN" sz="2000" b="1" dirty="0"/>
              <a:t>, </a:t>
            </a:r>
          </a:p>
          <a:p>
            <a:pPr marL="742950" lvl="1" indent="-285750">
              <a:buFont typeface="Arial" panose="020B0604020202020204" pitchFamily="34" charset="0"/>
              <a:buChar char="•"/>
            </a:pPr>
            <a:r>
              <a:rPr lang="en-US" altLang="zh-CN" sz="2000" b="1" dirty="0"/>
              <a:t>https://docs.nvidia.com/cuda/cuda-c-programming-guide/index.html</a:t>
            </a:r>
          </a:p>
        </p:txBody>
      </p:sp>
      <p:sp>
        <p:nvSpPr>
          <p:cNvPr id="7" name="Footer Placeholder 3"/>
          <p:cNvSpPr>
            <a:spLocks noGrp="1"/>
          </p:cNvSpPr>
          <p:nvPr>
            <p:ph type="ftr" sz="quarter" idx="10"/>
          </p:nvPr>
        </p:nvSpPr>
        <p:spPr>
          <a:xfrm>
            <a:off x="628649" y="6258261"/>
            <a:ext cx="4343400" cy="457200"/>
          </a:xfrm>
        </p:spPr>
        <p:txBody>
          <a:bodyPr/>
          <a:lstStyle/>
          <a:p>
            <a:pPr>
              <a:defRPr/>
            </a:pPr>
            <a:r>
              <a:rPr lang="en-US" dirty="0"/>
              <a:t>© David Kirk/NVIDIA and Wen-</a:t>
            </a:r>
            <a:r>
              <a:rPr lang="en-US" dirty="0" err="1"/>
              <a:t>mei</a:t>
            </a:r>
            <a:r>
              <a:rPr lang="en-US" dirty="0"/>
              <a:t> W. </a:t>
            </a:r>
            <a:r>
              <a:rPr lang="en-US" dirty="0" err="1"/>
              <a:t>Hwu</a:t>
            </a:r>
            <a:r>
              <a:rPr lang="en-US" dirty="0"/>
              <a:t>       ECE408/CS483/ECE498al University of Illinois, 2007-2016</a:t>
            </a:r>
          </a:p>
        </p:txBody>
      </p:sp>
    </p:spTree>
    <p:extLst>
      <p:ext uri="{BB962C8B-B14F-4D97-AF65-F5344CB8AC3E}">
        <p14:creationId xmlns:p14="http://schemas.microsoft.com/office/powerpoint/2010/main" val="421138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ConvNet</a:t>
            </a:r>
            <a:endParaRPr lang="en-US" dirty="0"/>
          </a:p>
        </p:txBody>
      </p:sp>
      <p:sp>
        <p:nvSpPr>
          <p:cNvPr id="2" name="Text Placeholder 1"/>
          <p:cNvSpPr>
            <a:spLocks noGrp="1"/>
          </p:cNvSpPr>
          <p:nvPr>
            <p:ph idx="1"/>
          </p:nvPr>
        </p:nvSpPr>
        <p:spPr/>
        <p:txBody>
          <a:bodyPr>
            <a:normAutofit/>
          </a:bodyPr>
          <a:lstStyle/>
          <a:p>
            <a:r>
              <a:rPr lang="zh-CN" altLang="en-US" sz="2400" dirty="0"/>
              <a:t>卷积神经网络（</a:t>
            </a:r>
            <a:r>
              <a:rPr lang="en-US" sz="2400" dirty="0" err="1"/>
              <a:t>ConvNet</a:t>
            </a:r>
            <a:r>
              <a:rPr lang="en-US" sz="2400" dirty="0"/>
              <a:t>） </a:t>
            </a:r>
            <a:r>
              <a:rPr lang="zh-CN" altLang="en-US" sz="2400" dirty="0"/>
              <a:t>发源于</a:t>
            </a:r>
            <a:r>
              <a:rPr lang="en-US" sz="2400" dirty="0"/>
              <a:t>1980s</a:t>
            </a:r>
            <a:r>
              <a:rPr lang="zh-CN" altLang="en-US" sz="2400" dirty="0"/>
              <a:t>末期</a:t>
            </a:r>
            <a:r>
              <a:rPr lang="en-US" sz="2400" dirty="0"/>
              <a:t>. </a:t>
            </a:r>
          </a:p>
          <a:p>
            <a:endParaRPr lang="en-US" sz="2471" dirty="0"/>
          </a:p>
          <a:p>
            <a:r>
              <a:rPr lang="zh-CN" altLang="en-US" sz="2400" dirty="0"/>
              <a:t>到</a:t>
            </a:r>
            <a:r>
              <a:rPr lang="en-US" altLang="zh-CN" sz="2400" dirty="0"/>
              <a:t>20</a:t>
            </a:r>
            <a:r>
              <a:rPr lang="zh-CN" altLang="en-US" sz="2400" dirty="0"/>
              <a:t>世纪</a:t>
            </a:r>
            <a:r>
              <a:rPr lang="en-US" altLang="zh-CN" sz="2400" dirty="0"/>
              <a:t>90</a:t>
            </a:r>
            <a:r>
              <a:rPr lang="zh-CN" altLang="en-US" sz="2400" dirty="0"/>
              <a:t>年代初，已成功应用于多个领域：</a:t>
            </a:r>
          </a:p>
          <a:p>
            <a:pPr lvl="1"/>
            <a:r>
              <a:rPr lang="en-US" altLang="zh-CN" sz="2071" dirty="0"/>
              <a:t>- </a:t>
            </a:r>
            <a:r>
              <a:rPr lang="zh-CN" altLang="en-US" sz="2071" dirty="0"/>
              <a:t>语音识别</a:t>
            </a:r>
          </a:p>
          <a:p>
            <a:pPr lvl="1"/>
            <a:r>
              <a:rPr lang="en-US" altLang="zh-CN" sz="2071" dirty="0"/>
              <a:t>- </a:t>
            </a:r>
            <a:r>
              <a:rPr lang="zh-CN" altLang="en-US" sz="2071" dirty="0"/>
              <a:t>光学字符识别</a:t>
            </a:r>
          </a:p>
          <a:p>
            <a:pPr lvl="1"/>
            <a:r>
              <a:rPr lang="en-US" altLang="zh-CN" sz="2071" dirty="0"/>
              <a:t>- </a:t>
            </a:r>
            <a:r>
              <a:rPr lang="zh-CN" altLang="en-US" sz="2071" dirty="0"/>
              <a:t>手写识别</a:t>
            </a:r>
          </a:p>
          <a:p>
            <a:pPr lvl="1"/>
            <a:r>
              <a:rPr lang="en-US" altLang="zh-CN" sz="2071" dirty="0"/>
              <a:t>- </a:t>
            </a:r>
            <a:r>
              <a:rPr lang="zh-CN" altLang="en-US" sz="2071" dirty="0"/>
              <a:t>面部识别</a:t>
            </a:r>
            <a:endParaRPr lang="en-US" altLang="zh-CN" sz="2071" dirty="0"/>
          </a:p>
          <a:p>
            <a:pPr lvl="1"/>
            <a:endParaRPr lang="en-US" sz="1671" dirty="0"/>
          </a:p>
          <a:p>
            <a:r>
              <a:rPr lang="zh-CN" altLang="en-US" sz="2471" dirty="0">
                <a:solidFill>
                  <a:srgbClr val="0070C0"/>
                </a:solidFill>
              </a:rPr>
              <a:t>但数据和计算能力的不足限制了其发展</a:t>
            </a:r>
            <a:r>
              <a:rPr lang="en-US" sz="2471" dirty="0">
                <a:solidFill>
                  <a:srgbClr val="0070C0"/>
                </a:solidFill>
              </a:rPr>
              <a:t>. </a:t>
            </a:r>
          </a:p>
        </p:txBody>
      </p:sp>
    </p:spTree>
    <p:extLst>
      <p:ext uri="{BB962C8B-B14F-4D97-AF65-F5344CB8AC3E}">
        <p14:creationId xmlns:p14="http://schemas.microsoft.com/office/powerpoint/2010/main" val="2549353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ConvNet</a:t>
            </a:r>
            <a:endParaRPr lang="en-US" dirty="0"/>
          </a:p>
        </p:txBody>
      </p:sp>
      <p:sp>
        <p:nvSpPr>
          <p:cNvPr id="2" name="Text Placeholder 1"/>
          <p:cNvSpPr>
            <a:spLocks noGrp="1"/>
          </p:cNvSpPr>
          <p:nvPr>
            <p:ph idx="1"/>
          </p:nvPr>
        </p:nvSpPr>
        <p:spPr/>
        <p:txBody>
          <a:bodyPr>
            <a:normAutofit/>
          </a:bodyPr>
          <a:lstStyle/>
          <a:p>
            <a:r>
              <a:rPr lang="en-US" dirty="0">
                <a:solidFill>
                  <a:srgbClr val="1D07BF"/>
                </a:solidFill>
              </a:rPr>
              <a:t>Hinton, etc., 2006 </a:t>
            </a:r>
          </a:p>
          <a:p>
            <a:pPr lvl="1">
              <a:lnSpc>
                <a:spcPct val="150000"/>
              </a:lnSpc>
            </a:pPr>
            <a:r>
              <a:rPr lang="zh-CN" altLang="en-US" sz="2000" dirty="0"/>
              <a:t>引入了无需标记数据即可创建多层级、层次化特征检测器的无监督学习方法。</a:t>
            </a:r>
          </a:p>
          <a:p>
            <a:pPr lvl="1">
              <a:lnSpc>
                <a:spcPct val="150000"/>
              </a:lnSpc>
            </a:pPr>
            <a:r>
              <a:rPr lang="zh-CN" altLang="en-US" sz="2000" dirty="0"/>
              <a:t>首次应用于语音识别领域。</a:t>
            </a:r>
            <a:endParaRPr lang="en-US" sz="2000" dirty="0"/>
          </a:p>
          <a:p>
            <a:pPr lvl="1"/>
            <a:endParaRPr lang="en-US" sz="2071" dirty="0"/>
          </a:p>
          <a:p>
            <a:pPr>
              <a:lnSpc>
                <a:spcPct val="150000"/>
              </a:lnSpc>
            </a:pPr>
            <a:r>
              <a:rPr lang="zh-CN" altLang="en-US" sz="2400" dirty="0">
                <a:solidFill>
                  <a:srgbClr val="0070C0"/>
                </a:solidFill>
              </a:rPr>
              <a:t>计算机视觉中的卷积神经网络直到</a:t>
            </a:r>
            <a:r>
              <a:rPr lang="en-US" sz="2400" dirty="0">
                <a:solidFill>
                  <a:srgbClr val="0070C0"/>
                </a:solidFill>
              </a:rPr>
              <a:t>2012</a:t>
            </a:r>
            <a:r>
              <a:rPr lang="zh-CN" altLang="en-US" sz="2400" dirty="0">
                <a:solidFill>
                  <a:srgbClr val="0070C0"/>
                </a:solidFill>
              </a:rPr>
              <a:t>年才广为关注</a:t>
            </a:r>
            <a:r>
              <a:rPr lang="en-US" sz="2400" dirty="0">
                <a:solidFill>
                  <a:srgbClr val="0070C0"/>
                </a:solidFill>
              </a:rPr>
              <a:t>. </a:t>
            </a:r>
          </a:p>
          <a:p>
            <a:pPr lvl="1">
              <a:lnSpc>
                <a:spcPct val="150000"/>
              </a:lnSpc>
            </a:pPr>
            <a:r>
              <a:rPr lang="en-US" altLang="zh-CN" sz="2000" dirty="0"/>
              <a:t>GPUs</a:t>
            </a:r>
            <a:r>
              <a:rPr lang="zh-CN" altLang="en-US" sz="2000" dirty="0"/>
              <a:t>和大规模数据是驱动要素</a:t>
            </a:r>
            <a:endParaRPr lang="en-US" altLang="zh-CN" sz="2000" dirty="0"/>
          </a:p>
          <a:p>
            <a:pPr marL="457200" lvl="1" indent="0">
              <a:buNone/>
            </a:pPr>
            <a:endParaRPr lang="en-US" sz="2071" dirty="0">
              <a:solidFill>
                <a:srgbClr val="0070C0"/>
              </a:solidFill>
            </a:endParaRPr>
          </a:p>
        </p:txBody>
      </p:sp>
    </p:spTree>
    <p:extLst>
      <p:ext uri="{BB962C8B-B14F-4D97-AF65-F5344CB8AC3E}">
        <p14:creationId xmlns:p14="http://schemas.microsoft.com/office/powerpoint/2010/main" val="3266818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Behind the Scenes</a:t>
            </a:r>
          </a:p>
        </p:txBody>
      </p:sp>
      <p:sp>
        <p:nvSpPr>
          <p:cNvPr id="3" name="Content Placeholder 2"/>
          <p:cNvSpPr>
            <a:spLocks noGrp="1"/>
          </p:cNvSpPr>
          <p:nvPr>
            <p:ph idx="1"/>
          </p:nvPr>
        </p:nvSpPr>
        <p:spPr/>
        <p:txBody>
          <a:bodyPr/>
          <a:lstStyle/>
          <a:p>
            <a:r>
              <a:rPr lang="en-US" sz="2800" dirty="0"/>
              <a:t>2010</a:t>
            </a:r>
            <a:r>
              <a:rPr lang="zh-CN" altLang="en-US" sz="2800" dirty="0"/>
              <a:t>年</a:t>
            </a:r>
            <a:r>
              <a:rPr lang="en-US" altLang="zh-CN" dirty="0"/>
              <a:t>University of Toronto</a:t>
            </a:r>
            <a:r>
              <a:rPr lang="zh-CN" altLang="en-US" dirty="0"/>
              <a:t>的一门课程</a:t>
            </a:r>
            <a:r>
              <a:rPr lang="en-US" altLang="zh-CN" dirty="0"/>
              <a:t>:</a:t>
            </a:r>
            <a:endParaRPr lang="en-US" sz="2800" dirty="0"/>
          </a:p>
          <a:p>
            <a:pPr lvl="1"/>
            <a:r>
              <a:rPr lang="en-US" altLang="zh-CN" dirty="0"/>
              <a:t>Programming Massively Parallel Programming </a:t>
            </a:r>
          </a:p>
          <a:p>
            <a:pPr lvl="1"/>
            <a:r>
              <a:rPr lang="en-US" dirty="0"/>
              <a:t>Prof. Andreas </a:t>
            </a:r>
            <a:r>
              <a:rPr lang="en-US" dirty="0" err="1"/>
              <a:t>Moshovos</a:t>
            </a:r>
            <a:r>
              <a:rPr lang="en-US" dirty="0"/>
              <a:t> </a:t>
            </a:r>
          </a:p>
          <a:p>
            <a:pPr lvl="1"/>
            <a:endParaRPr lang="en-US" dirty="0"/>
          </a:p>
          <a:p>
            <a:r>
              <a:rPr lang="en-US" dirty="0"/>
              <a:t>Geoffrey Hinton</a:t>
            </a:r>
            <a:r>
              <a:rPr lang="zh-CN" altLang="en-US" dirty="0"/>
              <a:t>教授的学生参加了这门课程。</a:t>
            </a:r>
          </a:p>
          <a:p>
            <a:pPr lvl="1"/>
            <a:r>
              <a:rPr lang="zh-CN" altLang="en-US" dirty="0"/>
              <a:t>开发了深度神经网络（</a:t>
            </a:r>
            <a:r>
              <a:rPr lang="en-US" dirty="0"/>
              <a:t>DNN）</a:t>
            </a:r>
            <a:r>
              <a:rPr lang="zh-CN" altLang="en-US" dirty="0"/>
              <a:t>的</a:t>
            </a:r>
            <a:r>
              <a:rPr lang="en-US" dirty="0"/>
              <a:t>GPU</a:t>
            </a:r>
            <a:r>
              <a:rPr lang="zh-CN" altLang="en-US" dirty="0"/>
              <a:t>实现。</a:t>
            </a:r>
          </a:p>
          <a:p>
            <a:pPr lvl="1"/>
            <a:r>
              <a:rPr lang="zh-CN" altLang="en-US" dirty="0"/>
              <a:t>训练速度比</a:t>
            </a:r>
            <a:r>
              <a:rPr lang="en-US" dirty="0"/>
              <a:t>CPU</a:t>
            </a:r>
            <a:r>
              <a:rPr lang="zh-CN" altLang="en-US" dirty="0"/>
              <a:t>快了</a:t>
            </a:r>
            <a:r>
              <a:rPr lang="en-US" altLang="zh-CN" dirty="0"/>
              <a:t>10</a:t>
            </a:r>
            <a:r>
              <a:rPr lang="zh-CN" altLang="en-US" dirty="0"/>
              <a:t>倍以上。</a:t>
            </a:r>
            <a:endParaRPr lang="en-US" dirty="0"/>
          </a:p>
        </p:txBody>
      </p:sp>
      <p:sp>
        <p:nvSpPr>
          <p:cNvPr id="4" name="Slide Number Placeholder 3"/>
          <p:cNvSpPr>
            <a:spLocks noGrp="1"/>
          </p:cNvSpPr>
          <p:nvPr>
            <p:ph type="sldNum" sz="quarter" idx="4294967295"/>
          </p:nvPr>
        </p:nvSpPr>
        <p:spPr/>
        <p:txBody>
          <a:bodyPr/>
          <a:lstStyle/>
          <a:p>
            <a:fld id="{4A490C5D-AEA8-4823-B9B3-806910A0ECF7}" type="slidenum">
              <a:rPr lang="es-ES" smtClean="0"/>
              <a:pPr/>
              <a:t>7</a:t>
            </a:fld>
            <a:endParaRPr lang="es-ES" dirty="0"/>
          </a:p>
        </p:txBody>
      </p:sp>
    </p:spTree>
    <p:extLst>
      <p:ext uri="{BB962C8B-B14F-4D97-AF65-F5344CB8AC3E}">
        <p14:creationId xmlns:p14="http://schemas.microsoft.com/office/powerpoint/2010/main" val="2244997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Deep </a:t>
            </a:r>
            <a:r>
              <a:rPr lang="en-US" dirty="0" err="1"/>
              <a:t>ConvNet</a:t>
            </a:r>
            <a:endParaRPr lang="en-US" dirty="0"/>
          </a:p>
        </p:txBody>
      </p:sp>
      <p:sp>
        <p:nvSpPr>
          <p:cNvPr id="2" name="Text Placeholder 1"/>
          <p:cNvSpPr>
            <a:spLocks noGrp="1"/>
          </p:cNvSpPr>
          <p:nvPr>
            <p:ph idx="1"/>
          </p:nvPr>
        </p:nvSpPr>
        <p:spPr>
          <a:xfrm>
            <a:off x="628650" y="3446585"/>
            <a:ext cx="7886700" cy="2760784"/>
          </a:xfrm>
        </p:spPr>
        <p:txBody>
          <a:bodyPr>
            <a:normAutofit/>
          </a:bodyPr>
          <a:lstStyle/>
          <a:p>
            <a:r>
              <a:rPr lang="zh-CN" altLang="en-US" sz="2471" dirty="0">
                <a:solidFill>
                  <a:srgbClr val="0070C0"/>
                </a:solidFill>
              </a:rPr>
              <a:t>模型训练</a:t>
            </a:r>
            <a:r>
              <a:rPr lang="en-US" sz="2471" dirty="0">
                <a:solidFill>
                  <a:srgbClr val="0070C0"/>
                </a:solidFill>
              </a:rPr>
              <a:t> :</a:t>
            </a:r>
          </a:p>
          <a:p>
            <a:pPr marL="685800" lvl="2">
              <a:spcBef>
                <a:spcPts val="1000"/>
              </a:spcBef>
            </a:pPr>
            <a:r>
              <a:rPr lang="en-US" altLang="zh-CN" sz="2071" dirty="0"/>
              <a:t>Trained on 1.2 million images from ImageNet database.</a:t>
            </a:r>
            <a:endParaRPr lang="en-US" altLang="zh-CN" sz="1671" dirty="0"/>
          </a:p>
          <a:p>
            <a:pPr lvl="1"/>
            <a:r>
              <a:rPr lang="en-US" sz="2071" dirty="0">
                <a:solidFill>
                  <a:srgbClr val="0070C0"/>
                </a:solidFill>
              </a:rPr>
              <a:t>One week on two GPUs. (</a:t>
            </a:r>
            <a:r>
              <a:rPr lang="en-US" altLang="zh-CN" sz="2071" dirty="0">
                <a:solidFill>
                  <a:srgbClr val="0070C0"/>
                </a:solidFill>
              </a:rPr>
              <a:t>GTX580, 3GB) </a:t>
            </a:r>
            <a:endParaRPr lang="en-US" sz="2071" dirty="0">
              <a:solidFill>
                <a:srgbClr val="0070C0"/>
              </a:solidFill>
            </a:endParaRPr>
          </a:p>
          <a:p>
            <a:r>
              <a:rPr lang="zh-CN" altLang="en-US" sz="2471" dirty="0"/>
              <a:t>突破性的成果：</a:t>
            </a:r>
            <a:r>
              <a:rPr lang="en-US" sz="2471" dirty="0"/>
              <a:t> </a:t>
            </a:r>
          </a:p>
          <a:p>
            <a:pPr lvl="1"/>
            <a:r>
              <a:rPr lang="en-US" sz="2071" dirty="0"/>
              <a:t>Error of 15.3%</a:t>
            </a:r>
          </a:p>
          <a:p>
            <a:pPr lvl="1"/>
            <a:r>
              <a:rPr lang="en-US" sz="2071" dirty="0"/>
              <a:t>Second place 26.2% </a:t>
            </a:r>
          </a:p>
        </p:txBody>
      </p:sp>
      <p:sp>
        <p:nvSpPr>
          <p:cNvPr id="5" name="Text Placeholder 1"/>
          <p:cNvSpPr txBox="1">
            <a:spLocks/>
          </p:cNvSpPr>
          <p:nvPr/>
        </p:nvSpPr>
        <p:spPr>
          <a:xfrm>
            <a:off x="628650" y="1599956"/>
            <a:ext cx="3908181" cy="18466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t>Alex </a:t>
            </a:r>
            <a:r>
              <a:rPr lang="en-US" altLang="zh-CN" sz="2400" dirty="0" err="1"/>
              <a:t>Krizhevsky</a:t>
            </a:r>
            <a:r>
              <a:rPr lang="en-US" sz="2471" dirty="0"/>
              <a:t>, etc., 2012 </a:t>
            </a:r>
          </a:p>
          <a:p>
            <a:pPr lvl="1"/>
            <a:r>
              <a:rPr lang="en-US" sz="2471" dirty="0" err="1"/>
              <a:t>AlexNet</a:t>
            </a:r>
            <a:r>
              <a:rPr lang="en-US" sz="2471" dirty="0"/>
              <a:t> (extend the </a:t>
            </a:r>
            <a:r>
              <a:rPr lang="en-US" sz="2471" dirty="0" err="1"/>
              <a:t>LeNet</a:t>
            </a:r>
            <a:r>
              <a:rPr lang="en-US" sz="2471" dirty="0"/>
              <a:t>)</a:t>
            </a:r>
          </a:p>
          <a:p>
            <a:pPr lvl="1"/>
            <a:r>
              <a:rPr lang="en-US" altLang="zh-CN" sz="2471" dirty="0"/>
              <a:t>60 million parameters </a:t>
            </a:r>
          </a:p>
          <a:p>
            <a:pPr lvl="1"/>
            <a:r>
              <a:rPr lang="en-US" altLang="zh-CN" sz="2471" dirty="0"/>
              <a:t>650,000 neurons</a:t>
            </a:r>
            <a:r>
              <a:rPr lang="en-US" sz="2471" dirty="0"/>
              <a:t>.</a:t>
            </a:r>
          </a:p>
        </p:txBody>
      </p:sp>
      <p:pic>
        <p:nvPicPr>
          <p:cNvPr id="7" name="图片 6"/>
          <p:cNvPicPr>
            <a:picLocks noChangeAspect="1"/>
          </p:cNvPicPr>
          <p:nvPr/>
        </p:nvPicPr>
        <p:blipFill>
          <a:blip r:embed="rId2"/>
          <a:stretch>
            <a:fillRect/>
          </a:stretch>
        </p:blipFill>
        <p:spPr>
          <a:xfrm>
            <a:off x="4446905" y="1544883"/>
            <a:ext cx="4112405" cy="1899931"/>
          </a:xfrm>
          <a:prstGeom prst="rect">
            <a:avLst/>
          </a:prstGeom>
        </p:spPr>
      </p:pic>
    </p:spTree>
    <p:extLst>
      <p:ext uri="{BB962C8B-B14F-4D97-AF65-F5344CB8AC3E}">
        <p14:creationId xmlns:p14="http://schemas.microsoft.com/office/powerpoint/2010/main" val="17939936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Recent Explosion of DNN</a:t>
            </a:r>
          </a:p>
        </p:txBody>
      </p:sp>
      <p:sp>
        <p:nvSpPr>
          <p:cNvPr id="2" name="Text Placeholder 1"/>
          <p:cNvSpPr>
            <a:spLocks noGrp="1"/>
          </p:cNvSpPr>
          <p:nvPr>
            <p:ph idx="1"/>
          </p:nvPr>
        </p:nvSpPr>
        <p:spPr>
          <a:xfrm>
            <a:off x="628650" y="1764081"/>
            <a:ext cx="7886700" cy="4351338"/>
          </a:xfrm>
        </p:spPr>
        <p:txBody>
          <a:bodyPr/>
          <a:lstStyle/>
          <a:p>
            <a:r>
              <a:rPr lang="en-US" sz="2471" dirty="0"/>
              <a:t>GPU </a:t>
            </a:r>
            <a:r>
              <a:rPr lang="zh-CN" altLang="en-US" sz="2471" dirty="0"/>
              <a:t>以及</a:t>
            </a:r>
            <a:r>
              <a:rPr lang="en-US" sz="2471" dirty="0"/>
              <a:t>CUDA </a:t>
            </a:r>
            <a:r>
              <a:rPr lang="zh-CN" altLang="en-US" sz="2471" dirty="0"/>
              <a:t>大大加速了深度学习的研究周期，各个领域突飞猛进</a:t>
            </a:r>
            <a:r>
              <a:rPr lang="en-US" sz="2471" dirty="0"/>
              <a:t>:</a:t>
            </a:r>
          </a:p>
          <a:p>
            <a:endParaRPr lang="en-US" sz="2471" dirty="0"/>
          </a:p>
          <a:p>
            <a:pPr marL="0" indent="0">
              <a:buNone/>
            </a:pPr>
            <a:endParaRPr lang="en-US" dirty="0"/>
          </a:p>
        </p:txBody>
      </p:sp>
      <p:pic>
        <p:nvPicPr>
          <p:cNvPr id="4" name="图片 3"/>
          <p:cNvPicPr>
            <a:picLocks noChangeAspect="1"/>
          </p:cNvPicPr>
          <p:nvPr/>
        </p:nvPicPr>
        <p:blipFill>
          <a:blip r:embed="rId2"/>
          <a:stretch>
            <a:fillRect/>
          </a:stretch>
        </p:blipFill>
        <p:spPr>
          <a:xfrm>
            <a:off x="1218467" y="2542072"/>
            <a:ext cx="6707065" cy="3454282"/>
          </a:xfrm>
          <a:prstGeom prst="rect">
            <a:avLst/>
          </a:prstGeom>
        </p:spPr>
      </p:pic>
    </p:spTree>
    <p:extLst>
      <p:ext uri="{BB962C8B-B14F-4D97-AF65-F5344CB8AC3E}">
        <p14:creationId xmlns:p14="http://schemas.microsoft.com/office/powerpoint/2010/main" val="3052693329"/>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5206</TotalTime>
  <Words>2649</Words>
  <Application>Microsoft Macintosh PowerPoint</Application>
  <PresentationFormat>On-screen Show (4:3)</PresentationFormat>
  <Paragraphs>399</Paragraphs>
  <Slides>49</Slides>
  <Notes>2</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61" baseType="lpstr">
      <vt:lpstr>等线</vt:lpstr>
      <vt:lpstr>LetterGothicStd</vt:lpstr>
      <vt:lpstr>Liberation Sans</vt:lpstr>
      <vt:lpstr>TimesLTStd-Roman</vt:lpstr>
      <vt:lpstr>Arial</vt:lpstr>
      <vt:lpstr>Calibri</vt:lpstr>
      <vt:lpstr>Calibri Light</vt:lpstr>
      <vt:lpstr>Courier New</vt:lpstr>
      <vt:lpstr>Trebuchet MS</vt:lpstr>
      <vt:lpstr>Wingdings</vt:lpstr>
      <vt:lpstr>Office 主题​​</vt:lpstr>
      <vt:lpstr>Visio.Drawing.11</vt:lpstr>
      <vt:lpstr>Introduction to CUDA  (7) Application: ML and CNN    </vt:lpstr>
      <vt:lpstr>Content</vt:lpstr>
      <vt:lpstr>Deep Learning in Computer Vision</vt:lpstr>
      <vt:lpstr>ConvNet</vt:lpstr>
      <vt:lpstr>ConvNet</vt:lpstr>
      <vt:lpstr>ConvNet</vt:lpstr>
      <vt:lpstr>Behind the Scenes</vt:lpstr>
      <vt:lpstr>Deep ConvNet</vt:lpstr>
      <vt:lpstr>Recent Explosion of DNN</vt:lpstr>
      <vt:lpstr>Content</vt:lpstr>
      <vt:lpstr>LeNet-5</vt:lpstr>
      <vt:lpstr>LeNet-5</vt:lpstr>
      <vt:lpstr>Forward: Convolution Layer</vt:lpstr>
      <vt:lpstr>Forward: Convolution Layer</vt:lpstr>
      <vt:lpstr>Sequential Code for the Forward Path of a Convolution Layer </vt:lpstr>
      <vt:lpstr>Subsampling Layer</vt:lpstr>
      <vt:lpstr>Sequential code for the Forward Path of a Sub-sampling Layer</vt:lpstr>
      <vt:lpstr>LeNet layers</vt:lpstr>
      <vt:lpstr>Back-Propagation</vt:lpstr>
      <vt:lpstr>Back-Propagation of ∂E/∂X</vt:lpstr>
      <vt:lpstr>Back-Propagation of ∂E/∂W</vt:lpstr>
      <vt:lpstr>Back-Propagation</vt:lpstr>
      <vt:lpstr>Calculation of ∂E/∂X</vt:lpstr>
      <vt:lpstr>Calculation of ∂E/∂X</vt:lpstr>
      <vt:lpstr>Calculation of ∂E/∂W</vt:lpstr>
      <vt:lpstr>Calculation of ∂E/∂W</vt:lpstr>
      <vt:lpstr>Stochastic Gradient Descent</vt:lpstr>
      <vt:lpstr>Training with mini-batch</vt:lpstr>
      <vt:lpstr>Content</vt:lpstr>
      <vt:lpstr>Parallel forward path</vt:lpstr>
      <vt:lpstr>Parallel forward path</vt:lpstr>
      <vt:lpstr>Parallel forward path</vt:lpstr>
      <vt:lpstr>Parallel forward path -- Kernel</vt:lpstr>
      <vt:lpstr>Parallel forward -- improvement</vt:lpstr>
      <vt:lpstr>PowerPoint Presentation</vt:lpstr>
      <vt:lpstr>Content</vt:lpstr>
      <vt:lpstr>GEMM</vt:lpstr>
      <vt:lpstr>Example of the Forward Path of a Convolution Layer</vt:lpstr>
      <vt:lpstr>GEMM-example</vt:lpstr>
      <vt:lpstr>Size of the unrolled input matrix</vt:lpstr>
      <vt:lpstr>Size of the unrolled filter-bank matrix</vt:lpstr>
      <vt:lpstr>PowerPoint Presentation</vt:lpstr>
      <vt:lpstr>CUDA Implementation</vt:lpstr>
      <vt:lpstr>CUDA Implementation</vt:lpstr>
      <vt:lpstr>CUDA Implementation</vt:lpstr>
      <vt:lpstr>CUDA Implementation</vt:lpstr>
      <vt:lpstr>Some Observations </vt:lpstr>
      <vt:lpstr>CuDNN</vt:lpstr>
      <vt:lpstr>Reference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unknown</dc:creator>
  <cp:lastModifiedBy>Microsoft Office User</cp:lastModifiedBy>
  <cp:revision>256</cp:revision>
  <dcterms:created xsi:type="dcterms:W3CDTF">2018-06-22T02:42:42Z</dcterms:created>
  <dcterms:modified xsi:type="dcterms:W3CDTF">2025-03-23T01:21:04Z</dcterms:modified>
</cp:coreProperties>
</file>