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466" r:id="rId3"/>
    <p:sldId id="468" r:id="rId4"/>
    <p:sldId id="470" r:id="rId5"/>
    <p:sldId id="472" r:id="rId6"/>
    <p:sldId id="506" r:id="rId7"/>
    <p:sldId id="507" r:id="rId8"/>
    <p:sldId id="508" r:id="rId9"/>
    <p:sldId id="510" r:id="rId10"/>
    <p:sldId id="511" r:id="rId11"/>
    <p:sldId id="474" r:id="rId12"/>
    <p:sldId id="475" r:id="rId13"/>
    <p:sldId id="552" r:id="rId14"/>
    <p:sldId id="553" r:id="rId15"/>
    <p:sldId id="476" r:id="rId16"/>
    <p:sldId id="477" r:id="rId17"/>
    <p:sldId id="479" r:id="rId18"/>
    <p:sldId id="478" r:id="rId19"/>
    <p:sldId id="554" r:id="rId20"/>
    <p:sldId id="513" r:id="rId21"/>
    <p:sldId id="512" r:id="rId22"/>
    <p:sldId id="514" r:id="rId23"/>
    <p:sldId id="555" r:id="rId24"/>
    <p:sldId id="481" r:id="rId25"/>
    <p:sldId id="482" r:id="rId26"/>
    <p:sldId id="483" r:id="rId27"/>
    <p:sldId id="516" r:id="rId28"/>
    <p:sldId id="517" r:id="rId29"/>
    <p:sldId id="522" r:id="rId30"/>
    <p:sldId id="523" r:id="rId31"/>
    <p:sldId id="524" r:id="rId32"/>
    <p:sldId id="549" r:id="rId33"/>
    <p:sldId id="550" r:id="rId34"/>
    <p:sldId id="528" r:id="rId35"/>
    <p:sldId id="489" r:id="rId36"/>
    <p:sldId id="490" r:id="rId37"/>
    <p:sldId id="556" r:id="rId38"/>
    <p:sldId id="557" r:id="rId39"/>
    <p:sldId id="519" r:id="rId40"/>
    <p:sldId id="518" r:id="rId41"/>
    <p:sldId id="491" r:id="rId42"/>
    <p:sldId id="521" r:id="rId43"/>
    <p:sldId id="492" r:id="rId44"/>
    <p:sldId id="551" r:id="rId45"/>
    <p:sldId id="544" r:id="rId46"/>
    <p:sldId id="545" r:id="rId47"/>
    <p:sldId id="546" r:id="rId48"/>
    <p:sldId id="547" r:id="rId49"/>
    <p:sldId id="558" r:id="rId50"/>
    <p:sldId id="548" r:id="rId51"/>
    <p:sldId id="560" r:id="rId52"/>
    <p:sldId id="559" r:id="rId53"/>
    <p:sldId id="561" r:id="rId54"/>
    <p:sldId id="562" r:id="rId55"/>
    <p:sldId id="563" r:id="rId56"/>
    <p:sldId id="392" r:id="rId5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07B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BFC9C-4FE3-417B-9525-139A53DB9389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9F3D-7E56-41A5-8D8C-A21EC4CC9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630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1pPr>
            <a:lvl2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2pPr>
            <a:lvl3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3pPr>
            <a:lvl4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4pPr>
            <a:lvl5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5pPr>
            <a:lvl6pPr marL="2378560" indent="-216233" defTabSz="441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6pPr>
            <a:lvl7pPr marL="2811026" indent="-216233" defTabSz="441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7pPr>
            <a:lvl8pPr marL="3243491" indent="-216233" defTabSz="441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8pPr>
            <a:lvl9pPr marL="3675957" indent="-216233" defTabSz="441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605E27EC-461D-48F2-888A-116D10EF1215}" type="slidenum">
              <a:rPr lang="en-US">
                <a:cs typeface="Arial" charset="0"/>
              </a:rPr>
              <a:pPr/>
              <a:t>13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78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1pPr>
            <a:lvl2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2pPr>
            <a:lvl3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3pPr>
            <a:lvl4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4pPr>
            <a:lvl5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5pPr>
            <a:lvl6pPr marL="2378560" indent="-216233" defTabSz="441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6pPr>
            <a:lvl7pPr marL="2811026" indent="-216233" defTabSz="441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7pPr>
            <a:lvl8pPr marL="3243491" indent="-216233" defTabSz="441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8pPr>
            <a:lvl9pPr marL="3675957" indent="-216233" defTabSz="441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605E27EC-461D-48F2-888A-116D10EF1215}" type="slidenum">
              <a:rPr lang="en-US">
                <a:cs typeface="Arial" charset="0"/>
              </a:rPr>
              <a:pPr/>
              <a:t>16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442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1pPr>
            <a:lvl2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2pPr>
            <a:lvl3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3pPr>
            <a:lvl4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4pPr>
            <a:lvl5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5pPr>
            <a:lvl6pPr marL="2378560" indent="-216233" defTabSz="441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6pPr>
            <a:lvl7pPr marL="2811026" indent="-216233" defTabSz="441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7pPr>
            <a:lvl8pPr marL="3243491" indent="-216233" defTabSz="441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8pPr>
            <a:lvl9pPr marL="3675957" indent="-216233" defTabSz="441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43F94131-DE49-4730-9971-90CCEF058AE6}" type="slidenum">
              <a:rPr lang="en-US">
                <a:cs typeface="Arial" charset="0"/>
              </a:rPr>
              <a:pPr/>
              <a:t>25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583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1pPr>
            <a:lvl2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2pPr>
            <a:lvl3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3pPr>
            <a:lvl4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4pPr>
            <a:lvl5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5pPr>
            <a:lvl6pPr marL="2378560" indent="-216233" defTabSz="441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6pPr>
            <a:lvl7pPr marL="2811026" indent="-216233" defTabSz="441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7pPr>
            <a:lvl8pPr marL="3243491" indent="-216233" defTabSz="441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8pPr>
            <a:lvl9pPr marL="3675957" indent="-216233" defTabSz="441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605E27EC-461D-48F2-888A-116D10EF1215}" type="slidenum">
              <a:rPr lang="en-US">
                <a:cs typeface="Arial" charset="0"/>
              </a:rPr>
              <a:pPr/>
              <a:t>44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5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74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38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881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4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304213" cy="2208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4613"/>
            <a:ext cx="830421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2010-2016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12323-67E4-46BA-8A1B-7A6153987D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21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4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2010-2016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BC758-7811-4F99-A36F-3EB6AB129A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1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73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7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11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3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81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36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98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88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51489-74AA-4745-817A-43F39CF5BD69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45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cuda/cuda-c-programming-guide/index.html#abstract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3871668"/>
          </a:xfrm>
        </p:spPr>
        <p:txBody>
          <a:bodyPr>
            <a:normAutofit/>
          </a:bodyPr>
          <a:lstStyle/>
          <a:p>
            <a:pPr lvl="0"/>
            <a:r>
              <a:rPr lang="en-US" altLang="zh-CN" sz="4800" dirty="0"/>
              <a:t>Introduction to CUDA</a:t>
            </a:r>
            <a:br>
              <a:rPr lang="en-US" altLang="zh-CN" sz="4800" dirty="0"/>
            </a:br>
            <a:br>
              <a:rPr lang="en-US" altLang="zh-CN" sz="4800"/>
            </a:br>
            <a:r>
              <a:rPr lang="en-US" altLang="zh-CN" sz="3600" i="1"/>
              <a:t>(8) </a:t>
            </a:r>
            <a:r>
              <a:rPr lang="en-US" altLang="zh-CN" sz="3600" i="1" dirty="0"/>
              <a:t>Parallel Pattern: Sparse Matrix </a:t>
            </a:r>
            <a:br>
              <a:rPr lang="en-US" altLang="zh-CN" sz="3600" i="1" dirty="0"/>
            </a:br>
            <a:r>
              <a:rPr lang="en-US" altLang="zh-CN" sz="2800" dirty="0"/>
              <a:t> </a:t>
            </a:r>
            <a:br>
              <a:rPr lang="en-US" altLang="zh-CN" sz="2800" dirty="0"/>
            </a:br>
            <a:endParaRPr lang="zh-CN" altLang="en-US" sz="4800" dirty="0"/>
          </a:p>
        </p:txBody>
      </p:sp>
      <p:sp>
        <p:nvSpPr>
          <p:cNvPr id="4" name="矩形 3"/>
          <p:cNvSpPr/>
          <p:nvPr/>
        </p:nvSpPr>
        <p:spPr>
          <a:xfrm>
            <a:off x="566034" y="396300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hangingPunct="0"/>
            <a:r>
              <a:rPr lang="en-US" altLang="zh-CN">
                <a:latin typeface="Liberation Sans" pitchFamily="18"/>
                <a:ea typeface="Noto Sans CJK SC Regular" pitchFamily="2"/>
                <a:cs typeface="FreeSans" pitchFamily="2"/>
              </a:rPr>
              <a:t>Parallel Computing</a:t>
            </a:r>
            <a:endParaRPr lang="en-US" altLang="zh-CN" dirty="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499274" y="333286"/>
            <a:ext cx="2520000" cy="495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6679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3" name="Title 1"/>
          <p:cNvSpPr>
            <a:spLocks noGrp="1"/>
          </p:cNvSpPr>
          <p:nvPr>
            <p:ph type="title"/>
          </p:nvPr>
        </p:nvSpPr>
        <p:spPr>
          <a:xfrm>
            <a:off x="839787" y="152400"/>
            <a:ext cx="8304213" cy="1141413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A Simple Parallel </a:t>
            </a:r>
            <a:r>
              <a:rPr lang="en-US" altLang="en-US" sz="3600" dirty="0" err="1"/>
              <a:t>SpMV</a:t>
            </a:r>
            <a:endParaRPr lang="en-US" altLang="en-US" sz="3600" dirty="0"/>
          </a:p>
        </p:txBody>
      </p:sp>
      <p:sp>
        <p:nvSpPr>
          <p:cNvPr id="11294" name="Content Placeholder 2"/>
          <p:cNvSpPr>
            <a:spLocks noGrp="1"/>
          </p:cNvSpPr>
          <p:nvPr>
            <p:ph idx="1"/>
          </p:nvPr>
        </p:nvSpPr>
        <p:spPr>
          <a:xfrm>
            <a:off x="602273" y="1434733"/>
            <a:ext cx="7939454" cy="1320190"/>
          </a:xfrm>
        </p:spPr>
        <p:txBody>
          <a:bodyPr/>
          <a:lstStyle/>
          <a:p>
            <a:r>
              <a:rPr lang="en-US" altLang="en-US" dirty="0"/>
              <a:t>Main task in CG:</a:t>
            </a:r>
          </a:p>
          <a:p>
            <a:pPr lvl="1"/>
            <a:r>
              <a:rPr lang="zh-CN" altLang="en-US" dirty="0">
                <a:latin typeface="TimesLTStd-Roman"/>
              </a:rPr>
              <a:t>稀疏矩阵乘法和加法</a:t>
            </a:r>
            <a:endParaRPr lang="en-US" altLang="en-US" dirty="0"/>
          </a:p>
        </p:txBody>
      </p:sp>
      <p:sp>
        <p:nvSpPr>
          <p:cNvPr id="1129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FD6C6E1B-55F8-46AC-B024-55BD733207AC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66" y="2366324"/>
            <a:ext cx="4502395" cy="206430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2273" y="4741834"/>
            <a:ext cx="7939454" cy="1320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1D07BF"/>
                </a:solidFill>
              </a:rPr>
              <a:t>主要挑战</a:t>
            </a:r>
            <a:r>
              <a:rPr lang="en-US" altLang="en-US" dirty="0">
                <a:solidFill>
                  <a:srgbClr val="1D07BF"/>
                </a:solidFill>
              </a:rPr>
              <a:t>:</a:t>
            </a:r>
          </a:p>
          <a:p>
            <a:pPr lvl="1"/>
            <a:r>
              <a:rPr lang="en-US" altLang="zh-CN" dirty="0">
                <a:solidFill>
                  <a:srgbClr val="1D07BF"/>
                </a:solidFill>
              </a:rPr>
              <a:t>Storage and bandwidth considerations</a:t>
            </a:r>
            <a:endParaRPr lang="en-US" altLang="en-US" dirty="0">
              <a:solidFill>
                <a:srgbClr val="1D07BF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172236" y="2410882"/>
          <a:ext cx="1613316" cy="1739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3316">
                  <a:extLst>
                    <a:ext uri="{9D8B030D-6E8A-4147-A177-3AD203B41FA5}">
                      <a16:colId xmlns:a16="http://schemas.microsoft.com/office/drawing/2014/main" val="4119758644"/>
                    </a:ext>
                  </a:extLst>
                </a:gridCol>
              </a:tblGrid>
              <a:tr h="434921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Thread 0</a:t>
                      </a:r>
                    </a:p>
                  </a:txBody>
                  <a:tcPr marL="91456" marR="91456" marT="45704" marB="4570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96070984"/>
                  </a:ext>
                </a:extLst>
              </a:tr>
              <a:tr h="4349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Thread 1</a:t>
                      </a:r>
                    </a:p>
                  </a:txBody>
                  <a:tcPr marL="91456" marR="91456" marT="45704" marB="4570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96306851"/>
                  </a:ext>
                </a:extLst>
              </a:tr>
              <a:tr h="4349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Thread 2</a:t>
                      </a:r>
                    </a:p>
                  </a:txBody>
                  <a:tcPr marL="91456" marR="91456" marT="45704" marB="4570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20972044"/>
                  </a:ext>
                </a:extLst>
              </a:tr>
              <a:tr h="4349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Thread 3</a:t>
                      </a:r>
                    </a:p>
                  </a:txBody>
                  <a:tcPr marL="91456" marR="91456" marT="45704" marB="4570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61709025"/>
                  </a:ext>
                </a:extLst>
              </a:tr>
            </a:tbl>
          </a:graphicData>
        </a:graphic>
      </p:graphicFrame>
      <p:sp>
        <p:nvSpPr>
          <p:cNvPr id="4" name="右大括号 3"/>
          <p:cNvSpPr/>
          <p:nvPr/>
        </p:nvSpPr>
        <p:spPr>
          <a:xfrm>
            <a:off x="5736981" y="2511397"/>
            <a:ext cx="378069" cy="15386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99037" y="5826610"/>
            <a:ext cx="668651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dirty="0"/>
              <a:t>需要一种好的表示（排列）格式，避免过多零元素带来的问题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203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172960"/>
              </p:ext>
            </p:extLst>
          </p:nvPr>
        </p:nvGraphicFramePr>
        <p:xfrm>
          <a:off x="742949" y="3759807"/>
          <a:ext cx="8093076" cy="1482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4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0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2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3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Nonzero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values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 data[7]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3,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4,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Column indices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col_index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[7]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Pointers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ptr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[5]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 anchor="ctr"/>
                </a:tc>
                <a:tc gridSpan="11"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   2,   2,   5,   7   }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33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Compressed Sparse Row (CSR) Format</a:t>
            </a:r>
          </a:p>
        </p:txBody>
      </p:sp>
      <p:sp>
        <p:nvSpPr>
          <p:cNvPr id="123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8351520A-E829-4BC6-A347-72C18212E119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2949" y="1622858"/>
            <a:ext cx="763611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CSR: </a:t>
            </a:r>
            <a:r>
              <a:rPr lang="zh-CN" altLang="en-US" sz="2400" dirty="0"/>
              <a:t>只将非零元素存在一维存储。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646" y="2338646"/>
            <a:ext cx="2592632" cy="1318042"/>
          </a:xfrm>
          <a:prstGeom prst="rect">
            <a:avLst/>
          </a:prstGeom>
        </p:spPr>
      </p:pic>
      <p:sp>
        <p:nvSpPr>
          <p:cNvPr id="6" name="圆角右箭头 5"/>
          <p:cNvSpPr/>
          <p:nvPr/>
        </p:nvSpPr>
        <p:spPr>
          <a:xfrm rot="5400000">
            <a:off x="4815986" y="2518192"/>
            <a:ext cx="593481" cy="128367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89D46-96BB-C044-8E5A-01CA10434559}"/>
              </a:ext>
            </a:extLst>
          </p:cNvPr>
          <p:cNvSpPr txBox="1"/>
          <p:nvPr/>
        </p:nvSpPr>
        <p:spPr>
          <a:xfrm>
            <a:off x="4212171" y="5638437"/>
            <a:ext cx="430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每行的非零元素在</a:t>
            </a:r>
            <a:r>
              <a:rPr lang="en-US" altLang="zh-CN" dirty="0"/>
              <a:t>data</a:t>
            </a:r>
            <a:r>
              <a:rPr lang="zh-CN" altLang="en-US" dirty="0"/>
              <a:t>中的的起始位置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CB31BC-8415-5C48-8BCD-FFF419E90C03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5112726" y="5242531"/>
            <a:ext cx="1251035" cy="39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319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581669" y="2060848"/>
            <a:ext cx="7878763" cy="2819400"/>
            <a:chOff x="488950" y="1366838"/>
            <a:chExt cx="7878763" cy="2819400"/>
          </a:xfrm>
        </p:grpSpPr>
        <p:sp>
          <p:nvSpPr>
            <p:cNvPr id="4" name="Rectangle 3"/>
            <p:cNvSpPr/>
            <p:nvPr/>
          </p:nvSpPr>
          <p:spPr>
            <a:xfrm>
              <a:off x="2286000" y="2501900"/>
              <a:ext cx="762000" cy="68580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032125" y="2501900"/>
              <a:ext cx="762000" cy="68580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97300" y="2501900"/>
              <a:ext cx="762000" cy="68580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57713" y="2501900"/>
              <a:ext cx="762000" cy="68580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19713" y="2501900"/>
              <a:ext cx="762000" cy="68580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81713" y="2501900"/>
              <a:ext cx="762000" cy="68580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43713" y="2501900"/>
              <a:ext cx="762000" cy="68580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325" name="TextBox 10"/>
            <p:cNvSpPr txBox="1">
              <a:spLocks noChangeArrowheads="1"/>
            </p:cNvSpPr>
            <p:nvPr/>
          </p:nvSpPr>
          <p:spPr bwMode="auto">
            <a:xfrm>
              <a:off x="1044575" y="2617788"/>
              <a:ext cx="69602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data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6000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32125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97300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57713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19713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81713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43713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84413" y="13668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30538" y="13668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95713" y="13668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56125" y="13668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18125" y="13668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cxnSp>
          <p:nvCxnSpPr>
            <p:cNvPr id="27" name="Straight Arrow Connector 26"/>
            <p:cNvCxnSpPr>
              <a:stCxn id="19" idx="2"/>
              <a:endCxn id="4" idx="0"/>
            </p:cNvCxnSpPr>
            <p:nvPr/>
          </p:nvCxnSpPr>
          <p:spPr>
            <a:xfrm>
              <a:off x="2665413" y="2052638"/>
              <a:ext cx="1587" cy="449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0" idx="2"/>
              <a:endCxn id="6" idx="0"/>
            </p:cNvCxnSpPr>
            <p:nvPr/>
          </p:nvCxnSpPr>
          <p:spPr>
            <a:xfrm>
              <a:off x="3411538" y="2052638"/>
              <a:ext cx="766762" cy="449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1" idx="2"/>
              <a:endCxn id="6" idx="0"/>
            </p:cNvCxnSpPr>
            <p:nvPr/>
          </p:nvCxnSpPr>
          <p:spPr>
            <a:xfrm>
              <a:off x="4176713" y="2052638"/>
              <a:ext cx="1587" cy="449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2" idx="2"/>
              <a:endCxn id="9" idx="0"/>
            </p:cNvCxnSpPr>
            <p:nvPr/>
          </p:nvCxnSpPr>
          <p:spPr>
            <a:xfrm>
              <a:off x="4937125" y="2052638"/>
              <a:ext cx="1525588" cy="449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3" idx="2"/>
              <a:endCxn id="36" idx="0"/>
            </p:cNvCxnSpPr>
            <p:nvPr/>
          </p:nvCxnSpPr>
          <p:spPr>
            <a:xfrm>
              <a:off x="5699125" y="2052638"/>
              <a:ext cx="2287588" cy="449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7605713" y="2501900"/>
              <a:ext cx="762000" cy="68580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44" name="TextBox 38"/>
            <p:cNvSpPr txBox="1">
              <a:spLocks noChangeArrowheads="1"/>
            </p:cNvSpPr>
            <p:nvPr/>
          </p:nvSpPr>
          <p:spPr bwMode="auto">
            <a:xfrm>
              <a:off x="595313" y="1479550"/>
              <a:ext cx="1190625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row_ptr</a:t>
              </a:r>
            </a:p>
          </p:txBody>
        </p:sp>
        <p:sp>
          <p:nvSpPr>
            <p:cNvPr id="13345" name="TextBox 39"/>
            <p:cNvSpPr txBox="1">
              <a:spLocks noChangeArrowheads="1"/>
            </p:cNvSpPr>
            <p:nvPr/>
          </p:nvSpPr>
          <p:spPr bwMode="auto">
            <a:xfrm>
              <a:off x="488950" y="3613150"/>
              <a:ext cx="139653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col_index</a:t>
              </a:r>
            </a:p>
          </p:txBody>
        </p:sp>
      </p:grpSp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 Data Layout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CE7772-E5DC-D146-AEBE-D560D43D930E}"/>
              </a:ext>
            </a:extLst>
          </p:cNvPr>
          <p:cNvSpPr txBox="1"/>
          <p:nvPr/>
        </p:nvSpPr>
        <p:spPr>
          <a:xfrm>
            <a:off x="2377132" y="1639265"/>
            <a:ext cx="430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每行的非零元素在</a:t>
            </a:r>
            <a:r>
              <a:rPr lang="en-US" altLang="zh-CN" dirty="0"/>
              <a:t>data</a:t>
            </a:r>
            <a:r>
              <a:rPr lang="zh-CN" altLang="en-US" dirty="0"/>
              <a:t>中的的起始位置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03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985" y="1490511"/>
            <a:ext cx="8553246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latin typeface="Courier"/>
              </a:rPr>
              <a:t>for (</a:t>
            </a:r>
            <a:r>
              <a:rPr lang="en-US" altLang="zh-CN" dirty="0" err="1">
                <a:latin typeface="Courier"/>
              </a:rPr>
              <a:t>int</a:t>
            </a:r>
            <a:r>
              <a:rPr lang="en-US" altLang="zh-CN" dirty="0">
                <a:latin typeface="Courier"/>
              </a:rPr>
              <a:t> row = 0; row &lt; </a:t>
            </a:r>
            <a:r>
              <a:rPr lang="en-US" altLang="zh-CN" dirty="0" err="1">
                <a:latin typeface="Courier"/>
              </a:rPr>
              <a:t>num_rows</a:t>
            </a:r>
            <a:r>
              <a:rPr lang="en-US" altLang="zh-CN" dirty="0">
                <a:latin typeface="Courier"/>
              </a:rPr>
              <a:t>; row++) </a:t>
            </a:r>
          </a:p>
          <a:p>
            <a:r>
              <a:rPr lang="en-US" altLang="zh-CN" dirty="0">
                <a:latin typeface="Courier"/>
              </a:rPr>
              <a:t>  {</a:t>
            </a:r>
          </a:p>
          <a:p>
            <a:r>
              <a:rPr lang="en-US" altLang="zh-CN" dirty="0">
                <a:latin typeface="Courier"/>
              </a:rPr>
              <a:t>2.   float dot = 0;</a:t>
            </a:r>
          </a:p>
          <a:p>
            <a:r>
              <a:rPr lang="en-US" altLang="zh-CN" dirty="0">
                <a:latin typeface="Courier"/>
              </a:rPr>
              <a:t>3.   </a:t>
            </a:r>
            <a:r>
              <a:rPr lang="en-US" altLang="zh-CN" dirty="0" err="1">
                <a:latin typeface="Courier"/>
              </a:rPr>
              <a:t>int</a:t>
            </a:r>
            <a:r>
              <a:rPr lang="en-US" altLang="zh-CN" dirty="0">
                <a:latin typeface="Courier"/>
              </a:rPr>
              <a:t> </a:t>
            </a:r>
            <a:r>
              <a:rPr lang="en-US" altLang="zh-CN" dirty="0" err="1">
                <a:latin typeface="Courier"/>
              </a:rPr>
              <a:t>row_start</a:t>
            </a:r>
            <a:r>
              <a:rPr lang="en-US" altLang="zh-CN" dirty="0">
                <a:latin typeface="Courier"/>
              </a:rPr>
              <a:t> = </a:t>
            </a:r>
            <a:r>
              <a:rPr lang="en-US" altLang="zh-CN" b="1" dirty="0" err="1">
                <a:solidFill>
                  <a:srgbClr val="1D07BF"/>
                </a:solidFill>
                <a:latin typeface="Courier"/>
              </a:rPr>
              <a:t>row_ptr</a:t>
            </a:r>
            <a:r>
              <a:rPr lang="en-US" altLang="zh-CN" b="1" dirty="0">
                <a:solidFill>
                  <a:srgbClr val="1D07BF"/>
                </a:solidFill>
                <a:latin typeface="Courier"/>
              </a:rPr>
              <a:t>[row]</a:t>
            </a:r>
            <a:r>
              <a:rPr lang="en-US" altLang="zh-CN" dirty="0">
                <a:latin typeface="Courier"/>
              </a:rPr>
              <a:t>;</a:t>
            </a:r>
          </a:p>
          <a:p>
            <a:r>
              <a:rPr lang="en-US" altLang="zh-CN" dirty="0">
                <a:latin typeface="Courier"/>
              </a:rPr>
              <a:t>4.   </a:t>
            </a:r>
            <a:r>
              <a:rPr lang="en-US" altLang="zh-CN" dirty="0" err="1">
                <a:latin typeface="Courier"/>
              </a:rPr>
              <a:t>int</a:t>
            </a:r>
            <a:r>
              <a:rPr lang="en-US" altLang="zh-CN" dirty="0">
                <a:latin typeface="Courier"/>
              </a:rPr>
              <a:t> </a:t>
            </a:r>
            <a:r>
              <a:rPr lang="en-US" altLang="zh-CN" dirty="0" err="1">
                <a:latin typeface="Courier"/>
              </a:rPr>
              <a:t>row_end</a:t>
            </a:r>
            <a:r>
              <a:rPr lang="en-US" altLang="zh-CN" dirty="0">
                <a:latin typeface="Courier"/>
              </a:rPr>
              <a:t> = </a:t>
            </a:r>
            <a:r>
              <a:rPr lang="en-US" altLang="zh-CN" b="1" dirty="0" err="1">
                <a:solidFill>
                  <a:srgbClr val="1D07BF"/>
                </a:solidFill>
                <a:latin typeface="Courier"/>
              </a:rPr>
              <a:t>row_ptr</a:t>
            </a:r>
            <a:r>
              <a:rPr lang="en-US" altLang="zh-CN" b="1" dirty="0">
                <a:solidFill>
                  <a:srgbClr val="1D07BF"/>
                </a:solidFill>
                <a:latin typeface="Courier"/>
              </a:rPr>
              <a:t>[row+1]</a:t>
            </a:r>
            <a:r>
              <a:rPr lang="en-US" altLang="zh-CN" dirty="0">
                <a:latin typeface="Courier"/>
              </a:rPr>
              <a:t>;</a:t>
            </a:r>
          </a:p>
          <a:p>
            <a:pPr marL="342900" indent="-342900">
              <a:buAutoNum type="arabicPeriod" startAt="5"/>
            </a:pPr>
            <a:r>
              <a:rPr lang="en-US" altLang="zh-CN" dirty="0">
                <a:latin typeface="Courier"/>
              </a:rPr>
              <a:t>  for (</a:t>
            </a:r>
            <a:r>
              <a:rPr lang="en-US" altLang="zh-CN" dirty="0" err="1">
                <a:latin typeface="Courier"/>
              </a:rPr>
              <a:t>int</a:t>
            </a:r>
            <a:r>
              <a:rPr lang="en-US" altLang="zh-CN" dirty="0">
                <a:latin typeface="Courier"/>
              </a:rPr>
              <a:t> </a:t>
            </a:r>
            <a:r>
              <a:rPr lang="en-US" altLang="zh-CN" dirty="0" err="1">
                <a:latin typeface="Courier"/>
              </a:rPr>
              <a:t>elem</a:t>
            </a:r>
            <a:r>
              <a:rPr lang="en-US" altLang="zh-CN" dirty="0">
                <a:latin typeface="Courier"/>
              </a:rPr>
              <a:t> = </a:t>
            </a:r>
            <a:r>
              <a:rPr lang="en-US" altLang="zh-CN" dirty="0" err="1">
                <a:latin typeface="Courier"/>
              </a:rPr>
              <a:t>row_start</a:t>
            </a:r>
            <a:r>
              <a:rPr lang="en-US" altLang="zh-CN" dirty="0">
                <a:latin typeface="Courier"/>
              </a:rPr>
              <a:t>; </a:t>
            </a:r>
            <a:r>
              <a:rPr lang="en-US" altLang="zh-CN" dirty="0" err="1">
                <a:latin typeface="Courier"/>
              </a:rPr>
              <a:t>elem</a:t>
            </a:r>
            <a:r>
              <a:rPr lang="en-US" altLang="zh-CN" dirty="0">
                <a:latin typeface="Courier"/>
              </a:rPr>
              <a:t> &lt; </a:t>
            </a:r>
            <a:r>
              <a:rPr lang="en-US" altLang="zh-CN" dirty="0" err="1">
                <a:latin typeface="Courier"/>
              </a:rPr>
              <a:t>row_end</a:t>
            </a:r>
            <a:r>
              <a:rPr lang="en-US" altLang="zh-CN" dirty="0">
                <a:latin typeface="Courier"/>
              </a:rPr>
              <a:t>; </a:t>
            </a:r>
            <a:r>
              <a:rPr lang="en-US" altLang="zh-CN" dirty="0" err="1">
                <a:latin typeface="Courier"/>
              </a:rPr>
              <a:t>elem</a:t>
            </a:r>
            <a:r>
              <a:rPr lang="en-US" altLang="zh-CN" dirty="0">
                <a:latin typeface="Courier"/>
              </a:rPr>
              <a:t>++) </a:t>
            </a:r>
          </a:p>
          <a:p>
            <a:r>
              <a:rPr lang="en-US" altLang="zh-CN" dirty="0">
                <a:latin typeface="Courier"/>
              </a:rPr>
              <a:t>     {</a:t>
            </a:r>
          </a:p>
          <a:p>
            <a:r>
              <a:rPr lang="en-US" altLang="zh-CN" dirty="0">
                <a:latin typeface="Courier"/>
              </a:rPr>
              <a:t>6.     dot += data[</a:t>
            </a:r>
            <a:r>
              <a:rPr lang="en-US" altLang="zh-CN" dirty="0" err="1">
                <a:latin typeface="Courier"/>
              </a:rPr>
              <a:t>elem</a:t>
            </a:r>
            <a:r>
              <a:rPr lang="en-US" altLang="zh-CN" dirty="0">
                <a:latin typeface="Courier"/>
              </a:rPr>
              <a:t>] * x[col_index[</a:t>
            </a:r>
            <a:r>
              <a:rPr lang="en-US" altLang="zh-CN" dirty="0" err="1">
                <a:latin typeface="Courier"/>
              </a:rPr>
              <a:t>elem</a:t>
            </a:r>
            <a:r>
              <a:rPr lang="en-US" altLang="zh-CN" dirty="0">
                <a:latin typeface="Courier"/>
              </a:rPr>
              <a:t>]];</a:t>
            </a:r>
          </a:p>
          <a:p>
            <a:r>
              <a:rPr lang="en-US" altLang="zh-CN" dirty="0">
                <a:latin typeface="Courier"/>
              </a:rPr>
              <a:t>     }</a:t>
            </a:r>
          </a:p>
          <a:p>
            <a:r>
              <a:rPr lang="en-US" altLang="zh-CN" dirty="0">
                <a:latin typeface="Courier"/>
              </a:rPr>
              <a:t>7.   y[row] += dot;</a:t>
            </a:r>
          </a:p>
          <a:p>
            <a:r>
              <a:rPr lang="en-US" altLang="zh-CN" dirty="0">
                <a:latin typeface="Courier"/>
              </a:rPr>
              <a:t>   }</a:t>
            </a:r>
            <a:endParaRPr lang="en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F360487-F91B-46F3-8D32-AB6F55B5E14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363" name="Title 4"/>
          <p:cNvSpPr>
            <a:spLocks noGrp="1"/>
          </p:cNvSpPr>
          <p:nvPr>
            <p:ph type="title"/>
          </p:nvPr>
        </p:nvSpPr>
        <p:spPr>
          <a:xfrm>
            <a:off x="657349" y="-2309"/>
            <a:ext cx="8304213" cy="114141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A sequential </a:t>
            </a:r>
            <a:r>
              <a:rPr lang="en-US" altLang="zh-CN" sz="3600" dirty="0" err="1"/>
              <a:t>SpMV</a:t>
            </a:r>
            <a:r>
              <a:rPr lang="en-US" altLang="zh-CN" sz="3600" dirty="0"/>
              <a:t> /CSR</a:t>
            </a:r>
            <a:endParaRPr 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297" y="4212187"/>
            <a:ext cx="4359016" cy="193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81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Background </a:t>
            </a:r>
          </a:p>
          <a:p>
            <a:r>
              <a:rPr lang="en-US" altLang="zh-CN" b="1" u="sng" dirty="0">
                <a:solidFill>
                  <a:srgbClr val="1D07BF"/>
                </a:solidFill>
              </a:rPr>
              <a:t>Parallel </a:t>
            </a:r>
            <a:r>
              <a:rPr lang="en-US" altLang="zh-CN" b="1" u="sng" dirty="0" err="1">
                <a:solidFill>
                  <a:srgbClr val="1D07BF"/>
                </a:solidFill>
              </a:rPr>
              <a:t>SpMV</a:t>
            </a:r>
            <a:r>
              <a:rPr lang="en-US" altLang="zh-CN" b="1" u="sng" dirty="0">
                <a:solidFill>
                  <a:srgbClr val="1D07BF"/>
                </a:solidFill>
              </a:rPr>
              <a:t> Using CSR </a:t>
            </a:r>
          </a:p>
          <a:p>
            <a:r>
              <a:rPr lang="en-US" altLang="zh-CN" b="1" dirty="0"/>
              <a:t>Padding and Transposition</a:t>
            </a:r>
          </a:p>
          <a:p>
            <a:r>
              <a:rPr lang="en-US" altLang="zh-CN" b="1" dirty="0"/>
              <a:t>Hybrid Approach to Regulate Padding</a:t>
            </a:r>
          </a:p>
          <a:p>
            <a:r>
              <a:rPr lang="en-US" altLang="zh-CN" b="1" dirty="0"/>
              <a:t>Sorting and Partitioning for Regularization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33F05F-EAFF-4EA8-B03B-1CC39608B5F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78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6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CSR Kernel Design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15</a:t>
            </a:fld>
            <a:endParaRPr lang="es-ES" dirty="0"/>
          </a:p>
        </p:txBody>
      </p:sp>
      <p:grpSp>
        <p:nvGrpSpPr>
          <p:cNvPr id="14339" name="Group 200"/>
          <p:cNvGrpSpPr>
            <a:grpSpLocks/>
          </p:cNvGrpSpPr>
          <p:nvPr/>
        </p:nvGrpSpPr>
        <p:grpSpPr bwMode="auto">
          <a:xfrm rot="5400000">
            <a:off x="6274072" y="3240386"/>
            <a:ext cx="2646363" cy="430212"/>
            <a:chOff x="3228884" y="5682183"/>
            <a:chExt cx="2646587" cy="430267"/>
          </a:xfrm>
        </p:grpSpPr>
        <p:sp>
          <p:nvSpPr>
            <p:cNvPr id="202" name="Rectangle 201"/>
            <p:cNvSpPr/>
            <p:nvPr/>
          </p:nvSpPr>
          <p:spPr>
            <a:xfrm rot="10800000">
              <a:off x="5497614" y="5682183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 rot="10800000">
              <a:off x="5129283" y="5682183"/>
              <a:ext cx="377857" cy="43026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 rot="10800000">
              <a:off x="4751426" y="5682183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 rot="10800000">
              <a:off x="4375156" y="5682182"/>
              <a:ext cx="376270" cy="43026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 rot="10800000">
              <a:off x="3984597" y="5682182"/>
              <a:ext cx="376270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 rot="10800000">
              <a:off x="3606741" y="5682183"/>
              <a:ext cx="377857" cy="43026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 rot="10800000">
              <a:off x="3228884" y="5682183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</p:grpSp>
      <p:grpSp>
        <p:nvGrpSpPr>
          <p:cNvPr id="14340" name="Group 93"/>
          <p:cNvGrpSpPr>
            <a:grpSpLocks/>
          </p:cNvGrpSpPr>
          <p:nvPr/>
        </p:nvGrpSpPr>
        <p:grpSpPr bwMode="auto">
          <a:xfrm>
            <a:off x="6170885" y="2538710"/>
            <a:ext cx="338138" cy="312738"/>
            <a:chOff x="2832842" y="1843522"/>
            <a:chExt cx="1364974" cy="1336813"/>
          </a:xfrm>
        </p:grpSpPr>
        <p:sp>
          <p:nvSpPr>
            <p:cNvPr id="14393" name="Oval 22"/>
            <p:cNvSpPr>
              <a:spLocks noChangeArrowheads="1"/>
            </p:cNvSpPr>
            <p:nvPr/>
          </p:nvSpPr>
          <p:spPr bwMode="auto">
            <a:xfrm>
              <a:off x="2832842" y="1843522"/>
              <a:ext cx="1364974" cy="1336813"/>
            </a:xfrm>
            <a:prstGeom prst="ellipse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sz="1800"/>
            </a:p>
          </p:txBody>
        </p:sp>
        <p:sp>
          <p:nvSpPr>
            <p:cNvPr id="96" name="Freeform 95"/>
            <p:cNvSpPr/>
            <p:nvPr/>
          </p:nvSpPr>
          <p:spPr>
            <a:xfrm>
              <a:off x="3339101" y="1979239"/>
              <a:ext cx="352456" cy="1038236"/>
            </a:xfrm>
            <a:custGeom>
              <a:avLst/>
              <a:gdLst>
                <a:gd name="connsiteX0" fmla="*/ 222106 w 864968"/>
                <a:gd name="connsiteY0" fmla="*/ 0 h 2429691"/>
                <a:gd name="connsiteX1" fmla="*/ 862186 w 864968"/>
                <a:gd name="connsiteY1" fmla="*/ 352697 h 2429691"/>
                <a:gd name="connsiteX2" fmla="*/ 38 w 864968"/>
                <a:gd name="connsiteY2" fmla="*/ 718457 h 2429691"/>
                <a:gd name="connsiteX3" fmla="*/ 822998 w 864968"/>
                <a:gd name="connsiteY3" fmla="*/ 1071154 h 2429691"/>
                <a:gd name="connsiteX4" fmla="*/ 39226 w 864968"/>
                <a:gd name="connsiteY4" fmla="*/ 1358537 h 2429691"/>
                <a:gd name="connsiteX5" fmla="*/ 836061 w 864968"/>
                <a:gd name="connsiteY5" fmla="*/ 1658983 h 2429691"/>
                <a:gd name="connsiteX6" fmla="*/ 91478 w 864968"/>
                <a:gd name="connsiteY6" fmla="*/ 1998617 h 2429691"/>
                <a:gd name="connsiteX7" fmla="*/ 483363 w 864968"/>
                <a:gd name="connsiteY7" fmla="*/ 2194560 h 2429691"/>
                <a:gd name="connsiteX8" fmla="*/ 535615 w 864968"/>
                <a:gd name="connsiteY8" fmla="*/ 2429691 h 2429691"/>
                <a:gd name="connsiteX9" fmla="*/ 535615 w 864968"/>
                <a:gd name="connsiteY9" fmla="*/ 2429691 h 242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968" h="2429691">
                  <a:moveTo>
                    <a:pt x="222106" y="0"/>
                  </a:moveTo>
                  <a:cubicBezTo>
                    <a:pt x="560651" y="116477"/>
                    <a:pt x="899197" y="232954"/>
                    <a:pt x="862186" y="352697"/>
                  </a:cubicBezTo>
                  <a:cubicBezTo>
                    <a:pt x="825175" y="472440"/>
                    <a:pt x="6569" y="598714"/>
                    <a:pt x="38" y="718457"/>
                  </a:cubicBezTo>
                  <a:cubicBezTo>
                    <a:pt x="-6493" y="838200"/>
                    <a:pt x="816467" y="964474"/>
                    <a:pt x="822998" y="1071154"/>
                  </a:cubicBezTo>
                  <a:cubicBezTo>
                    <a:pt x="829529" y="1177834"/>
                    <a:pt x="37049" y="1260566"/>
                    <a:pt x="39226" y="1358537"/>
                  </a:cubicBezTo>
                  <a:cubicBezTo>
                    <a:pt x="41403" y="1456508"/>
                    <a:pt x="827352" y="1552303"/>
                    <a:pt x="836061" y="1658983"/>
                  </a:cubicBezTo>
                  <a:cubicBezTo>
                    <a:pt x="844770" y="1765663"/>
                    <a:pt x="150261" y="1909354"/>
                    <a:pt x="91478" y="1998617"/>
                  </a:cubicBezTo>
                  <a:cubicBezTo>
                    <a:pt x="32695" y="2087880"/>
                    <a:pt x="409340" y="2122714"/>
                    <a:pt x="483363" y="2194560"/>
                  </a:cubicBezTo>
                  <a:cubicBezTo>
                    <a:pt x="557386" y="2266406"/>
                    <a:pt x="535615" y="2429691"/>
                    <a:pt x="535615" y="2429691"/>
                  </a:cubicBezTo>
                  <a:lnTo>
                    <a:pt x="535615" y="24296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</p:grpSp>
      <p:grpSp>
        <p:nvGrpSpPr>
          <p:cNvPr id="14341" name="Group 96"/>
          <p:cNvGrpSpPr>
            <a:grpSpLocks/>
          </p:cNvGrpSpPr>
          <p:nvPr/>
        </p:nvGrpSpPr>
        <p:grpSpPr bwMode="auto">
          <a:xfrm>
            <a:off x="6170885" y="3310235"/>
            <a:ext cx="338138" cy="312738"/>
            <a:chOff x="2832842" y="1843522"/>
            <a:chExt cx="1364974" cy="1336813"/>
          </a:xfrm>
        </p:grpSpPr>
        <p:sp>
          <p:nvSpPr>
            <p:cNvPr id="14391" name="Oval 22"/>
            <p:cNvSpPr>
              <a:spLocks noChangeArrowheads="1"/>
            </p:cNvSpPr>
            <p:nvPr/>
          </p:nvSpPr>
          <p:spPr bwMode="auto">
            <a:xfrm>
              <a:off x="2832842" y="1843522"/>
              <a:ext cx="1364974" cy="1336813"/>
            </a:xfrm>
            <a:prstGeom prst="ellipse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sz="1800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3339101" y="1979239"/>
              <a:ext cx="352456" cy="1038236"/>
            </a:xfrm>
            <a:custGeom>
              <a:avLst/>
              <a:gdLst>
                <a:gd name="connsiteX0" fmla="*/ 222106 w 864968"/>
                <a:gd name="connsiteY0" fmla="*/ 0 h 2429691"/>
                <a:gd name="connsiteX1" fmla="*/ 862186 w 864968"/>
                <a:gd name="connsiteY1" fmla="*/ 352697 h 2429691"/>
                <a:gd name="connsiteX2" fmla="*/ 38 w 864968"/>
                <a:gd name="connsiteY2" fmla="*/ 718457 h 2429691"/>
                <a:gd name="connsiteX3" fmla="*/ 822998 w 864968"/>
                <a:gd name="connsiteY3" fmla="*/ 1071154 h 2429691"/>
                <a:gd name="connsiteX4" fmla="*/ 39226 w 864968"/>
                <a:gd name="connsiteY4" fmla="*/ 1358537 h 2429691"/>
                <a:gd name="connsiteX5" fmla="*/ 836061 w 864968"/>
                <a:gd name="connsiteY5" fmla="*/ 1658983 h 2429691"/>
                <a:gd name="connsiteX6" fmla="*/ 91478 w 864968"/>
                <a:gd name="connsiteY6" fmla="*/ 1998617 h 2429691"/>
                <a:gd name="connsiteX7" fmla="*/ 483363 w 864968"/>
                <a:gd name="connsiteY7" fmla="*/ 2194560 h 2429691"/>
                <a:gd name="connsiteX8" fmla="*/ 535615 w 864968"/>
                <a:gd name="connsiteY8" fmla="*/ 2429691 h 2429691"/>
                <a:gd name="connsiteX9" fmla="*/ 535615 w 864968"/>
                <a:gd name="connsiteY9" fmla="*/ 2429691 h 242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968" h="2429691">
                  <a:moveTo>
                    <a:pt x="222106" y="0"/>
                  </a:moveTo>
                  <a:cubicBezTo>
                    <a:pt x="560651" y="116477"/>
                    <a:pt x="899197" y="232954"/>
                    <a:pt x="862186" y="352697"/>
                  </a:cubicBezTo>
                  <a:cubicBezTo>
                    <a:pt x="825175" y="472440"/>
                    <a:pt x="6569" y="598714"/>
                    <a:pt x="38" y="718457"/>
                  </a:cubicBezTo>
                  <a:cubicBezTo>
                    <a:pt x="-6493" y="838200"/>
                    <a:pt x="816467" y="964474"/>
                    <a:pt x="822998" y="1071154"/>
                  </a:cubicBezTo>
                  <a:cubicBezTo>
                    <a:pt x="829529" y="1177834"/>
                    <a:pt x="37049" y="1260566"/>
                    <a:pt x="39226" y="1358537"/>
                  </a:cubicBezTo>
                  <a:cubicBezTo>
                    <a:pt x="41403" y="1456508"/>
                    <a:pt x="827352" y="1552303"/>
                    <a:pt x="836061" y="1658983"/>
                  </a:cubicBezTo>
                  <a:cubicBezTo>
                    <a:pt x="844770" y="1765663"/>
                    <a:pt x="150261" y="1909354"/>
                    <a:pt x="91478" y="1998617"/>
                  </a:cubicBezTo>
                  <a:cubicBezTo>
                    <a:pt x="32695" y="2087880"/>
                    <a:pt x="409340" y="2122714"/>
                    <a:pt x="483363" y="2194560"/>
                  </a:cubicBezTo>
                  <a:cubicBezTo>
                    <a:pt x="557386" y="2266406"/>
                    <a:pt x="535615" y="2429691"/>
                    <a:pt x="535615" y="2429691"/>
                  </a:cubicBezTo>
                  <a:lnTo>
                    <a:pt x="535615" y="24296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</p:grpSp>
      <p:grpSp>
        <p:nvGrpSpPr>
          <p:cNvPr id="14342" name="Group 99"/>
          <p:cNvGrpSpPr>
            <a:grpSpLocks/>
          </p:cNvGrpSpPr>
          <p:nvPr/>
        </p:nvGrpSpPr>
        <p:grpSpPr bwMode="auto">
          <a:xfrm>
            <a:off x="6159773" y="4065885"/>
            <a:ext cx="338137" cy="312738"/>
            <a:chOff x="2832842" y="1843522"/>
            <a:chExt cx="1364974" cy="1336813"/>
          </a:xfrm>
        </p:grpSpPr>
        <p:sp>
          <p:nvSpPr>
            <p:cNvPr id="14389" name="Oval 22"/>
            <p:cNvSpPr>
              <a:spLocks noChangeArrowheads="1"/>
            </p:cNvSpPr>
            <p:nvPr/>
          </p:nvSpPr>
          <p:spPr bwMode="auto">
            <a:xfrm>
              <a:off x="2832842" y="1843522"/>
              <a:ext cx="1364974" cy="1336813"/>
            </a:xfrm>
            <a:prstGeom prst="ellipse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sz="1800"/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3339099" y="1979239"/>
              <a:ext cx="352461" cy="1038236"/>
            </a:xfrm>
            <a:custGeom>
              <a:avLst/>
              <a:gdLst>
                <a:gd name="connsiteX0" fmla="*/ 222106 w 864968"/>
                <a:gd name="connsiteY0" fmla="*/ 0 h 2429691"/>
                <a:gd name="connsiteX1" fmla="*/ 862186 w 864968"/>
                <a:gd name="connsiteY1" fmla="*/ 352697 h 2429691"/>
                <a:gd name="connsiteX2" fmla="*/ 38 w 864968"/>
                <a:gd name="connsiteY2" fmla="*/ 718457 h 2429691"/>
                <a:gd name="connsiteX3" fmla="*/ 822998 w 864968"/>
                <a:gd name="connsiteY3" fmla="*/ 1071154 h 2429691"/>
                <a:gd name="connsiteX4" fmla="*/ 39226 w 864968"/>
                <a:gd name="connsiteY4" fmla="*/ 1358537 h 2429691"/>
                <a:gd name="connsiteX5" fmla="*/ 836061 w 864968"/>
                <a:gd name="connsiteY5" fmla="*/ 1658983 h 2429691"/>
                <a:gd name="connsiteX6" fmla="*/ 91478 w 864968"/>
                <a:gd name="connsiteY6" fmla="*/ 1998617 h 2429691"/>
                <a:gd name="connsiteX7" fmla="*/ 483363 w 864968"/>
                <a:gd name="connsiteY7" fmla="*/ 2194560 h 2429691"/>
                <a:gd name="connsiteX8" fmla="*/ 535615 w 864968"/>
                <a:gd name="connsiteY8" fmla="*/ 2429691 h 2429691"/>
                <a:gd name="connsiteX9" fmla="*/ 535615 w 864968"/>
                <a:gd name="connsiteY9" fmla="*/ 2429691 h 242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968" h="2429691">
                  <a:moveTo>
                    <a:pt x="222106" y="0"/>
                  </a:moveTo>
                  <a:cubicBezTo>
                    <a:pt x="560651" y="116477"/>
                    <a:pt x="899197" y="232954"/>
                    <a:pt x="862186" y="352697"/>
                  </a:cubicBezTo>
                  <a:cubicBezTo>
                    <a:pt x="825175" y="472440"/>
                    <a:pt x="6569" y="598714"/>
                    <a:pt x="38" y="718457"/>
                  </a:cubicBezTo>
                  <a:cubicBezTo>
                    <a:pt x="-6493" y="838200"/>
                    <a:pt x="816467" y="964474"/>
                    <a:pt x="822998" y="1071154"/>
                  </a:cubicBezTo>
                  <a:cubicBezTo>
                    <a:pt x="829529" y="1177834"/>
                    <a:pt x="37049" y="1260566"/>
                    <a:pt x="39226" y="1358537"/>
                  </a:cubicBezTo>
                  <a:cubicBezTo>
                    <a:pt x="41403" y="1456508"/>
                    <a:pt x="827352" y="1552303"/>
                    <a:pt x="836061" y="1658983"/>
                  </a:cubicBezTo>
                  <a:cubicBezTo>
                    <a:pt x="844770" y="1765663"/>
                    <a:pt x="150261" y="1909354"/>
                    <a:pt x="91478" y="1998617"/>
                  </a:cubicBezTo>
                  <a:cubicBezTo>
                    <a:pt x="32695" y="2087880"/>
                    <a:pt x="409340" y="2122714"/>
                    <a:pt x="483363" y="2194560"/>
                  </a:cubicBezTo>
                  <a:cubicBezTo>
                    <a:pt x="557386" y="2266406"/>
                    <a:pt x="535615" y="2429691"/>
                    <a:pt x="535615" y="2429691"/>
                  </a:cubicBezTo>
                  <a:lnTo>
                    <a:pt x="535615" y="24296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2156098" y="3286423"/>
            <a:ext cx="381000" cy="385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529160" y="3286423"/>
            <a:ext cx="381000" cy="385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2910160" y="3286423"/>
            <a:ext cx="382588" cy="385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292748" y="3286423"/>
            <a:ext cx="381000" cy="385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686448" y="3286423"/>
            <a:ext cx="382587" cy="385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089673" y="3286423"/>
            <a:ext cx="381000" cy="385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156098" y="2902248"/>
            <a:ext cx="381000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156098" y="2132310"/>
            <a:ext cx="381000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529160" y="2132310"/>
            <a:ext cx="381000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910160" y="2132310"/>
            <a:ext cx="382588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292748" y="2132310"/>
            <a:ext cx="381000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686448" y="2132310"/>
            <a:ext cx="382587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089673" y="2132310"/>
            <a:ext cx="381000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470673" y="2132310"/>
            <a:ext cx="382587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156098" y="2516485"/>
            <a:ext cx="381000" cy="3857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2529160" y="2516485"/>
            <a:ext cx="381000" cy="3857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2910160" y="2516485"/>
            <a:ext cx="382588" cy="3857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2156098" y="3695998"/>
            <a:ext cx="381000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2156098" y="4099223"/>
            <a:ext cx="381000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2529160" y="4099223"/>
            <a:ext cx="381000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2910160" y="4099223"/>
            <a:ext cx="382588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2156098" y="4483398"/>
            <a:ext cx="381000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2529160" y="4483398"/>
            <a:ext cx="381000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cxnSp>
        <p:nvCxnSpPr>
          <p:cNvPr id="236" name="Straight Arrow Connector 235"/>
          <p:cNvCxnSpPr/>
          <p:nvPr/>
        </p:nvCxnSpPr>
        <p:spPr>
          <a:xfrm flipV="1">
            <a:off x="2068785" y="2699048"/>
            <a:ext cx="5313363" cy="11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2068785" y="3467398"/>
            <a:ext cx="5313363" cy="11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 flipV="1">
            <a:off x="2068785" y="4221460"/>
            <a:ext cx="5313363" cy="69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4369" name="Group 241"/>
          <p:cNvGrpSpPr>
            <a:grpSpLocks/>
          </p:cNvGrpSpPr>
          <p:nvPr/>
        </p:nvGrpSpPr>
        <p:grpSpPr bwMode="auto">
          <a:xfrm>
            <a:off x="1209948" y="2114848"/>
            <a:ext cx="946150" cy="2732087"/>
            <a:chOff x="2312932" y="1658746"/>
            <a:chExt cx="946281" cy="2732701"/>
          </a:xfrm>
        </p:grpSpPr>
        <p:grpSp>
          <p:nvGrpSpPr>
            <p:cNvPr id="14374" name="Group 243"/>
            <p:cNvGrpSpPr>
              <a:grpSpLocks/>
            </p:cNvGrpSpPr>
            <p:nvPr/>
          </p:nvGrpSpPr>
          <p:grpSpPr bwMode="auto">
            <a:xfrm rot="5400000">
              <a:off x="1161715" y="2809963"/>
              <a:ext cx="2732701" cy="430267"/>
              <a:chOff x="3228884" y="5682183"/>
              <a:chExt cx="2646587" cy="430267"/>
            </a:xfrm>
          </p:grpSpPr>
          <p:sp>
            <p:nvSpPr>
              <p:cNvPr id="255" name="Rectangle 254"/>
              <p:cNvSpPr/>
              <p:nvPr/>
            </p:nvSpPr>
            <p:spPr>
              <a:xfrm rot="10800000">
                <a:off x="5498706" y="5682178"/>
                <a:ext cx="376765" cy="430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 rot="10800000">
                <a:off x="5129629" y="5682178"/>
                <a:ext cx="376765" cy="430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 rot="10800000">
                <a:off x="4751326" y="5682178"/>
                <a:ext cx="378304" cy="430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rot="10800000">
                <a:off x="4374559" y="5682178"/>
                <a:ext cx="376766" cy="430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 rot="10800000">
                <a:off x="3983953" y="5682178"/>
                <a:ext cx="376766" cy="430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260" name="Rectangle 259"/>
              <p:cNvSpPr/>
              <p:nvPr/>
            </p:nvSpPr>
            <p:spPr>
              <a:xfrm rot="10800000">
                <a:off x="3605650" y="5682178"/>
                <a:ext cx="378304" cy="430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 rot="10800000">
                <a:off x="3228884" y="5682178"/>
                <a:ext cx="376765" cy="430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cxnSp>
          <p:nvCxnSpPr>
            <p:cNvPr id="246" name="Straight Arrow Connector 245"/>
            <p:cNvCxnSpPr>
              <a:stCxn id="261" idx="2"/>
            </p:cNvCxnSpPr>
            <p:nvPr/>
          </p:nvCxnSpPr>
          <p:spPr>
            <a:xfrm flipV="1">
              <a:off x="2743204" y="1847700"/>
              <a:ext cx="516009" cy="63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>
              <a:stCxn id="260" idx="2"/>
            </p:cNvCxnSpPr>
            <p:nvPr/>
          </p:nvCxnSpPr>
          <p:spPr>
            <a:xfrm flipV="1">
              <a:off x="2743204" y="2231962"/>
              <a:ext cx="516009" cy="111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>
              <a:stCxn id="259" idx="2"/>
            </p:cNvCxnSpPr>
            <p:nvPr/>
          </p:nvCxnSpPr>
          <p:spPr>
            <a:xfrm flipV="1">
              <a:off x="2743204" y="2617811"/>
              <a:ext cx="516009" cy="158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258" idx="2"/>
            </p:cNvCxnSpPr>
            <p:nvPr/>
          </p:nvCxnSpPr>
          <p:spPr>
            <a:xfrm flipV="1">
              <a:off x="2743204" y="3002073"/>
              <a:ext cx="516009" cy="349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>
              <a:stCxn id="257" idx="2"/>
            </p:cNvCxnSpPr>
            <p:nvPr/>
          </p:nvCxnSpPr>
          <p:spPr>
            <a:xfrm flipV="1">
              <a:off x="2743204" y="3411740"/>
              <a:ext cx="516009" cy="142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256" idx="2"/>
            </p:cNvCxnSpPr>
            <p:nvPr/>
          </p:nvCxnSpPr>
          <p:spPr>
            <a:xfrm flipV="1">
              <a:off x="2743204" y="3813467"/>
              <a:ext cx="516009" cy="31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>
              <a:stCxn id="255" idx="2"/>
            </p:cNvCxnSpPr>
            <p:nvPr/>
          </p:nvCxnSpPr>
          <p:spPr>
            <a:xfrm>
              <a:off x="2743204" y="4196141"/>
              <a:ext cx="516009" cy="31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003800" y="5802313"/>
            <a:ext cx="1649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>
              <a:defRPr sz="2000">
                <a:solidFill>
                  <a:srgbClr val="000000"/>
                </a:solidFill>
                <a:latin typeface="Arial" charset="0"/>
              </a:defRPr>
            </a:lvl3pPr>
            <a:lvl4pPr>
              <a:defRPr sz="2000">
                <a:solidFill>
                  <a:srgbClr val="000000"/>
                </a:solidFill>
                <a:latin typeface="Arial" charset="0"/>
              </a:defRPr>
            </a:lvl4pPr>
            <a:lvl5pPr>
              <a:defRPr sz="2000">
                <a:solidFill>
                  <a:srgbClr val="000000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rgbClr val="000000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rgbClr val="000000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rgbClr val="000000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CSR Format</a:t>
            </a:r>
          </a:p>
        </p:txBody>
      </p:sp>
      <p:sp>
        <p:nvSpPr>
          <p:cNvPr id="14373" name="TextBox 2"/>
          <p:cNvSpPr txBox="1">
            <a:spLocks noChangeArrowheads="1"/>
          </p:cNvSpPr>
          <p:nvPr/>
        </p:nvSpPr>
        <p:spPr bwMode="auto">
          <a:xfrm>
            <a:off x="1114698" y="1656060"/>
            <a:ext cx="525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>
              <a:defRPr sz="2000">
                <a:solidFill>
                  <a:srgbClr val="000000"/>
                </a:solidFill>
                <a:latin typeface="Arial" charset="0"/>
              </a:defRPr>
            </a:lvl3pPr>
            <a:lvl4pPr>
              <a:defRPr sz="2000">
                <a:solidFill>
                  <a:srgbClr val="000000"/>
                </a:solidFill>
                <a:latin typeface="Arial" charset="0"/>
              </a:defRPr>
            </a:lvl4pPr>
            <a:lvl5pPr>
              <a:defRPr sz="2000">
                <a:solidFill>
                  <a:srgbClr val="000000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rgbClr val="000000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rgbClr val="000000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rgbClr val="000000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ptr</a:t>
            </a:r>
          </a:p>
        </p:txBody>
      </p:sp>
    </p:spTree>
    <p:extLst>
      <p:ext uri="{BB962C8B-B14F-4D97-AF65-F5344CB8AC3E}">
        <p14:creationId xmlns:p14="http://schemas.microsoft.com/office/powerpoint/2010/main" val="23783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400" y="893737"/>
            <a:ext cx="8553246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SpMV_CSR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num_rows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float *data, </a:t>
            </a:r>
          </a:p>
          <a:p>
            <a:pPr>
              <a:defRPr/>
            </a:pP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col_index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row_ptr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float *x, float *y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2. 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row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3.    if (row &lt;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num_rows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4.      float dot = 0;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5.   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row_start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row_ptr</a:t>
            </a:r>
            <a:r>
              <a:rPr lang="en-US" sz="18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[row]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6.   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row_end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  </a:t>
            </a:r>
            <a:r>
              <a:rPr lang="en-US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row_ptr</a:t>
            </a:r>
            <a:r>
              <a:rPr lang="en-US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[row+1]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7.      for 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row_start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row_end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{ 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8.   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dot += data[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* x[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col_index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]];</a:t>
            </a:r>
          </a:p>
          <a:p>
            <a:pPr>
              <a:defRPr/>
            </a:pPr>
            <a:r>
              <a:rPr lang="en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9.      y[row] = dot;</a:t>
            </a:r>
          </a:p>
          <a:p>
            <a:pPr>
              <a:defRPr/>
            </a:pPr>
            <a:r>
              <a:rPr lang="en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defRPr/>
            </a:pPr>
            <a:r>
              <a:rPr lang="en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F360487-F91B-46F3-8D32-AB6F55B5E14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5363" name="Title 4"/>
          <p:cNvSpPr>
            <a:spLocks noGrp="1"/>
          </p:cNvSpPr>
          <p:nvPr>
            <p:ph type="title"/>
          </p:nvPr>
        </p:nvSpPr>
        <p:spPr>
          <a:xfrm>
            <a:off x="657349" y="-2309"/>
            <a:ext cx="8304213" cy="1141413"/>
          </a:xfrm>
        </p:spPr>
        <p:txBody>
          <a:bodyPr/>
          <a:lstStyle/>
          <a:p>
            <a:r>
              <a:rPr lang="en-US" sz="3600" dirty="0"/>
              <a:t>A Parallel </a:t>
            </a:r>
            <a:r>
              <a:rPr lang="en-US" sz="3600" dirty="0" err="1"/>
              <a:t>SpMV</a:t>
            </a:r>
            <a:r>
              <a:rPr lang="en-US" sz="3600" dirty="0"/>
              <a:t>/CSR Kernel (CUDA)</a:t>
            </a:r>
          </a:p>
        </p:txBody>
      </p:sp>
      <p:graphicFrame>
        <p:nvGraphicFramePr>
          <p:cNvPr id="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28331"/>
              </p:ext>
            </p:extLst>
          </p:nvPr>
        </p:nvGraphicFramePr>
        <p:xfrm>
          <a:off x="657349" y="4587056"/>
          <a:ext cx="8093076" cy="1482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4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0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2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3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Nonzero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values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 data[7]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3,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4,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Column indices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col_index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[7]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Pointers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ptr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[5]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 anchor="ctr"/>
                </a:tc>
                <a:tc gridSpan="11"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   2,   2,   5,   7   }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630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675348" y="3195885"/>
            <a:ext cx="7756476" cy="2686172"/>
            <a:chOff x="488950" y="1366838"/>
            <a:chExt cx="7878763" cy="2819400"/>
          </a:xfrm>
        </p:grpSpPr>
        <p:sp>
          <p:nvSpPr>
            <p:cNvPr id="4" name="Rectangle 3"/>
            <p:cNvSpPr/>
            <p:nvPr/>
          </p:nvSpPr>
          <p:spPr>
            <a:xfrm>
              <a:off x="2286000" y="2501900"/>
              <a:ext cx="762000" cy="685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032125" y="25019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97300" y="2501900"/>
              <a:ext cx="762000" cy="685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57713" y="25019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19713" y="25019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81713" y="2501900"/>
              <a:ext cx="762000" cy="685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43713" y="25019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325" name="TextBox 10"/>
            <p:cNvSpPr txBox="1">
              <a:spLocks noChangeArrowheads="1"/>
            </p:cNvSpPr>
            <p:nvPr/>
          </p:nvSpPr>
          <p:spPr bwMode="auto">
            <a:xfrm>
              <a:off x="1044575" y="2617788"/>
              <a:ext cx="69602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data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6000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32125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97300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57713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19713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81713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43713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84413" y="13668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30538" y="13668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95713" y="13668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56125" y="13668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18125" y="13668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cxnSp>
          <p:nvCxnSpPr>
            <p:cNvPr id="27" name="Straight Arrow Connector 26"/>
            <p:cNvCxnSpPr>
              <a:stCxn id="19" idx="2"/>
              <a:endCxn id="4" idx="0"/>
            </p:cNvCxnSpPr>
            <p:nvPr/>
          </p:nvCxnSpPr>
          <p:spPr>
            <a:xfrm>
              <a:off x="2665413" y="2052638"/>
              <a:ext cx="1587" cy="449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0" idx="2"/>
              <a:endCxn id="6" idx="0"/>
            </p:cNvCxnSpPr>
            <p:nvPr/>
          </p:nvCxnSpPr>
          <p:spPr>
            <a:xfrm>
              <a:off x="3411538" y="2052638"/>
              <a:ext cx="766762" cy="449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1" idx="2"/>
              <a:endCxn id="6" idx="0"/>
            </p:cNvCxnSpPr>
            <p:nvPr/>
          </p:nvCxnSpPr>
          <p:spPr>
            <a:xfrm>
              <a:off x="4176713" y="2052638"/>
              <a:ext cx="1587" cy="449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2" idx="2"/>
              <a:endCxn id="9" idx="0"/>
            </p:cNvCxnSpPr>
            <p:nvPr/>
          </p:nvCxnSpPr>
          <p:spPr>
            <a:xfrm>
              <a:off x="4937125" y="2052638"/>
              <a:ext cx="1525588" cy="449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3" idx="2"/>
              <a:endCxn id="36" idx="0"/>
            </p:cNvCxnSpPr>
            <p:nvPr/>
          </p:nvCxnSpPr>
          <p:spPr>
            <a:xfrm>
              <a:off x="5699125" y="2052638"/>
              <a:ext cx="2287588" cy="449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7605713" y="2501900"/>
              <a:ext cx="762000" cy="685800"/>
            </a:xfrm>
            <a:prstGeom prst="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44" name="TextBox 38"/>
            <p:cNvSpPr txBox="1">
              <a:spLocks noChangeArrowheads="1"/>
            </p:cNvSpPr>
            <p:nvPr/>
          </p:nvSpPr>
          <p:spPr bwMode="auto">
            <a:xfrm>
              <a:off x="595313" y="1479550"/>
              <a:ext cx="1190625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row_ptr</a:t>
              </a:r>
            </a:p>
          </p:txBody>
        </p:sp>
        <p:sp>
          <p:nvSpPr>
            <p:cNvPr id="13345" name="TextBox 39"/>
            <p:cNvSpPr txBox="1">
              <a:spLocks noChangeArrowheads="1"/>
            </p:cNvSpPr>
            <p:nvPr/>
          </p:nvSpPr>
          <p:spPr bwMode="auto">
            <a:xfrm>
              <a:off x="488950" y="3613150"/>
              <a:ext cx="139653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col_index</a:t>
              </a:r>
            </a:p>
          </p:txBody>
        </p:sp>
      </p:grpSp>
      <p:sp>
        <p:nvSpPr>
          <p:cNvPr id="13315" name="Title 1"/>
          <p:cNvSpPr>
            <a:spLocks noGrp="1"/>
          </p:cNvSpPr>
          <p:nvPr>
            <p:ph type="title"/>
          </p:nvPr>
        </p:nvSpPr>
        <p:spPr>
          <a:xfrm>
            <a:off x="675347" y="465138"/>
            <a:ext cx="8304213" cy="609600"/>
          </a:xfrm>
        </p:spPr>
        <p:txBody>
          <a:bodyPr>
            <a:normAutofit/>
          </a:bodyPr>
          <a:lstStyle/>
          <a:p>
            <a:r>
              <a:rPr lang="en-US" sz="3600" dirty="0"/>
              <a:t>CSR Kernel Memory Divergence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en-US" sz="2400" dirty="0"/>
              <a:t>相邻的线程读取不相邻（</a:t>
            </a:r>
            <a:r>
              <a:rPr lang="en-US" sz="2400" u="sng" dirty="0"/>
              <a:t> non-adjacent </a:t>
            </a:r>
            <a:r>
              <a:rPr lang="zh-CN" altLang="en-US" sz="2400" dirty="0"/>
              <a:t>）的存储位置</a:t>
            </a:r>
            <a:endParaRPr lang="en-US" sz="2400" dirty="0"/>
          </a:p>
          <a:p>
            <a:pPr lvl="1"/>
            <a:r>
              <a:rPr lang="en-US" dirty="0"/>
              <a:t>Grey elements are accessed by all threads in iteration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17</a:t>
            </a:fld>
            <a:endParaRPr lang="es-ES" dirty="0"/>
          </a:p>
        </p:txBody>
      </p:sp>
      <p:sp>
        <p:nvSpPr>
          <p:cNvPr id="11" name="矩形 10"/>
          <p:cNvSpPr/>
          <p:nvPr/>
        </p:nvSpPr>
        <p:spPr>
          <a:xfrm>
            <a:off x="3782808" y="6074479"/>
            <a:ext cx="2089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Memory Divergence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026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685800" y="2791436"/>
            <a:ext cx="7878763" cy="2819400"/>
            <a:chOff x="488950" y="1366838"/>
            <a:chExt cx="7878763" cy="2819400"/>
          </a:xfrm>
        </p:grpSpPr>
        <p:sp>
          <p:nvSpPr>
            <p:cNvPr id="4" name="Rectangle 3"/>
            <p:cNvSpPr/>
            <p:nvPr/>
          </p:nvSpPr>
          <p:spPr>
            <a:xfrm>
              <a:off x="2286000" y="25019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032125" y="25019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97300" y="25019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57713" y="25019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19713" y="25019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81713" y="25019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43713" y="25019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325" name="TextBox 10"/>
            <p:cNvSpPr txBox="1">
              <a:spLocks noChangeArrowheads="1"/>
            </p:cNvSpPr>
            <p:nvPr/>
          </p:nvSpPr>
          <p:spPr bwMode="auto">
            <a:xfrm>
              <a:off x="1044575" y="2617788"/>
              <a:ext cx="69602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data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6000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32125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97300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57713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19713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81713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43713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84413" y="13668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30538" y="13668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95713" y="13668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56125" y="13668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18125" y="13668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cxnSp>
          <p:nvCxnSpPr>
            <p:cNvPr id="27" name="Straight Arrow Connector 26"/>
            <p:cNvCxnSpPr>
              <a:stCxn id="19" idx="2"/>
              <a:endCxn id="4" idx="0"/>
            </p:cNvCxnSpPr>
            <p:nvPr/>
          </p:nvCxnSpPr>
          <p:spPr>
            <a:xfrm>
              <a:off x="2665413" y="2052638"/>
              <a:ext cx="1587" cy="449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0" idx="2"/>
              <a:endCxn id="6" idx="0"/>
            </p:cNvCxnSpPr>
            <p:nvPr/>
          </p:nvCxnSpPr>
          <p:spPr>
            <a:xfrm>
              <a:off x="3411538" y="2052638"/>
              <a:ext cx="766762" cy="449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1" idx="2"/>
              <a:endCxn id="6" idx="0"/>
            </p:cNvCxnSpPr>
            <p:nvPr/>
          </p:nvCxnSpPr>
          <p:spPr>
            <a:xfrm>
              <a:off x="4176713" y="2052638"/>
              <a:ext cx="1587" cy="449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2" idx="2"/>
              <a:endCxn id="9" idx="0"/>
            </p:cNvCxnSpPr>
            <p:nvPr/>
          </p:nvCxnSpPr>
          <p:spPr>
            <a:xfrm>
              <a:off x="4937125" y="2052638"/>
              <a:ext cx="1525588" cy="449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3" idx="2"/>
              <a:endCxn id="36" idx="0"/>
            </p:cNvCxnSpPr>
            <p:nvPr/>
          </p:nvCxnSpPr>
          <p:spPr>
            <a:xfrm>
              <a:off x="5699125" y="2052638"/>
              <a:ext cx="2287588" cy="449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7605713" y="2501900"/>
              <a:ext cx="762000" cy="685800"/>
            </a:xfrm>
            <a:prstGeom prst="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44" name="TextBox 38"/>
            <p:cNvSpPr txBox="1">
              <a:spLocks noChangeArrowheads="1"/>
            </p:cNvSpPr>
            <p:nvPr/>
          </p:nvSpPr>
          <p:spPr bwMode="auto">
            <a:xfrm>
              <a:off x="595313" y="1479550"/>
              <a:ext cx="1190625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row_ptr</a:t>
              </a:r>
            </a:p>
          </p:txBody>
        </p:sp>
        <p:sp>
          <p:nvSpPr>
            <p:cNvPr id="13345" name="TextBox 39"/>
            <p:cNvSpPr txBox="1">
              <a:spLocks noChangeArrowheads="1"/>
            </p:cNvSpPr>
            <p:nvPr/>
          </p:nvSpPr>
          <p:spPr bwMode="auto">
            <a:xfrm>
              <a:off x="488950" y="3613150"/>
              <a:ext cx="139653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col_index</a:t>
              </a:r>
            </a:p>
          </p:txBody>
        </p:sp>
      </p:grpSp>
      <p:sp>
        <p:nvSpPr>
          <p:cNvPr id="13315" name="Title 1"/>
          <p:cNvSpPr>
            <a:spLocks noGrp="1"/>
          </p:cNvSpPr>
          <p:nvPr>
            <p:ph type="title"/>
          </p:nvPr>
        </p:nvSpPr>
        <p:spPr>
          <a:xfrm>
            <a:off x="685799" y="473685"/>
            <a:ext cx="8304213" cy="609600"/>
          </a:xfrm>
        </p:spPr>
        <p:txBody>
          <a:bodyPr>
            <a:normAutofit/>
          </a:bodyPr>
          <a:lstStyle/>
          <a:p>
            <a:r>
              <a:rPr lang="en-US" sz="3600" dirty="0"/>
              <a:t>CSR Kernel Control Divergence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for</a:t>
            </a:r>
            <a:r>
              <a:rPr lang="zh-CN" altLang="en-US" dirty="0"/>
              <a:t>循环中，线程执行不同的迭代次数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18</a:t>
            </a:fld>
            <a:endParaRPr lang="es-ES" dirty="0"/>
          </a:p>
        </p:txBody>
      </p:sp>
      <p:sp>
        <p:nvSpPr>
          <p:cNvPr id="11" name="矩形 10"/>
          <p:cNvSpPr/>
          <p:nvPr/>
        </p:nvSpPr>
        <p:spPr>
          <a:xfrm>
            <a:off x="3763922" y="5738908"/>
            <a:ext cx="1978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Control Divergence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1769389" y="3732213"/>
            <a:ext cx="6137031" cy="1727810"/>
            <a:chOff x="488950" y="1366838"/>
            <a:chExt cx="7878763" cy="2819400"/>
          </a:xfrm>
        </p:grpSpPr>
        <p:sp>
          <p:nvSpPr>
            <p:cNvPr id="4" name="Rectangle 3"/>
            <p:cNvSpPr/>
            <p:nvPr/>
          </p:nvSpPr>
          <p:spPr>
            <a:xfrm>
              <a:off x="2286000" y="25019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032125" y="25019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97300" y="25019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57713" y="25019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19713" y="25019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81713" y="25019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43713" y="25019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325" name="TextBox 10"/>
            <p:cNvSpPr txBox="1">
              <a:spLocks noChangeArrowheads="1"/>
            </p:cNvSpPr>
            <p:nvPr/>
          </p:nvSpPr>
          <p:spPr bwMode="auto">
            <a:xfrm>
              <a:off x="1044575" y="2617788"/>
              <a:ext cx="69602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data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6000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32125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97300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57713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19713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81713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43713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84413" y="13668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30538" y="13668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95713" y="13668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56125" y="13668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18125" y="13668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cxnSp>
          <p:nvCxnSpPr>
            <p:cNvPr id="27" name="Straight Arrow Connector 26"/>
            <p:cNvCxnSpPr>
              <a:stCxn id="19" idx="2"/>
              <a:endCxn id="4" idx="0"/>
            </p:cNvCxnSpPr>
            <p:nvPr/>
          </p:nvCxnSpPr>
          <p:spPr>
            <a:xfrm>
              <a:off x="2665413" y="2052638"/>
              <a:ext cx="1587" cy="449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0" idx="2"/>
              <a:endCxn id="6" idx="0"/>
            </p:cNvCxnSpPr>
            <p:nvPr/>
          </p:nvCxnSpPr>
          <p:spPr>
            <a:xfrm>
              <a:off x="3411538" y="2052638"/>
              <a:ext cx="766762" cy="449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1" idx="2"/>
              <a:endCxn id="6" idx="0"/>
            </p:cNvCxnSpPr>
            <p:nvPr/>
          </p:nvCxnSpPr>
          <p:spPr>
            <a:xfrm>
              <a:off x="4176713" y="2052638"/>
              <a:ext cx="1587" cy="449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2" idx="2"/>
              <a:endCxn id="9" idx="0"/>
            </p:cNvCxnSpPr>
            <p:nvPr/>
          </p:nvCxnSpPr>
          <p:spPr>
            <a:xfrm>
              <a:off x="4937125" y="2052638"/>
              <a:ext cx="1525588" cy="449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3" idx="2"/>
              <a:endCxn id="36" idx="0"/>
            </p:cNvCxnSpPr>
            <p:nvPr/>
          </p:nvCxnSpPr>
          <p:spPr>
            <a:xfrm>
              <a:off x="5699125" y="2052638"/>
              <a:ext cx="2287588" cy="449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7605713" y="2501900"/>
              <a:ext cx="762000" cy="685800"/>
            </a:xfrm>
            <a:prstGeom prst="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44" name="TextBox 38"/>
            <p:cNvSpPr txBox="1">
              <a:spLocks noChangeArrowheads="1"/>
            </p:cNvSpPr>
            <p:nvPr/>
          </p:nvSpPr>
          <p:spPr bwMode="auto">
            <a:xfrm>
              <a:off x="595313" y="1479550"/>
              <a:ext cx="1190625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row_ptr</a:t>
              </a:r>
            </a:p>
          </p:txBody>
        </p:sp>
        <p:sp>
          <p:nvSpPr>
            <p:cNvPr id="13345" name="TextBox 39"/>
            <p:cNvSpPr txBox="1">
              <a:spLocks noChangeArrowheads="1"/>
            </p:cNvSpPr>
            <p:nvPr/>
          </p:nvSpPr>
          <p:spPr bwMode="auto">
            <a:xfrm>
              <a:off x="488950" y="3613150"/>
              <a:ext cx="139653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col_index</a:t>
              </a:r>
            </a:p>
          </p:txBody>
        </p:sp>
      </p:grpSp>
      <p:sp>
        <p:nvSpPr>
          <p:cNvPr id="13315" name="Title 1"/>
          <p:cNvSpPr>
            <a:spLocks noGrp="1"/>
          </p:cNvSpPr>
          <p:nvPr>
            <p:ph type="title"/>
          </p:nvPr>
        </p:nvSpPr>
        <p:spPr>
          <a:xfrm>
            <a:off x="685799" y="473685"/>
            <a:ext cx="8304213" cy="609600"/>
          </a:xfrm>
        </p:spPr>
        <p:txBody>
          <a:bodyPr>
            <a:normAutofit/>
          </a:bodyPr>
          <a:lstStyle/>
          <a:p>
            <a:r>
              <a:rPr lang="en-US" sz="3600" dirty="0"/>
              <a:t>CSR Kernel </a:t>
            </a:r>
            <a:r>
              <a:rPr lang="en-US" altLang="zh-CN" sz="3600" dirty="0"/>
              <a:t>Data Dependence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600" dirty="0"/>
              <a:t>并行</a:t>
            </a:r>
            <a:r>
              <a:rPr lang="en-US" altLang="zh-CN" sz="2600" dirty="0" err="1"/>
              <a:t>SpMV</a:t>
            </a:r>
            <a:r>
              <a:rPr lang="zh-CN" altLang="en-US" sz="2600" dirty="0"/>
              <a:t>计算效率和内存带宽效率：</a:t>
            </a:r>
            <a:endParaRPr lang="en-US" altLang="zh-CN" sz="2600" dirty="0"/>
          </a:p>
          <a:p>
            <a:pPr lvl="1">
              <a:lnSpc>
                <a:spcPct val="100000"/>
              </a:lnSpc>
            </a:pPr>
            <a:r>
              <a:rPr lang="zh-CN" altLang="en-US" sz="2200" dirty="0"/>
              <a:t>依赖于输入矩阵的分布</a:t>
            </a:r>
            <a:endParaRPr lang="en-US" sz="2200" dirty="0"/>
          </a:p>
          <a:p>
            <a:pPr lvl="1">
              <a:lnSpc>
                <a:spcPct val="100000"/>
              </a:lnSpc>
            </a:pPr>
            <a:r>
              <a:rPr lang="zh-CN" altLang="en-US" sz="2200" dirty="0"/>
              <a:t>稀疏分布的情况在实际应用中常见</a:t>
            </a:r>
            <a:r>
              <a:rPr lang="en-US" altLang="zh-CN" sz="2200" dirty="0"/>
              <a:t>.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77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u="sng" dirty="0">
                <a:solidFill>
                  <a:srgbClr val="1D07BF"/>
                </a:solidFill>
              </a:rPr>
              <a:t>Background</a:t>
            </a:r>
            <a:r>
              <a:rPr lang="en-US" altLang="zh-CN" b="1" dirty="0">
                <a:solidFill>
                  <a:srgbClr val="1D07BF"/>
                </a:solidFill>
              </a:rPr>
              <a:t> </a:t>
            </a:r>
          </a:p>
          <a:p>
            <a:r>
              <a:rPr lang="en-US" altLang="zh-CN" b="1" dirty="0"/>
              <a:t>Parallel </a:t>
            </a:r>
            <a:r>
              <a:rPr lang="en-US" altLang="zh-CN" b="1" dirty="0" err="1"/>
              <a:t>SpMV</a:t>
            </a:r>
            <a:r>
              <a:rPr lang="en-US" altLang="zh-CN" b="1" dirty="0"/>
              <a:t> Using CSR </a:t>
            </a:r>
          </a:p>
          <a:p>
            <a:r>
              <a:rPr lang="en-US" altLang="zh-CN" b="1" dirty="0"/>
              <a:t>Padding and Transposition</a:t>
            </a:r>
          </a:p>
          <a:p>
            <a:r>
              <a:rPr lang="en-US" altLang="zh-CN" b="1" dirty="0"/>
              <a:t>Hybrid Approach to Regulate Padding</a:t>
            </a:r>
          </a:p>
          <a:p>
            <a:r>
              <a:rPr lang="en-US" altLang="zh-CN" b="1" dirty="0"/>
              <a:t>Sorting and Partitioning for Regularization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33F05F-EAFF-4EA8-B03B-1CC39608B5F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20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err="1"/>
              <a:t>SpMV</a:t>
            </a:r>
            <a:r>
              <a:rPr lang="en-US" altLang="en-US" sz="3600" dirty="0"/>
              <a:t> / CSR</a:t>
            </a:r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Advantages </a:t>
            </a:r>
            <a:endParaRPr lang="en-US" altLang="en-US" sz="2400" dirty="0"/>
          </a:p>
          <a:p>
            <a:pPr lvl="1"/>
            <a:r>
              <a:rPr lang="zh-CN" altLang="en-US" sz="2100" dirty="0"/>
              <a:t>去除了</a:t>
            </a:r>
            <a:r>
              <a:rPr lang="en-US" altLang="zh-CN" sz="2100" dirty="0"/>
              <a:t>0</a:t>
            </a:r>
            <a:r>
              <a:rPr lang="zh-CN" altLang="en-US" sz="2100" dirty="0"/>
              <a:t>元素的存储</a:t>
            </a:r>
            <a:r>
              <a:rPr lang="en-US" altLang="zh-CN" sz="2100" dirty="0"/>
              <a:t>. </a:t>
            </a:r>
          </a:p>
          <a:p>
            <a:pPr lvl="1"/>
            <a:r>
              <a:rPr lang="zh-CN" altLang="en-US" sz="2100" dirty="0"/>
              <a:t>因此也避免从存储器中读取</a:t>
            </a:r>
            <a:r>
              <a:rPr lang="en-US" altLang="zh-CN" sz="2100" dirty="0"/>
              <a:t>0</a:t>
            </a:r>
            <a:r>
              <a:rPr lang="zh-CN" altLang="en-US" sz="2100" dirty="0"/>
              <a:t>元素</a:t>
            </a:r>
            <a:r>
              <a:rPr lang="en-US" altLang="zh-CN" sz="2100" dirty="0"/>
              <a:t>. </a:t>
            </a:r>
          </a:p>
          <a:p>
            <a:pPr lvl="1"/>
            <a:r>
              <a:rPr lang="zh-CN" altLang="en-US" sz="2100" dirty="0"/>
              <a:t>因此也避免了无用的</a:t>
            </a:r>
            <a:r>
              <a:rPr lang="en-US" altLang="zh-CN" sz="2100" dirty="0"/>
              <a:t>0</a:t>
            </a:r>
            <a:r>
              <a:rPr lang="zh-CN" altLang="en-US" sz="2100" dirty="0"/>
              <a:t>元素乘法</a:t>
            </a:r>
            <a:r>
              <a:rPr lang="en-US" altLang="zh-CN" sz="2100" dirty="0"/>
              <a:t>. </a:t>
            </a:r>
          </a:p>
          <a:p>
            <a:pPr lvl="1"/>
            <a:endParaRPr lang="en-US" altLang="zh-CN" sz="2100" dirty="0"/>
          </a:p>
          <a:p>
            <a:r>
              <a:rPr lang="en-US" altLang="zh-CN" sz="2400" dirty="0"/>
              <a:t>Disadvantages</a:t>
            </a:r>
            <a:endParaRPr lang="en-US" altLang="en-US" sz="2400" dirty="0"/>
          </a:p>
          <a:p>
            <a:pPr lvl="1"/>
            <a:r>
              <a:rPr lang="zh-CN" altLang="en-US" sz="2100" dirty="0"/>
              <a:t>需要额外存储</a:t>
            </a:r>
            <a:r>
              <a:rPr lang="en-US" altLang="zh-CN" sz="2100" dirty="0" err="1"/>
              <a:t>col_index</a:t>
            </a:r>
            <a:r>
              <a:rPr lang="en-US" altLang="zh-CN" sz="2100" dirty="0"/>
              <a:t> </a:t>
            </a:r>
            <a:r>
              <a:rPr lang="zh-CN" altLang="en-US" sz="2100" dirty="0"/>
              <a:t>和</a:t>
            </a:r>
            <a:r>
              <a:rPr lang="en-US" altLang="zh-CN" sz="2100" dirty="0"/>
              <a:t> </a:t>
            </a:r>
            <a:r>
              <a:rPr lang="en-US" altLang="zh-CN" sz="2100" dirty="0" err="1"/>
              <a:t>row_ptr</a:t>
            </a:r>
            <a:r>
              <a:rPr lang="en-US" altLang="zh-CN" sz="2100" dirty="0"/>
              <a:t> </a:t>
            </a:r>
            <a:r>
              <a:rPr lang="zh-CN" altLang="en-US" sz="2100" dirty="0"/>
              <a:t>数组</a:t>
            </a:r>
            <a:r>
              <a:rPr lang="en-US" altLang="zh-CN" sz="2100" dirty="0"/>
              <a:t>.</a:t>
            </a:r>
            <a:endParaRPr lang="en-US" altLang="en-US" sz="2100" dirty="0"/>
          </a:p>
          <a:p>
            <a:pPr lvl="1">
              <a:lnSpc>
                <a:spcPct val="100000"/>
              </a:lnSpc>
            </a:pPr>
            <a:r>
              <a:rPr lang="zh-CN" altLang="en-US" sz="2100" dirty="0"/>
              <a:t>没有实现内存读取的合并（</a:t>
            </a:r>
            <a:r>
              <a:rPr lang="en-US" altLang="zh-CN" sz="2100" dirty="0"/>
              <a:t>coalesced</a:t>
            </a:r>
            <a:r>
              <a:rPr lang="zh-CN" altLang="en-US" sz="2100" dirty="0"/>
              <a:t>）</a:t>
            </a:r>
            <a:r>
              <a:rPr lang="en-US" altLang="zh-CN" sz="2100" dirty="0"/>
              <a:t>.</a:t>
            </a:r>
          </a:p>
          <a:p>
            <a:pPr lvl="1">
              <a:lnSpc>
                <a:spcPct val="100000"/>
              </a:lnSpc>
            </a:pPr>
            <a:r>
              <a:rPr lang="zh-CN" altLang="en-US" sz="2100" dirty="0"/>
              <a:t>有可能在所有</a:t>
            </a:r>
            <a:r>
              <a:rPr lang="en-US" altLang="zh-CN" sz="2100" dirty="0"/>
              <a:t>Warp</a:t>
            </a:r>
            <a:r>
              <a:rPr lang="zh-CN" altLang="en-US" sz="2100" dirty="0"/>
              <a:t>中引发严重的控制流分歧（</a:t>
            </a:r>
            <a:r>
              <a:rPr lang="en-US" altLang="zh-CN" sz="2100" dirty="0"/>
              <a:t>divergence</a:t>
            </a:r>
            <a:r>
              <a:rPr lang="zh-CN" altLang="en-US" sz="2100" dirty="0"/>
              <a:t>）</a:t>
            </a:r>
            <a:r>
              <a:rPr lang="en-US" altLang="zh-CN" sz="2100" dirty="0"/>
              <a:t>.</a:t>
            </a:r>
            <a:endParaRPr lang="en-US" altLang="en-US" sz="2100" dirty="0"/>
          </a:p>
          <a:p>
            <a:pPr lvl="1"/>
            <a:endParaRPr lang="en-US" altLang="en-US" sz="2000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024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D8770F3A-7761-4CDB-86B4-32037E5FFCD6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AA079D-4643-3240-AFA7-F239E3844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833" y="900622"/>
            <a:ext cx="3692187" cy="123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08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Background </a:t>
            </a:r>
          </a:p>
          <a:p>
            <a:r>
              <a:rPr lang="en-US" altLang="zh-CN" b="1" dirty="0"/>
              <a:t>Parallel </a:t>
            </a:r>
            <a:r>
              <a:rPr lang="en-US" altLang="zh-CN" b="1" dirty="0" err="1"/>
              <a:t>SpMV</a:t>
            </a:r>
            <a:r>
              <a:rPr lang="en-US" altLang="zh-CN" b="1" dirty="0"/>
              <a:t> Using CSR </a:t>
            </a:r>
          </a:p>
          <a:p>
            <a:r>
              <a:rPr lang="en-US" altLang="zh-CN" b="1" u="sng" dirty="0">
                <a:solidFill>
                  <a:srgbClr val="1D07BF"/>
                </a:solidFill>
              </a:rPr>
              <a:t>Padding and Transposition</a:t>
            </a:r>
          </a:p>
          <a:p>
            <a:r>
              <a:rPr lang="en-US" altLang="zh-CN" b="1" dirty="0"/>
              <a:t>Hybrid Approach to Regulate Padding</a:t>
            </a:r>
          </a:p>
          <a:p>
            <a:r>
              <a:rPr lang="en-US" altLang="zh-CN" b="1" dirty="0"/>
              <a:t>Sorting and Partitioning for Regularization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33F05F-EAFF-4EA8-B03B-1CC39608B5F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41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ELL storage format</a:t>
            </a:r>
          </a:p>
        </p:txBody>
      </p:sp>
      <p:sp>
        <p:nvSpPr>
          <p:cNvPr id="123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8351520A-E829-4BC6-A347-72C18212E119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2949" y="1622858"/>
            <a:ext cx="76361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ELL: </a:t>
            </a:r>
            <a:r>
              <a:rPr lang="zh-CN" altLang="en-US" sz="2400" dirty="0"/>
              <a:t> </a:t>
            </a:r>
            <a:r>
              <a:rPr lang="en-US" altLang="zh-CN" sz="2400" dirty="0"/>
              <a:t>ELLPACK.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1D07BF"/>
                </a:solidFill>
              </a:rPr>
              <a:t>针对</a:t>
            </a:r>
            <a:r>
              <a:rPr lang="en-US" altLang="zh-CN" sz="2400" dirty="0">
                <a:solidFill>
                  <a:srgbClr val="1D07BF"/>
                </a:solidFill>
              </a:rPr>
              <a:t>non-coalesced </a:t>
            </a:r>
            <a:r>
              <a:rPr lang="zh-CN" altLang="en-US" sz="2400" dirty="0">
                <a:solidFill>
                  <a:srgbClr val="1D07BF"/>
                </a:solidFill>
              </a:rPr>
              <a:t>存储读取</a:t>
            </a:r>
            <a:r>
              <a:rPr lang="zh-CN" altLang="en-US" sz="2400" dirty="0">
                <a:solidFill>
                  <a:srgbClr val="1D07BF"/>
                </a:solidFill>
                <a:sym typeface="Wingdings" panose="05000000000000000000" pitchFamily="2" charset="2"/>
              </a:rPr>
              <a:t>和</a:t>
            </a:r>
            <a:r>
              <a:rPr lang="en-US" altLang="zh-CN" sz="2400" dirty="0">
                <a:solidFill>
                  <a:srgbClr val="1D07BF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solidFill>
                  <a:srgbClr val="1D07BF"/>
                </a:solidFill>
              </a:rPr>
              <a:t>control divergence</a:t>
            </a:r>
            <a:r>
              <a:rPr lang="zh-CN" altLang="en-US" sz="2400" dirty="0">
                <a:solidFill>
                  <a:srgbClr val="1D07BF"/>
                </a:solidFill>
              </a:rPr>
              <a:t>，对数据进行</a:t>
            </a:r>
            <a:r>
              <a:rPr lang="en-US" altLang="zh-CN" sz="2400" dirty="0">
                <a:solidFill>
                  <a:srgbClr val="1D07BF"/>
                </a:solidFill>
              </a:rPr>
              <a:t> </a:t>
            </a:r>
            <a:r>
              <a:rPr lang="en-US" altLang="zh-CN" sz="2400" u="sng" dirty="0">
                <a:solidFill>
                  <a:srgbClr val="1D07BF"/>
                </a:solidFill>
              </a:rPr>
              <a:t>padding</a:t>
            </a:r>
            <a:r>
              <a:rPr lang="en-US" altLang="zh-CN" sz="2400" dirty="0">
                <a:solidFill>
                  <a:srgbClr val="1D07BF"/>
                </a:solidFill>
              </a:rPr>
              <a:t> </a:t>
            </a:r>
            <a:r>
              <a:rPr lang="zh-CN" altLang="en-US" sz="2400" dirty="0">
                <a:solidFill>
                  <a:srgbClr val="1D07BF"/>
                </a:solidFill>
              </a:rPr>
              <a:t>和</a:t>
            </a:r>
            <a:r>
              <a:rPr lang="en-US" altLang="zh-CN" sz="2400" dirty="0">
                <a:solidFill>
                  <a:srgbClr val="1D07BF"/>
                </a:solidFill>
              </a:rPr>
              <a:t> </a:t>
            </a:r>
            <a:r>
              <a:rPr lang="en-US" altLang="zh-CN" sz="2400" u="sng" dirty="0">
                <a:solidFill>
                  <a:srgbClr val="1D07BF"/>
                </a:solidFill>
              </a:rPr>
              <a:t>transposition</a:t>
            </a:r>
            <a:r>
              <a:rPr lang="zh-CN" altLang="en-US" sz="2400" dirty="0">
                <a:solidFill>
                  <a:srgbClr val="1D07BF"/>
                </a:solidFill>
              </a:rPr>
              <a:t>处理。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727940" y="3455377"/>
            <a:ext cx="5666136" cy="2508772"/>
            <a:chOff x="1732747" y="3182815"/>
            <a:chExt cx="5666136" cy="2508772"/>
          </a:xfrm>
        </p:grpSpPr>
        <p:sp>
          <p:nvSpPr>
            <p:cNvPr id="9" name="Rectangle 10"/>
            <p:cNvSpPr/>
            <p:nvPr/>
          </p:nvSpPr>
          <p:spPr bwMode="auto">
            <a:xfrm>
              <a:off x="1834961" y="3267054"/>
              <a:ext cx="488903" cy="3850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0" name="Rectangle 12"/>
            <p:cNvSpPr/>
            <p:nvPr/>
          </p:nvSpPr>
          <p:spPr bwMode="auto">
            <a:xfrm>
              <a:off x="2449477" y="4241825"/>
              <a:ext cx="488904" cy="3850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1" name="Rectangle 13"/>
            <p:cNvSpPr/>
            <p:nvPr/>
          </p:nvSpPr>
          <p:spPr bwMode="auto">
            <a:xfrm>
              <a:off x="3050447" y="4241825"/>
              <a:ext cx="488904" cy="3850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" name="Rectangle 15"/>
            <p:cNvSpPr/>
            <p:nvPr/>
          </p:nvSpPr>
          <p:spPr bwMode="auto">
            <a:xfrm>
              <a:off x="1834961" y="4703136"/>
              <a:ext cx="488903" cy="3850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" name="Rectangle 17"/>
            <p:cNvSpPr/>
            <p:nvPr/>
          </p:nvSpPr>
          <p:spPr bwMode="auto">
            <a:xfrm>
              <a:off x="1732747" y="3182815"/>
              <a:ext cx="1934679" cy="19926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ctangle 18"/>
            <p:cNvSpPr/>
            <p:nvPr/>
          </p:nvSpPr>
          <p:spPr bwMode="auto">
            <a:xfrm>
              <a:off x="2442088" y="3267054"/>
              <a:ext cx="487672" cy="3850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5" name="Rectangle 24"/>
            <p:cNvSpPr/>
            <p:nvPr/>
          </p:nvSpPr>
          <p:spPr bwMode="auto">
            <a:xfrm>
              <a:off x="1834961" y="4241825"/>
              <a:ext cx="488903" cy="3850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" name="Rectangle 25"/>
            <p:cNvSpPr/>
            <p:nvPr/>
          </p:nvSpPr>
          <p:spPr bwMode="auto">
            <a:xfrm>
              <a:off x="2449477" y="4703136"/>
              <a:ext cx="488904" cy="3850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7" name="TextBox 27"/>
            <p:cNvSpPr txBox="1">
              <a:spLocks noChangeArrowheads="1"/>
            </p:cNvSpPr>
            <p:nvPr/>
          </p:nvSpPr>
          <p:spPr bwMode="auto">
            <a:xfrm>
              <a:off x="1768275" y="5400761"/>
              <a:ext cx="1921132" cy="290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CSR with Padding</a:t>
              </a:r>
            </a:p>
          </p:txBody>
        </p:sp>
        <p:sp>
          <p:nvSpPr>
            <p:cNvPr id="18" name="Right Arrow 28"/>
            <p:cNvSpPr/>
            <p:nvPr/>
          </p:nvSpPr>
          <p:spPr bwMode="auto">
            <a:xfrm>
              <a:off x="3921771" y="3975875"/>
              <a:ext cx="650229" cy="46231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Rectangle 29"/>
            <p:cNvSpPr/>
            <p:nvPr/>
          </p:nvSpPr>
          <p:spPr bwMode="auto">
            <a:xfrm>
              <a:off x="4933430" y="3467624"/>
              <a:ext cx="488904" cy="3850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0" name="Rectangle 30"/>
            <p:cNvSpPr/>
            <p:nvPr/>
          </p:nvSpPr>
          <p:spPr bwMode="auto">
            <a:xfrm>
              <a:off x="6148916" y="3467624"/>
              <a:ext cx="488903" cy="3850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1" name="Rectangle 31"/>
            <p:cNvSpPr/>
            <p:nvPr/>
          </p:nvSpPr>
          <p:spPr bwMode="auto">
            <a:xfrm>
              <a:off x="5547946" y="4430360"/>
              <a:ext cx="488903" cy="385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</a:p>
          </p:txBody>
        </p:sp>
        <p:sp>
          <p:nvSpPr>
            <p:cNvPr id="22" name="Rectangle 32"/>
            <p:cNvSpPr/>
            <p:nvPr/>
          </p:nvSpPr>
          <p:spPr bwMode="auto">
            <a:xfrm>
              <a:off x="6148916" y="4430360"/>
              <a:ext cx="488903" cy="3850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3" name="Rectangle 33"/>
            <p:cNvSpPr/>
            <p:nvPr/>
          </p:nvSpPr>
          <p:spPr bwMode="auto">
            <a:xfrm>
              <a:off x="6781904" y="4430360"/>
              <a:ext cx="488903" cy="385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</a:p>
          </p:txBody>
        </p:sp>
        <p:sp>
          <p:nvSpPr>
            <p:cNvPr id="24" name="Rectangle 36"/>
            <p:cNvSpPr/>
            <p:nvPr/>
          </p:nvSpPr>
          <p:spPr bwMode="auto">
            <a:xfrm>
              <a:off x="4831216" y="3371350"/>
              <a:ext cx="2567667" cy="15203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Rectangle 37"/>
            <p:cNvSpPr/>
            <p:nvPr/>
          </p:nvSpPr>
          <p:spPr bwMode="auto">
            <a:xfrm>
              <a:off x="5540557" y="3467624"/>
              <a:ext cx="488903" cy="385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</a:p>
          </p:txBody>
        </p:sp>
        <p:sp>
          <p:nvSpPr>
            <p:cNvPr id="26" name="Rectangle 38"/>
            <p:cNvSpPr/>
            <p:nvPr/>
          </p:nvSpPr>
          <p:spPr bwMode="auto">
            <a:xfrm>
              <a:off x="6781904" y="3467624"/>
              <a:ext cx="488903" cy="3850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7" name="Rectangle 39"/>
            <p:cNvSpPr/>
            <p:nvPr/>
          </p:nvSpPr>
          <p:spPr bwMode="auto">
            <a:xfrm>
              <a:off x="4933430" y="3961026"/>
              <a:ext cx="488904" cy="3850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8" name="Rectangle 40"/>
            <p:cNvSpPr/>
            <p:nvPr/>
          </p:nvSpPr>
          <p:spPr bwMode="auto">
            <a:xfrm>
              <a:off x="6148916" y="3961026"/>
              <a:ext cx="488903" cy="3850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9" name="Rectangle 41"/>
            <p:cNvSpPr/>
            <p:nvPr/>
          </p:nvSpPr>
          <p:spPr bwMode="auto">
            <a:xfrm>
              <a:off x="5540557" y="3961026"/>
              <a:ext cx="488903" cy="385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</a:p>
          </p:txBody>
        </p:sp>
        <p:sp>
          <p:nvSpPr>
            <p:cNvPr id="30" name="Rectangle 42"/>
            <p:cNvSpPr/>
            <p:nvPr/>
          </p:nvSpPr>
          <p:spPr bwMode="auto">
            <a:xfrm>
              <a:off x="6781904" y="3961026"/>
              <a:ext cx="488903" cy="3850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1" name="Rectangle 43"/>
            <p:cNvSpPr/>
            <p:nvPr/>
          </p:nvSpPr>
          <p:spPr bwMode="auto">
            <a:xfrm>
              <a:off x="4933430" y="4430360"/>
              <a:ext cx="488904" cy="385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</a:p>
          </p:txBody>
        </p:sp>
        <p:sp>
          <p:nvSpPr>
            <p:cNvPr id="32" name="Rectangle 46"/>
            <p:cNvSpPr/>
            <p:nvPr/>
          </p:nvSpPr>
          <p:spPr bwMode="auto">
            <a:xfrm>
              <a:off x="3047984" y="3267054"/>
              <a:ext cx="488904" cy="385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</a:p>
          </p:txBody>
        </p:sp>
        <p:sp>
          <p:nvSpPr>
            <p:cNvPr id="33" name="Rectangle 47"/>
            <p:cNvSpPr/>
            <p:nvPr/>
          </p:nvSpPr>
          <p:spPr bwMode="auto">
            <a:xfrm>
              <a:off x="1846045" y="3746417"/>
              <a:ext cx="488904" cy="385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</a:p>
          </p:txBody>
        </p:sp>
        <p:sp>
          <p:nvSpPr>
            <p:cNvPr id="34" name="Rectangle 48"/>
            <p:cNvSpPr/>
            <p:nvPr/>
          </p:nvSpPr>
          <p:spPr bwMode="auto">
            <a:xfrm>
              <a:off x="2453172" y="3746417"/>
              <a:ext cx="488903" cy="385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</a:p>
          </p:txBody>
        </p:sp>
        <p:sp>
          <p:nvSpPr>
            <p:cNvPr id="35" name="Rectangle 49"/>
            <p:cNvSpPr/>
            <p:nvPr/>
          </p:nvSpPr>
          <p:spPr bwMode="auto">
            <a:xfrm>
              <a:off x="3060299" y="3746417"/>
              <a:ext cx="488904" cy="385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</a:p>
          </p:txBody>
        </p:sp>
        <p:sp>
          <p:nvSpPr>
            <p:cNvPr id="36" name="Rectangle 50"/>
            <p:cNvSpPr/>
            <p:nvPr/>
          </p:nvSpPr>
          <p:spPr bwMode="auto">
            <a:xfrm>
              <a:off x="3047984" y="4703136"/>
              <a:ext cx="488904" cy="385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</a:p>
          </p:txBody>
        </p:sp>
        <p:sp>
          <p:nvSpPr>
            <p:cNvPr id="37" name="TextBox 51"/>
            <p:cNvSpPr txBox="1">
              <a:spLocks noChangeArrowheads="1"/>
            </p:cNvSpPr>
            <p:nvPr/>
          </p:nvSpPr>
          <p:spPr bwMode="auto">
            <a:xfrm>
              <a:off x="5547946" y="5394933"/>
              <a:ext cx="1235190" cy="290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Transposed</a:t>
              </a: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692562" y="2965734"/>
            <a:ext cx="148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Dummy Zero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7" idx="2"/>
            <a:endCxn id="32" idx="3"/>
          </p:cNvCxnSpPr>
          <p:nvPr/>
        </p:nvCxnSpPr>
        <p:spPr>
          <a:xfrm flipH="1">
            <a:off x="3532081" y="3335066"/>
            <a:ext cx="903381" cy="397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十字星 39"/>
          <p:cNvSpPr/>
          <p:nvPr/>
        </p:nvSpPr>
        <p:spPr>
          <a:xfrm>
            <a:off x="1230415" y="4538453"/>
            <a:ext cx="378069" cy="35701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906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err="1"/>
              <a:t>SpMV</a:t>
            </a:r>
            <a:r>
              <a:rPr lang="en-US" altLang="en-US" sz="3600" dirty="0"/>
              <a:t> / ELL </a:t>
            </a:r>
          </a:p>
        </p:txBody>
      </p:sp>
      <p:sp>
        <p:nvSpPr>
          <p:cNvPr id="123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8351520A-E829-4BC6-A347-72C18212E119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23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2949" y="1622858"/>
            <a:ext cx="76361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补齐（</a:t>
            </a:r>
            <a:r>
              <a:rPr lang="en-US" altLang="zh-CN" dirty="0"/>
              <a:t>Pad</a:t>
            </a:r>
            <a:r>
              <a:rPr lang="zh-CN" altLang="en-US" dirty="0"/>
              <a:t>）所有行到相同的长度；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转置</a:t>
            </a:r>
            <a:r>
              <a:rPr lang="en-US" altLang="zh-CN" dirty="0"/>
              <a:t>Transpose (Column Major) </a:t>
            </a:r>
            <a:r>
              <a:rPr lang="zh-CN" altLang="en-US" dirty="0"/>
              <a:t>以便提高</a:t>
            </a:r>
            <a:r>
              <a:rPr lang="en-US" altLang="zh-CN" dirty="0"/>
              <a:t>DRAM </a:t>
            </a:r>
            <a:r>
              <a:rPr lang="zh-CN" altLang="en-US"/>
              <a:t>效率；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625106" y="2269189"/>
            <a:ext cx="5734056" cy="3410642"/>
            <a:chOff x="1319509" y="2362932"/>
            <a:chExt cx="5871804" cy="3603598"/>
          </a:xfrm>
        </p:grpSpPr>
        <p:grpSp>
          <p:nvGrpSpPr>
            <p:cNvPr id="38" name="Group 2"/>
            <p:cNvGrpSpPr>
              <a:grpSpLocks/>
            </p:cNvGrpSpPr>
            <p:nvPr/>
          </p:nvGrpSpPr>
          <p:grpSpPr bwMode="auto">
            <a:xfrm>
              <a:off x="1319509" y="2563598"/>
              <a:ext cx="5846222" cy="3402932"/>
              <a:chOff x="1371600" y="955675"/>
              <a:chExt cx="6946900" cy="3969545"/>
            </a:xfrm>
          </p:grpSpPr>
          <p:sp>
            <p:nvSpPr>
              <p:cNvPr id="39" name="Rectangle 10"/>
              <p:cNvSpPr/>
              <p:nvPr/>
            </p:nvSpPr>
            <p:spPr>
              <a:xfrm>
                <a:off x="1503363" y="1089025"/>
                <a:ext cx="630237" cy="6096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40" name="Rectangle 12"/>
              <p:cNvSpPr/>
              <p:nvPr/>
            </p:nvSpPr>
            <p:spPr>
              <a:xfrm>
                <a:off x="2295525" y="2632075"/>
                <a:ext cx="630238" cy="6096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41" name="Rectangle 13"/>
              <p:cNvSpPr/>
              <p:nvPr/>
            </p:nvSpPr>
            <p:spPr>
              <a:xfrm>
                <a:off x="3070225" y="2632075"/>
                <a:ext cx="630238" cy="6096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42" name="Rectangle 15"/>
              <p:cNvSpPr/>
              <p:nvPr/>
            </p:nvSpPr>
            <p:spPr>
              <a:xfrm>
                <a:off x="1503363" y="3362325"/>
                <a:ext cx="630237" cy="6096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43" name="Rectangle 17"/>
              <p:cNvSpPr/>
              <p:nvPr/>
            </p:nvSpPr>
            <p:spPr>
              <a:xfrm>
                <a:off x="1371600" y="955675"/>
                <a:ext cx="2493963" cy="31543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Rectangle 18"/>
              <p:cNvSpPr/>
              <p:nvPr/>
            </p:nvSpPr>
            <p:spPr>
              <a:xfrm>
                <a:off x="2286000" y="1089025"/>
                <a:ext cx="628650" cy="6096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45" name="Rectangle 24"/>
              <p:cNvSpPr/>
              <p:nvPr/>
            </p:nvSpPr>
            <p:spPr>
              <a:xfrm>
                <a:off x="1503363" y="2632075"/>
                <a:ext cx="630237" cy="6096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46" name="Rectangle 25"/>
              <p:cNvSpPr/>
              <p:nvPr/>
            </p:nvSpPr>
            <p:spPr>
              <a:xfrm>
                <a:off x="2295525" y="3362325"/>
                <a:ext cx="630238" cy="6096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47" name="TextBox 27"/>
              <p:cNvSpPr txBox="1">
                <a:spLocks noChangeArrowheads="1"/>
              </p:cNvSpPr>
              <p:nvPr/>
            </p:nvSpPr>
            <p:spPr bwMode="auto">
              <a:xfrm>
                <a:off x="1389063" y="4464845"/>
                <a:ext cx="2476500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rgbClr val="000000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Arial" charset="0"/>
                  </a:defRPr>
                </a:lvl2pPr>
                <a:lvl3pPr>
                  <a:defRPr sz="2000">
                    <a:solidFill>
                      <a:srgbClr val="000000"/>
                    </a:solidFill>
                    <a:latin typeface="Arial" charset="0"/>
                  </a:defRPr>
                </a:lvl3pPr>
                <a:lvl4pPr>
                  <a:defRPr sz="2000">
                    <a:solidFill>
                      <a:srgbClr val="000000"/>
                    </a:solidFill>
                    <a:latin typeface="Arial" charset="0"/>
                  </a:defRPr>
                </a:lvl4pPr>
                <a:lvl5pPr>
                  <a:defRPr sz="2000">
                    <a:solidFill>
                      <a:srgbClr val="000000"/>
                    </a:solidFill>
                    <a:latin typeface="Arial" charset="0"/>
                  </a:defRPr>
                </a:lvl5pPr>
                <a:lvl6pPr eaLnBrk="0" hangingPunct="0">
                  <a:defRPr sz="2000">
                    <a:solidFill>
                      <a:srgbClr val="000000"/>
                    </a:solidFill>
                    <a:latin typeface="Arial" charset="0"/>
                  </a:defRPr>
                </a:lvl6pPr>
                <a:lvl7pPr eaLnBrk="0" hangingPunct="0">
                  <a:defRPr sz="2000">
                    <a:solidFill>
                      <a:srgbClr val="000000"/>
                    </a:solidFill>
                    <a:latin typeface="Arial" charset="0"/>
                  </a:defRPr>
                </a:lvl7pPr>
                <a:lvl8pPr eaLnBrk="0" hangingPunct="0">
                  <a:defRPr sz="2000">
                    <a:solidFill>
                      <a:srgbClr val="000000"/>
                    </a:solidFill>
                    <a:latin typeface="Arial" charset="0"/>
                  </a:defRPr>
                </a:lvl8pPr>
                <a:lvl9pPr eaLnBrk="0" hangingPunct="0">
                  <a:defRPr sz="2000">
                    <a:solidFill>
                      <a:srgbClr val="000000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CSR with Padding</a:t>
                </a:r>
              </a:p>
            </p:txBody>
          </p:sp>
          <p:sp>
            <p:nvSpPr>
              <p:cNvPr id="48" name="Right Arrow 28"/>
              <p:cNvSpPr/>
              <p:nvPr/>
            </p:nvSpPr>
            <p:spPr>
              <a:xfrm>
                <a:off x="4017963" y="2166938"/>
                <a:ext cx="838200" cy="731837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Rectangle 29"/>
              <p:cNvSpPr/>
              <p:nvPr/>
            </p:nvSpPr>
            <p:spPr>
              <a:xfrm>
                <a:off x="5140325" y="2149994"/>
                <a:ext cx="630238" cy="6096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50" name="Rectangle 30"/>
              <p:cNvSpPr/>
              <p:nvPr/>
            </p:nvSpPr>
            <p:spPr>
              <a:xfrm>
                <a:off x="6707188" y="2149994"/>
                <a:ext cx="630237" cy="6096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51" name="Rectangle 31"/>
              <p:cNvSpPr/>
              <p:nvPr/>
            </p:nvSpPr>
            <p:spPr>
              <a:xfrm>
                <a:off x="5932488" y="3673994"/>
                <a:ext cx="630237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2880"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*</a:t>
                </a:r>
              </a:p>
            </p:txBody>
          </p:sp>
          <p:sp>
            <p:nvSpPr>
              <p:cNvPr id="52" name="Rectangle 32"/>
              <p:cNvSpPr/>
              <p:nvPr/>
            </p:nvSpPr>
            <p:spPr>
              <a:xfrm>
                <a:off x="6707188" y="3673994"/>
                <a:ext cx="630237" cy="6096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53" name="Rectangle 33"/>
              <p:cNvSpPr/>
              <p:nvPr/>
            </p:nvSpPr>
            <p:spPr>
              <a:xfrm>
                <a:off x="7523163" y="3673994"/>
                <a:ext cx="630237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2880"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*</a:t>
                </a:r>
              </a:p>
            </p:txBody>
          </p:sp>
          <p:sp>
            <p:nvSpPr>
              <p:cNvPr id="54" name="Rectangle 36"/>
              <p:cNvSpPr/>
              <p:nvPr/>
            </p:nvSpPr>
            <p:spPr>
              <a:xfrm>
                <a:off x="5008563" y="1997594"/>
                <a:ext cx="3309937" cy="24066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" name="Rectangle 37"/>
              <p:cNvSpPr/>
              <p:nvPr/>
            </p:nvSpPr>
            <p:spPr>
              <a:xfrm>
                <a:off x="5922963" y="2149994"/>
                <a:ext cx="630237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2880"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*</a:t>
                </a:r>
              </a:p>
            </p:txBody>
          </p:sp>
          <p:sp>
            <p:nvSpPr>
              <p:cNvPr id="56" name="Rectangle 38"/>
              <p:cNvSpPr/>
              <p:nvPr/>
            </p:nvSpPr>
            <p:spPr>
              <a:xfrm>
                <a:off x="7523163" y="2149994"/>
                <a:ext cx="630237" cy="6096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57" name="Rectangle 39"/>
              <p:cNvSpPr/>
              <p:nvPr/>
            </p:nvSpPr>
            <p:spPr>
              <a:xfrm>
                <a:off x="5140325" y="2931044"/>
                <a:ext cx="630238" cy="6096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58" name="Rectangle 40"/>
              <p:cNvSpPr/>
              <p:nvPr/>
            </p:nvSpPr>
            <p:spPr>
              <a:xfrm>
                <a:off x="6707188" y="2931044"/>
                <a:ext cx="630237" cy="6096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59" name="Rectangle 41"/>
              <p:cNvSpPr/>
              <p:nvPr/>
            </p:nvSpPr>
            <p:spPr>
              <a:xfrm>
                <a:off x="5922963" y="2931044"/>
                <a:ext cx="630237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2880"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*</a:t>
                </a:r>
              </a:p>
            </p:txBody>
          </p:sp>
          <p:sp>
            <p:nvSpPr>
              <p:cNvPr id="60" name="Rectangle 42"/>
              <p:cNvSpPr/>
              <p:nvPr/>
            </p:nvSpPr>
            <p:spPr>
              <a:xfrm>
                <a:off x="7523163" y="2931044"/>
                <a:ext cx="630237" cy="6096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61" name="Rectangle 43"/>
              <p:cNvSpPr/>
              <p:nvPr/>
            </p:nvSpPr>
            <p:spPr>
              <a:xfrm>
                <a:off x="5140325" y="3673994"/>
                <a:ext cx="630238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2880"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*</a:t>
                </a:r>
              </a:p>
            </p:txBody>
          </p:sp>
          <p:sp>
            <p:nvSpPr>
              <p:cNvPr id="62" name="Rectangle 46"/>
              <p:cNvSpPr/>
              <p:nvPr/>
            </p:nvSpPr>
            <p:spPr>
              <a:xfrm>
                <a:off x="3067050" y="1089025"/>
                <a:ext cx="630238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2880"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*</a:t>
                </a:r>
              </a:p>
            </p:txBody>
          </p:sp>
          <p:sp>
            <p:nvSpPr>
              <p:cNvPr id="63" name="Rectangle 47"/>
              <p:cNvSpPr/>
              <p:nvPr/>
            </p:nvSpPr>
            <p:spPr>
              <a:xfrm>
                <a:off x="1517650" y="1847850"/>
                <a:ext cx="630238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2880"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*</a:t>
                </a:r>
              </a:p>
            </p:txBody>
          </p:sp>
          <p:sp>
            <p:nvSpPr>
              <p:cNvPr id="64" name="Rectangle 48"/>
              <p:cNvSpPr/>
              <p:nvPr/>
            </p:nvSpPr>
            <p:spPr>
              <a:xfrm>
                <a:off x="2300288" y="1847850"/>
                <a:ext cx="630237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2880"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*</a:t>
                </a:r>
              </a:p>
            </p:txBody>
          </p:sp>
          <p:sp>
            <p:nvSpPr>
              <p:cNvPr id="65" name="Rectangle 49"/>
              <p:cNvSpPr/>
              <p:nvPr/>
            </p:nvSpPr>
            <p:spPr>
              <a:xfrm>
                <a:off x="3082925" y="1847850"/>
                <a:ext cx="630238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2880"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*</a:t>
                </a:r>
              </a:p>
            </p:txBody>
          </p:sp>
          <p:sp>
            <p:nvSpPr>
              <p:cNvPr id="66" name="Rectangle 50"/>
              <p:cNvSpPr/>
              <p:nvPr/>
            </p:nvSpPr>
            <p:spPr>
              <a:xfrm>
                <a:off x="3067050" y="3362325"/>
                <a:ext cx="630238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2880"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*</a:t>
                </a:r>
              </a:p>
            </p:txBody>
          </p:sp>
          <p:sp>
            <p:nvSpPr>
              <p:cNvPr id="67" name="TextBox 51"/>
              <p:cNvSpPr txBox="1">
                <a:spLocks noChangeArrowheads="1"/>
              </p:cNvSpPr>
              <p:nvPr/>
            </p:nvSpPr>
            <p:spPr bwMode="auto">
              <a:xfrm>
                <a:off x="5911056" y="4460164"/>
                <a:ext cx="1592263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rgbClr val="000000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Arial" charset="0"/>
                  </a:defRPr>
                </a:lvl2pPr>
                <a:lvl3pPr>
                  <a:defRPr sz="2000">
                    <a:solidFill>
                      <a:srgbClr val="000000"/>
                    </a:solidFill>
                    <a:latin typeface="Arial" charset="0"/>
                  </a:defRPr>
                </a:lvl3pPr>
                <a:lvl4pPr>
                  <a:defRPr sz="2000">
                    <a:solidFill>
                      <a:srgbClr val="000000"/>
                    </a:solidFill>
                    <a:latin typeface="Arial" charset="0"/>
                  </a:defRPr>
                </a:lvl4pPr>
                <a:lvl5pPr>
                  <a:defRPr sz="2000">
                    <a:solidFill>
                      <a:srgbClr val="000000"/>
                    </a:solidFill>
                    <a:latin typeface="Arial" charset="0"/>
                  </a:defRPr>
                </a:lvl5pPr>
                <a:lvl6pPr eaLnBrk="0" hangingPunct="0">
                  <a:defRPr sz="2000">
                    <a:solidFill>
                      <a:srgbClr val="000000"/>
                    </a:solidFill>
                    <a:latin typeface="Arial" charset="0"/>
                  </a:defRPr>
                </a:lvl6pPr>
                <a:lvl7pPr eaLnBrk="0" hangingPunct="0">
                  <a:defRPr sz="2000">
                    <a:solidFill>
                      <a:srgbClr val="000000"/>
                    </a:solidFill>
                    <a:latin typeface="Arial" charset="0"/>
                  </a:defRPr>
                </a:lvl7pPr>
                <a:lvl8pPr eaLnBrk="0" hangingPunct="0">
                  <a:defRPr sz="2000">
                    <a:solidFill>
                      <a:srgbClr val="000000"/>
                    </a:solidFill>
                    <a:latin typeface="Arial" charset="0"/>
                  </a:defRPr>
                </a:lvl8pPr>
                <a:lvl9pPr eaLnBrk="0" hangingPunct="0">
                  <a:defRPr sz="2000">
                    <a:solidFill>
                      <a:srgbClr val="000000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Transposed</a:t>
                </a:r>
              </a:p>
            </p:txBody>
          </p:sp>
        </p:grpSp>
        <p:sp>
          <p:nvSpPr>
            <p:cNvPr id="68" name="Rectangle 3"/>
            <p:cNvSpPr>
              <a:spLocks noChangeArrowheads="1"/>
            </p:cNvSpPr>
            <p:nvPr/>
          </p:nvSpPr>
          <p:spPr bwMode="auto">
            <a:xfrm rot="5400000">
              <a:off x="4049573" y="2693585"/>
              <a:ext cx="1110193" cy="448887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/>
                <a:t>Thread 0</a:t>
              </a:r>
            </a:p>
          </p:txBody>
        </p:sp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 rot="5400000">
              <a:off x="4844771" y="2693585"/>
              <a:ext cx="1110193" cy="448887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/>
                <a:t>Thread 1</a:t>
              </a:r>
            </a:p>
          </p:txBody>
        </p:sp>
        <p:sp>
          <p:nvSpPr>
            <p:cNvPr id="70" name="Rectangle 5"/>
            <p:cNvSpPr>
              <a:spLocks noChangeArrowheads="1"/>
            </p:cNvSpPr>
            <p:nvPr/>
          </p:nvSpPr>
          <p:spPr bwMode="auto">
            <a:xfrm rot="5400000">
              <a:off x="6411773" y="2707691"/>
              <a:ext cx="1110193" cy="448887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/>
                <a:t>Thread 3</a:t>
              </a:r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 rot="5400000">
              <a:off x="5628272" y="2707690"/>
              <a:ext cx="1110193" cy="448887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/>
                <a:t>Thread 2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437303" y="5871951"/>
            <a:ext cx="4353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Both data and </a:t>
            </a:r>
            <a:r>
              <a:rPr lang="en-US" altLang="zh-CN" dirty="0" err="1"/>
              <a:t>col_index</a:t>
            </a:r>
            <a:r>
              <a:rPr lang="en-US" altLang="zh-CN" dirty="0"/>
              <a:t> padded/transposed</a:t>
            </a:r>
          </a:p>
        </p:txBody>
      </p:sp>
    </p:spTree>
    <p:extLst>
      <p:ext uri="{BB962C8B-B14F-4D97-AF65-F5344CB8AC3E}">
        <p14:creationId xmlns:p14="http://schemas.microsoft.com/office/powerpoint/2010/main" val="935438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ELL Kernel Design</a:t>
            </a:r>
          </a:p>
        </p:txBody>
      </p:sp>
      <p:grpSp>
        <p:nvGrpSpPr>
          <p:cNvPr id="19459" name="Group 32"/>
          <p:cNvGrpSpPr>
            <a:grpSpLocks/>
          </p:cNvGrpSpPr>
          <p:nvPr/>
        </p:nvGrpSpPr>
        <p:grpSpPr bwMode="auto">
          <a:xfrm rot="5400000">
            <a:off x="5966801" y="2997510"/>
            <a:ext cx="2646363" cy="430212"/>
            <a:chOff x="3228884" y="5682183"/>
            <a:chExt cx="2646587" cy="430267"/>
          </a:xfrm>
        </p:grpSpPr>
        <p:sp>
          <p:nvSpPr>
            <p:cNvPr id="34" name="Rectangle 33"/>
            <p:cNvSpPr/>
            <p:nvPr/>
          </p:nvSpPr>
          <p:spPr>
            <a:xfrm rot="10800000">
              <a:off x="5497614" y="5682183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10800000">
              <a:off x="5129283" y="5682183"/>
              <a:ext cx="377857" cy="43026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10800000">
              <a:off x="4751426" y="5682183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10800000">
              <a:off x="4375156" y="5682182"/>
              <a:ext cx="376270" cy="43026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0800000">
              <a:off x="3984597" y="5682182"/>
              <a:ext cx="376270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0800000">
              <a:off x="3606741" y="5682183"/>
              <a:ext cx="377857" cy="43026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0800000">
              <a:off x="3228884" y="5682183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</p:grpSp>
      <p:grpSp>
        <p:nvGrpSpPr>
          <p:cNvPr id="19460" name="Group 40"/>
          <p:cNvGrpSpPr>
            <a:grpSpLocks/>
          </p:cNvGrpSpPr>
          <p:nvPr/>
        </p:nvGrpSpPr>
        <p:grpSpPr bwMode="auto">
          <a:xfrm>
            <a:off x="5863614" y="2295834"/>
            <a:ext cx="338138" cy="312738"/>
            <a:chOff x="2832842" y="1843522"/>
            <a:chExt cx="1364974" cy="1336813"/>
          </a:xfrm>
        </p:grpSpPr>
        <p:sp>
          <p:nvSpPr>
            <p:cNvPr id="19524" name="Oval 22"/>
            <p:cNvSpPr>
              <a:spLocks noChangeArrowheads="1"/>
            </p:cNvSpPr>
            <p:nvPr/>
          </p:nvSpPr>
          <p:spPr bwMode="auto">
            <a:xfrm>
              <a:off x="2832842" y="1843522"/>
              <a:ext cx="1364974" cy="1336813"/>
            </a:xfrm>
            <a:prstGeom prst="ellipse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Times New Roman" panose="02020603050405020304" pitchFamily="18" charset="0"/>
                <a:buNone/>
              </a:pPr>
              <a:endParaRPr lang="en-US" altLang="en-US" sz="1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3339101" y="1979239"/>
              <a:ext cx="352456" cy="1038236"/>
            </a:xfrm>
            <a:custGeom>
              <a:avLst/>
              <a:gdLst>
                <a:gd name="connsiteX0" fmla="*/ 222106 w 864968"/>
                <a:gd name="connsiteY0" fmla="*/ 0 h 2429691"/>
                <a:gd name="connsiteX1" fmla="*/ 862186 w 864968"/>
                <a:gd name="connsiteY1" fmla="*/ 352697 h 2429691"/>
                <a:gd name="connsiteX2" fmla="*/ 38 w 864968"/>
                <a:gd name="connsiteY2" fmla="*/ 718457 h 2429691"/>
                <a:gd name="connsiteX3" fmla="*/ 822998 w 864968"/>
                <a:gd name="connsiteY3" fmla="*/ 1071154 h 2429691"/>
                <a:gd name="connsiteX4" fmla="*/ 39226 w 864968"/>
                <a:gd name="connsiteY4" fmla="*/ 1358537 h 2429691"/>
                <a:gd name="connsiteX5" fmla="*/ 836061 w 864968"/>
                <a:gd name="connsiteY5" fmla="*/ 1658983 h 2429691"/>
                <a:gd name="connsiteX6" fmla="*/ 91478 w 864968"/>
                <a:gd name="connsiteY6" fmla="*/ 1998617 h 2429691"/>
                <a:gd name="connsiteX7" fmla="*/ 483363 w 864968"/>
                <a:gd name="connsiteY7" fmla="*/ 2194560 h 2429691"/>
                <a:gd name="connsiteX8" fmla="*/ 535615 w 864968"/>
                <a:gd name="connsiteY8" fmla="*/ 2429691 h 2429691"/>
                <a:gd name="connsiteX9" fmla="*/ 535615 w 864968"/>
                <a:gd name="connsiteY9" fmla="*/ 2429691 h 242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968" h="2429691">
                  <a:moveTo>
                    <a:pt x="222106" y="0"/>
                  </a:moveTo>
                  <a:cubicBezTo>
                    <a:pt x="560651" y="116477"/>
                    <a:pt x="899197" y="232954"/>
                    <a:pt x="862186" y="352697"/>
                  </a:cubicBezTo>
                  <a:cubicBezTo>
                    <a:pt x="825175" y="472440"/>
                    <a:pt x="6569" y="598714"/>
                    <a:pt x="38" y="718457"/>
                  </a:cubicBezTo>
                  <a:cubicBezTo>
                    <a:pt x="-6493" y="838200"/>
                    <a:pt x="816467" y="964474"/>
                    <a:pt x="822998" y="1071154"/>
                  </a:cubicBezTo>
                  <a:cubicBezTo>
                    <a:pt x="829529" y="1177834"/>
                    <a:pt x="37049" y="1260566"/>
                    <a:pt x="39226" y="1358537"/>
                  </a:cubicBezTo>
                  <a:cubicBezTo>
                    <a:pt x="41403" y="1456508"/>
                    <a:pt x="827352" y="1552303"/>
                    <a:pt x="836061" y="1658983"/>
                  </a:cubicBezTo>
                  <a:cubicBezTo>
                    <a:pt x="844770" y="1765663"/>
                    <a:pt x="150261" y="1909354"/>
                    <a:pt x="91478" y="1998617"/>
                  </a:cubicBezTo>
                  <a:cubicBezTo>
                    <a:pt x="32695" y="2087880"/>
                    <a:pt x="409340" y="2122714"/>
                    <a:pt x="483363" y="2194560"/>
                  </a:cubicBezTo>
                  <a:cubicBezTo>
                    <a:pt x="557386" y="2266406"/>
                    <a:pt x="535615" y="2429691"/>
                    <a:pt x="535615" y="2429691"/>
                  </a:cubicBezTo>
                  <a:lnTo>
                    <a:pt x="535615" y="24296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</p:grpSp>
      <p:grpSp>
        <p:nvGrpSpPr>
          <p:cNvPr id="19461" name="Group 43"/>
          <p:cNvGrpSpPr>
            <a:grpSpLocks/>
          </p:cNvGrpSpPr>
          <p:nvPr/>
        </p:nvGrpSpPr>
        <p:grpSpPr bwMode="auto">
          <a:xfrm>
            <a:off x="5863614" y="3067359"/>
            <a:ext cx="338138" cy="312738"/>
            <a:chOff x="2832842" y="1843522"/>
            <a:chExt cx="1364974" cy="1336813"/>
          </a:xfrm>
        </p:grpSpPr>
        <p:sp>
          <p:nvSpPr>
            <p:cNvPr id="19522" name="Oval 22"/>
            <p:cNvSpPr>
              <a:spLocks noChangeArrowheads="1"/>
            </p:cNvSpPr>
            <p:nvPr/>
          </p:nvSpPr>
          <p:spPr bwMode="auto">
            <a:xfrm>
              <a:off x="2832842" y="1843522"/>
              <a:ext cx="1364974" cy="1336813"/>
            </a:xfrm>
            <a:prstGeom prst="ellipse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Times New Roman" panose="02020603050405020304" pitchFamily="18" charset="0"/>
                <a:buNone/>
              </a:pPr>
              <a:endParaRPr lang="en-US" altLang="en-US" sz="1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3339101" y="1979239"/>
              <a:ext cx="352456" cy="1038236"/>
            </a:xfrm>
            <a:custGeom>
              <a:avLst/>
              <a:gdLst>
                <a:gd name="connsiteX0" fmla="*/ 222106 w 864968"/>
                <a:gd name="connsiteY0" fmla="*/ 0 h 2429691"/>
                <a:gd name="connsiteX1" fmla="*/ 862186 w 864968"/>
                <a:gd name="connsiteY1" fmla="*/ 352697 h 2429691"/>
                <a:gd name="connsiteX2" fmla="*/ 38 w 864968"/>
                <a:gd name="connsiteY2" fmla="*/ 718457 h 2429691"/>
                <a:gd name="connsiteX3" fmla="*/ 822998 w 864968"/>
                <a:gd name="connsiteY3" fmla="*/ 1071154 h 2429691"/>
                <a:gd name="connsiteX4" fmla="*/ 39226 w 864968"/>
                <a:gd name="connsiteY4" fmla="*/ 1358537 h 2429691"/>
                <a:gd name="connsiteX5" fmla="*/ 836061 w 864968"/>
                <a:gd name="connsiteY5" fmla="*/ 1658983 h 2429691"/>
                <a:gd name="connsiteX6" fmla="*/ 91478 w 864968"/>
                <a:gd name="connsiteY6" fmla="*/ 1998617 h 2429691"/>
                <a:gd name="connsiteX7" fmla="*/ 483363 w 864968"/>
                <a:gd name="connsiteY7" fmla="*/ 2194560 h 2429691"/>
                <a:gd name="connsiteX8" fmla="*/ 535615 w 864968"/>
                <a:gd name="connsiteY8" fmla="*/ 2429691 h 2429691"/>
                <a:gd name="connsiteX9" fmla="*/ 535615 w 864968"/>
                <a:gd name="connsiteY9" fmla="*/ 2429691 h 242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968" h="2429691">
                  <a:moveTo>
                    <a:pt x="222106" y="0"/>
                  </a:moveTo>
                  <a:cubicBezTo>
                    <a:pt x="560651" y="116477"/>
                    <a:pt x="899197" y="232954"/>
                    <a:pt x="862186" y="352697"/>
                  </a:cubicBezTo>
                  <a:cubicBezTo>
                    <a:pt x="825175" y="472440"/>
                    <a:pt x="6569" y="598714"/>
                    <a:pt x="38" y="718457"/>
                  </a:cubicBezTo>
                  <a:cubicBezTo>
                    <a:pt x="-6493" y="838200"/>
                    <a:pt x="816467" y="964474"/>
                    <a:pt x="822998" y="1071154"/>
                  </a:cubicBezTo>
                  <a:cubicBezTo>
                    <a:pt x="829529" y="1177834"/>
                    <a:pt x="37049" y="1260566"/>
                    <a:pt x="39226" y="1358537"/>
                  </a:cubicBezTo>
                  <a:cubicBezTo>
                    <a:pt x="41403" y="1456508"/>
                    <a:pt x="827352" y="1552303"/>
                    <a:pt x="836061" y="1658983"/>
                  </a:cubicBezTo>
                  <a:cubicBezTo>
                    <a:pt x="844770" y="1765663"/>
                    <a:pt x="150261" y="1909354"/>
                    <a:pt x="91478" y="1998617"/>
                  </a:cubicBezTo>
                  <a:cubicBezTo>
                    <a:pt x="32695" y="2087880"/>
                    <a:pt x="409340" y="2122714"/>
                    <a:pt x="483363" y="2194560"/>
                  </a:cubicBezTo>
                  <a:cubicBezTo>
                    <a:pt x="557386" y="2266406"/>
                    <a:pt x="535615" y="2429691"/>
                    <a:pt x="535615" y="2429691"/>
                  </a:cubicBezTo>
                  <a:lnTo>
                    <a:pt x="535615" y="24296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</p:grpSp>
      <p:grpSp>
        <p:nvGrpSpPr>
          <p:cNvPr id="19462" name="Group 46"/>
          <p:cNvGrpSpPr>
            <a:grpSpLocks/>
          </p:cNvGrpSpPr>
          <p:nvPr/>
        </p:nvGrpSpPr>
        <p:grpSpPr bwMode="auto">
          <a:xfrm>
            <a:off x="5852502" y="3823009"/>
            <a:ext cx="338137" cy="312738"/>
            <a:chOff x="2832842" y="1843522"/>
            <a:chExt cx="1364974" cy="1336813"/>
          </a:xfrm>
        </p:grpSpPr>
        <p:sp>
          <p:nvSpPr>
            <p:cNvPr id="19520" name="Oval 22"/>
            <p:cNvSpPr>
              <a:spLocks noChangeArrowheads="1"/>
            </p:cNvSpPr>
            <p:nvPr/>
          </p:nvSpPr>
          <p:spPr bwMode="auto">
            <a:xfrm>
              <a:off x="2832842" y="1843522"/>
              <a:ext cx="1364974" cy="1336813"/>
            </a:xfrm>
            <a:prstGeom prst="ellipse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Times New Roman" panose="02020603050405020304" pitchFamily="18" charset="0"/>
                <a:buNone/>
              </a:pPr>
              <a:endParaRPr lang="en-US" altLang="en-US" sz="1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3339099" y="1979239"/>
              <a:ext cx="352461" cy="1038236"/>
            </a:xfrm>
            <a:custGeom>
              <a:avLst/>
              <a:gdLst>
                <a:gd name="connsiteX0" fmla="*/ 222106 w 864968"/>
                <a:gd name="connsiteY0" fmla="*/ 0 h 2429691"/>
                <a:gd name="connsiteX1" fmla="*/ 862186 w 864968"/>
                <a:gd name="connsiteY1" fmla="*/ 352697 h 2429691"/>
                <a:gd name="connsiteX2" fmla="*/ 38 w 864968"/>
                <a:gd name="connsiteY2" fmla="*/ 718457 h 2429691"/>
                <a:gd name="connsiteX3" fmla="*/ 822998 w 864968"/>
                <a:gd name="connsiteY3" fmla="*/ 1071154 h 2429691"/>
                <a:gd name="connsiteX4" fmla="*/ 39226 w 864968"/>
                <a:gd name="connsiteY4" fmla="*/ 1358537 h 2429691"/>
                <a:gd name="connsiteX5" fmla="*/ 836061 w 864968"/>
                <a:gd name="connsiteY5" fmla="*/ 1658983 h 2429691"/>
                <a:gd name="connsiteX6" fmla="*/ 91478 w 864968"/>
                <a:gd name="connsiteY6" fmla="*/ 1998617 h 2429691"/>
                <a:gd name="connsiteX7" fmla="*/ 483363 w 864968"/>
                <a:gd name="connsiteY7" fmla="*/ 2194560 h 2429691"/>
                <a:gd name="connsiteX8" fmla="*/ 535615 w 864968"/>
                <a:gd name="connsiteY8" fmla="*/ 2429691 h 2429691"/>
                <a:gd name="connsiteX9" fmla="*/ 535615 w 864968"/>
                <a:gd name="connsiteY9" fmla="*/ 2429691 h 242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968" h="2429691">
                  <a:moveTo>
                    <a:pt x="222106" y="0"/>
                  </a:moveTo>
                  <a:cubicBezTo>
                    <a:pt x="560651" y="116477"/>
                    <a:pt x="899197" y="232954"/>
                    <a:pt x="862186" y="352697"/>
                  </a:cubicBezTo>
                  <a:cubicBezTo>
                    <a:pt x="825175" y="472440"/>
                    <a:pt x="6569" y="598714"/>
                    <a:pt x="38" y="718457"/>
                  </a:cubicBezTo>
                  <a:cubicBezTo>
                    <a:pt x="-6493" y="838200"/>
                    <a:pt x="816467" y="964474"/>
                    <a:pt x="822998" y="1071154"/>
                  </a:cubicBezTo>
                  <a:cubicBezTo>
                    <a:pt x="829529" y="1177834"/>
                    <a:pt x="37049" y="1260566"/>
                    <a:pt x="39226" y="1358537"/>
                  </a:cubicBezTo>
                  <a:cubicBezTo>
                    <a:pt x="41403" y="1456508"/>
                    <a:pt x="827352" y="1552303"/>
                    <a:pt x="836061" y="1658983"/>
                  </a:cubicBezTo>
                  <a:cubicBezTo>
                    <a:pt x="844770" y="1765663"/>
                    <a:pt x="150261" y="1909354"/>
                    <a:pt x="91478" y="1998617"/>
                  </a:cubicBezTo>
                  <a:cubicBezTo>
                    <a:pt x="32695" y="2087880"/>
                    <a:pt x="409340" y="2122714"/>
                    <a:pt x="483363" y="2194560"/>
                  </a:cubicBezTo>
                  <a:cubicBezTo>
                    <a:pt x="557386" y="2266406"/>
                    <a:pt x="535615" y="2429691"/>
                    <a:pt x="535615" y="2429691"/>
                  </a:cubicBezTo>
                  <a:lnTo>
                    <a:pt x="535615" y="24296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</p:grpSp>
      <p:grpSp>
        <p:nvGrpSpPr>
          <p:cNvPr id="110" name="Group 109"/>
          <p:cNvGrpSpPr>
            <a:grpSpLocks/>
          </p:cNvGrpSpPr>
          <p:nvPr/>
        </p:nvGrpSpPr>
        <p:grpSpPr bwMode="auto">
          <a:xfrm>
            <a:off x="1817871" y="1869284"/>
            <a:ext cx="2697162" cy="2736850"/>
            <a:chOff x="3259213" y="1676400"/>
            <a:chExt cx="2696335" cy="2736114"/>
          </a:xfrm>
        </p:grpSpPr>
        <p:sp>
          <p:nvSpPr>
            <p:cNvPr id="101" name="Rectangle 100"/>
            <p:cNvSpPr/>
            <p:nvPr/>
          </p:nvSpPr>
          <p:spPr>
            <a:xfrm>
              <a:off x="3259213" y="2830203"/>
              <a:ext cx="380883" cy="38565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32161" y="2830203"/>
              <a:ext cx="380883" cy="38565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013044" y="2830203"/>
              <a:ext cx="382471" cy="38565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395514" y="2830203"/>
              <a:ext cx="380883" cy="38565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790680" y="2830203"/>
              <a:ext cx="380883" cy="38565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192195" y="2830203"/>
              <a:ext cx="382470" cy="38565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574665" y="2830203"/>
              <a:ext cx="380883" cy="38565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zh-CN" altLang="en-US" dirty="0"/>
                <a:t>*</a:t>
              </a:r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259213" y="2446131"/>
              <a:ext cx="380883" cy="384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632161" y="2446131"/>
              <a:ext cx="380883" cy="3840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/>
                <a:t>*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013044" y="2446131"/>
              <a:ext cx="382471" cy="3840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/>
                <a:t>*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395514" y="2446131"/>
              <a:ext cx="380883" cy="3840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/>
                <a:t>*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790680" y="2446131"/>
              <a:ext cx="380883" cy="3840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zh-CN" altLang="en-US" dirty="0"/>
                <a:t>*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192195" y="2446131"/>
              <a:ext cx="382470" cy="3840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zh-CN" altLang="en-US" dirty="0"/>
                <a:t>*</a:t>
              </a:r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574665" y="2446131"/>
              <a:ext cx="380883" cy="3840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zh-CN" altLang="en-US" dirty="0"/>
                <a:t>*</a:t>
              </a:r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259213" y="1676400"/>
              <a:ext cx="380883" cy="384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632161" y="1676400"/>
              <a:ext cx="380883" cy="384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013044" y="1676400"/>
              <a:ext cx="382471" cy="384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395514" y="1676400"/>
              <a:ext cx="380883" cy="384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790680" y="1676400"/>
              <a:ext cx="380883" cy="384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192195" y="1676400"/>
              <a:ext cx="382470" cy="384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574665" y="1676400"/>
              <a:ext cx="380883" cy="384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259213" y="2060472"/>
              <a:ext cx="380883" cy="38565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632161" y="2060472"/>
              <a:ext cx="380883" cy="38565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013044" y="2060472"/>
              <a:ext cx="382471" cy="38565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395514" y="2060472"/>
              <a:ext cx="380883" cy="3856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zh-CN" altLang="en-US" dirty="0"/>
                <a:t>*</a:t>
              </a:r>
              <a:endParaRPr lang="en-US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790680" y="2060472"/>
              <a:ext cx="380883" cy="3856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zh-CN" altLang="en-US" dirty="0"/>
                <a:t>*</a:t>
              </a:r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192195" y="2060472"/>
              <a:ext cx="382470" cy="3856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zh-CN" altLang="en-US" dirty="0"/>
                <a:t>*</a:t>
              </a:r>
              <a:endParaRPr lang="en-US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574665" y="2060472"/>
              <a:ext cx="380883" cy="3856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zh-CN" altLang="en-US" dirty="0"/>
                <a:t>*</a:t>
              </a:r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259213" y="3239667"/>
              <a:ext cx="380883" cy="384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32161" y="3239667"/>
              <a:ext cx="380883" cy="3840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zh-CN" altLang="en-US" dirty="0"/>
                <a:t>*</a:t>
              </a:r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013044" y="3239667"/>
              <a:ext cx="382471" cy="3840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zh-CN" altLang="en-US" dirty="0"/>
                <a:t>*</a:t>
              </a:r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95514" y="3239667"/>
              <a:ext cx="380883" cy="3840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zh-CN" altLang="en-US" dirty="0"/>
                <a:t>*</a:t>
              </a:r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790680" y="3239667"/>
              <a:ext cx="380883" cy="3840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zh-CN" altLang="en-US" dirty="0"/>
                <a:t>*</a:t>
              </a:r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92195" y="3239667"/>
              <a:ext cx="382470" cy="3840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zh-CN" altLang="en-US" dirty="0"/>
                <a:t>*</a:t>
              </a:r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574665" y="3239667"/>
              <a:ext cx="380883" cy="3840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zh-CN" altLang="en-US" dirty="0"/>
                <a:t>*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59213" y="3642784"/>
              <a:ext cx="380883" cy="38565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632161" y="3642784"/>
              <a:ext cx="380883" cy="38565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013044" y="3642784"/>
              <a:ext cx="382471" cy="38565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395514" y="3642784"/>
              <a:ext cx="380883" cy="38565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zh-CN" altLang="en-US" dirty="0"/>
                <a:t>*</a:t>
              </a:r>
              <a:endParaRPr lang="en-US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790680" y="3642784"/>
              <a:ext cx="380883" cy="38565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zh-CN" altLang="en-US" dirty="0"/>
                <a:t>*</a:t>
              </a:r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192195" y="3642784"/>
              <a:ext cx="382470" cy="38565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zh-CN" altLang="en-US" dirty="0"/>
                <a:t>*</a:t>
              </a:r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574665" y="3642784"/>
              <a:ext cx="380883" cy="38565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zh-CN" altLang="en-US" dirty="0"/>
                <a:t>*</a:t>
              </a:r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59213" y="4028442"/>
              <a:ext cx="380883" cy="384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632161" y="4028442"/>
              <a:ext cx="380883" cy="384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013044" y="4028442"/>
              <a:ext cx="382471" cy="3840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zh-CN" altLang="en-US" dirty="0"/>
                <a:t>*</a:t>
              </a:r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395514" y="4028442"/>
              <a:ext cx="380883" cy="3840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zh-CN" altLang="en-US" dirty="0"/>
                <a:t>*</a:t>
              </a:r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790680" y="4028442"/>
              <a:ext cx="380883" cy="3840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zh-CN" altLang="en-US" dirty="0"/>
                <a:t>*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192195" y="4028442"/>
              <a:ext cx="382470" cy="3840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zh-CN" altLang="en-US" dirty="0"/>
                <a:t>*</a:t>
              </a:r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574665" y="4028442"/>
              <a:ext cx="380883" cy="3840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zh-CN" altLang="en-US" dirty="0"/>
                <a:t>*</a:t>
              </a:r>
              <a:endParaRPr lang="en-US" dirty="0"/>
            </a:p>
          </p:txBody>
        </p:sp>
      </p:grpSp>
      <p:cxnSp>
        <p:nvCxnSpPr>
          <p:cNvPr id="111" name="Straight Arrow Connector 110"/>
          <p:cNvCxnSpPr>
            <a:endCxn id="39" idx="0"/>
          </p:cNvCxnSpPr>
          <p:nvPr/>
        </p:nvCxnSpPr>
        <p:spPr>
          <a:xfrm flipV="1">
            <a:off x="1761514" y="2456172"/>
            <a:ext cx="5313363" cy="11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37" idx="0"/>
          </p:cNvCxnSpPr>
          <p:nvPr/>
        </p:nvCxnSpPr>
        <p:spPr>
          <a:xfrm flipV="1">
            <a:off x="1761514" y="3224522"/>
            <a:ext cx="5313363" cy="11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35" idx="0"/>
          </p:cNvCxnSpPr>
          <p:nvPr/>
        </p:nvCxnSpPr>
        <p:spPr>
          <a:xfrm flipV="1">
            <a:off x="1761514" y="3978584"/>
            <a:ext cx="5313363" cy="69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467" name="TextBox 170"/>
          <p:cNvSpPr txBox="1">
            <a:spLocks noChangeArrowheads="1"/>
          </p:cNvSpPr>
          <p:nvPr/>
        </p:nvSpPr>
        <p:spPr bwMode="auto">
          <a:xfrm>
            <a:off x="4318000" y="5867400"/>
            <a:ext cx="558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4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356225" y="6097588"/>
            <a:ext cx="1268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ELL Format</a:t>
            </a:r>
          </a:p>
        </p:txBody>
      </p:sp>
      <p:sp>
        <p:nvSpPr>
          <p:cNvPr id="1947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A69F356B-38B9-4A12-8DED-670D98B2D1CB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25748" y="4725753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000000"/>
              </a:buClr>
              <a:buSzPct val="100000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CSR with Padding</a:t>
            </a:r>
          </a:p>
        </p:txBody>
      </p:sp>
    </p:spTree>
    <p:extLst>
      <p:ext uri="{BB962C8B-B14F-4D97-AF65-F5344CB8AC3E}">
        <p14:creationId xmlns:p14="http://schemas.microsoft.com/office/powerpoint/2010/main" val="316673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65" y="1412776"/>
            <a:ext cx="9064869" cy="39087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SpMV_ELL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num_rows</a:t>
            </a:r>
            <a:r>
              <a:rPr lang="en-US" sz="18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 float *data, </a:t>
            </a:r>
          </a:p>
          <a:p>
            <a:pPr>
              <a:defRPr/>
            </a:pPr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col_index</a:t>
            </a:r>
            <a:r>
              <a:rPr lang="en-US" sz="18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num_elem</a:t>
            </a:r>
            <a:r>
              <a:rPr lang="en-US" sz="18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 float *x, float *y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2.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row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3.  if (row &lt;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num_rows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4.    float dot = 0;</a:t>
            </a:r>
          </a:p>
          <a:p>
            <a:pPr>
              <a:defRPr/>
            </a:pPr>
            <a:r>
              <a:rPr lang="nn-N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5.    </a:t>
            </a:r>
            <a:r>
              <a:rPr lang="nn-NO" sz="18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for (int i = 0; i &lt; num_elem; i++) {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6.    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dot += data[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row+i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num_rows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]*x[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col_index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row+i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num_rows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]];</a:t>
            </a:r>
          </a:p>
          <a:p>
            <a:pPr>
              <a:defRPr/>
            </a:pPr>
            <a:r>
              <a:rPr lang="en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7.    y[row] = dot;</a:t>
            </a:r>
          </a:p>
          <a:p>
            <a:pPr>
              <a:defRPr/>
            </a:pPr>
            <a:r>
              <a:rPr lang="en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endParaRPr lang="en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7" name="Title 1"/>
          <p:cNvSpPr>
            <a:spLocks noGrp="1"/>
          </p:cNvSpPr>
          <p:nvPr>
            <p:ph type="title"/>
          </p:nvPr>
        </p:nvSpPr>
        <p:spPr>
          <a:xfrm>
            <a:off x="628650" y="18928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 parallel </a:t>
            </a:r>
            <a:r>
              <a:rPr lang="en-US" sz="3600" dirty="0" err="1"/>
              <a:t>SpMV</a:t>
            </a:r>
            <a:r>
              <a:rPr lang="en-US" sz="3600" dirty="0"/>
              <a:t>/ELL kernel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4572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28650" y="165219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Memory Coalescing with ELL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26</a:t>
            </a:fld>
            <a:endParaRPr lang="es-ES" dirty="0"/>
          </a:p>
        </p:txBody>
      </p:sp>
      <p:grpSp>
        <p:nvGrpSpPr>
          <p:cNvPr id="7" name="组合 6"/>
          <p:cNvGrpSpPr/>
          <p:nvPr/>
        </p:nvGrpSpPr>
        <p:grpSpPr>
          <a:xfrm>
            <a:off x="374968" y="1611050"/>
            <a:ext cx="8394064" cy="4244628"/>
            <a:chOff x="374968" y="1611050"/>
            <a:chExt cx="8394064" cy="4244628"/>
          </a:xfrm>
        </p:grpSpPr>
        <p:sp>
          <p:nvSpPr>
            <p:cNvPr id="23556" name="Rectangle 3"/>
            <p:cNvSpPr>
              <a:spLocks noChangeArrowheads="1"/>
            </p:cNvSpPr>
            <p:nvPr/>
          </p:nvSpPr>
          <p:spPr bwMode="auto">
            <a:xfrm rot="5400000">
              <a:off x="635305" y="2325658"/>
              <a:ext cx="1930294" cy="501078"/>
            </a:xfrm>
            <a:prstGeom prst="rect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/>
                <a:t>Thread 0</a:t>
              </a:r>
            </a:p>
          </p:txBody>
        </p:sp>
        <p:sp>
          <p:nvSpPr>
            <p:cNvPr id="23557" name="Rectangle 4"/>
            <p:cNvSpPr>
              <a:spLocks noChangeArrowheads="1"/>
            </p:cNvSpPr>
            <p:nvPr/>
          </p:nvSpPr>
          <p:spPr bwMode="auto">
            <a:xfrm rot="5400000">
              <a:off x="1136383" y="2325658"/>
              <a:ext cx="1930294" cy="501078"/>
            </a:xfrm>
            <a:prstGeom prst="rect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/>
                <a:t>Thread 1</a:t>
              </a:r>
            </a:p>
          </p:txBody>
        </p:sp>
        <p:sp>
          <p:nvSpPr>
            <p:cNvPr id="23558" name="Rectangle 5"/>
            <p:cNvSpPr>
              <a:spLocks noChangeArrowheads="1"/>
            </p:cNvSpPr>
            <p:nvPr/>
          </p:nvSpPr>
          <p:spPr bwMode="auto">
            <a:xfrm rot="5400000">
              <a:off x="2138539" y="2325658"/>
              <a:ext cx="1930294" cy="501078"/>
            </a:xfrm>
            <a:prstGeom prst="rect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/>
                <a:t>Thread 3</a:t>
              </a:r>
            </a:p>
          </p:txBody>
        </p:sp>
        <p:sp>
          <p:nvSpPr>
            <p:cNvPr id="23559" name="Rectangle 6"/>
            <p:cNvSpPr>
              <a:spLocks noChangeArrowheads="1"/>
            </p:cNvSpPr>
            <p:nvPr/>
          </p:nvSpPr>
          <p:spPr bwMode="auto">
            <a:xfrm rot="5400000">
              <a:off x="1637461" y="2325658"/>
              <a:ext cx="1930294" cy="501078"/>
            </a:xfrm>
            <a:prstGeom prst="rect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/>
                <a:t>Thread 2</a:t>
              </a:r>
            </a:p>
          </p:txBody>
        </p:sp>
        <p:cxnSp>
          <p:nvCxnSpPr>
            <p:cNvPr id="23576" name="Straight Arrow Connector 24"/>
            <p:cNvCxnSpPr>
              <a:cxnSpLocks noChangeShapeType="1"/>
              <a:endCxn id="23560" idx="0"/>
            </p:cNvCxnSpPr>
            <p:nvPr/>
          </p:nvCxnSpPr>
          <p:spPr bwMode="auto">
            <a:xfrm flipH="1">
              <a:off x="1382001" y="3542833"/>
              <a:ext cx="112571" cy="57044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7" name="Straight Arrow Connector 26"/>
            <p:cNvCxnSpPr>
              <a:cxnSpLocks noChangeShapeType="1"/>
              <a:stCxn id="23557" idx="3"/>
              <a:endCxn id="23561" idx="0"/>
            </p:cNvCxnSpPr>
            <p:nvPr/>
          </p:nvCxnSpPr>
          <p:spPr bwMode="auto">
            <a:xfrm flipH="1">
              <a:off x="2085528" y="3541344"/>
              <a:ext cx="16002" cy="57193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8" name="Straight Arrow Connector 29"/>
            <p:cNvCxnSpPr>
              <a:cxnSpLocks noChangeShapeType="1"/>
              <a:stCxn id="23559" idx="3"/>
              <a:endCxn id="23562" idx="0"/>
            </p:cNvCxnSpPr>
            <p:nvPr/>
          </p:nvCxnSpPr>
          <p:spPr bwMode="auto">
            <a:xfrm>
              <a:off x="2602608" y="3541344"/>
              <a:ext cx="186446" cy="57193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Straight Arrow Connector 31"/>
            <p:cNvCxnSpPr>
              <a:cxnSpLocks noChangeShapeType="1"/>
              <a:stCxn id="23558" idx="3"/>
              <a:endCxn id="23563" idx="0"/>
            </p:cNvCxnSpPr>
            <p:nvPr/>
          </p:nvCxnSpPr>
          <p:spPr bwMode="auto">
            <a:xfrm>
              <a:off x="3103686" y="3541344"/>
              <a:ext cx="388895" cy="57193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" name="Group 5"/>
            <p:cNvGrpSpPr/>
            <p:nvPr/>
          </p:nvGrpSpPr>
          <p:grpSpPr>
            <a:xfrm>
              <a:off x="1030237" y="4113282"/>
              <a:ext cx="7738795" cy="1429847"/>
              <a:chOff x="726504" y="4316760"/>
              <a:chExt cx="8382000" cy="1524000"/>
            </a:xfrm>
          </p:grpSpPr>
          <p:sp>
            <p:nvSpPr>
              <p:cNvPr id="23560" name="Rectangle 7"/>
              <p:cNvSpPr>
                <a:spLocks noChangeArrowheads="1"/>
              </p:cNvSpPr>
              <p:nvPr/>
            </p:nvSpPr>
            <p:spPr bwMode="auto">
              <a:xfrm>
                <a:off x="726504" y="4316760"/>
                <a:ext cx="762000" cy="609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 anchorCtr="0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3561" name="Rectangle 8"/>
              <p:cNvSpPr>
                <a:spLocks noChangeArrowheads="1"/>
              </p:cNvSpPr>
              <p:nvPr/>
            </p:nvSpPr>
            <p:spPr bwMode="auto">
              <a:xfrm>
                <a:off x="1488504" y="4316760"/>
                <a:ext cx="762000" cy="609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 anchorCtr="0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*</a:t>
                </a:r>
              </a:p>
            </p:txBody>
          </p:sp>
          <p:sp>
            <p:nvSpPr>
              <p:cNvPr id="23562" name="Rectangle 9"/>
              <p:cNvSpPr>
                <a:spLocks noChangeArrowheads="1"/>
              </p:cNvSpPr>
              <p:nvPr/>
            </p:nvSpPr>
            <p:spPr bwMode="auto">
              <a:xfrm>
                <a:off x="2250504" y="4316760"/>
                <a:ext cx="762000" cy="609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 anchorCtr="0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3563" name="Rectangle 10"/>
              <p:cNvSpPr>
                <a:spLocks noChangeArrowheads="1"/>
              </p:cNvSpPr>
              <p:nvPr/>
            </p:nvSpPr>
            <p:spPr bwMode="auto">
              <a:xfrm>
                <a:off x="3012504" y="4316760"/>
                <a:ext cx="762000" cy="609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 anchorCtr="0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3564" name="Rectangle 11"/>
              <p:cNvSpPr>
                <a:spLocks noChangeArrowheads="1"/>
              </p:cNvSpPr>
              <p:nvPr/>
            </p:nvSpPr>
            <p:spPr bwMode="auto">
              <a:xfrm>
                <a:off x="3774504" y="4316760"/>
                <a:ext cx="762000" cy="609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 anchorCtr="0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3565" name="Rectangle 12"/>
              <p:cNvSpPr>
                <a:spLocks noChangeArrowheads="1"/>
              </p:cNvSpPr>
              <p:nvPr/>
            </p:nvSpPr>
            <p:spPr bwMode="auto">
              <a:xfrm>
                <a:off x="4536504" y="4316760"/>
                <a:ext cx="762000" cy="609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 anchorCtr="0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*</a:t>
                </a:r>
              </a:p>
            </p:txBody>
          </p:sp>
          <p:sp>
            <p:nvSpPr>
              <p:cNvPr id="23566" name="Rectangle 13"/>
              <p:cNvSpPr>
                <a:spLocks noChangeArrowheads="1"/>
              </p:cNvSpPr>
              <p:nvPr/>
            </p:nvSpPr>
            <p:spPr bwMode="auto">
              <a:xfrm>
                <a:off x="5298504" y="4316760"/>
                <a:ext cx="762000" cy="609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 anchorCtr="0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3567" name="Rectangle 14"/>
              <p:cNvSpPr>
                <a:spLocks noChangeArrowheads="1"/>
              </p:cNvSpPr>
              <p:nvPr/>
            </p:nvSpPr>
            <p:spPr bwMode="auto">
              <a:xfrm>
                <a:off x="6060504" y="4316760"/>
                <a:ext cx="762000" cy="609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 anchorCtr="0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3568" name="Rectangle 15"/>
              <p:cNvSpPr>
                <a:spLocks noChangeArrowheads="1"/>
              </p:cNvSpPr>
              <p:nvPr/>
            </p:nvSpPr>
            <p:spPr bwMode="auto">
              <a:xfrm>
                <a:off x="726504" y="5231160"/>
                <a:ext cx="762000" cy="609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 anchorCtr="0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3569" name="Rectangle 16"/>
              <p:cNvSpPr>
                <a:spLocks noChangeArrowheads="1"/>
              </p:cNvSpPr>
              <p:nvPr/>
            </p:nvSpPr>
            <p:spPr bwMode="auto">
              <a:xfrm>
                <a:off x="1488504" y="5231160"/>
                <a:ext cx="762000" cy="609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 anchorCtr="0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*</a:t>
                </a:r>
              </a:p>
            </p:txBody>
          </p:sp>
          <p:sp>
            <p:nvSpPr>
              <p:cNvPr id="23570" name="Rectangle 17"/>
              <p:cNvSpPr>
                <a:spLocks noChangeArrowheads="1"/>
              </p:cNvSpPr>
              <p:nvPr/>
            </p:nvSpPr>
            <p:spPr bwMode="auto">
              <a:xfrm>
                <a:off x="2250504" y="5231160"/>
                <a:ext cx="762000" cy="609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 anchorCtr="0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3571" name="Rectangle 18"/>
              <p:cNvSpPr>
                <a:spLocks noChangeArrowheads="1"/>
              </p:cNvSpPr>
              <p:nvPr/>
            </p:nvSpPr>
            <p:spPr bwMode="auto">
              <a:xfrm>
                <a:off x="3012504" y="5231160"/>
                <a:ext cx="762000" cy="609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 anchorCtr="0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3572" name="Rectangle 19"/>
              <p:cNvSpPr>
                <a:spLocks noChangeArrowheads="1"/>
              </p:cNvSpPr>
              <p:nvPr/>
            </p:nvSpPr>
            <p:spPr bwMode="auto">
              <a:xfrm>
                <a:off x="3774504" y="5231160"/>
                <a:ext cx="762000" cy="609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 anchorCtr="0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3573" name="Rectangle 20"/>
              <p:cNvSpPr>
                <a:spLocks noChangeArrowheads="1"/>
              </p:cNvSpPr>
              <p:nvPr/>
            </p:nvSpPr>
            <p:spPr bwMode="auto">
              <a:xfrm>
                <a:off x="4536504" y="5231160"/>
                <a:ext cx="762000" cy="609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 anchorCtr="0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*</a:t>
                </a:r>
              </a:p>
            </p:txBody>
          </p:sp>
          <p:sp>
            <p:nvSpPr>
              <p:cNvPr id="23574" name="Rectangle 21"/>
              <p:cNvSpPr>
                <a:spLocks noChangeArrowheads="1"/>
              </p:cNvSpPr>
              <p:nvPr/>
            </p:nvSpPr>
            <p:spPr bwMode="auto">
              <a:xfrm>
                <a:off x="5298504" y="5231160"/>
                <a:ext cx="762000" cy="609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 anchorCtr="0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3575" name="Rectangle 22"/>
              <p:cNvSpPr>
                <a:spLocks noChangeArrowheads="1"/>
              </p:cNvSpPr>
              <p:nvPr/>
            </p:nvSpPr>
            <p:spPr bwMode="auto">
              <a:xfrm>
                <a:off x="6060504" y="5231160"/>
                <a:ext cx="762000" cy="609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 anchorCtr="0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3581" name="Rectangle 34"/>
              <p:cNvSpPr>
                <a:spLocks noChangeArrowheads="1"/>
              </p:cNvSpPr>
              <p:nvPr/>
            </p:nvSpPr>
            <p:spPr bwMode="auto">
              <a:xfrm>
                <a:off x="6822504" y="4316760"/>
                <a:ext cx="762000" cy="609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 anchorCtr="0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*</a:t>
                </a:r>
              </a:p>
            </p:txBody>
          </p:sp>
          <p:sp>
            <p:nvSpPr>
              <p:cNvPr id="23582" name="Rectangle 35"/>
              <p:cNvSpPr>
                <a:spLocks noChangeArrowheads="1"/>
              </p:cNvSpPr>
              <p:nvPr/>
            </p:nvSpPr>
            <p:spPr bwMode="auto">
              <a:xfrm>
                <a:off x="7584504" y="4316760"/>
                <a:ext cx="762000" cy="609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 anchorCtr="0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*</a:t>
                </a:r>
              </a:p>
            </p:txBody>
          </p:sp>
          <p:sp>
            <p:nvSpPr>
              <p:cNvPr id="23583" name="Rectangle 36"/>
              <p:cNvSpPr>
                <a:spLocks noChangeArrowheads="1"/>
              </p:cNvSpPr>
              <p:nvPr/>
            </p:nvSpPr>
            <p:spPr bwMode="auto">
              <a:xfrm>
                <a:off x="8346504" y="4316760"/>
                <a:ext cx="762000" cy="609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 anchorCtr="0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3584" name="Rectangle 37"/>
              <p:cNvSpPr>
                <a:spLocks noChangeArrowheads="1"/>
              </p:cNvSpPr>
              <p:nvPr/>
            </p:nvSpPr>
            <p:spPr bwMode="auto">
              <a:xfrm>
                <a:off x="6822504" y="5231160"/>
                <a:ext cx="762000" cy="609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 anchorCtr="0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*</a:t>
                </a:r>
              </a:p>
            </p:txBody>
          </p:sp>
          <p:sp>
            <p:nvSpPr>
              <p:cNvPr id="23585" name="Rectangle 38"/>
              <p:cNvSpPr>
                <a:spLocks noChangeArrowheads="1"/>
              </p:cNvSpPr>
              <p:nvPr/>
            </p:nvSpPr>
            <p:spPr bwMode="auto">
              <a:xfrm>
                <a:off x="8346504" y="5231160"/>
                <a:ext cx="762000" cy="609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 anchorCtr="0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3586" name="Rectangle 39"/>
              <p:cNvSpPr>
                <a:spLocks noChangeArrowheads="1"/>
              </p:cNvSpPr>
              <p:nvPr/>
            </p:nvSpPr>
            <p:spPr bwMode="auto">
              <a:xfrm>
                <a:off x="7584504" y="5231160"/>
                <a:ext cx="762000" cy="609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 anchorCtr="0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*</a:t>
                </a:r>
              </a:p>
            </p:txBody>
          </p:sp>
        </p:grpSp>
        <p:sp>
          <p:nvSpPr>
            <p:cNvPr id="23587" name="TextBox 40"/>
            <p:cNvSpPr txBox="1">
              <a:spLocks noChangeArrowheads="1"/>
            </p:cNvSpPr>
            <p:nvPr/>
          </p:nvSpPr>
          <p:spPr bwMode="auto">
            <a:xfrm>
              <a:off x="374968" y="4158640"/>
              <a:ext cx="641801" cy="37539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000">
                  <a:solidFill>
                    <a:schemeClr val="tx1"/>
                  </a:solidFill>
                  <a:latin typeface="+mj-lt"/>
                </a:rPr>
                <a:t>data</a:t>
              </a:r>
            </a:p>
          </p:txBody>
        </p:sp>
        <p:sp>
          <p:nvSpPr>
            <p:cNvPr id="23588" name="TextBox 41"/>
            <p:cNvSpPr txBox="1">
              <a:spLocks noChangeArrowheads="1"/>
            </p:cNvSpPr>
            <p:nvPr/>
          </p:nvSpPr>
          <p:spPr bwMode="auto">
            <a:xfrm>
              <a:off x="448746" y="5480287"/>
              <a:ext cx="1192948" cy="37539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col_index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047" y="1334553"/>
            <a:ext cx="4593303" cy="249276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06890" y="5765074"/>
            <a:ext cx="3227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TimesLTStd-Roman"/>
              </a:rPr>
              <a:t>row_ptr</a:t>
            </a:r>
            <a:r>
              <a:rPr lang="en-US" altLang="zh-CN" b="1" dirty="0">
                <a:latin typeface="TimesLTStd-Roman"/>
              </a:rPr>
              <a:t> is no longer need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94038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err="1"/>
              <a:t>SpMV</a:t>
            </a:r>
            <a:r>
              <a:rPr lang="en-US" altLang="en-US" sz="3600" dirty="0"/>
              <a:t> / ELL</a:t>
            </a:r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628650" y="1597025"/>
            <a:ext cx="7886700" cy="461034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Advantages </a:t>
            </a:r>
            <a:endParaRPr lang="en-US" altLang="en-US" sz="24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合并式内存访问。 </a:t>
            </a:r>
            <a:endParaRPr lang="en-US" altLang="zh-CN" sz="2000" dirty="0"/>
          </a:p>
          <a:p>
            <a:pPr lvl="2">
              <a:lnSpc>
                <a:spcPct val="100000"/>
              </a:lnSpc>
            </a:pPr>
            <a:r>
              <a:rPr lang="zh-CN" altLang="en-US" sz="1800" dirty="0"/>
              <a:t>所有相邻线程现在都在访问相邻的内存位置； </a:t>
            </a:r>
            <a:endParaRPr lang="en-US" altLang="zh-CN" sz="18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在线程束中没有控制流发散。 </a:t>
            </a:r>
            <a:endParaRPr lang="en-US" altLang="zh-CN" sz="2000" dirty="0"/>
          </a:p>
          <a:p>
            <a:pPr lvl="2">
              <a:lnSpc>
                <a:spcPct val="100000"/>
              </a:lnSpc>
            </a:pPr>
            <a:r>
              <a:rPr lang="zh-CN" altLang="en-US" sz="1800" dirty="0"/>
              <a:t>所有线程现在在点积循环中完全迭代相同的次数。</a:t>
            </a:r>
            <a:endParaRPr lang="en-US" altLang="zh-CN" sz="1200" dirty="0"/>
          </a:p>
          <a:p>
            <a:r>
              <a:rPr lang="en-US" altLang="zh-CN" sz="2400" dirty="0"/>
              <a:t>Disadvantages</a:t>
            </a:r>
            <a:endParaRPr lang="en-US" altLang="en-US" sz="24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如果某些行比其他行长得多，则效率低下</a:t>
            </a:r>
            <a:r>
              <a:rPr lang="en-US" altLang="zh-CN" sz="20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1000×1000 </a:t>
            </a:r>
            <a:r>
              <a:rPr lang="zh-CN" altLang="en-US" sz="2000" dirty="0"/>
              <a:t>的稀疏矩阵有 </a:t>
            </a:r>
            <a:r>
              <a:rPr lang="en-US" altLang="zh-CN" sz="2000" dirty="0"/>
              <a:t>1% </a:t>
            </a:r>
            <a:r>
              <a:rPr lang="zh-CN" altLang="en-US" sz="2000" dirty="0"/>
              <a:t>的元素是非零值</a:t>
            </a:r>
            <a:r>
              <a:rPr lang="en-US" altLang="zh-CN" sz="2000" dirty="0"/>
              <a:t>:</a:t>
            </a:r>
          </a:p>
          <a:p>
            <a:pPr lvl="2">
              <a:lnSpc>
                <a:spcPct val="100000"/>
              </a:lnSpc>
            </a:pPr>
            <a:r>
              <a:rPr lang="zh-CN" altLang="en-US" sz="1800" dirty="0"/>
              <a:t>每行有 </a:t>
            </a:r>
            <a:r>
              <a:rPr lang="en-US" altLang="zh-CN" sz="1800" dirty="0"/>
              <a:t>10 </a:t>
            </a:r>
            <a:r>
              <a:rPr lang="zh-CN" altLang="en-US" sz="1800" dirty="0"/>
              <a:t>个非零元素； </a:t>
            </a:r>
            <a:endParaRPr lang="en-US" altLang="zh-CN" sz="1800" dirty="0"/>
          </a:p>
          <a:p>
            <a:pPr lvl="2">
              <a:lnSpc>
                <a:spcPct val="100000"/>
              </a:lnSpc>
            </a:pPr>
            <a:r>
              <a:rPr lang="zh-CN" altLang="en-US" sz="1800" dirty="0"/>
              <a:t>几行有 </a:t>
            </a:r>
            <a:r>
              <a:rPr lang="en-US" altLang="zh-CN" sz="1800" dirty="0"/>
              <a:t>200 </a:t>
            </a:r>
            <a:r>
              <a:rPr lang="zh-CN" altLang="en-US" sz="1800" dirty="0"/>
              <a:t>个非零值，而所有其他行的非零值都少于 </a:t>
            </a:r>
            <a:r>
              <a:rPr lang="en-US" altLang="zh-CN" sz="1800" dirty="0"/>
              <a:t>10</a:t>
            </a:r>
            <a:r>
              <a:rPr lang="en-US" altLang="zh-CN" sz="1600" dirty="0"/>
              <a:t>.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18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</p:txBody>
      </p:sp>
      <p:sp>
        <p:nvSpPr>
          <p:cNvPr id="1024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D8770F3A-7761-4CDB-86B4-32037E5FFCD6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218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Background </a:t>
            </a:r>
          </a:p>
          <a:p>
            <a:r>
              <a:rPr lang="en-US" altLang="zh-CN" b="1" dirty="0"/>
              <a:t>Parallel </a:t>
            </a:r>
            <a:r>
              <a:rPr lang="en-US" altLang="zh-CN" b="1" dirty="0" err="1"/>
              <a:t>SpMV</a:t>
            </a:r>
            <a:r>
              <a:rPr lang="en-US" altLang="zh-CN" b="1" dirty="0"/>
              <a:t> Using CSR </a:t>
            </a:r>
          </a:p>
          <a:p>
            <a:r>
              <a:rPr lang="en-US" altLang="zh-CN" b="1" dirty="0"/>
              <a:t>Padding and Transposition</a:t>
            </a:r>
          </a:p>
          <a:p>
            <a:r>
              <a:rPr lang="en-US" altLang="zh-CN" b="1" u="sng" dirty="0">
                <a:solidFill>
                  <a:srgbClr val="1D07BF"/>
                </a:solidFill>
              </a:rPr>
              <a:t>Hybrid Approach to Regulate Padding</a:t>
            </a:r>
          </a:p>
          <a:p>
            <a:r>
              <a:rPr lang="en-US" altLang="zh-CN" b="1" dirty="0"/>
              <a:t>Sorting and Partitioning for Regularization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33F05F-EAFF-4EA8-B03B-1CC39608B5F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26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895500"/>
              </p:ext>
            </p:extLst>
          </p:nvPr>
        </p:nvGraphicFramePr>
        <p:xfrm>
          <a:off x="251520" y="4568661"/>
          <a:ext cx="8310563" cy="1482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18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42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0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2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3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Nonzero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values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 data[7]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3,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4,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Column indices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col_index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[7]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indices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row_index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[7]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3, 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46B1C4F-3864-40DC-8A49-983E95FBB75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4627" name="Title 1"/>
          <p:cNvSpPr>
            <a:spLocks noGrp="1"/>
          </p:cNvSpPr>
          <p:nvPr>
            <p:ph type="title"/>
          </p:nvPr>
        </p:nvSpPr>
        <p:spPr>
          <a:xfrm>
            <a:off x="628650" y="23698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Coordinate (COO) format</a:t>
            </a:r>
          </a:p>
        </p:txBody>
      </p:sp>
      <p:sp>
        <p:nvSpPr>
          <p:cNvPr id="24628" name="Text Placeholder 5"/>
          <p:cNvSpPr>
            <a:spLocks noGrp="1"/>
          </p:cNvSpPr>
          <p:nvPr>
            <p:ph idx="1"/>
          </p:nvPr>
        </p:nvSpPr>
        <p:spPr>
          <a:xfrm>
            <a:off x="628650" y="1688122"/>
            <a:ext cx="7886700" cy="4119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显式列出每个非零元素的行号和列号：</a:t>
            </a:r>
            <a:endParaRPr 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107" y="2599148"/>
            <a:ext cx="2981337" cy="151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1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25563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Sparse Data</a:t>
            </a:r>
            <a:br>
              <a:rPr lang="en-US" altLang="en-US" sz="3600" dirty="0"/>
            </a:br>
            <a:r>
              <a:rPr lang="en-US" altLang="en-US" sz="3600" dirty="0"/>
              <a:t>Motivation for Compaction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26777"/>
            <a:ext cx="4419600" cy="2272690"/>
          </a:xfrm>
        </p:spPr>
        <p:txBody>
          <a:bodyPr>
            <a:normAutofit/>
          </a:bodyPr>
          <a:lstStyle/>
          <a:p>
            <a:pPr marL="690563" indent="-347663">
              <a:buFont typeface="Wingdings" pitchFamily="2" charset="2"/>
              <a:buChar char="§"/>
              <a:defRPr/>
            </a:pPr>
            <a:r>
              <a:rPr lang="zh-CN" altLang="en-US" sz="2400" dirty="0">
                <a:latin typeface="Cambria" pitchFamily="18" charset="0"/>
              </a:rPr>
              <a:t>信号采样，</a:t>
            </a:r>
          </a:p>
          <a:p>
            <a:pPr marL="690563" indent="-347663">
              <a:buFont typeface="Wingdings" pitchFamily="2" charset="2"/>
              <a:buChar char="§"/>
              <a:defRPr/>
            </a:pPr>
            <a:r>
              <a:rPr lang="zh-CN" altLang="en-US" sz="2400" dirty="0">
                <a:latin typeface="Cambria" pitchFamily="18" charset="0"/>
              </a:rPr>
              <a:t>网格模型，</a:t>
            </a:r>
          </a:p>
          <a:p>
            <a:pPr marL="690563" indent="-347663">
              <a:buFont typeface="Wingdings" pitchFamily="2" charset="2"/>
              <a:buChar char="§"/>
              <a:defRPr/>
            </a:pPr>
            <a:r>
              <a:rPr lang="zh-CN" altLang="en-US" sz="2400" dirty="0">
                <a:latin typeface="Cambria" pitchFamily="18" charset="0"/>
              </a:rPr>
              <a:t>交通网络，</a:t>
            </a:r>
          </a:p>
          <a:p>
            <a:pPr marL="690563" indent="-347663">
              <a:buFont typeface="Wingdings" pitchFamily="2" charset="2"/>
              <a:buChar char="§"/>
              <a:defRPr/>
            </a:pPr>
            <a:r>
              <a:rPr lang="zh-CN" altLang="en-US" sz="2400" dirty="0">
                <a:latin typeface="Cambria" pitchFamily="18" charset="0"/>
              </a:rPr>
              <a:t>通信网络等。</a:t>
            </a:r>
            <a:endParaRPr lang="en-US" sz="2400" dirty="0">
              <a:latin typeface="Cambria" pitchFamily="18" charset="0"/>
            </a:endParaRPr>
          </a:p>
        </p:txBody>
      </p:sp>
      <p:pic>
        <p:nvPicPr>
          <p:cNvPr id="6148" name="Picture 13" descr="aquis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269" y="3258987"/>
            <a:ext cx="3396762" cy="2372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43D6C893-56A1-4BDE-8886-5EFF833F6A4A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007881"/>
            <a:ext cx="8106508" cy="1046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0563" indent="-347663">
              <a:buFont typeface="Wingdings" pitchFamily="2" charset="2"/>
              <a:buChar char="§"/>
              <a:defRPr/>
            </a:pPr>
            <a:r>
              <a:rPr lang="zh-CN" altLang="en-US" sz="2400" dirty="0">
                <a:latin typeface="Cambria" pitchFamily="18" charset="0"/>
              </a:rPr>
              <a:t>很多现实世界的输入数据都是稀疏的</a:t>
            </a:r>
            <a:endParaRPr lang="en-US" altLang="zh-CN" sz="2400" dirty="0">
              <a:latin typeface="Cambria" pitchFamily="18" charset="0"/>
            </a:endParaRPr>
          </a:p>
          <a:p>
            <a:pPr marL="1147763" lvl="1" indent="-347663">
              <a:buFont typeface="Wingdings" pitchFamily="2" charset="2"/>
              <a:buChar char="§"/>
              <a:defRPr/>
            </a:pPr>
            <a:r>
              <a:rPr lang="en-US" sz="2000" dirty="0">
                <a:latin typeface="Cambria" pitchFamily="18" charset="0"/>
              </a:rPr>
              <a:t>sparse/non-uniform</a:t>
            </a:r>
          </a:p>
        </p:txBody>
      </p:sp>
    </p:spTree>
    <p:extLst>
      <p:ext uri="{BB962C8B-B14F-4D97-AF65-F5344CB8AC3E}">
        <p14:creationId xmlns:p14="http://schemas.microsoft.com/office/powerpoint/2010/main" val="876406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438459"/>
              </p:ext>
            </p:extLst>
          </p:nvPr>
        </p:nvGraphicFramePr>
        <p:xfrm>
          <a:off x="489645" y="4345751"/>
          <a:ext cx="7834312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8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1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1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1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1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1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90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Nonzero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values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8" marR="91438" marT="45704" marB="4570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data[7]</a:t>
                      </a:r>
                    </a:p>
                  </a:txBody>
                  <a:tcPr marL="91438" marR="91438" marT="45704" marB="45704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91438" marR="91438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38" marR="91438" marT="45704" marB="45704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91438" marR="91438" marT="45704" marB="45704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91438" marR="91438" marT="45704" marB="45704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4,</a:t>
                      </a:r>
                    </a:p>
                  </a:txBody>
                  <a:tcPr marL="91438" marR="91438" marT="45704" marB="45704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3,</a:t>
                      </a:r>
                    </a:p>
                  </a:txBody>
                  <a:tcPr marL="91438" marR="91438" marT="45704" marB="45704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38" marR="91438" marT="45704" marB="45704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38" marR="91438" marT="45704" marB="45704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91438" marR="91438" marT="45704" marB="457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Column indices</a:t>
                      </a:r>
                    </a:p>
                  </a:txBody>
                  <a:tcPr marL="91438" marR="91438" marT="45704" marB="45704"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col_index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[7]</a:t>
                      </a:r>
                    </a:p>
                  </a:txBody>
                  <a:tcPr marL="91438" marR="91438" marT="45704" marB="45704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91438" marR="91438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38" marR="91438" marT="45704" marB="457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91438" marR="91438" marT="45704" marB="457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91438" marR="91438" marT="45704" marB="457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91438" marR="91438" marT="45704" marB="457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91438" marR="91438" marT="45704" marB="457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3,</a:t>
                      </a:r>
                    </a:p>
                  </a:txBody>
                  <a:tcPr marL="91438" marR="91438" marT="45704" marB="457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1438" marR="91438" marT="45704" marB="45704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91438" marR="91438" marT="45704" marB="457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indices</a:t>
                      </a:r>
                    </a:p>
                  </a:txBody>
                  <a:tcPr marL="91438" marR="91438" marT="45704" marB="45704"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row_index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[7]</a:t>
                      </a:r>
                    </a:p>
                  </a:txBody>
                  <a:tcPr marL="91438" marR="91438" marT="45704" marB="45704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91438" marR="91438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1438" marR="91438" marT="45704" marB="457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91438" marR="91438" marT="45704" marB="457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91438" marR="91438" marT="45704" marB="457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91438" marR="91438" marT="45704" marB="457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91438" marR="91438" marT="45704" marB="457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 </a:t>
                      </a:r>
                    </a:p>
                  </a:txBody>
                  <a:tcPr marL="91438" marR="91438" marT="45704" marB="457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1438" marR="91438" marT="45704" marB="45704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91438" marR="91438" marT="45704" marB="457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68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COO Allows Reordering of 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30</a:t>
            </a:fld>
            <a:endParaRPr lang="es-ES" dirty="0"/>
          </a:p>
        </p:txBody>
      </p:sp>
      <p:graphicFrame>
        <p:nvGraphicFramePr>
          <p:cNvPr id="7" name="Table 2"/>
          <p:cNvGraphicFramePr>
            <a:graphicFrameLocks noGrp="1"/>
          </p:cNvGraphicFramePr>
          <p:nvPr/>
        </p:nvGraphicFramePr>
        <p:xfrm>
          <a:off x="251520" y="1825461"/>
          <a:ext cx="8310563" cy="1482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18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42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0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2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3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Nonzero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values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 data[7]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3,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4,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Column indices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col_index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[7]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indices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row_index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[7]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3, 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下箭头 2"/>
          <p:cNvSpPr/>
          <p:nvPr/>
        </p:nvSpPr>
        <p:spPr>
          <a:xfrm>
            <a:off x="4215911" y="3706751"/>
            <a:ext cx="712177" cy="413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08330" y="3678873"/>
            <a:ext cx="113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Re-order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546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8650" y="2388577"/>
            <a:ext cx="787908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defRPr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1. for (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num_elem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row++)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2.  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y[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row_index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]] += data[i] * x[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col_index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[i]];</a:t>
            </a:r>
          </a:p>
        </p:txBody>
      </p:sp>
      <p:sp>
        <p:nvSpPr>
          <p:cNvPr id="30723" name="TextBox 4"/>
          <p:cNvSpPr txBox="1">
            <a:spLocks noChangeArrowheads="1"/>
          </p:cNvSpPr>
          <p:nvPr/>
        </p:nvSpPr>
        <p:spPr bwMode="auto">
          <a:xfrm>
            <a:off x="683568" y="3717032"/>
            <a:ext cx="7720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>
              <a:defRPr sz="2000">
                <a:solidFill>
                  <a:srgbClr val="000000"/>
                </a:solidFill>
                <a:latin typeface="Arial" charset="0"/>
              </a:defRPr>
            </a:lvl3pPr>
            <a:lvl4pPr>
              <a:defRPr sz="2000">
                <a:solidFill>
                  <a:srgbClr val="000000"/>
                </a:solidFill>
                <a:latin typeface="Arial" charset="0"/>
              </a:defRPr>
            </a:lvl4pPr>
            <a:lvl5pPr>
              <a:defRPr sz="2000">
                <a:solidFill>
                  <a:srgbClr val="000000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rgbClr val="000000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rgbClr val="000000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rgbClr val="000000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 sequential loop that implements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SpMV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/COO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31</a:t>
            </a:fld>
            <a:endParaRPr lang="es-E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236982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/>
          </a:p>
          <a:p>
            <a:pPr>
              <a:buClr>
                <a:srgbClr val="000000"/>
              </a:buClr>
              <a:buSzPct val="100000"/>
            </a:pPr>
            <a:r>
              <a:rPr lang="en-US" altLang="zh-CN" sz="3600" dirty="0" err="1">
                <a:latin typeface="Times New Roman" pitchFamily="18" charset="0"/>
                <a:cs typeface="Arial" charset="0"/>
              </a:rPr>
              <a:t>SpMV</a:t>
            </a:r>
            <a:r>
              <a:rPr lang="en-US" altLang="zh-CN" sz="3600" dirty="0">
                <a:latin typeface="Times New Roman" pitchFamily="18" charset="0"/>
                <a:cs typeface="Arial" charset="0"/>
              </a:rPr>
              <a:t>/COO</a:t>
            </a:r>
          </a:p>
        </p:txBody>
      </p:sp>
      <p:sp>
        <p:nvSpPr>
          <p:cNvPr id="3" name="矩形 2"/>
          <p:cNvSpPr/>
          <p:nvPr/>
        </p:nvSpPr>
        <p:spPr>
          <a:xfrm>
            <a:off x="711152" y="4468490"/>
            <a:ext cx="772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TimesLTStd-Roman"/>
              </a:rPr>
              <a:t>最终计算结果的正确性与处理这些元素的顺序无关。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52457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>
            <a:stCxn id="326" idx="2"/>
            <a:endCxn id="128" idx="3"/>
          </p:cNvCxnSpPr>
          <p:nvPr/>
        </p:nvCxnSpPr>
        <p:spPr>
          <a:xfrm>
            <a:off x="695325" y="4144963"/>
            <a:ext cx="365125" cy="65722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30" idx="2"/>
            <a:endCxn id="127" idx="3"/>
          </p:cNvCxnSpPr>
          <p:nvPr/>
        </p:nvCxnSpPr>
        <p:spPr>
          <a:xfrm>
            <a:off x="695325" y="2630488"/>
            <a:ext cx="1017588" cy="21717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328" idx="2"/>
            <a:endCxn id="126" idx="3"/>
          </p:cNvCxnSpPr>
          <p:nvPr/>
        </p:nvCxnSpPr>
        <p:spPr>
          <a:xfrm>
            <a:off x="695325" y="3398838"/>
            <a:ext cx="1344613" cy="140335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330" idx="2"/>
            <a:endCxn id="137" idx="3"/>
          </p:cNvCxnSpPr>
          <p:nvPr/>
        </p:nvCxnSpPr>
        <p:spPr>
          <a:xfrm>
            <a:off x="695325" y="2630488"/>
            <a:ext cx="3298825" cy="21717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stCxn id="332" idx="2"/>
            <a:endCxn id="143" idx="3"/>
          </p:cNvCxnSpPr>
          <p:nvPr/>
        </p:nvCxnSpPr>
        <p:spPr>
          <a:xfrm>
            <a:off x="695325" y="1876425"/>
            <a:ext cx="3965575" cy="292576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332" idx="2"/>
            <a:endCxn id="90" idx="3"/>
          </p:cNvCxnSpPr>
          <p:nvPr/>
        </p:nvCxnSpPr>
        <p:spPr>
          <a:xfrm>
            <a:off x="695325" y="1876425"/>
            <a:ext cx="4292600" cy="292576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stCxn id="328" idx="2"/>
            <a:endCxn id="69" idx="3"/>
          </p:cNvCxnSpPr>
          <p:nvPr/>
        </p:nvCxnSpPr>
        <p:spPr>
          <a:xfrm>
            <a:off x="695325" y="3398838"/>
            <a:ext cx="5260975" cy="140176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326" idx="2"/>
            <a:endCxn id="81" idx="3"/>
          </p:cNvCxnSpPr>
          <p:nvPr/>
        </p:nvCxnSpPr>
        <p:spPr>
          <a:xfrm>
            <a:off x="695325" y="4144963"/>
            <a:ext cx="5913438" cy="6604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41" idx="2"/>
            <a:endCxn id="102" idx="3"/>
          </p:cNvCxnSpPr>
          <p:nvPr/>
        </p:nvCxnSpPr>
        <p:spPr>
          <a:xfrm>
            <a:off x="685800" y="2640013"/>
            <a:ext cx="6575425" cy="216535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32" idx="2"/>
            <a:endCxn id="67" idx="3"/>
          </p:cNvCxnSpPr>
          <p:nvPr/>
        </p:nvCxnSpPr>
        <p:spPr>
          <a:xfrm>
            <a:off x="695325" y="1876425"/>
            <a:ext cx="7207250" cy="29289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26" idx="2"/>
            <a:endCxn id="131" idx="3"/>
          </p:cNvCxnSpPr>
          <p:nvPr/>
        </p:nvCxnSpPr>
        <p:spPr>
          <a:xfrm>
            <a:off x="695325" y="4144963"/>
            <a:ext cx="1985963" cy="65722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27" idx="2"/>
            <a:endCxn id="130" idx="3"/>
          </p:cNvCxnSpPr>
          <p:nvPr/>
        </p:nvCxnSpPr>
        <p:spPr>
          <a:xfrm>
            <a:off x="695325" y="3776663"/>
            <a:ext cx="1644650" cy="102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542" name="Title 1"/>
          <p:cNvSpPr>
            <a:spLocks noGrp="1"/>
          </p:cNvSpPr>
          <p:nvPr>
            <p:ph type="title"/>
          </p:nvPr>
        </p:nvSpPr>
        <p:spPr>
          <a:xfrm>
            <a:off x="628650" y="17145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COO Kernel Design</a:t>
            </a:r>
            <a:br>
              <a:rPr lang="en-US" altLang="en-US" sz="3600" dirty="0"/>
            </a:br>
            <a:r>
              <a:rPr lang="en-US" altLang="en-US" sz="3600" dirty="0"/>
              <a:t>Accessing Input Matrix and Vector</a:t>
            </a:r>
          </a:p>
        </p:txBody>
      </p:sp>
      <p:grpSp>
        <p:nvGrpSpPr>
          <p:cNvPr id="22543" name="Group 133"/>
          <p:cNvGrpSpPr>
            <a:grpSpLocks/>
          </p:cNvGrpSpPr>
          <p:nvPr/>
        </p:nvGrpSpPr>
        <p:grpSpPr bwMode="auto">
          <a:xfrm rot="5400000">
            <a:off x="7377112" y="2784476"/>
            <a:ext cx="2646363" cy="430212"/>
            <a:chOff x="3228884" y="5682183"/>
            <a:chExt cx="2646587" cy="430267"/>
          </a:xfrm>
        </p:grpSpPr>
        <p:sp>
          <p:nvSpPr>
            <p:cNvPr id="14" name="Rectangle 13"/>
            <p:cNvSpPr/>
            <p:nvPr/>
          </p:nvSpPr>
          <p:spPr>
            <a:xfrm rot="10800000">
              <a:off x="5497614" y="5682183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0800000">
              <a:off x="5129283" y="5682183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0800000">
              <a:off x="4751426" y="5682183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10800000">
              <a:off x="4375156" y="5682182"/>
              <a:ext cx="376270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10800000">
              <a:off x="3984597" y="5682182"/>
              <a:ext cx="376270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10800000">
              <a:off x="3606741" y="5682183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800000">
              <a:off x="3228884" y="5682183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</p:grpSp>
      <p:grpSp>
        <p:nvGrpSpPr>
          <p:cNvPr id="22544" name="Group 144"/>
          <p:cNvGrpSpPr>
            <a:grpSpLocks/>
          </p:cNvGrpSpPr>
          <p:nvPr/>
        </p:nvGrpSpPr>
        <p:grpSpPr bwMode="auto">
          <a:xfrm>
            <a:off x="896938" y="4800600"/>
            <a:ext cx="7496175" cy="385763"/>
            <a:chOff x="645619" y="2283701"/>
            <a:chExt cx="7496054" cy="386146"/>
          </a:xfrm>
        </p:grpSpPr>
        <p:grpSp>
          <p:nvGrpSpPr>
            <p:cNvPr id="22667" name="Group 117"/>
            <p:cNvGrpSpPr>
              <a:grpSpLocks/>
            </p:cNvGrpSpPr>
            <p:nvPr/>
          </p:nvGrpSpPr>
          <p:grpSpPr bwMode="auto">
            <a:xfrm rot="-5400000">
              <a:off x="5028428" y="1828598"/>
              <a:ext cx="383966" cy="1294171"/>
              <a:chOff x="2737544" y="3412447"/>
              <a:chExt cx="383966" cy="1525662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2748076" y="4168158"/>
                <a:ext cx="382968" cy="3836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748076" y="3412100"/>
                <a:ext cx="382968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748076" y="3782643"/>
                <a:ext cx="382968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749666" y="4551799"/>
                <a:ext cx="382967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2668" name="Group 134"/>
            <p:cNvGrpSpPr>
              <a:grpSpLocks/>
            </p:cNvGrpSpPr>
            <p:nvPr/>
          </p:nvGrpSpPr>
          <p:grpSpPr bwMode="auto">
            <a:xfrm>
              <a:off x="5867497" y="2288178"/>
              <a:ext cx="2274176" cy="381669"/>
              <a:chOff x="5829146" y="2290478"/>
              <a:chExt cx="2274176" cy="381669"/>
            </a:xfrm>
          </p:grpSpPr>
          <p:sp>
            <p:nvSpPr>
              <p:cNvPr id="102" name="Rectangle 101"/>
              <p:cNvSpPr/>
              <p:nvPr/>
            </p:nvSpPr>
            <p:spPr>
              <a:xfrm rot="16200000">
                <a:off x="6780764" y="2317947"/>
                <a:ext cx="381379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 rot="16200000">
                <a:off x="6453744" y="2317947"/>
                <a:ext cx="381379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 rot="16200000">
                <a:off x="5801292" y="2317947"/>
                <a:ext cx="381379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16200000">
                <a:off x="6127518" y="2318741"/>
                <a:ext cx="381379" cy="32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16200000">
                <a:off x="7080796" y="2317947"/>
                <a:ext cx="381379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 rot="16200000">
                <a:off x="7422897" y="2318741"/>
                <a:ext cx="381379" cy="32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16200000">
                <a:off x="7749123" y="2317947"/>
                <a:ext cx="381379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2669" name="Group 124"/>
            <p:cNvGrpSpPr>
              <a:grpSpLocks/>
            </p:cNvGrpSpPr>
            <p:nvPr/>
          </p:nvGrpSpPr>
          <p:grpSpPr bwMode="auto">
            <a:xfrm rot="-5400000">
              <a:off x="1591873" y="1339747"/>
              <a:ext cx="381668" cy="2274175"/>
              <a:chOff x="873660" y="1693619"/>
              <a:chExt cx="381668" cy="2680962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873071" y="2848290"/>
                <a:ext cx="382967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873071" y="2462775"/>
                <a:ext cx="382967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873071" y="1693618"/>
                <a:ext cx="382967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73071" y="2079133"/>
                <a:ext cx="382967" cy="3836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873071" y="3201990"/>
                <a:ext cx="382967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873071" y="3606219"/>
                <a:ext cx="382967" cy="3836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873071" y="3989862"/>
                <a:ext cx="382967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2670" name="Group 143"/>
            <p:cNvGrpSpPr>
              <a:grpSpLocks/>
            </p:cNvGrpSpPr>
            <p:nvPr/>
          </p:nvGrpSpPr>
          <p:grpSpPr bwMode="auto">
            <a:xfrm>
              <a:off x="2919796" y="2285999"/>
              <a:ext cx="1653528" cy="381669"/>
              <a:chOff x="2919796" y="2285999"/>
              <a:chExt cx="1653528" cy="381669"/>
            </a:xfrm>
          </p:grpSpPr>
          <p:sp>
            <p:nvSpPr>
              <p:cNvPr id="137" name="Rectangle 136"/>
              <p:cNvSpPr/>
              <p:nvPr/>
            </p:nvSpPr>
            <p:spPr>
              <a:xfrm rot="16200000">
                <a:off x="3551297" y="2313264"/>
                <a:ext cx="382967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 rot="16200000">
                <a:off x="2892495" y="2313264"/>
                <a:ext cx="382967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 rot="16200000">
                <a:off x="3218721" y="2314058"/>
                <a:ext cx="382967" cy="32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 rot="16200000">
                <a:off x="3891810" y="2314058"/>
                <a:ext cx="382967" cy="32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 rot="16200000">
                <a:off x="4218037" y="2313264"/>
                <a:ext cx="382967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</p:grpSp>
      <p:sp>
        <p:nvSpPr>
          <p:cNvPr id="22545" name="TextBox 145"/>
          <p:cNvSpPr txBox="1">
            <a:spLocks noChangeArrowheads="1"/>
          </p:cNvSpPr>
          <p:nvPr/>
        </p:nvSpPr>
        <p:spPr bwMode="auto">
          <a:xfrm>
            <a:off x="3616325" y="1303338"/>
            <a:ext cx="17176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4800" b="1">
                <a:solidFill>
                  <a:schemeClr val="bg1"/>
                </a:solidFill>
                <a:latin typeface="Times New Roman" panose="02020603050405020304" pitchFamily="18" charset="0"/>
              </a:rPr>
              <a:t>Ax = v</a:t>
            </a:r>
          </a:p>
        </p:txBody>
      </p:sp>
      <p:grpSp>
        <p:nvGrpSpPr>
          <p:cNvPr id="22546" name="Group 146"/>
          <p:cNvGrpSpPr>
            <a:grpSpLocks/>
          </p:cNvGrpSpPr>
          <p:nvPr/>
        </p:nvGrpSpPr>
        <p:grpSpPr bwMode="auto">
          <a:xfrm>
            <a:off x="896938" y="5186363"/>
            <a:ext cx="7496175" cy="385762"/>
            <a:chOff x="645619" y="2283701"/>
            <a:chExt cx="7496054" cy="386146"/>
          </a:xfrm>
        </p:grpSpPr>
        <p:grpSp>
          <p:nvGrpSpPr>
            <p:cNvPr id="22640" name="Group 147"/>
            <p:cNvGrpSpPr>
              <a:grpSpLocks/>
            </p:cNvGrpSpPr>
            <p:nvPr/>
          </p:nvGrpSpPr>
          <p:grpSpPr bwMode="auto">
            <a:xfrm rot="-5400000">
              <a:off x="5028428" y="1828598"/>
              <a:ext cx="383966" cy="1294171"/>
              <a:chOff x="2737544" y="3412447"/>
              <a:chExt cx="383966" cy="1525662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2748076" y="4168157"/>
                <a:ext cx="382968" cy="3836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2748076" y="3412099"/>
                <a:ext cx="382968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2748076" y="3782642"/>
                <a:ext cx="382968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2749666" y="4551799"/>
                <a:ext cx="382969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2641" name="Group 148"/>
            <p:cNvGrpSpPr>
              <a:grpSpLocks/>
            </p:cNvGrpSpPr>
            <p:nvPr/>
          </p:nvGrpSpPr>
          <p:grpSpPr bwMode="auto">
            <a:xfrm>
              <a:off x="5867497" y="2288178"/>
              <a:ext cx="2274176" cy="381669"/>
              <a:chOff x="5829146" y="2290478"/>
              <a:chExt cx="2274176" cy="381669"/>
            </a:xfrm>
          </p:grpSpPr>
          <p:sp>
            <p:nvSpPr>
              <p:cNvPr id="164" name="Rectangle 163"/>
              <p:cNvSpPr/>
              <p:nvPr/>
            </p:nvSpPr>
            <p:spPr>
              <a:xfrm rot="16200000">
                <a:off x="6780764" y="2317947"/>
                <a:ext cx="381380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 rot="16200000">
                <a:off x="6453744" y="2317947"/>
                <a:ext cx="381380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rot="16200000">
                <a:off x="5801291" y="2317947"/>
                <a:ext cx="381380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 rot="16200000">
                <a:off x="6127517" y="2318741"/>
                <a:ext cx="381380" cy="32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68" name="Rectangle 167"/>
              <p:cNvSpPr/>
              <p:nvPr/>
            </p:nvSpPr>
            <p:spPr>
              <a:xfrm rot="16200000">
                <a:off x="7080796" y="2317947"/>
                <a:ext cx="381380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 rot="16200000">
                <a:off x="7422896" y="2318741"/>
                <a:ext cx="381380" cy="32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 rot="16200000">
                <a:off x="7749123" y="2317947"/>
                <a:ext cx="381380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2642" name="Group 149"/>
            <p:cNvGrpSpPr>
              <a:grpSpLocks/>
            </p:cNvGrpSpPr>
            <p:nvPr/>
          </p:nvGrpSpPr>
          <p:grpSpPr bwMode="auto">
            <a:xfrm rot="-5400000">
              <a:off x="1591873" y="1339747"/>
              <a:ext cx="381668" cy="2274175"/>
              <a:chOff x="873660" y="1693619"/>
              <a:chExt cx="381668" cy="2680962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873071" y="2848291"/>
                <a:ext cx="382969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873071" y="2462776"/>
                <a:ext cx="382969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873071" y="1693620"/>
                <a:ext cx="382969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873071" y="2079134"/>
                <a:ext cx="382969" cy="3836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873071" y="3201992"/>
                <a:ext cx="382969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873071" y="3606220"/>
                <a:ext cx="382969" cy="3836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873071" y="3989863"/>
                <a:ext cx="382969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2643" name="Group 150"/>
            <p:cNvGrpSpPr>
              <a:grpSpLocks/>
            </p:cNvGrpSpPr>
            <p:nvPr/>
          </p:nvGrpSpPr>
          <p:grpSpPr bwMode="auto">
            <a:xfrm>
              <a:off x="2919796" y="2285999"/>
              <a:ext cx="1653528" cy="381669"/>
              <a:chOff x="2919796" y="2285999"/>
              <a:chExt cx="1653528" cy="381669"/>
            </a:xfrm>
          </p:grpSpPr>
          <p:sp>
            <p:nvSpPr>
              <p:cNvPr id="152" name="Rectangle 151"/>
              <p:cNvSpPr/>
              <p:nvPr/>
            </p:nvSpPr>
            <p:spPr>
              <a:xfrm rot="16200000">
                <a:off x="3551297" y="2313264"/>
                <a:ext cx="382969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 rot="16200000">
                <a:off x="2892495" y="2313264"/>
                <a:ext cx="382969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16200000">
                <a:off x="3218720" y="2314058"/>
                <a:ext cx="382969" cy="32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 rot="16200000">
                <a:off x="3891809" y="2314058"/>
                <a:ext cx="382969" cy="32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 rot="16200000">
                <a:off x="4218036" y="2313264"/>
                <a:ext cx="382969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</p:grpSp>
      <p:grpSp>
        <p:nvGrpSpPr>
          <p:cNvPr id="22547" name="Group 174"/>
          <p:cNvGrpSpPr>
            <a:grpSpLocks/>
          </p:cNvGrpSpPr>
          <p:nvPr/>
        </p:nvGrpSpPr>
        <p:grpSpPr bwMode="auto">
          <a:xfrm>
            <a:off x="896938" y="5572125"/>
            <a:ext cx="7496175" cy="387350"/>
            <a:chOff x="645619" y="2283701"/>
            <a:chExt cx="7496054" cy="386146"/>
          </a:xfrm>
        </p:grpSpPr>
        <p:grpSp>
          <p:nvGrpSpPr>
            <p:cNvPr id="22613" name="Group 175"/>
            <p:cNvGrpSpPr>
              <a:grpSpLocks/>
            </p:cNvGrpSpPr>
            <p:nvPr/>
          </p:nvGrpSpPr>
          <p:grpSpPr bwMode="auto">
            <a:xfrm rot="-5400000">
              <a:off x="5028428" y="1828598"/>
              <a:ext cx="383966" cy="1294171"/>
              <a:chOff x="2737544" y="3412447"/>
              <a:chExt cx="383966" cy="1525662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2725868" y="4168157"/>
                <a:ext cx="382981" cy="3836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2725868" y="3412100"/>
                <a:ext cx="382981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2725868" y="3782643"/>
                <a:ext cx="382981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2727450" y="4551799"/>
                <a:ext cx="382981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2614" name="Group 176"/>
            <p:cNvGrpSpPr>
              <a:grpSpLocks/>
            </p:cNvGrpSpPr>
            <p:nvPr/>
          </p:nvGrpSpPr>
          <p:grpSpPr bwMode="auto">
            <a:xfrm>
              <a:off x="5867497" y="2288178"/>
              <a:ext cx="2274176" cy="381669"/>
              <a:chOff x="5829146" y="2290478"/>
              <a:chExt cx="2274176" cy="381669"/>
            </a:xfrm>
          </p:grpSpPr>
          <p:sp>
            <p:nvSpPr>
              <p:cNvPr id="192" name="Rectangle 191"/>
              <p:cNvSpPr/>
              <p:nvPr/>
            </p:nvSpPr>
            <p:spPr>
              <a:xfrm rot="16200000">
                <a:off x="6780754" y="2317938"/>
                <a:ext cx="381398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 rot="16200000">
                <a:off x="6453734" y="2317938"/>
                <a:ext cx="381398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rot="16200000">
                <a:off x="5801282" y="2317938"/>
                <a:ext cx="381398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rot="16200000">
                <a:off x="6127508" y="2318732"/>
                <a:ext cx="381398" cy="32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 rot="16200000">
                <a:off x="7080786" y="2317938"/>
                <a:ext cx="381398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 rot="16200000">
                <a:off x="7422887" y="2318732"/>
                <a:ext cx="381398" cy="32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 rot="16200000">
                <a:off x="7749113" y="2317938"/>
                <a:ext cx="381398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2615" name="Group 177"/>
            <p:cNvGrpSpPr>
              <a:grpSpLocks/>
            </p:cNvGrpSpPr>
            <p:nvPr/>
          </p:nvGrpSpPr>
          <p:grpSpPr bwMode="auto">
            <a:xfrm rot="-5400000">
              <a:off x="1591873" y="1339747"/>
              <a:ext cx="381668" cy="2274175"/>
              <a:chOff x="873660" y="1693619"/>
              <a:chExt cx="381668" cy="26809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873064" y="2848290"/>
                <a:ext cx="382981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873064" y="2462776"/>
                <a:ext cx="382981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873064" y="1693619"/>
                <a:ext cx="382981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873064" y="2079133"/>
                <a:ext cx="382981" cy="3836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873064" y="3201991"/>
                <a:ext cx="382981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873064" y="3606220"/>
                <a:ext cx="382981" cy="3836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873064" y="3989862"/>
                <a:ext cx="382981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2616" name="Group 178"/>
            <p:cNvGrpSpPr>
              <a:grpSpLocks/>
            </p:cNvGrpSpPr>
            <p:nvPr/>
          </p:nvGrpSpPr>
          <p:grpSpPr bwMode="auto">
            <a:xfrm>
              <a:off x="2919796" y="2285999"/>
              <a:ext cx="1653528" cy="381669"/>
              <a:chOff x="2919796" y="2285999"/>
              <a:chExt cx="1653528" cy="381669"/>
            </a:xfrm>
          </p:grpSpPr>
          <p:sp>
            <p:nvSpPr>
              <p:cNvPr id="180" name="Rectangle 179"/>
              <p:cNvSpPr/>
              <p:nvPr/>
            </p:nvSpPr>
            <p:spPr>
              <a:xfrm rot="16200000">
                <a:off x="3551291" y="2313265"/>
                <a:ext cx="382981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 rot="16200000">
                <a:off x="2892488" y="2313265"/>
                <a:ext cx="382981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 rot="16200000">
                <a:off x="3218714" y="2314059"/>
                <a:ext cx="382981" cy="32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 rot="16200000">
                <a:off x="3891803" y="2314059"/>
                <a:ext cx="382981" cy="32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 rot="16200000">
                <a:off x="4218030" y="2313265"/>
                <a:ext cx="382981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</p:grpSp>
      <p:sp>
        <p:nvSpPr>
          <p:cNvPr id="22548" name="TextBox 202"/>
          <p:cNvSpPr txBox="1">
            <a:spLocks noChangeArrowheads="1"/>
          </p:cNvSpPr>
          <p:nvPr/>
        </p:nvSpPr>
        <p:spPr bwMode="auto">
          <a:xfrm>
            <a:off x="239713" y="4805363"/>
            <a:ext cx="590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Row</a:t>
            </a:r>
          </a:p>
        </p:txBody>
      </p:sp>
      <p:sp>
        <p:nvSpPr>
          <p:cNvPr id="22549" name="TextBox 231"/>
          <p:cNvSpPr txBox="1">
            <a:spLocks noChangeArrowheads="1"/>
          </p:cNvSpPr>
          <p:nvPr/>
        </p:nvSpPr>
        <p:spPr bwMode="auto">
          <a:xfrm>
            <a:off x="228600" y="5567363"/>
            <a:ext cx="620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Data</a:t>
            </a:r>
          </a:p>
        </p:txBody>
      </p:sp>
      <p:sp>
        <p:nvSpPr>
          <p:cNvPr id="22550" name="TextBox 232"/>
          <p:cNvSpPr txBox="1">
            <a:spLocks noChangeArrowheads="1"/>
          </p:cNvSpPr>
          <p:nvPr/>
        </p:nvSpPr>
        <p:spPr bwMode="auto">
          <a:xfrm>
            <a:off x="290513" y="5186363"/>
            <a:ext cx="482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Col</a:t>
            </a:r>
          </a:p>
        </p:txBody>
      </p:sp>
      <p:sp>
        <p:nvSpPr>
          <p:cNvPr id="22551" name="TextBox 234"/>
          <p:cNvSpPr txBox="1">
            <a:spLocks noChangeArrowheads="1"/>
          </p:cNvSpPr>
          <p:nvPr/>
        </p:nvSpPr>
        <p:spPr bwMode="auto">
          <a:xfrm>
            <a:off x="8458200" y="998538"/>
            <a:ext cx="4762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4800" b="1">
                <a:solidFill>
                  <a:schemeClr val="bg1"/>
                </a:solidFill>
                <a:latin typeface="Times New Roman" panose="02020603050405020304" pitchFamily="18" charset="0"/>
              </a:rPr>
              <a:t>v</a:t>
            </a:r>
          </a:p>
        </p:txBody>
      </p:sp>
      <p:grpSp>
        <p:nvGrpSpPr>
          <p:cNvPr id="22552" name="Group 235"/>
          <p:cNvGrpSpPr>
            <a:grpSpLocks/>
          </p:cNvGrpSpPr>
          <p:nvPr/>
        </p:nvGrpSpPr>
        <p:grpSpPr bwMode="auto">
          <a:xfrm rot="5400000">
            <a:off x="-852487" y="2805113"/>
            <a:ext cx="2646362" cy="430212"/>
            <a:chOff x="3228884" y="5682183"/>
            <a:chExt cx="2646587" cy="430267"/>
          </a:xfrm>
        </p:grpSpPr>
        <p:sp>
          <p:nvSpPr>
            <p:cNvPr id="237" name="Rectangle 236"/>
            <p:cNvSpPr/>
            <p:nvPr/>
          </p:nvSpPr>
          <p:spPr>
            <a:xfrm rot="10800000">
              <a:off x="5497614" y="5682184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 rot="10800000">
              <a:off x="5129283" y="5682184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 rot="10800000">
              <a:off x="4751426" y="5682184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 rot="10800000">
              <a:off x="4375157" y="5682184"/>
              <a:ext cx="376269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 rot="10800000">
              <a:off x="3984599" y="5682184"/>
              <a:ext cx="376269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 rot="10800000">
              <a:off x="3606742" y="5682184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 rot="10800000">
              <a:off x="3228885" y="5682184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</p:grpSp>
      <p:sp>
        <p:nvSpPr>
          <p:cNvPr id="22553" name="TextBox 243"/>
          <p:cNvSpPr txBox="1">
            <a:spLocks noChangeArrowheads="1"/>
          </p:cNvSpPr>
          <p:nvPr/>
        </p:nvSpPr>
        <p:spPr bwMode="auto">
          <a:xfrm>
            <a:off x="228600" y="998538"/>
            <a:ext cx="4667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4800" b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</a:p>
        </p:txBody>
      </p:sp>
      <p:grpSp>
        <p:nvGrpSpPr>
          <p:cNvPr id="297" name="Group 296"/>
          <p:cNvGrpSpPr>
            <a:grpSpLocks/>
          </p:cNvGrpSpPr>
          <p:nvPr/>
        </p:nvGrpSpPr>
        <p:grpSpPr bwMode="auto">
          <a:xfrm>
            <a:off x="903288" y="5181600"/>
            <a:ext cx="7494587" cy="387350"/>
            <a:chOff x="645619" y="2283701"/>
            <a:chExt cx="7496054" cy="386146"/>
          </a:xfrm>
        </p:grpSpPr>
        <p:grpSp>
          <p:nvGrpSpPr>
            <p:cNvPr id="22579" name="Group 297"/>
            <p:cNvGrpSpPr>
              <a:grpSpLocks/>
            </p:cNvGrpSpPr>
            <p:nvPr/>
          </p:nvGrpSpPr>
          <p:grpSpPr bwMode="auto">
            <a:xfrm rot="-5400000">
              <a:off x="5028428" y="1828598"/>
              <a:ext cx="383966" cy="1294171"/>
              <a:chOff x="2737544" y="3412447"/>
              <a:chExt cx="383966" cy="1525662"/>
            </a:xfrm>
          </p:grpSpPr>
          <p:sp>
            <p:nvSpPr>
              <p:cNvPr id="321" name="Rectangle 320"/>
              <p:cNvSpPr/>
              <p:nvPr/>
            </p:nvSpPr>
            <p:spPr>
              <a:xfrm>
                <a:off x="2725868" y="4169298"/>
                <a:ext cx="382981" cy="383724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2725868" y="3413081"/>
                <a:ext cx="382981" cy="3855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2725868" y="3783702"/>
                <a:ext cx="382981" cy="385596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2727450" y="4553022"/>
                <a:ext cx="382981" cy="3855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2580" name="Group 298"/>
            <p:cNvGrpSpPr>
              <a:grpSpLocks/>
            </p:cNvGrpSpPr>
            <p:nvPr/>
          </p:nvGrpSpPr>
          <p:grpSpPr bwMode="auto">
            <a:xfrm>
              <a:off x="5867497" y="2288178"/>
              <a:ext cx="2274176" cy="381669"/>
              <a:chOff x="5829146" y="2290478"/>
              <a:chExt cx="2274176" cy="381669"/>
            </a:xfrm>
          </p:grpSpPr>
          <p:sp>
            <p:nvSpPr>
              <p:cNvPr id="314" name="Rectangle 313"/>
              <p:cNvSpPr/>
              <p:nvPr/>
            </p:nvSpPr>
            <p:spPr>
              <a:xfrm rot="16200000">
                <a:off x="6781308" y="2318698"/>
                <a:ext cx="381398" cy="325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 rot="16200000">
                <a:off x="6455013" y="2317904"/>
                <a:ext cx="381398" cy="32708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 rot="16200000">
                <a:off x="5802423" y="2317904"/>
                <a:ext cx="381398" cy="32708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317" name="Rectangle 316"/>
              <p:cNvSpPr/>
              <p:nvPr/>
            </p:nvSpPr>
            <p:spPr>
              <a:xfrm rot="16200000">
                <a:off x="6128718" y="2318698"/>
                <a:ext cx="381398" cy="325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 rot="16200000">
                <a:off x="7081404" y="2318698"/>
                <a:ext cx="381398" cy="32550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 rot="16200000">
                <a:off x="7422784" y="2318698"/>
                <a:ext cx="381398" cy="325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 rot="16200000">
                <a:off x="7749079" y="2317904"/>
                <a:ext cx="381398" cy="32708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2581" name="Group 299"/>
            <p:cNvGrpSpPr>
              <a:grpSpLocks/>
            </p:cNvGrpSpPr>
            <p:nvPr/>
          </p:nvGrpSpPr>
          <p:grpSpPr bwMode="auto">
            <a:xfrm rot="-5400000">
              <a:off x="1591873" y="1339747"/>
              <a:ext cx="381668" cy="2274175"/>
              <a:chOff x="873660" y="1693619"/>
              <a:chExt cx="381668" cy="2680962"/>
            </a:xfrm>
          </p:grpSpPr>
          <p:sp>
            <p:nvSpPr>
              <p:cNvPr id="307" name="Rectangle 306"/>
              <p:cNvSpPr/>
              <p:nvPr/>
            </p:nvSpPr>
            <p:spPr>
              <a:xfrm>
                <a:off x="873063" y="2848535"/>
                <a:ext cx="382981" cy="3837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873064" y="2462939"/>
                <a:ext cx="382981" cy="3855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873064" y="1693619"/>
                <a:ext cx="382981" cy="3855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873064" y="2079215"/>
                <a:ext cx="382981" cy="383724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873064" y="3202311"/>
                <a:ext cx="382981" cy="38372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873063" y="3604752"/>
                <a:ext cx="382981" cy="3837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873064" y="3988478"/>
                <a:ext cx="382981" cy="38559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2582" name="Group 300"/>
            <p:cNvGrpSpPr>
              <a:grpSpLocks/>
            </p:cNvGrpSpPr>
            <p:nvPr/>
          </p:nvGrpSpPr>
          <p:grpSpPr bwMode="auto">
            <a:xfrm>
              <a:off x="2919796" y="2285999"/>
              <a:ext cx="1653528" cy="381669"/>
              <a:chOff x="2919796" y="2285999"/>
              <a:chExt cx="1653528" cy="381669"/>
            </a:xfrm>
          </p:grpSpPr>
          <p:sp>
            <p:nvSpPr>
              <p:cNvPr id="302" name="Rectangle 301"/>
              <p:cNvSpPr/>
              <p:nvPr/>
            </p:nvSpPr>
            <p:spPr>
              <a:xfrm rot="16200000">
                <a:off x="3550359" y="2313230"/>
                <a:ext cx="382981" cy="3270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 rot="16200000">
                <a:off x="2891418" y="2313230"/>
                <a:ext cx="382981" cy="32708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304" name="Rectangle 303"/>
              <p:cNvSpPr/>
              <p:nvPr/>
            </p:nvSpPr>
            <p:spPr>
              <a:xfrm rot="16200000">
                <a:off x="3217713" y="2314024"/>
                <a:ext cx="382981" cy="325501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305" name="Rectangle 304"/>
              <p:cNvSpPr/>
              <p:nvPr/>
            </p:nvSpPr>
            <p:spPr>
              <a:xfrm rot="16200000">
                <a:off x="3892532" y="2314024"/>
                <a:ext cx="382981" cy="32550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306" name="Rectangle 305"/>
              <p:cNvSpPr/>
              <p:nvPr/>
            </p:nvSpPr>
            <p:spPr>
              <a:xfrm rot="16200000">
                <a:off x="4218828" y="2313230"/>
                <a:ext cx="382981" cy="3270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</p:grpSp>
      <p:grpSp>
        <p:nvGrpSpPr>
          <p:cNvPr id="325" name="Group 324"/>
          <p:cNvGrpSpPr>
            <a:grpSpLocks/>
          </p:cNvGrpSpPr>
          <p:nvPr/>
        </p:nvGrpSpPr>
        <p:grpSpPr bwMode="auto">
          <a:xfrm rot="5400000">
            <a:off x="-842962" y="2795588"/>
            <a:ext cx="2646362" cy="430212"/>
            <a:chOff x="3228884" y="5682183"/>
            <a:chExt cx="2646587" cy="430267"/>
          </a:xfrm>
        </p:grpSpPr>
        <p:sp>
          <p:nvSpPr>
            <p:cNvPr id="326" name="Rectangle 325"/>
            <p:cNvSpPr/>
            <p:nvPr/>
          </p:nvSpPr>
          <p:spPr>
            <a:xfrm rot="10800000">
              <a:off x="5497614" y="5682184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 rot="10800000">
              <a:off x="5129283" y="5682184"/>
              <a:ext cx="377857" cy="43026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 rot="10800000">
              <a:off x="4751426" y="5682184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 rot="10800000">
              <a:off x="4375157" y="5682184"/>
              <a:ext cx="376269" cy="43026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 rot="10800000">
              <a:off x="3984599" y="5682184"/>
              <a:ext cx="376269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 rot="10800000">
              <a:off x="3606742" y="5682184"/>
              <a:ext cx="377857" cy="43026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 rot="10800000">
              <a:off x="3228885" y="5682184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</p:grpSp>
      <p:cxnSp>
        <p:nvCxnSpPr>
          <p:cNvPr id="338" name="Straight Arrow Connector 337"/>
          <p:cNvCxnSpPr>
            <a:stCxn id="331" idx="2"/>
            <a:endCxn id="129" idx="3"/>
          </p:cNvCxnSpPr>
          <p:nvPr/>
        </p:nvCxnSpPr>
        <p:spPr>
          <a:xfrm>
            <a:off x="695325" y="2254250"/>
            <a:ext cx="690563" cy="2547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>
            <a:stCxn id="331" idx="2"/>
            <a:endCxn id="140" idx="3"/>
          </p:cNvCxnSpPr>
          <p:nvPr/>
        </p:nvCxnSpPr>
        <p:spPr>
          <a:xfrm>
            <a:off x="695325" y="2254250"/>
            <a:ext cx="2965450" cy="2547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>
            <a:stCxn id="331" idx="2"/>
            <a:endCxn id="83" idx="3"/>
          </p:cNvCxnSpPr>
          <p:nvPr/>
        </p:nvCxnSpPr>
        <p:spPr>
          <a:xfrm>
            <a:off x="695325" y="2254250"/>
            <a:ext cx="4606925" cy="2547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>
            <a:stCxn id="331" idx="2"/>
            <a:endCxn id="104" idx="3"/>
          </p:cNvCxnSpPr>
          <p:nvPr/>
        </p:nvCxnSpPr>
        <p:spPr>
          <a:xfrm>
            <a:off x="695325" y="2254250"/>
            <a:ext cx="4933950" cy="2547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>
            <a:stCxn id="331" idx="2"/>
            <a:endCxn id="95" idx="3"/>
          </p:cNvCxnSpPr>
          <p:nvPr/>
        </p:nvCxnSpPr>
        <p:spPr>
          <a:xfrm>
            <a:off x="695325" y="2254250"/>
            <a:ext cx="6238875" cy="2551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329" idx="2"/>
            <a:endCxn id="139" idx="3"/>
          </p:cNvCxnSpPr>
          <p:nvPr/>
        </p:nvCxnSpPr>
        <p:spPr>
          <a:xfrm>
            <a:off x="695325" y="3021013"/>
            <a:ext cx="2638425" cy="1781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29" idx="2"/>
            <a:endCxn id="88" idx="3"/>
          </p:cNvCxnSpPr>
          <p:nvPr/>
        </p:nvCxnSpPr>
        <p:spPr>
          <a:xfrm>
            <a:off x="695325" y="3021013"/>
            <a:ext cx="5586413" cy="1784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29" idx="2"/>
            <a:endCxn id="74" idx="3"/>
          </p:cNvCxnSpPr>
          <p:nvPr/>
        </p:nvCxnSpPr>
        <p:spPr>
          <a:xfrm>
            <a:off x="695325" y="3021013"/>
            <a:ext cx="6865938" cy="1784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29" idx="2"/>
            <a:endCxn id="60" idx="3"/>
          </p:cNvCxnSpPr>
          <p:nvPr/>
        </p:nvCxnSpPr>
        <p:spPr>
          <a:xfrm>
            <a:off x="695325" y="3021013"/>
            <a:ext cx="7534275" cy="1784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27" idx="2"/>
            <a:endCxn id="132" idx="3"/>
          </p:cNvCxnSpPr>
          <p:nvPr/>
        </p:nvCxnSpPr>
        <p:spPr>
          <a:xfrm>
            <a:off x="695325" y="3776663"/>
            <a:ext cx="2312988" cy="102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27" idx="2"/>
            <a:endCxn id="142" idx="3"/>
          </p:cNvCxnSpPr>
          <p:nvPr/>
        </p:nvCxnSpPr>
        <p:spPr>
          <a:xfrm>
            <a:off x="695325" y="3776663"/>
            <a:ext cx="3640138" cy="102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567" name="TextBox 203"/>
          <p:cNvSpPr txBox="1">
            <a:spLocks noChangeArrowheads="1"/>
          </p:cNvSpPr>
          <p:nvPr/>
        </p:nvSpPr>
        <p:spPr bwMode="auto">
          <a:xfrm>
            <a:off x="4318000" y="5867400"/>
            <a:ext cx="558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4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2568" name="TextBox 2"/>
          <p:cNvSpPr txBox="1">
            <a:spLocks noChangeArrowheads="1"/>
          </p:cNvSpPr>
          <p:nvPr/>
        </p:nvSpPr>
        <p:spPr bwMode="auto">
          <a:xfrm>
            <a:off x="5483225" y="6216650"/>
            <a:ext cx="2241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COO Storage Format</a:t>
            </a:r>
          </a:p>
        </p:txBody>
      </p:sp>
      <p:sp>
        <p:nvSpPr>
          <p:cNvPr id="22569" name="TextBox 3"/>
          <p:cNvSpPr txBox="1">
            <a:spLocks noChangeArrowheads="1"/>
          </p:cNvSpPr>
          <p:nvPr/>
        </p:nvSpPr>
        <p:spPr bwMode="auto">
          <a:xfrm>
            <a:off x="4987925" y="2243138"/>
            <a:ext cx="2889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Maximal parallelism.</a:t>
            </a: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257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74059B4A-DBA6-427F-B1CE-B70999CC2F34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32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2203" y="1532858"/>
            <a:ext cx="6897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All threads can access matrix and </a:t>
            </a:r>
            <a:r>
              <a:rPr lang="en-US" dirty="0" err="1">
                <a:solidFill>
                  <a:schemeClr val="tx1"/>
                </a:solidFill>
              </a:rPr>
              <a:t>row_i</a:t>
            </a:r>
            <a:r>
              <a:rPr lang="en-US" altLang="zh-CN" dirty="0" err="1">
                <a:solidFill>
                  <a:schemeClr val="tx1"/>
                </a:solidFill>
              </a:rPr>
              <a:t>n</a:t>
            </a:r>
            <a:r>
              <a:rPr lang="en-US" dirty="0" err="1">
                <a:solidFill>
                  <a:schemeClr val="tx1"/>
                </a:solidFill>
              </a:rPr>
              <a:t>dex</a:t>
            </a:r>
            <a:r>
              <a:rPr lang="en-US" dirty="0">
                <a:solidFill>
                  <a:schemeClr val="tx1"/>
                </a:solidFill>
              </a:rPr>
              <a:t>, each using the accessed </a:t>
            </a:r>
            <a:r>
              <a:rPr lang="en-US" dirty="0" err="1">
                <a:solidFill>
                  <a:schemeClr val="tx1"/>
                </a:solidFill>
              </a:rPr>
              <a:t>col_index</a:t>
            </a:r>
            <a:r>
              <a:rPr lang="en-US" dirty="0">
                <a:solidFill>
                  <a:schemeClr val="tx1"/>
                </a:solidFill>
              </a:rPr>
              <a:t> to access vector</a:t>
            </a:r>
          </a:p>
        </p:txBody>
      </p:sp>
    </p:spTree>
    <p:extLst>
      <p:ext uri="{BB962C8B-B14F-4D97-AF65-F5344CB8AC3E}">
        <p14:creationId xmlns:p14="http://schemas.microsoft.com/office/powerpoint/2010/main" val="201546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28650" y="181769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COO kernel Design</a:t>
            </a:r>
            <a:br>
              <a:rPr lang="en-US" altLang="en-US" sz="3600" dirty="0"/>
            </a:br>
            <a:r>
              <a:rPr lang="en-US" altLang="en-US" sz="3600" dirty="0"/>
              <a:t>Accumulating into Output Vector</a:t>
            </a:r>
          </a:p>
        </p:txBody>
      </p:sp>
      <p:grpSp>
        <p:nvGrpSpPr>
          <p:cNvPr id="23555" name="Group 133"/>
          <p:cNvGrpSpPr>
            <a:grpSpLocks/>
          </p:cNvGrpSpPr>
          <p:nvPr/>
        </p:nvGrpSpPr>
        <p:grpSpPr bwMode="auto">
          <a:xfrm rot="5400000">
            <a:off x="7377112" y="2784476"/>
            <a:ext cx="2646363" cy="430212"/>
            <a:chOff x="3228884" y="5682183"/>
            <a:chExt cx="2646587" cy="430267"/>
          </a:xfrm>
        </p:grpSpPr>
        <p:sp>
          <p:nvSpPr>
            <p:cNvPr id="14" name="Rectangle 13"/>
            <p:cNvSpPr/>
            <p:nvPr/>
          </p:nvSpPr>
          <p:spPr>
            <a:xfrm rot="10800000">
              <a:off x="5497614" y="5682183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0800000">
              <a:off x="5129283" y="5682183"/>
              <a:ext cx="377857" cy="43026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0800000">
              <a:off x="4751426" y="5682183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10800000">
              <a:off x="4375156" y="5682182"/>
              <a:ext cx="376270" cy="43026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10800000">
              <a:off x="3984597" y="5682182"/>
              <a:ext cx="376270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10800000">
              <a:off x="3606741" y="5682183"/>
              <a:ext cx="377857" cy="43026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800000">
              <a:off x="3228884" y="5682183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</p:grpSp>
      <p:grpSp>
        <p:nvGrpSpPr>
          <p:cNvPr id="23556" name="Group 144"/>
          <p:cNvGrpSpPr>
            <a:grpSpLocks/>
          </p:cNvGrpSpPr>
          <p:nvPr/>
        </p:nvGrpSpPr>
        <p:grpSpPr bwMode="auto">
          <a:xfrm>
            <a:off x="896938" y="4800600"/>
            <a:ext cx="7496175" cy="385763"/>
            <a:chOff x="645619" y="2283701"/>
            <a:chExt cx="7496054" cy="386146"/>
          </a:xfrm>
        </p:grpSpPr>
        <p:grpSp>
          <p:nvGrpSpPr>
            <p:cNvPr id="23653" name="Group 117"/>
            <p:cNvGrpSpPr>
              <a:grpSpLocks/>
            </p:cNvGrpSpPr>
            <p:nvPr/>
          </p:nvGrpSpPr>
          <p:grpSpPr bwMode="auto">
            <a:xfrm rot="-5400000">
              <a:off x="5028428" y="1828598"/>
              <a:ext cx="383966" cy="1294171"/>
              <a:chOff x="2737544" y="3412447"/>
              <a:chExt cx="383966" cy="1525662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2748076" y="4168158"/>
                <a:ext cx="382968" cy="38364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748076" y="3412100"/>
                <a:ext cx="382968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748076" y="3782643"/>
                <a:ext cx="382968" cy="385514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749666" y="4551799"/>
                <a:ext cx="382967" cy="38551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3654" name="Group 134"/>
            <p:cNvGrpSpPr>
              <a:grpSpLocks/>
            </p:cNvGrpSpPr>
            <p:nvPr/>
          </p:nvGrpSpPr>
          <p:grpSpPr bwMode="auto">
            <a:xfrm>
              <a:off x="5867497" y="2288178"/>
              <a:ext cx="2274176" cy="381669"/>
              <a:chOff x="5829146" y="2290478"/>
              <a:chExt cx="2274176" cy="381669"/>
            </a:xfrm>
          </p:grpSpPr>
          <p:sp>
            <p:nvSpPr>
              <p:cNvPr id="102" name="Rectangle 101"/>
              <p:cNvSpPr/>
              <p:nvPr/>
            </p:nvSpPr>
            <p:spPr>
              <a:xfrm rot="16200000">
                <a:off x="6780764" y="2317947"/>
                <a:ext cx="381379" cy="32702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 rot="16200000">
                <a:off x="6453744" y="2317947"/>
                <a:ext cx="381379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 rot="16200000">
                <a:off x="5801292" y="2317947"/>
                <a:ext cx="381379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16200000">
                <a:off x="6127518" y="2318741"/>
                <a:ext cx="381379" cy="325433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16200000">
                <a:off x="7080796" y="2317947"/>
                <a:ext cx="381379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 rot="16200000">
                <a:off x="7422897" y="2318741"/>
                <a:ext cx="381379" cy="325433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16200000">
                <a:off x="7749123" y="2317947"/>
                <a:ext cx="381379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3655" name="Group 124"/>
            <p:cNvGrpSpPr>
              <a:grpSpLocks/>
            </p:cNvGrpSpPr>
            <p:nvPr/>
          </p:nvGrpSpPr>
          <p:grpSpPr bwMode="auto">
            <a:xfrm rot="-5400000">
              <a:off x="1591873" y="1339747"/>
              <a:ext cx="381668" cy="2274175"/>
              <a:chOff x="873660" y="1693619"/>
              <a:chExt cx="381668" cy="2680962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873071" y="2848290"/>
                <a:ext cx="382967" cy="38551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873071" y="2462775"/>
                <a:ext cx="382967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873071" y="1693618"/>
                <a:ext cx="382967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73071" y="2079133"/>
                <a:ext cx="382967" cy="383642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873071" y="3201990"/>
                <a:ext cx="382967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873071" y="3606219"/>
                <a:ext cx="382967" cy="38364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873071" y="3989862"/>
                <a:ext cx="382967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3656" name="Group 143"/>
            <p:cNvGrpSpPr>
              <a:grpSpLocks/>
            </p:cNvGrpSpPr>
            <p:nvPr/>
          </p:nvGrpSpPr>
          <p:grpSpPr bwMode="auto">
            <a:xfrm>
              <a:off x="2919796" y="2285999"/>
              <a:ext cx="1653528" cy="381669"/>
              <a:chOff x="2919796" y="2285999"/>
              <a:chExt cx="1653528" cy="381669"/>
            </a:xfrm>
          </p:grpSpPr>
          <p:sp>
            <p:nvSpPr>
              <p:cNvPr id="137" name="Rectangle 136"/>
              <p:cNvSpPr/>
              <p:nvPr/>
            </p:nvSpPr>
            <p:spPr>
              <a:xfrm rot="16200000">
                <a:off x="3551297" y="2313264"/>
                <a:ext cx="382967" cy="32702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 rot="16200000">
                <a:off x="2892495" y="2313264"/>
                <a:ext cx="382967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 rot="16200000">
                <a:off x="3218721" y="2314058"/>
                <a:ext cx="382967" cy="325433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 rot="16200000">
                <a:off x="3891810" y="2314058"/>
                <a:ext cx="382967" cy="32543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 rot="16200000">
                <a:off x="4218037" y="2313264"/>
                <a:ext cx="382967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</p:grpSp>
      <p:sp>
        <p:nvSpPr>
          <p:cNvPr id="23557" name="TextBox 145"/>
          <p:cNvSpPr txBox="1">
            <a:spLocks noChangeArrowheads="1"/>
          </p:cNvSpPr>
          <p:nvPr/>
        </p:nvSpPr>
        <p:spPr bwMode="auto">
          <a:xfrm>
            <a:off x="3616325" y="1303338"/>
            <a:ext cx="17176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4800" b="1">
                <a:solidFill>
                  <a:schemeClr val="bg1"/>
                </a:solidFill>
                <a:latin typeface="Times New Roman" panose="02020603050405020304" pitchFamily="18" charset="0"/>
              </a:rPr>
              <a:t>Ax = v</a:t>
            </a:r>
          </a:p>
        </p:txBody>
      </p:sp>
      <p:grpSp>
        <p:nvGrpSpPr>
          <p:cNvPr id="23558" name="Group 146"/>
          <p:cNvGrpSpPr>
            <a:grpSpLocks/>
          </p:cNvGrpSpPr>
          <p:nvPr/>
        </p:nvGrpSpPr>
        <p:grpSpPr bwMode="auto">
          <a:xfrm>
            <a:off x="896938" y="5186363"/>
            <a:ext cx="7496175" cy="385762"/>
            <a:chOff x="645619" y="2283701"/>
            <a:chExt cx="7496054" cy="386146"/>
          </a:xfrm>
        </p:grpSpPr>
        <p:grpSp>
          <p:nvGrpSpPr>
            <p:cNvPr id="23626" name="Group 147"/>
            <p:cNvGrpSpPr>
              <a:grpSpLocks/>
            </p:cNvGrpSpPr>
            <p:nvPr/>
          </p:nvGrpSpPr>
          <p:grpSpPr bwMode="auto">
            <a:xfrm rot="-5400000">
              <a:off x="5028428" y="1828598"/>
              <a:ext cx="383966" cy="1294171"/>
              <a:chOff x="2737544" y="3412447"/>
              <a:chExt cx="383966" cy="1525662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2748076" y="4168157"/>
                <a:ext cx="382968" cy="3836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2748076" y="3412099"/>
                <a:ext cx="382968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2748076" y="3782642"/>
                <a:ext cx="382968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2749666" y="4551799"/>
                <a:ext cx="382969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3627" name="Group 148"/>
            <p:cNvGrpSpPr>
              <a:grpSpLocks/>
            </p:cNvGrpSpPr>
            <p:nvPr/>
          </p:nvGrpSpPr>
          <p:grpSpPr bwMode="auto">
            <a:xfrm>
              <a:off x="5867497" y="2288178"/>
              <a:ext cx="2274176" cy="381669"/>
              <a:chOff x="5829146" y="2290478"/>
              <a:chExt cx="2274176" cy="381669"/>
            </a:xfrm>
          </p:grpSpPr>
          <p:sp>
            <p:nvSpPr>
              <p:cNvPr id="164" name="Rectangle 163"/>
              <p:cNvSpPr/>
              <p:nvPr/>
            </p:nvSpPr>
            <p:spPr>
              <a:xfrm rot="16200000">
                <a:off x="6780764" y="2317947"/>
                <a:ext cx="381380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 rot="16200000">
                <a:off x="6453744" y="2317947"/>
                <a:ext cx="381380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rot="16200000">
                <a:off x="5801291" y="2317947"/>
                <a:ext cx="381380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 rot="16200000">
                <a:off x="6127517" y="2318741"/>
                <a:ext cx="381380" cy="32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68" name="Rectangle 167"/>
              <p:cNvSpPr/>
              <p:nvPr/>
            </p:nvSpPr>
            <p:spPr>
              <a:xfrm rot="16200000">
                <a:off x="7080796" y="2317947"/>
                <a:ext cx="381380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 rot="16200000">
                <a:off x="7422896" y="2318741"/>
                <a:ext cx="381380" cy="32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 rot="16200000">
                <a:off x="7749123" y="2317947"/>
                <a:ext cx="381380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3628" name="Group 149"/>
            <p:cNvGrpSpPr>
              <a:grpSpLocks/>
            </p:cNvGrpSpPr>
            <p:nvPr/>
          </p:nvGrpSpPr>
          <p:grpSpPr bwMode="auto">
            <a:xfrm rot="-5400000">
              <a:off x="1591873" y="1339747"/>
              <a:ext cx="381668" cy="2274175"/>
              <a:chOff x="873660" y="1693619"/>
              <a:chExt cx="381668" cy="2680962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873071" y="2848291"/>
                <a:ext cx="382969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873071" y="2462776"/>
                <a:ext cx="382969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873071" y="1693620"/>
                <a:ext cx="382969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873071" y="2079134"/>
                <a:ext cx="382969" cy="3836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873071" y="3201992"/>
                <a:ext cx="382969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873071" y="3606220"/>
                <a:ext cx="382969" cy="3836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873071" y="3989863"/>
                <a:ext cx="382969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3629" name="Group 150"/>
            <p:cNvGrpSpPr>
              <a:grpSpLocks/>
            </p:cNvGrpSpPr>
            <p:nvPr/>
          </p:nvGrpSpPr>
          <p:grpSpPr bwMode="auto">
            <a:xfrm>
              <a:off x="2919796" y="2285999"/>
              <a:ext cx="1653528" cy="381669"/>
              <a:chOff x="2919796" y="2285999"/>
              <a:chExt cx="1653528" cy="381669"/>
            </a:xfrm>
          </p:grpSpPr>
          <p:sp>
            <p:nvSpPr>
              <p:cNvPr id="152" name="Rectangle 151"/>
              <p:cNvSpPr/>
              <p:nvPr/>
            </p:nvSpPr>
            <p:spPr>
              <a:xfrm rot="16200000">
                <a:off x="3551297" y="2313264"/>
                <a:ext cx="382969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 rot="16200000">
                <a:off x="2892495" y="2313264"/>
                <a:ext cx="382969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16200000">
                <a:off x="3218720" y="2314058"/>
                <a:ext cx="382969" cy="32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 rot="16200000">
                <a:off x="3891809" y="2314058"/>
                <a:ext cx="382969" cy="32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 rot="16200000">
                <a:off x="4218036" y="2313264"/>
                <a:ext cx="382969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</p:grpSp>
      <p:grpSp>
        <p:nvGrpSpPr>
          <p:cNvPr id="23559" name="Group 174"/>
          <p:cNvGrpSpPr>
            <a:grpSpLocks/>
          </p:cNvGrpSpPr>
          <p:nvPr/>
        </p:nvGrpSpPr>
        <p:grpSpPr bwMode="auto">
          <a:xfrm>
            <a:off x="896938" y="5572125"/>
            <a:ext cx="7496175" cy="387350"/>
            <a:chOff x="645619" y="2283701"/>
            <a:chExt cx="7496054" cy="386146"/>
          </a:xfrm>
        </p:grpSpPr>
        <p:grpSp>
          <p:nvGrpSpPr>
            <p:cNvPr id="23599" name="Group 175"/>
            <p:cNvGrpSpPr>
              <a:grpSpLocks/>
            </p:cNvGrpSpPr>
            <p:nvPr/>
          </p:nvGrpSpPr>
          <p:grpSpPr bwMode="auto">
            <a:xfrm rot="-5400000">
              <a:off x="5028428" y="1828598"/>
              <a:ext cx="383966" cy="1294171"/>
              <a:chOff x="2737544" y="3412447"/>
              <a:chExt cx="383966" cy="1525662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2725868" y="4168157"/>
                <a:ext cx="382981" cy="3836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2725868" y="3412100"/>
                <a:ext cx="382981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2725868" y="3782643"/>
                <a:ext cx="382981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2727450" y="4551799"/>
                <a:ext cx="382981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3600" name="Group 176"/>
            <p:cNvGrpSpPr>
              <a:grpSpLocks/>
            </p:cNvGrpSpPr>
            <p:nvPr/>
          </p:nvGrpSpPr>
          <p:grpSpPr bwMode="auto">
            <a:xfrm>
              <a:off x="5867497" y="2288178"/>
              <a:ext cx="2274176" cy="381669"/>
              <a:chOff x="5829146" y="2290478"/>
              <a:chExt cx="2274176" cy="381669"/>
            </a:xfrm>
          </p:grpSpPr>
          <p:sp>
            <p:nvSpPr>
              <p:cNvPr id="192" name="Rectangle 191"/>
              <p:cNvSpPr/>
              <p:nvPr/>
            </p:nvSpPr>
            <p:spPr>
              <a:xfrm rot="16200000">
                <a:off x="6780754" y="2317938"/>
                <a:ext cx="381398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 rot="16200000">
                <a:off x="6453734" y="2317938"/>
                <a:ext cx="381398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rot="16200000">
                <a:off x="5801282" y="2317938"/>
                <a:ext cx="381398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rot="16200000">
                <a:off x="6127508" y="2318732"/>
                <a:ext cx="381398" cy="32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 rot="16200000">
                <a:off x="7080786" y="2317938"/>
                <a:ext cx="381398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 rot="16200000">
                <a:off x="7422887" y="2318732"/>
                <a:ext cx="381398" cy="32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 rot="16200000">
                <a:off x="7749113" y="2317938"/>
                <a:ext cx="381398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3601" name="Group 177"/>
            <p:cNvGrpSpPr>
              <a:grpSpLocks/>
            </p:cNvGrpSpPr>
            <p:nvPr/>
          </p:nvGrpSpPr>
          <p:grpSpPr bwMode="auto">
            <a:xfrm rot="-5400000">
              <a:off x="1591873" y="1339747"/>
              <a:ext cx="381668" cy="2274175"/>
              <a:chOff x="873660" y="1693619"/>
              <a:chExt cx="381668" cy="26809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873064" y="2848290"/>
                <a:ext cx="382981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873064" y="2462776"/>
                <a:ext cx="382981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873064" y="1693619"/>
                <a:ext cx="382981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873064" y="2079133"/>
                <a:ext cx="382981" cy="3836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873064" y="3201991"/>
                <a:ext cx="382981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873064" y="3606220"/>
                <a:ext cx="382981" cy="3836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873064" y="3989862"/>
                <a:ext cx="382981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3602" name="Group 178"/>
            <p:cNvGrpSpPr>
              <a:grpSpLocks/>
            </p:cNvGrpSpPr>
            <p:nvPr/>
          </p:nvGrpSpPr>
          <p:grpSpPr bwMode="auto">
            <a:xfrm>
              <a:off x="2919796" y="2285999"/>
              <a:ext cx="1653528" cy="381669"/>
              <a:chOff x="2919796" y="2285999"/>
              <a:chExt cx="1653528" cy="381669"/>
            </a:xfrm>
          </p:grpSpPr>
          <p:sp>
            <p:nvSpPr>
              <p:cNvPr id="180" name="Rectangle 179"/>
              <p:cNvSpPr/>
              <p:nvPr/>
            </p:nvSpPr>
            <p:spPr>
              <a:xfrm rot="16200000">
                <a:off x="3551291" y="2313265"/>
                <a:ext cx="382981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 rot="16200000">
                <a:off x="2892488" y="2313265"/>
                <a:ext cx="382981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 rot="16200000">
                <a:off x="3218714" y="2314059"/>
                <a:ext cx="382981" cy="32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 rot="16200000">
                <a:off x="3891803" y="2314059"/>
                <a:ext cx="382981" cy="32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 rot="16200000">
                <a:off x="4218030" y="2313265"/>
                <a:ext cx="382981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</p:grpSp>
      <p:sp>
        <p:nvSpPr>
          <p:cNvPr id="23560" name="TextBox 202"/>
          <p:cNvSpPr txBox="1">
            <a:spLocks noChangeArrowheads="1"/>
          </p:cNvSpPr>
          <p:nvPr/>
        </p:nvSpPr>
        <p:spPr bwMode="auto">
          <a:xfrm>
            <a:off x="239713" y="4805363"/>
            <a:ext cx="590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Row</a:t>
            </a:r>
          </a:p>
        </p:txBody>
      </p:sp>
      <p:sp>
        <p:nvSpPr>
          <p:cNvPr id="23561" name="TextBox 231"/>
          <p:cNvSpPr txBox="1">
            <a:spLocks noChangeArrowheads="1"/>
          </p:cNvSpPr>
          <p:nvPr/>
        </p:nvSpPr>
        <p:spPr bwMode="auto">
          <a:xfrm>
            <a:off x="228600" y="5567363"/>
            <a:ext cx="620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Data</a:t>
            </a:r>
          </a:p>
        </p:txBody>
      </p:sp>
      <p:sp>
        <p:nvSpPr>
          <p:cNvPr id="23562" name="TextBox 232"/>
          <p:cNvSpPr txBox="1">
            <a:spLocks noChangeArrowheads="1"/>
          </p:cNvSpPr>
          <p:nvPr/>
        </p:nvSpPr>
        <p:spPr bwMode="auto">
          <a:xfrm>
            <a:off x="290513" y="5186363"/>
            <a:ext cx="482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Col</a:t>
            </a:r>
          </a:p>
        </p:txBody>
      </p:sp>
      <p:sp>
        <p:nvSpPr>
          <p:cNvPr id="23563" name="TextBox 233"/>
          <p:cNvSpPr txBox="1">
            <a:spLocks noChangeArrowheads="1"/>
          </p:cNvSpPr>
          <p:nvPr/>
        </p:nvSpPr>
        <p:spPr bwMode="auto">
          <a:xfrm>
            <a:off x="4318000" y="5867400"/>
            <a:ext cx="558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4800" b="1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3564" name="TextBox 234"/>
          <p:cNvSpPr txBox="1">
            <a:spLocks noChangeArrowheads="1"/>
          </p:cNvSpPr>
          <p:nvPr/>
        </p:nvSpPr>
        <p:spPr bwMode="auto">
          <a:xfrm>
            <a:off x="8458200" y="998538"/>
            <a:ext cx="4762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4800" b="1">
                <a:solidFill>
                  <a:schemeClr val="bg1"/>
                </a:solidFill>
                <a:latin typeface="Times New Roman" panose="02020603050405020304" pitchFamily="18" charset="0"/>
              </a:rPr>
              <a:t>v</a:t>
            </a:r>
          </a:p>
        </p:txBody>
      </p:sp>
      <p:grpSp>
        <p:nvGrpSpPr>
          <p:cNvPr id="23565" name="Group 235"/>
          <p:cNvGrpSpPr>
            <a:grpSpLocks/>
          </p:cNvGrpSpPr>
          <p:nvPr/>
        </p:nvGrpSpPr>
        <p:grpSpPr bwMode="auto">
          <a:xfrm rot="5400000">
            <a:off x="-852487" y="2805113"/>
            <a:ext cx="2646362" cy="430212"/>
            <a:chOff x="3228884" y="5682183"/>
            <a:chExt cx="2646587" cy="430267"/>
          </a:xfrm>
        </p:grpSpPr>
        <p:sp>
          <p:nvSpPr>
            <p:cNvPr id="237" name="Rectangle 236"/>
            <p:cNvSpPr/>
            <p:nvPr/>
          </p:nvSpPr>
          <p:spPr>
            <a:xfrm rot="10800000">
              <a:off x="5497614" y="5682184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 rot="10800000">
              <a:off x="5129283" y="5682184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 rot="10800000">
              <a:off x="4751426" y="5682184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 rot="10800000">
              <a:off x="4375157" y="5682184"/>
              <a:ext cx="376269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 rot="10800000">
              <a:off x="3984599" y="5682184"/>
              <a:ext cx="376269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 rot="10800000">
              <a:off x="3606742" y="5682184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 rot="10800000">
              <a:off x="3228885" y="5682184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</p:grpSp>
      <p:sp>
        <p:nvSpPr>
          <p:cNvPr id="23566" name="TextBox 243"/>
          <p:cNvSpPr txBox="1">
            <a:spLocks noChangeArrowheads="1"/>
          </p:cNvSpPr>
          <p:nvPr/>
        </p:nvSpPr>
        <p:spPr bwMode="auto">
          <a:xfrm>
            <a:off x="228600" y="998538"/>
            <a:ext cx="4667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4800" b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</a:p>
        </p:txBody>
      </p:sp>
      <p:cxnSp>
        <p:nvCxnSpPr>
          <p:cNvPr id="246" name="Straight Arrow Connector 245"/>
          <p:cNvCxnSpPr>
            <a:stCxn id="128" idx="3"/>
            <a:endCxn id="20" idx="0"/>
          </p:cNvCxnSpPr>
          <p:nvPr/>
        </p:nvCxnSpPr>
        <p:spPr>
          <a:xfrm flipV="1">
            <a:off x="1060450" y="1865313"/>
            <a:ext cx="7424738" cy="2936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129" idx="3"/>
            <a:endCxn id="19" idx="0"/>
          </p:cNvCxnSpPr>
          <p:nvPr/>
        </p:nvCxnSpPr>
        <p:spPr>
          <a:xfrm flipV="1">
            <a:off x="1385888" y="2243138"/>
            <a:ext cx="7099300" cy="2559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127" idx="3"/>
            <a:endCxn id="14" idx="0"/>
          </p:cNvCxnSpPr>
          <p:nvPr/>
        </p:nvCxnSpPr>
        <p:spPr>
          <a:xfrm flipV="1">
            <a:off x="1712913" y="4133850"/>
            <a:ext cx="6772275" cy="66833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26" idx="3"/>
            <a:endCxn id="17" idx="0"/>
          </p:cNvCxnSpPr>
          <p:nvPr/>
        </p:nvCxnSpPr>
        <p:spPr>
          <a:xfrm flipV="1">
            <a:off x="2039938" y="3011488"/>
            <a:ext cx="6445250" cy="179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130" idx="3"/>
            <a:endCxn id="20" idx="0"/>
          </p:cNvCxnSpPr>
          <p:nvPr/>
        </p:nvCxnSpPr>
        <p:spPr>
          <a:xfrm flipV="1">
            <a:off x="2339975" y="1865313"/>
            <a:ext cx="6145213" cy="2936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131" idx="3"/>
            <a:endCxn id="15" idx="0"/>
          </p:cNvCxnSpPr>
          <p:nvPr/>
        </p:nvCxnSpPr>
        <p:spPr>
          <a:xfrm flipV="1">
            <a:off x="2681288" y="3765550"/>
            <a:ext cx="5803900" cy="1036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132" idx="3"/>
            <a:endCxn id="16" idx="0"/>
          </p:cNvCxnSpPr>
          <p:nvPr/>
        </p:nvCxnSpPr>
        <p:spPr>
          <a:xfrm flipV="1">
            <a:off x="3008313" y="3387725"/>
            <a:ext cx="5476875" cy="141446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stCxn id="139" idx="3"/>
            <a:endCxn id="18" idx="0"/>
          </p:cNvCxnSpPr>
          <p:nvPr/>
        </p:nvCxnSpPr>
        <p:spPr>
          <a:xfrm flipV="1">
            <a:off x="3333750" y="2620963"/>
            <a:ext cx="5151438" cy="218122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40" idx="3"/>
            <a:endCxn id="19" idx="0"/>
          </p:cNvCxnSpPr>
          <p:nvPr/>
        </p:nvCxnSpPr>
        <p:spPr>
          <a:xfrm flipV="1">
            <a:off x="3660775" y="2243138"/>
            <a:ext cx="4824413" cy="2559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137" idx="3"/>
            <a:endCxn id="17" idx="0"/>
          </p:cNvCxnSpPr>
          <p:nvPr/>
        </p:nvCxnSpPr>
        <p:spPr>
          <a:xfrm flipV="1">
            <a:off x="3994150" y="3011488"/>
            <a:ext cx="4491038" cy="179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142" idx="3"/>
            <a:endCxn id="15" idx="0"/>
          </p:cNvCxnSpPr>
          <p:nvPr/>
        </p:nvCxnSpPr>
        <p:spPr>
          <a:xfrm flipV="1">
            <a:off x="4335463" y="3765550"/>
            <a:ext cx="4149725" cy="1036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143" idx="3"/>
            <a:endCxn id="16" idx="0"/>
          </p:cNvCxnSpPr>
          <p:nvPr/>
        </p:nvCxnSpPr>
        <p:spPr>
          <a:xfrm flipV="1">
            <a:off x="4660900" y="3387725"/>
            <a:ext cx="3824288" cy="141446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>
            <a:stCxn id="90" idx="3"/>
            <a:endCxn id="14" idx="0"/>
          </p:cNvCxnSpPr>
          <p:nvPr/>
        </p:nvCxnSpPr>
        <p:spPr>
          <a:xfrm flipV="1">
            <a:off x="4987925" y="4133850"/>
            <a:ext cx="3497263" cy="66833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>
            <a:stCxn id="83" idx="3"/>
            <a:endCxn id="19" idx="0"/>
          </p:cNvCxnSpPr>
          <p:nvPr/>
        </p:nvCxnSpPr>
        <p:spPr>
          <a:xfrm flipV="1">
            <a:off x="5302250" y="2243138"/>
            <a:ext cx="3182938" cy="2559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104" idx="3"/>
            <a:endCxn id="17" idx="0"/>
          </p:cNvCxnSpPr>
          <p:nvPr/>
        </p:nvCxnSpPr>
        <p:spPr>
          <a:xfrm flipV="1">
            <a:off x="5629275" y="3011488"/>
            <a:ext cx="2855913" cy="179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69" idx="3"/>
            <a:endCxn id="15" idx="0"/>
          </p:cNvCxnSpPr>
          <p:nvPr/>
        </p:nvCxnSpPr>
        <p:spPr>
          <a:xfrm flipV="1">
            <a:off x="5956300" y="3765550"/>
            <a:ext cx="2528888" cy="1035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stCxn id="88" idx="3"/>
            <a:endCxn id="16" idx="0"/>
          </p:cNvCxnSpPr>
          <p:nvPr/>
        </p:nvCxnSpPr>
        <p:spPr>
          <a:xfrm flipV="1">
            <a:off x="6281738" y="3387725"/>
            <a:ext cx="2203450" cy="141763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81" idx="3"/>
            <a:endCxn id="17" idx="0"/>
          </p:cNvCxnSpPr>
          <p:nvPr/>
        </p:nvCxnSpPr>
        <p:spPr>
          <a:xfrm flipV="1">
            <a:off x="6608763" y="3011488"/>
            <a:ext cx="1876425" cy="1793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stCxn id="95" idx="3"/>
            <a:endCxn id="18" idx="0"/>
          </p:cNvCxnSpPr>
          <p:nvPr/>
        </p:nvCxnSpPr>
        <p:spPr>
          <a:xfrm flipV="1">
            <a:off x="6934200" y="2620963"/>
            <a:ext cx="1550988" cy="21844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102" idx="3"/>
            <a:endCxn id="17" idx="0"/>
          </p:cNvCxnSpPr>
          <p:nvPr/>
        </p:nvCxnSpPr>
        <p:spPr>
          <a:xfrm flipV="1">
            <a:off x="7261225" y="3011488"/>
            <a:ext cx="1223963" cy="1793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74" idx="3"/>
            <a:endCxn id="14" idx="0"/>
          </p:cNvCxnSpPr>
          <p:nvPr/>
        </p:nvCxnSpPr>
        <p:spPr>
          <a:xfrm flipV="1">
            <a:off x="7561263" y="4133850"/>
            <a:ext cx="923925" cy="67151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>
            <a:stCxn id="67" idx="3"/>
            <a:endCxn id="17" idx="0"/>
          </p:cNvCxnSpPr>
          <p:nvPr/>
        </p:nvCxnSpPr>
        <p:spPr>
          <a:xfrm flipV="1">
            <a:off x="7902575" y="3011488"/>
            <a:ext cx="582613" cy="1793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89" name="TextBox 3"/>
          <p:cNvSpPr txBox="1">
            <a:spLocks noChangeArrowheads="1"/>
          </p:cNvSpPr>
          <p:nvPr/>
        </p:nvSpPr>
        <p:spPr bwMode="auto">
          <a:xfrm>
            <a:off x="1011236" y="3173845"/>
            <a:ext cx="3206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Need atomic operations!</a:t>
            </a:r>
          </a:p>
        </p:txBody>
      </p:sp>
      <p:sp>
        <p:nvSpPr>
          <p:cNvPr id="2359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3895450B-FE40-470B-B7AB-C747F53C4575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33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4425" y="1879421"/>
            <a:ext cx="532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Each threads uses the </a:t>
            </a:r>
            <a:r>
              <a:rPr lang="en-US" dirty="0" err="1">
                <a:solidFill>
                  <a:schemeClr val="tx1"/>
                </a:solidFill>
              </a:rPr>
              <a:t>row_index</a:t>
            </a:r>
            <a:r>
              <a:rPr lang="en-US" dirty="0">
                <a:solidFill>
                  <a:schemeClr val="tx1"/>
                </a:solidFill>
              </a:rPr>
              <a:t> of its element to accumulate into one of the output Y elements </a:t>
            </a:r>
          </a:p>
        </p:txBody>
      </p:sp>
    </p:spTree>
    <p:extLst>
      <p:ext uri="{BB962C8B-B14F-4D97-AF65-F5344CB8AC3E}">
        <p14:creationId xmlns:p14="http://schemas.microsoft.com/office/powerpoint/2010/main" val="240781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err="1"/>
              <a:t>SpMV</a:t>
            </a:r>
            <a:r>
              <a:rPr lang="en-US" altLang="en-US" sz="3600" dirty="0"/>
              <a:t> / </a:t>
            </a:r>
            <a:r>
              <a:rPr lang="en-US" altLang="zh-CN" sz="3600" dirty="0"/>
              <a:t>COO</a:t>
            </a:r>
            <a:endParaRPr lang="en-US" altLang="en-US" sz="3600" dirty="0"/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Advantages </a:t>
            </a:r>
            <a:endParaRPr lang="en-US" altLang="en-US" sz="2400" dirty="0"/>
          </a:p>
          <a:p>
            <a:pPr lvl="1"/>
            <a:r>
              <a:rPr lang="zh-CN" altLang="en-US" dirty="0"/>
              <a:t>更灵活</a:t>
            </a:r>
            <a:r>
              <a:rPr lang="en-US" altLang="zh-CN" sz="2100" dirty="0"/>
              <a:t>.</a:t>
            </a:r>
          </a:p>
          <a:p>
            <a:pPr lvl="1"/>
            <a:endParaRPr lang="en-US" altLang="en-US" sz="2100" dirty="0"/>
          </a:p>
          <a:p>
            <a:r>
              <a:rPr lang="en-US" altLang="zh-CN" sz="2400" dirty="0"/>
              <a:t>Disadvantages</a:t>
            </a:r>
            <a:endParaRPr lang="en-US" altLang="en-US" sz="2400" dirty="0"/>
          </a:p>
          <a:p>
            <a:pPr lvl="1"/>
            <a:r>
              <a:rPr lang="zh-CN" altLang="en-US" sz="2100" dirty="0"/>
              <a:t>需要额外存储一个行索引（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row_index</a:t>
            </a:r>
            <a:r>
              <a:rPr lang="en-US" altLang="zh-CN" sz="2000" dirty="0"/>
              <a:t> </a:t>
            </a:r>
            <a:r>
              <a:rPr lang="zh-CN" altLang="en-US" sz="2100" dirty="0"/>
              <a:t>）数组；</a:t>
            </a:r>
            <a:endParaRPr lang="en-US" altLang="zh-CN" sz="2100" dirty="0"/>
          </a:p>
          <a:p>
            <a:pPr lvl="1"/>
            <a:r>
              <a:rPr lang="en-US" altLang="en-US" dirty="0"/>
              <a:t>Need atomic operations.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024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D8770F3A-7761-4CDB-86B4-32037E5FFCD6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34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028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4579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Palatino"/>
              <a:buNone/>
            </a:pPr>
            <a:r>
              <a:rPr lang="en-US" altLang="en-US" sz="1200">
                <a:latin typeface="Palatino"/>
              </a:rPr>
              <a:t>©Wen-mei W. Hwu and David Kirk/NVIDIA, 2010-2016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t="10971" r="14285" b="4572"/>
          <a:stretch>
            <a:fillRect/>
          </a:stretch>
        </p:blipFill>
        <p:spPr bwMode="auto">
          <a:xfrm>
            <a:off x="0" y="0"/>
            <a:ext cx="9144000" cy="692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5A7F25C3-9C28-4AB5-8A12-E1006A3C63F0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35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4582" name="Rounded Rectangle 1"/>
          <p:cNvSpPr>
            <a:spLocks noChangeArrowheads="1"/>
          </p:cNvSpPr>
          <p:nvPr/>
        </p:nvSpPr>
        <p:spPr bwMode="auto">
          <a:xfrm>
            <a:off x="6400800" y="2362200"/>
            <a:ext cx="2743200" cy="16002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Often implemented  in sequential host code in practice</a:t>
            </a:r>
          </a:p>
        </p:txBody>
      </p:sp>
    </p:spTree>
    <p:extLst>
      <p:ext uri="{BB962C8B-B14F-4D97-AF65-F5344CB8AC3E}">
        <p14:creationId xmlns:p14="http://schemas.microsoft.com/office/powerpoint/2010/main" val="13934866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00905"/>
              </p:ext>
            </p:extLst>
          </p:nvPr>
        </p:nvGraphicFramePr>
        <p:xfrm>
          <a:off x="3690937" y="1827300"/>
          <a:ext cx="4824413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9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Times New Roman" pitchFamily="18" charset="0"/>
                          <a:cs typeface="Times New Roman" pitchFamily="18" charset="0"/>
                        </a:rPr>
                        <a:t>col_index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Thread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Thread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Thread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Thread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8713" name="Group 4"/>
          <p:cNvGrpSpPr>
            <a:grpSpLocks/>
          </p:cNvGrpSpPr>
          <p:nvPr/>
        </p:nvGrpSpPr>
        <p:grpSpPr bwMode="auto">
          <a:xfrm>
            <a:off x="5812215" y="4325913"/>
            <a:ext cx="1957387" cy="2181424"/>
            <a:chOff x="5738812" y="3343275"/>
            <a:chExt cx="1957388" cy="2181424"/>
          </a:xfrm>
        </p:grpSpPr>
        <p:sp>
          <p:nvSpPr>
            <p:cNvPr id="28743" name="TextBox 41"/>
            <p:cNvSpPr txBox="1">
              <a:spLocks noChangeArrowheads="1"/>
            </p:cNvSpPr>
            <p:nvPr/>
          </p:nvSpPr>
          <p:spPr bwMode="auto">
            <a:xfrm>
              <a:off x="5738812" y="4495800"/>
              <a:ext cx="1500188" cy="461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 dirty="0" err="1">
                  <a:solidFill>
                    <a:schemeClr val="tx1"/>
                  </a:solidFill>
                  <a:latin typeface="Times New Roman" pitchFamily="18" charset="0"/>
                  <a:cs typeface="Arial" charset="0"/>
                </a:rPr>
                <a:t>row_index</a:t>
              </a:r>
              <a:endParaRPr lang="en-US" sz="2400" dirty="0">
                <a:solidFill>
                  <a:schemeClr val="tx1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8744" name="TextBox 40"/>
            <p:cNvSpPr txBox="1">
              <a:spLocks noChangeArrowheads="1"/>
            </p:cNvSpPr>
            <p:nvPr/>
          </p:nvSpPr>
          <p:spPr bwMode="auto">
            <a:xfrm>
              <a:off x="6553200" y="3346450"/>
              <a:ext cx="695325" cy="463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rPr>
                <a:t>data</a:t>
              </a:r>
            </a:p>
          </p:txBody>
        </p:sp>
        <p:sp>
          <p:nvSpPr>
            <p:cNvPr id="28745" name="TextBox 41"/>
            <p:cNvSpPr txBox="1">
              <a:spLocks noChangeArrowheads="1"/>
            </p:cNvSpPr>
            <p:nvPr/>
          </p:nvSpPr>
          <p:spPr bwMode="auto">
            <a:xfrm>
              <a:off x="5867400" y="3940175"/>
              <a:ext cx="1397000" cy="461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rPr>
                <a:t>col_index</a:t>
              </a:r>
            </a:p>
          </p:txBody>
        </p:sp>
        <p:sp>
          <p:nvSpPr>
            <p:cNvPr id="28746" name="Rectangle 22"/>
            <p:cNvSpPr>
              <a:spLocks noChangeArrowheads="1"/>
            </p:cNvSpPr>
            <p:nvPr/>
          </p:nvSpPr>
          <p:spPr bwMode="auto">
            <a:xfrm>
              <a:off x="7239000" y="3940175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28747" name="Rectangle 14"/>
            <p:cNvSpPr>
              <a:spLocks noChangeArrowheads="1"/>
            </p:cNvSpPr>
            <p:nvPr/>
          </p:nvSpPr>
          <p:spPr bwMode="auto">
            <a:xfrm>
              <a:off x="7239000" y="3343275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28748" name="Rectangle 22"/>
            <p:cNvSpPr>
              <a:spLocks noChangeArrowheads="1"/>
            </p:cNvSpPr>
            <p:nvPr/>
          </p:nvSpPr>
          <p:spPr bwMode="auto">
            <a:xfrm>
              <a:off x="7239000" y="4498976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</a:t>
              </a:r>
            </a:p>
          </p:txBody>
        </p:sp>
        <p:sp>
          <p:nvSpPr>
            <p:cNvPr id="28749" name="TextBox 49"/>
            <p:cNvSpPr txBox="1">
              <a:spLocks noChangeArrowheads="1"/>
            </p:cNvSpPr>
            <p:nvPr/>
          </p:nvSpPr>
          <p:spPr bwMode="auto">
            <a:xfrm>
              <a:off x="6172200" y="5062736"/>
              <a:ext cx="83661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rPr>
                <a:t>COO</a:t>
              </a:r>
            </a:p>
          </p:txBody>
        </p:sp>
      </p:grpSp>
      <p:grpSp>
        <p:nvGrpSpPr>
          <p:cNvPr id="28714" name="Group 2"/>
          <p:cNvGrpSpPr>
            <a:grpSpLocks/>
          </p:cNvGrpSpPr>
          <p:nvPr/>
        </p:nvGrpSpPr>
        <p:grpSpPr bwMode="auto">
          <a:xfrm>
            <a:off x="356456" y="2892671"/>
            <a:ext cx="4525963" cy="3622297"/>
            <a:chOff x="733425" y="1678862"/>
            <a:chExt cx="4526219" cy="3622297"/>
          </a:xfrm>
        </p:grpSpPr>
        <p:sp>
          <p:nvSpPr>
            <p:cNvPr id="28715" name="TextBox 7"/>
            <p:cNvSpPr txBox="1">
              <a:spLocks noChangeArrowheads="1"/>
            </p:cNvSpPr>
            <p:nvPr/>
          </p:nvSpPr>
          <p:spPr bwMode="auto">
            <a:xfrm>
              <a:off x="3032058" y="4840784"/>
              <a:ext cx="747713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Arial" charset="0"/>
                </a:rPr>
                <a:t>ELL</a:t>
              </a:r>
            </a:p>
          </p:txBody>
        </p:sp>
        <p:sp>
          <p:nvSpPr>
            <p:cNvPr id="28716" name="Rectangle 3"/>
            <p:cNvSpPr>
              <a:spLocks noChangeArrowheads="1"/>
            </p:cNvSpPr>
            <p:nvPr/>
          </p:nvSpPr>
          <p:spPr bwMode="auto">
            <a:xfrm rot="5400000">
              <a:off x="1022311" y="1951951"/>
              <a:ext cx="957657" cy="41148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b="1" dirty="0">
                  <a:solidFill>
                    <a:schemeClr val="bg2"/>
                  </a:solidFill>
                  <a:cs typeface="Arial" charset="0"/>
                </a:rPr>
                <a:t>Thread 0</a:t>
              </a:r>
            </a:p>
          </p:txBody>
        </p:sp>
        <p:sp>
          <p:nvSpPr>
            <p:cNvPr id="28717" name="Rectangle 4"/>
            <p:cNvSpPr>
              <a:spLocks noChangeArrowheads="1"/>
            </p:cNvSpPr>
            <p:nvPr/>
          </p:nvSpPr>
          <p:spPr bwMode="auto">
            <a:xfrm rot="5400000">
              <a:off x="1441412" y="1951952"/>
              <a:ext cx="957656" cy="41148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b="1">
                  <a:solidFill>
                    <a:schemeClr val="bg2"/>
                  </a:solidFill>
                  <a:cs typeface="Arial" charset="0"/>
                </a:rPr>
                <a:t>Thread 1</a:t>
              </a:r>
            </a:p>
          </p:txBody>
        </p:sp>
        <p:sp>
          <p:nvSpPr>
            <p:cNvPr id="28718" name="Rectangle 6"/>
            <p:cNvSpPr>
              <a:spLocks noChangeArrowheads="1"/>
            </p:cNvSpPr>
            <p:nvPr/>
          </p:nvSpPr>
          <p:spPr bwMode="auto">
            <a:xfrm rot="5400000">
              <a:off x="1822411" y="1951951"/>
              <a:ext cx="957658" cy="41148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b="1">
                  <a:solidFill>
                    <a:schemeClr val="bg2"/>
                  </a:solidFill>
                  <a:cs typeface="Arial" charset="0"/>
                </a:rPr>
                <a:t>Thread 2</a:t>
              </a:r>
            </a:p>
          </p:txBody>
        </p:sp>
        <p:sp>
          <p:nvSpPr>
            <p:cNvPr id="28719" name="Rectangle 7"/>
            <p:cNvSpPr>
              <a:spLocks noChangeArrowheads="1"/>
            </p:cNvSpPr>
            <p:nvPr/>
          </p:nvSpPr>
          <p:spPr bwMode="auto">
            <a:xfrm>
              <a:off x="1605270" y="324612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28720" name="Rectangle 8"/>
            <p:cNvSpPr>
              <a:spLocks noChangeArrowheads="1"/>
            </p:cNvSpPr>
            <p:nvPr/>
          </p:nvSpPr>
          <p:spPr bwMode="auto">
            <a:xfrm>
              <a:off x="2062010" y="324612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*</a:t>
              </a:r>
            </a:p>
          </p:txBody>
        </p:sp>
        <p:sp>
          <p:nvSpPr>
            <p:cNvPr id="28721" name="Rectangle 9"/>
            <p:cNvSpPr>
              <a:spLocks noChangeArrowheads="1"/>
            </p:cNvSpPr>
            <p:nvPr/>
          </p:nvSpPr>
          <p:spPr bwMode="auto">
            <a:xfrm>
              <a:off x="2518749" y="324612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</a:t>
              </a:r>
            </a:p>
          </p:txBody>
        </p:sp>
        <p:sp>
          <p:nvSpPr>
            <p:cNvPr id="28722" name="Rectangle 10"/>
            <p:cNvSpPr>
              <a:spLocks noChangeArrowheads="1"/>
            </p:cNvSpPr>
            <p:nvPr/>
          </p:nvSpPr>
          <p:spPr bwMode="auto">
            <a:xfrm>
              <a:off x="2975488" y="324612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28723" name="Rectangle 11"/>
            <p:cNvSpPr>
              <a:spLocks noChangeArrowheads="1"/>
            </p:cNvSpPr>
            <p:nvPr/>
          </p:nvSpPr>
          <p:spPr bwMode="auto">
            <a:xfrm>
              <a:off x="3432227" y="324612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28724" name="Rectangle 12"/>
            <p:cNvSpPr>
              <a:spLocks noChangeArrowheads="1"/>
            </p:cNvSpPr>
            <p:nvPr/>
          </p:nvSpPr>
          <p:spPr bwMode="auto">
            <a:xfrm>
              <a:off x="3888966" y="324612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*</a:t>
              </a:r>
            </a:p>
          </p:txBody>
        </p:sp>
        <p:sp>
          <p:nvSpPr>
            <p:cNvPr id="28725" name="Rectangle 13"/>
            <p:cNvSpPr>
              <a:spLocks noChangeArrowheads="1"/>
            </p:cNvSpPr>
            <p:nvPr/>
          </p:nvSpPr>
          <p:spPr bwMode="auto">
            <a:xfrm>
              <a:off x="4345705" y="324612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4</a:t>
              </a:r>
            </a:p>
          </p:txBody>
        </p:sp>
        <p:sp>
          <p:nvSpPr>
            <p:cNvPr id="28726" name="Rectangle 14"/>
            <p:cNvSpPr>
              <a:spLocks noChangeArrowheads="1"/>
            </p:cNvSpPr>
            <p:nvPr/>
          </p:nvSpPr>
          <p:spPr bwMode="auto">
            <a:xfrm>
              <a:off x="4802444" y="324612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28727" name="Rectangle 15"/>
            <p:cNvSpPr>
              <a:spLocks noChangeArrowheads="1"/>
            </p:cNvSpPr>
            <p:nvPr/>
          </p:nvSpPr>
          <p:spPr bwMode="auto">
            <a:xfrm>
              <a:off x="1600200" y="393192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0</a:t>
              </a:r>
            </a:p>
          </p:txBody>
        </p:sp>
        <p:sp>
          <p:nvSpPr>
            <p:cNvPr id="28728" name="Rectangle 16"/>
            <p:cNvSpPr>
              <a:spLocks noChangeArrowheads="1"/>
            </p:cNvSpPr>
            <p:nvPr/>
          </p:nvSpPr>
          <p:spPr bwMode="auto">
            <a:xfrm>
              <a:off x="2057400" y="393192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*</a:t>
              </a:r>
            </a:p>
          </p:txBody>
        </p:sp>
        <p:sp>
          <p:nvSpPr>
            <p:cNvPr id="28729" name="Rectangle 17"/>
            <p:cNvSpPr>
              <a:spLocks noChangeArrowheads="1"/>
            </p:cNvSpPr>
            <p:nvPr/>
          </p:nvSpPr>
          <p:spPr bwMode="auto">
            <a:xfrm>
              <a:off x="2514600" y="393192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28730" name="Rectangle 18"/>
            <p:cNvSpPr>
              <a:spLocks noChangeArrowheads="1"/>
            </p:cNvSpPr>
            <p:nvPr/>
          </p:nvSpPr>
          <p:spPr bwMode="auto">
            <a:xfrm>
              <a:off x="2971800" y="393192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0</a:t>
              </a:r>
            </a:p>
          </p:txBody>
        </p:sp>
        <p:sp>
          <p:nvSpPr>
            <p:cNvPr id="28731" name="Rectangle 19"/>
            <p:cNvSpPr>
              <a:spLocks noChangeArrowheads="1"/>
            </p:cNvSpPr>
            <p:nvPr/>
          </p:nvSpPr>
          <p:spPr bwMode="auto">
            <a:xfrm>
              <a:off x="3429000" y="393192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</a:t>
              </a:r>
            </a:p>
          </p:txBody>
        </p:sp>
        <p:sp>
          <p:nvSpPr>
            <p:cNvPr id="28732" name="Rectangle 20"/>
            <p:cNvSpPr>
              <a:spLocks noChangeArrowheads="1"/>
            </p:cNvSpPr>
            <p:nvPr/>
          </p:nvSpPr>
          <p:spPr bwMode="auto">
            <a:xfrm>
              <a:off x="3886200" y="393192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*</a:t>
              </a:r>
            </a:p>
          </p:txBody>
        </p:sp>
        <p:sp>
          <p:nvSpPr>
            <p:cNvPr id="28733" name="Rectangle 21"/>
            <p:cNvSpPr>
              <a:spLocks noChangeArrowheads="1"/>
            </p:cNvSpPr>
            <p:nvPr/>
          </p:nvSpPr>
          <p:spPr bwMode="auto">
            <a:xfrm>
              <a:off x="4343400" y="393192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</a:t>
              </a:r>
            </a:p>
          </p:txBody>
        </p:sp>
        <p:sp>
          <p:nvSpPr>
            <p:cNvPr id="28734" name="Rectangle 22"/>
            <p:cNvSpPr>
              <a:spLocks noChangeArrowheads="1"/>
            </p:cNvSpPr>
            <p:nvPr/>
          </p:nvSpPr>
          <p:spPr bwMode="auto">
            <a:xfrm>
              <a:off x="4800600" y="393192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3</a:t>
              </a:r>
            </a:p>
          </p:txBody>
        </p:sp>
        <p:cxnSp>
          <p:nvCxnSpPr>
            <p:cNvPr id="28735" name="Straight Arrow Connector 26"/>
            <p:cNvCxnSpPr>
              <a:cxnSpLocks noChangeShapeType="1"/>
              <a:stCxn id="28717" idx="3"/>
              <a:endCxn id="28720" idx="0"/>
            </p:cNvCxnSpPr>
            <p:nvPr/>
          </p:nvCxnSpPr>
          <p:spPr bwMode="auto">
            <a:xfrm>
              <a:off x="1920240" y="2636521"/>
              <a:ext cx="370370" cy="60959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36" name="Straight Arrow Connector 29"/>
            <p:cNvCxnSpPr>
              <a:cxnSpLocks noChangeShapeType="1"/>
              <a:stCxn id="28718" idx="3"/>
              <a:endCxn id="28721" idx="0"/>
            </p:cNvCxnSpPr>
            <p:nvPr/>
          </p:nvCxnSpPr>
          <p:spPr bwMode="auto">
            <a:xfrm>
              <a:off x="2301240" y="2636521"/>
              <a:ext cx="446109" cy="60959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37" name="TextBox 40"/>
            <p:cNvSpPr txBox="1">
              <a:spLocks noChangeArrowheads="1"/>
            </p:cNvSpPr>
            <p:nvPr/>
          </p:nvSpPr>
          <p:spPr bwMode="auto">
            <a:xfrm>
              <a:off x="914400" y="3241357"/>
              <a:ext cx="6953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rPr>
                <a:t>data</a:t>
              </a:r>
            </a:p>
          </p:txBody>
        </p:sp>
        <p:sp>
          <p:nvSpPr>
            <p:cNvPr id="28738" name="TextBox 41"/>
            <p:cNvSpPr txBox="1">
              <a:spLocks noChangeArrowheads="1"/>
            </p:cNvSpPr>
            <p:nvPr/>
          </p:nvSpPr>
          <p:spPr bwMode="auto">
            <a:xfrm>
              <a:off x="733425" y="3927158"/>
              <a:ext cx="86677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rPr>
                <a:t>index</a:t>
              </a:r>
            </a:p>
          </p:txBody>
        </p:sp>
        <p:sp>
          <p:nvSpPr>
            <p:cNvPr id="28739" name="TextBox 1"/>
            <p:cNvSpPr txBox="1">
              <a:spLocks noChangeArrowheads="1"/>
            </p:cNvSpPr>
            <p:nvPr/>
          </p:nvSpPr>
          <p:spPr bwMode="auto">
            <a:xfrm>
              <a:off x="1739440" y="2742216"/>
              <a:ext cx="1141412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1800">
                  <a:solidFill>
                    <a:schemeClr val="tx1"/>
                  </a:solidFill>
                  <a:latin typeface="Times New Roman" pitchFamily="18" charset="0"/>
                  <a:cs typeface="Arial" charset="0"/>
                </a:rPr>
                <a:t>Iteration 0</a:t>
              </a:r>
            </a:p>
          </p:txBody>
        </p:sp>
        <p:sp>
          <p:nvSpPr>
            <p:cNvPr id="28740" name="Rectangle 5"/>
            <p:cNvSpPr>
              <a:spLocks noChangeArrowheads="1"/>
            </p:cNvSpPr>
            <p:nvPr/>
          </p:nvSpPr>
          <p:spPr bwMode="auto">
            <a:xfrm rot="5400000">
              <a:off x="2203411" y="1951951"/>
              <a:ext cx="957657" cy="41148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b="1">
                  <a:solidFill>
                    <a:schemeClr val="bg2"/>
                  </a:solidFill>
                  <a:cs typeface="Arial" charset="0"/>
                </a:rPr>
                <a:t>Thread 3</a:t>
              </a:r>
            </a:p>
          </p:txBody>
        </p:sp>
        <p:cxnSp>
          <p:nvCxnSpPr>
            <p:cNvPr id="28741" name="Straight Arrow Connector 31"/>
            <p:cNvCxnSpPr>
              <a:cxnSpLocks noChangeShapeType="1"/>
              <a:stCxn id="28740" idx="3"/>
              <a:endCxn id="28722" idx="0"/>
            </p:cNvCxnSpPr>
            <p:nvPr/>
          </p:nvCxnSpPr>
          <p:spPr bwMode="auto">
            <a:xfrm>
              <a:off x="2682239" y="2636520"/>
              <a:ext cx="521849" cy="609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42" name="Straight Arrow Connector 24"/>
            <p:cNvCxnSpPr>
              <a:cxnSpLocks noChangeShapeType="1"/>
              <a:stCxn id="28716" idx="3"/>
              <a:endCxn id="28719" idx="0"/>
            </p:cNvCxnSpPr>
            <p:nvPr/>
          </p:nvCxnSpPr>
          <p:spPr bwMode="auto">
            <a:xfrm>
              <a:off x="1501139" y="2636520"/>
              <a:ext cx="332731" cy="609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6456" y="368272"/>
            <a:ext cx="8304213" cy="638377"/>
          </a:xfrm>
        </p:spPr>
        <p:txBody>
          <a:bodyPr/>
          <a:lstStyle/>
          <a:p>
            <a:r>
              <a:rPr lang="en-US" sz="3600" dirty="0"/>
              <a:t>Reduced Padding with Hybrid Format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36</a:t>
            </a:fld>
            <a:endParaRPr lang="es-ES" dirty="0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56" y="1343190"/>
            <a:ext cx="2155797" cy="1191353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134" y="1418789"/>
            <a:ext cx="898496" cy="1115754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H="1">
            <a:off x="4508563" y="3643400"/>
            <a:ext cx="608560" cy="51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onut 4">
            <a:extLst>
              <a:ext uri="{FF2B5EF4-FFF2-40B4-BE49-F238E27FC236}">
                <a16:creationId xmlns:a16="http://schemas.microsoft.com/office/drawing/2014/main" id="{DE1B0DDB-1DBB-8448-9D04-8049223784DC}"/>
              </a:ext>
            </a:extLst>
          </p:cNvPr>
          <p:cNvSpPr/>
          <p:nvPr/>
        </p:nvSpPr>
        <p:spPr>
          <a:xfrm>
            <a:off x="2076698" y="1944850"/>
            <a:ext cx="270834" cy="284018"/>
          </a:xfrm>
          <a:prstGeom prst="donut">
            <a:avLst>
              <a:gd name="adj" fmla="val 1035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875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835239"/>
              </p:ext>
            </p:extLst>
          </p:nvPr>
        </p:nvGraphicFramePr>
        <p:xfrm>
          <a:off x="3334794" y="1395500"/>
          <a:ext cx="4824413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9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col_index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Thread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Thread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Thread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Thread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6456" y="368272"/>
            <a:ext cx="8304213" cy="638377"/>
          </a:xfrm>
        </p:spPr>
        <p:txBody>
          <a:bodyPr/>
          <a:lstStyle/>
          <a:p>
            <a:r>
              <a:rPr lang="en-US" sz="3600" dirty="0"/>
              <a:t>Reduced Padding with Hybrid Format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37</a:t>
            </a:fld>
            <a:endParaRPr lang="es-E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83" y="1855011"/>
            <a:ext cx="2086763" cy="190209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46582" y="4282301"/>
            <a:ext cx="683460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200" dirty="0"/>
              <a:t>补齐元素的数量，从</a:t>
            </a:r>
            <a:r>
              <a:rPr lang="en-US" altLang="zh-CN" sz="2200" dirty="0"/>
              <a:t>5</a:t>
            </a:r>
            <a:r>
              <a:rPr lang="zh-CN" altLang="en-US" sz="2200" dirty="0"/>
              <a:t>减少到</a:t>
            </a:r>
            <a:r>
              <a:rPr lang="en-US" altLang="zh-CN" sz="2200" dirty="0"/>
              <a:t>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200" dirty="0"/>
              <a:t>更为重要的是，所有线程只需迭代</a:t>
            </a:r>
            <a:r>
              <a:rPr lang="en-US" altLang="zh-CN" sz="2200" dirty="0"/>
              <a:t>2</a:t>
            </a:r>
            <a:r>
              <a:rPr lang="zh-CN" altLang="en-US" sz="2200" dirty="0"/>
              <a:t>次而不是</a:t>
            </a:r>
            <a:r>
              <a:rPr lang="en-US" altLang="zh-CN" sz="2200" dirty="0"/>
              <a:t>3</a:t>
            </a:r>
            <a:r>
              <a:rPr lang="zh-CN" altLang="en-US" sz="2200" dirty="0"/>
              <a:t>次。</a:t>
            </a:r>
          </a:p>
        </p:txBody>
      </p:sp>
    </p:spTree>
    <p:extLst>
      <p:ext uri="{BB962C8B-B14F-4D97-AF65-F5344CB8AC3E}">
        <p14:creationId xmlns:p14="http://schemas.microsoft.com/office/powerpoint/2010/main" val="1719682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6456" y="368272"/>
            <a:ext cx="8304213" cy="638377"/>
          </a:xfrm>
        </p:spPr>
        <p:txBody>
          <a:bodyPr/>
          <a:lstStyle/>
          <a:p>
            <a:r>
              <a:rPr lang="en-US" sz="3600" dirty="0"/>
              <a:t>Question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38</a:t>
            </a:fld>
            <a:endParaRPr lang="es-ES" dirty="0"/>
          </a:p>
        </p:txBody>
      </p:sp>
      <p:sp>
        <p:nvSpPr>
          <p:cNvPr id="6" name="矩形 5"/>
          <p:cNvSpPr/>
          <p:nvPr/>
        </p:nvSpPr>
        <p:spPr>
          <a:xfrm>
            <a:off x="615463" y="4282301"/>
            <a:ext cx="78251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Host</a:t>
            </a:r>
            <a:r>
              <a:rPr lang="zh-CN" altLang="en-US" sz="2400" dirty="0"/>
              <a:t>端额外将 </a:t>
            </a:r>
            <a:r>
              <a:rPr lang="en-US" altLang="zh-CN" sz="2400" dirty="0"/>
              <a:t>COO </a:t>
            </a:r>
            <a:r>
              <a:rPr lang="zh-CN" altLang="en-US" sz="2400" dirty="0"/>
              <a:t>元素从 </a:t>
            </a:r>
            <a:r>
              <a:rPr lang="en-US" altLang="zh-CN" sz="2400" dirty="0"/>
              <a:t>ELL </a:t>
            </a:r>
            <a:r>
              <a:rPr lang="zh-CN" altLang="en-US" sz="2400" dirty="0"/>
              <a:t>格式中分离出来的工作是否会带来过多的开销？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在迭代求解器中，稀疏矩阵</a:t>
            </a:r>
            <a:r>
              <a:rPr lang="en-US" altLang="zh-CN" sz="2000" dirty="0"/>
              <a:t>-</a:t>
            </a:r>
            <a:r>
              <a:rPr lang="zh-CN" altLang="en-US" sz="2000" dirty="0"/>
              <a:t>向量乘（</a:t>
            </a:r>
            <a:r>
              <a:rPr lang="en-US" altLang="zh-CN" sz="2000" dirty="0" err="1"/>
              <a:t>SpMV</a:t>
            </a:r>
            <a:r>
              <a:rPr lang="zh-CN" altLang="en-US" sz="2000" dirty="0"/>
              <a:t>）操作会在相同的稀疏内核上反复执行。平均了开销。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08" y="1130697"/>
            <a:ext cx="5003556" cy="302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72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err="1"/>
              <a:t>SpMV</a:t>
            </a:r>
            <a:r>
              <a:rPr lang="en-US" altLang="en-US" sz="3600" dirty="0"/>
              <a:t> / </a:t>
            </a:r>
            <a:r>
              <a:rPr lang="en-US" altLang="zh-CN" sz="3600" dirty="0"/>
              <a:t>Hybrid Format</a:t>
            </a:r>
            <a:endParaRPr lang="en-US" altLang="en-US" sz="3600" dirty="0"/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Advantages </a:t>
            </a:r>
            <a:endParaRPr lang="en-US" altLang="en-US" sz="2400" dirty="0"/>
          </a:p>
          <a:p>
            <a:pPr lvl="1"/>
            <a:r>
              <a:rPr lang="en-US" altLang="zh-CN" sz="2100" dirty="0"/>
              <a:t>Avoid large number of zero padding by </a:t>
            </a:r>
            <a:r>
              <a:rPr lang="en-US" altLang="zh-CN" sz="2100" u="sng" dirty="0">
                <a:solidFill>
                  <a:srgbClr val="1D07BF"/>
                </a:solidFill>
              </a:rPr>
              <a:t>regularization</a:t>
            </a:r>
            <a:r>
              <a:rPr lang="en-US" altLang="zh-CN" sz="2100" dirty="0"/>
              <a:t>. </a:t>
            </a:r>
          </a:p>
          <a:p>
            <a:pPr lvl="1"/>
            <a:r>
              <a:rPr lang="en-US" altLang="zh-CN" sz="2100" dirty="0"/>
              <a:t>CPU+GPU</a:t>
            </a:r>
          </a:p>
          <a:p>
            <a:pPr lvl="1"/>
            <a:endParaRPr lang="en-US" altLang="en-US" sz="2100" dirty="0"/>
          </a:p>
          <a:p>
            <a:r>
              <a:rPr lang="en-US" altLang="zh-CN" sz="2400" dirty="0"/>
              <a:t>Disadvantages</a:t>
            </a:r>
            <a:endParaRPr lang="en-US" altLang="en-US" sz="2400" dirty="0"/>
          </a:p>
          <a:p>
            <a:pPr lvl="1"/>
            <a:r>
              <a:rPr lang="en-US" altLang="zh-CN" sz="2000" dirty="0"/>
              <a:t>Non-load-balance</a:t>
            </a:r>
            <a:r>
              <a:rPr lang="en-US" altLang="zh-CN" sz="2100" dirty="0"/>
              <a:t>.</a:t>
            </a:r>
            <a:endParaRPr lang="en-US" altLang="en-US" sz="2100" dirty="0"/>
          </a:p>
          <a:p>
            <a:pPr lvl="1"/>
            <a:endParaRPr lang="en-US" altLang="en-US" sz="2000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024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D8770F3A-7761-4CDB-86B4-32037E5FFCD6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39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48045" y="3121270"/>
            <a:ext cx="3193532" cy="2601790"/>
            <a:chOff x="4121668" y="2835275"/>
            <a:chExt cx="3738562" cy="3213100"/>
          </a:xfrm>
        </p:grpSpPr>
        <p:sp>
          <p:nvSpPr>
            <p:cNvPr id="5" name="Rectangle 103"/>
            <p:cNvSpPr/>
            <p:nvPr/>
          </p:nvSpPr>
          <p:spPr>
            <a:xfrm>
              <a:off x="5163068" y="4465638"/>
              <a:ext cx="381000" cy="38576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6" name="Rectangle 104"/>
            <p:cNvSpPr/>
            <p:nvPr/>
          </p:nvSpPr>
          <p:spPr>
            <a:xfrm>
              <a:off x="5536130" y="4465638"/>
              <a:ext cx="381000" cy="38576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7" name="Rectangle 105"/>
            <p:cNvSpPr/>
            <p:nvPr/>
          </p:nvSpPr>
          <p:spPr>
            <a:xfrm>
              <a:off x="5917130" y="4465638"/>
              <a:ext cx="382588" cy="38576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8" name="Rectangle 106"/>
            <p:cNvSpPr/>
            <p:nvPr/>
          </p:nvSpPr>
          <p:spPr>
            <a:xfrm>
              <a:off x="6299718" y="4465638"/>
              <a:ext cx="381000" cy="38576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9" name="Rectangle 107"/>
            <p:cNvSpPr/>
            <p:nvPr/>
          </p:nvSpPr>
          <p:spPr>
            <a:xfrm>
              <a:off x="6693418" y="4465638"/>
              <a:ext cx="382587" cy="38576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10" name="Rectangle 108"/>
            <p:cNvSpPr/>
            <p:nvPr/>
          </p:nvSpPr>
          <p:spPr>
            <a:xfrm>
              <a:off x="7096643" y="4465638"/>
              <a:ext cx="381000" cy="38576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11" name="Rectangle 110"/>
            <p:cNvSpPr/>
            <p:nvPr/>
          </p:nvSpPr>
          <p:spPr>
            <a:xfrm>
              <a:off x="5163068" y="4081463"/>
              <a:ext cx="381000" cy="384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12" name="Rectangle 117"/>
            <p:cNvSpPr/>
            <p:nvPr/>
          </p:nvSpPr>
          <p:spPr>
            <a:xfrm>
              <a:off x="5163068" y="3311525"/>
              <a:ext cx="381000" cy="384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13" name="Rectangle 118"/>
            <p:cNvSpPr/>
            <p:nvPr/>
          </p:nvSpPr>
          <p:spPr>
            <a:xfrm>
              <a:off x="5536130" y="3311525"/>
              <a:ext cx="381000" cy="384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14" name="Rectangle 119"/>
            <p:cNvSpPr/>
            <p:nvPr/>
          </p:nvSpPr>
          <p:spPr>
            <a:xfrm>
              <a:off x="5917130" y="3311525"/>
              <a:ext cx="382588" cy="384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15" name="Rectangle 120"/>
            <p:cNvSpPr/>
            <p:nvPr/>
          </p:nvSpPr>
          <p:spPr>
            <a:xfrm>
              <a:off x="6299718" y="3311525"/>
              <a:ext cx="381000" cy="384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16" name="Rectangle 121"/>
            <p:cNvSpPr/>
            <p:nvPr/>
          </p:nvSpPr>
          <p:spPr>
            <a:xfrm>
              <a:off x="6693418" y="3311525"/>
              <a:ext cx="382587" cy="384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17" name="Rectangle 122"/>
            <p:cNvSpPr/>
            <p:nvPr/>
          </p:nvSpPr>
          <p:spPr>
            <a:xfrm>
              <a:off x="7096643" y="3311525"/>
              <a:ext cx="381000" cy="384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18" name="Rectangle 123"/>
            <p:cNvSpPr/>
            <p:nvPr/>
          </p:nvSpPr>
          <p:spPr>
            <a:xfrm>
              <a:off x="7477643" y="3311525"/>
              <a:ext cx="382587" cy="384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19" name="Rectangle 124"/>
            <p:cNvSpPr/>
            <p:nvPr/>
          </p:nvSpPr>
          <p:spPr>
            <a:xfrm>
              <a:off x="5163068" y="3695700"/>
              <a:ext cx="381000" cy="38576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0" name="Rectangle 125"/>
            <p:cNvSpPr/>
            <p:nvPr/>
          </p:nvSpPr>
          <p:spPr>
            <a:xfrm>
              <a:off x="5536130" y="3695700"/>
              <a:ext cx="381000" cy="38576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1" name="Rectangle 126"/>
            <p:cNvSpPr/>
            <p:nvPr/>
          </p:nvSpPr>
          <p:spPr>
            <a:xfrm>
              <a:off x="5917130" y="3695700"/>
              <a:ext cx="382588" cy="38576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2" name="Rectangle 180"/>
            <p:cNvSpPr/>
            <p:nvPr/>
          </p:nvSpPr>
          <p:spPr>
            <a:xfrm>
              <a:off x="5163068" y="4875213"/>
              <a:ext cx="381000" cy="384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3" name="Rectangle 187"/>
            <p:cNvSpPr/>
            <p:nvPr/>
          </p:nvSpPr>
          <p:spPr>
            <a:xfrm>
              <a:off x="5163068" y="5278438"/>
              <a:ext cx="381000" cy="3841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4" name="Rectangle 188"/>
            <p:cNvSpPr/>
            <p:nvPr/>
          </p:nvSpPr>
          <p:spPr>
            <a:xfrm>
              <a:off x="5536130" y="5278438"/>
              <a:ext cx="381000" cy="3841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5" name="Rectangle 189"/>
            <p:cNvSpPr/>
            <p:nvPr/>
          </p:nvSpPr>
          <p:spPr>
            <a:xfrm>
              <a:off x="5917130" y="5278438"/>
              <a:ext cx="382588" cy="3841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6" name="Rectangle 194"/>
            <p:cNvSpPr/>
            <p:nvPr/>
          </p:nvSpPr>
          <p:spPr>
            <a:xfrm>
              <a:off x="5163068" y="5662613"/>
              <a:ext cx="381000" cy="385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7" name="Rectangle 195"/>
            <p:cNvSpPr/>
            <p:nvPr/>
          </p:nvSpPr>
          <p:spPr>
            <a:xfrm>
              <a:off x="5536130" y="5662613"/>
              <a:ext cx="381000" cy="385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grpSp>
          <p:nvGrpSpPr>
            <p:cNvPr id="28" name="Group 241"/>
            <p:cNvGrpSpPr>
              <a:grpSpLocks/>
            </p:cNvGrpSpPr>
            <p:nvPr/>
          </p:nvGrpSpPr>
          <p:grpSpPr bwMode="auto">
            <a:xfrm>
              <a:off x="4216918" y="3294063"/>
              <a:ext cx="946150" cy="2732087"/>
              <a:chOff x="2312932" y="1658746"/>
              <a:chExt cx="946281" cy="2732701"/>
            </a:xfrm>
          </p:grpSpPr>
          <p:grpSp>
            <p:nvGrpSpPr>
              <p:cNvPr id="29" name="Group 243"/>
              <p:cNvGrpSpPr>
                <a:grpSpLocks/>
              </p:cNvGrpSpPr>
              <p:nvPr/>
            </p:nvGrpSpPr>
            <p:grpSpPr bwMode="auto">
              <a:xfrm rot="5400000">
                <a:off x="1161715" y="2809963"/>
                <a:ext cx="2732701" cy="430267"/>
                <a:chOff x="3228884" y="5682183"/>
                <a:chExt cx="2646587" cy="430267"/>
              </a:xfrm>
            </p:grpSpPr>
            <p:sp>
              <p:nvSpPr>
                <p:cNvPr id="37" name="Rectangle 254"/>
                <p:cNvSpPr/>
                <p:nvPr/>
              </p:nvSpPr>
              <p:spPr>
                <a:xfrm rot="10800000">
                  <a:off x="5498706" y="5682178"/>
                  <a:ext cx="376765" cy="4302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endParaRPr lang="en-US"/>
                </a:p>
              </p:txBody>
            </p:sp>
            <p:sp>
              <p:nvSpPr>
                <p:cNvPr id="38" name="Rectangle 255"/>
                <p:cNvSpPr/>
                <p:nvPr/>
              </p:nvSpPr>
              <p:spPr>
                <a:xfrm rot="10800000">
                  <a:off x="5129629" y="5682178"/>
                  <a:ext cx="376765" cy="4302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endParaRPr lang="en-US"/>
                </a:p>
              </p:txBody>
            </p:sp>
            <p:sp>
              <p:nvSpPr>
                <p:cNvPr id="39" name="Rectangle 256"/>
                <p:cNvSpPr/>
                <p:nvPr/>
              </p:nvSpPr>
              <p:spPr>
                <a:xfrm rot="10800000">
                  <a:off x="4751326" y="5682178"/>
                  <a:ext cx="378304" cy="4302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endParaRPr lang="en-US"/>
                </a:p>
              </p:txBody>
            </p:sp>
            <p:sp>
              <p:nvSpPr>
                <p:cNvPr id="40" name="Rectangle 257"/>
                <p:cNvSpPr/>
                <p:nvPr/>
              </p:nvSpPr>
              <p:spPr>
                <a:xfrm rot="10800000">
                  <a:off x="4374559" y="5682178"/>
                  <a:ext cx="376766" cy="4302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endParaRPr lang="en-US"/>
                </a:p>
              </p:txBody>
            </p:sp>
            <p:sp>
              <p:nvSpPr>
                <p:cNvPr id="41" name="Rectangle 258"/>
                <p:cNvSpPr/>
                <p:nvPr/>
              </p:nvSpPr>
              <p:spPr>
                <a:xfrm rot="10800000">
                  <a:off x="3983953" y="5682178"/>
                  <a:ext cx="376766" cy="4302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endParaRPr lang="en-US"/>
                </a:p>
              </p:txBody>
            </p:sp>
            <p:sp>
              <p:nvSpPr>
                <p:cNvPr id="42" name="Rectangle 259"/>
                <p:cNvSpPr/>
                <p:nvPr/>
              </p:nvSpPr>
              <p:spPr>
                <a:xfrm rot="10800000">
                  <a:off x="3605650" y="5682178"/>
                  <a:ext cx="378304" cy="4302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endParaRPr lang="en-US"/>
                </a:p>
              </p:txBody>
            </p:sp>
            <p:sp>
              <p:nvSpPr>
                <p:cNvPr id="43" name="Rectangle 260"/>
                <p:cNvSpPr/>
                <p:nvPr/>
              </p:nvSpPr>
              <p:spPr>
                <a:xfrm rot="10800000">
                  <a:off x="3228884" y="5682178"/>
                  <a:ext cx="376765" cy="4302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endParaRPr lang="en-US"/>
                </a:p>
              </p:txBody>
            </p:sp>
          </p:grpSp>
          <p:cxnSp>
            <p:nvCxnSpPr>
              <p:cNvPr id="30" name="Straight Arrow Connector 245"/>
              <p:cNvCxnSpPr>
                <a:stCxn id="43" idx="2"/>
              </p:cNvCxnSpPr>
              <p:nvPr/>
            </p:nvCxnSpPr>
            <p:spPr>
              <a:xfrm flipV="1">
                <a:off x="2743204" y="1847700"/>
                <a:ext cx="516009" cy="635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247"/>
              <p:cNvCxnSpPr>
                <a:stCxn id="42" idx="2"/>
              </p:cNvCxnSpPr>
              <p:nvPr/>
            </p:nvCxnSpPr>
            <p:spPr>
              <a:xfrm flipV="1">
                <a:off x="2743204" y="2231962"/>
                <a:ext cx="516009" cy="1111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248"/>
              <p:cNvCxnSpPr>
                <a:stCxn id="41" idx="2"/>
              </p:cNvCxnSpPr>
              <p:nvPr/>
            </p:nvCxnSpPr>
            <p:spPr>
              <a:xfrm flipV="1">
                <a:off x="2743204" y="2617811"/>
                <a:ext cx="516009" cy="158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250"/>
              <p:cNvCxnSpPr>
                <a:stCxn id="40" idx="2"/>
              </p:cNvCxnSpPr>
              <p:nvPr/>
            </p:nvCxnSpPr>
            <p:spPr>
              <a:xfrm flipV="1">
                <a:off x="2743204" y="3002073"/>
                <a:ext cx="516009" cy="349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251"/>
              <p:cNvCxnSpPr>
                <a:stCxn id="39" idx="2"/>
              </p:cNvCxnSpPr>
              <p:nvPr/>
            </p:nvCxnSpPr>
            <p:spPr>
              <a:xfrm flipV="1">
                <a:off x="2743204" y="3411740"/>
                <a:ext cx="516009" cy="142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252"/>
              <p:cNvCxnSpPr>
                <a:stCxn id="38" idx="2"/>
              </p:cNvCxnSpPr>
              <p:nvPr/>
            </p:nvCxnSpPr>
            <p:spPr>
              <a:xfrm flipV="1">
                <a:off x="2743204" y="3813467"/>
                <a:ext cx="516009" cy="317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253"/>
              <p:cNvCxnSpPr>
                <a:stCxn id="37" idx="2"/>
              </p:cNvCxnSpPr>
              <p:nvPr/>
            </p:nvCxnSpPr>
            <p:spPr>
              <a:xfrm>
                <a:off x="2743204" y="4196141"/>
                <a:ext cx="516009" cy="317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2"/>
            <p:cNvSpPr txBox="1">
              <a:spLocks noChangeArrowheads="1"/>
            </p:cNvSpPr>
            <p:nvPr/>
          </p:nvSpPr>
          <p:spPr bwMode="auto">
            <a:xfrm>
              <a:off x="4121668" y="2835275"/>
              <a:ext cx="52546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 dirty="0" err="1">
                  <a:solidFill>
                    <a:schemeClr val="tx1"/>
                  </a:solidFill>
                  <a:latin typeface="Times New Roman" pitchFamily="18" charset="0"/>
                </a:rPr>
                <a:t>ptr</a:t>
              </a:r>
              <a:endParaRPr lang="en-US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502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233489"/>
              </p:ext>
            </p:extLst>
          </p:nvPr>
        </p:nvGraphicFramePr>
        <p:xfrm>
          <a:off x="430822" y="205313"/>
          <a:ext cx="8326317" cy="66213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0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5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9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6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6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238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Science</a:t>
                      </a:r>
                      <a:r>
                        <a:rPr lang="en-US" sz="1200" baseline="0" dirty="0"/>
                        <a:t> Area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Number of Teams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Codes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Struct</a:t>
                      </a:r>
                      <a:r>
                        <a:rPr lang="en-US" sz="1200" dirty="0"/>
                        <a:t> Grids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Unstruct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Grids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Dense Matrix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Sparse </a:t>
                      </a:r>
                      <a:r>
                        <a:rPr lang="en-US" sz="1200" baseline="0" dirty="0"/>
                        <a:t>Matrix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N-Body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Monte Carlo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FFT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PIC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Sig</a:t>
                      </a:r>
                      <a:r>
                        <a:rPr lang="en-US" sz="1200" baseline="0" dirty="0"/>
                        <a:t> I/O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4874" marB="448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873">
                <a:tc>
                  <a:txBody>
                    <a:bodyPr/>
                    <a:lstStyle/>
                    <a:p>
                      <a:r>
                        <a:rPr lang="en-US" sz="1000" dirty="0"/>
                        <a:t>Climate and Weather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CESM,</a:t>
                      </a:r>
                      <a:r>
                        <a:rPr lang="en-US" sz="1000" baseline="0" dirty="0"/>
                        <a:t> GCRM, CM1/WRF, HOMME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873">
                <a:tc>
                  <a:txBody>
                    <a:bodyPr/>
                    <a:lstStyle/>
                    <a:p>
                      <a:r>
                        <a:rPr lang="en-US" sz="1000" dirty="0"/>
                        <a:t>Plasmas/</a:t>
                      </a:r>
                    </a:p>
                    <a:p>
                      <a:r>
                        <a:rPr lang="en-US" sz="1000" dirty="0"/>
                        <a:t>Magnetosphere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H3D(M),VPIC, OSIRIS, </a:t>
                      </a:r>
                      <a:r>
                        <a:rPr lang="en-US" sz="1000" dirty="0" err="1"/>
                        <a:t>Magtail</a:t>
                      </a:r>
                      <a:r>
                        <a:rPr lang="en-US" sz="1000" dirty="0"/>
                        <a:t>/UPIC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845">
                <a:tc>
                  <a:txBody>
                    <a:bodyPr/>
                    <a:lstStyle/>
                    <a:p>
                      <a:r>
                        <a:rPr lang="en-US" sz="1000" dirty="0"/>
                        <a:t>Stellar</a:t>
                      </a:r>
                      <a:r>
                        <a:rPr lang="en-US" sz="1000" baseline="0" dirty="0"/>
                        <a:t> Atmospheres and Supernovae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PPM, MAESTRO, CASTRO, SEDONA, </a:t>
                      </a:r>
                      <a:r>
                        <a:rPr lang="en-US" sz="1000" dirty="0" err="1"/>
                        <a:t>ChaNGa</a:t>
                      </a:r>
                      <a:r>
                        <a:rPr lang="en-US" sz="1000" dirty="0"/>
                        <a:t>, MS-FLUKSS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193">
                <a:tc>
                  <a:txBody>
                    <a:bodyPr/>
                    <a:lstStyle/>
                    <a:p>
                      <a:r>
                        <a:rPr lang="en-US" sz="1000" dirty="0"/>
                        <a:t>Cosmology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Enzo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pGADGET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547">
                <a:tc>
                  <a:txBody>
                    <a:bodyPr/>
                    <a:lstStyle/>
                    <a:p>
                      <a:r>
                        <a:rPr lang="en-US" sz="1000" dirty="0"/>
                        <a:t>Combustion/</a:t>
                      </a:r>
                    </a:p>
                    <a:p>
                      <a:r>
                        <a:rPr lang="en-US" sz="1000" dirty="0"/>
                        <a:t>Turbulence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PSDNS, DISTUF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547">
                <a:tc>
                  <a:txBody>
                    <a:bodyPr/>
                    <a:lstStyle/>
                    <a:p>
                      <a:r>
                        <a:rPr lang="en-US" sz="1000" dirty="0"/>
                        <a:t>General Relativity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Cactus, Harm3D, </a:t>
                      </a:r>
                      <a:r>
                        <a:rPr lang="en-US" sz="1000" dirty="0" err="1"/>
                        <a:t>LazEV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547">
                <a:tc>
                  <a:txBody>
                    <a:bodyPr/>
                    <a:lstStyle/>
                    <a:p>
                      <a:r>
                        <a:rPr lang="en-US" sz="1000" dirty="0"/>
                        <a:t>Molecular Dynamics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AMBER, </a:t>
                      </a:r>
                      <a:r>
                        <a:rPr lang="en-US" sz="1000" dirty="0" err="1"/>
                        <a:t>Gromacs</a:t>
                      </a:r>
                      <a:r>
                        <a:rPr lang="en-US" sz="1000" dirty="0"/>
                        <a:t>, NAMD, LAMMPS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547">
                <a:tc>
                  <a:txBody>
                    <a:bodyPr/>
                    <a:lstStyle/>
                    <a:p>
                      <a:r>
                        <a:rPr lang="en-US" sz="1000" dirty="0"/>
                        <a:t>Quantum</a:t>
                      </a:r>
                      <a:r>
                        <a:rPr lang="en-US" sz="1000" baseline="0" dirty="0"/>
                        <a:t> Chemistry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SIAL, GAMESS, </a:t>
                      </a:r>
                      <a:r>
                        <a:rPr lang="en-US" sz="1000" dirty="0" err="1"/>
                        <a:t>NWChem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547">
                <a:tc>
                  <a:txBody>
                    <a:bodyPr/>
                    <a:lstStyle/>
                    <a:p>
                      <a:r>
                        <a:rPr lang="en-US" sz="1000" dirty="0"/>
                        <a:t>Material Science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NEMOS, OMEN, GW, QMCPACK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5141">
                <a:tc>
                  <a:txBody>
                    <a:bodyPr/>
                    <a:lstStyle/>
                    <a:p>
                      <a:r>
                        <a:rPr lang="en-US" sz="1000" dirty="0"/>
                        <a:t>Earthquakes/</a:t>
                      </a:r>
                    </a:p>
                    <a:p>
                      <a:r>
                        <a:rPr lang="en-US" sz="1000" dirty="0"/>
                        <a:t>Seismology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AWP-ODC, HERCULES, PLSQR, SPECFEM3D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5547">
                <a:tc>
                  <a:txBody>
                    <a:bodyPr/>
                    <a:lstStyle/>
                    <a:p>
                      <a:r>
                        <a:rPr lang="en-US" sz="1000" dirty="0"/>
                        <a:t>Quantum Chromo Dynamics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Chroma,</a:t>
                      </a:r>
                      <a:r>
                        <a:rPr lang="en-US" sz="1000" baseline="0" dirty="0"/>
                        <a:t> MILC, USQCD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193">
                <a:tc>
                  <a:txBody>
                    <a:bodyPr/>
                    <a:lstStyle/>
                    <a:p>
                      <a:r>
                        <a:rPr lang="en-US" sz="1000" dirty="0"/>
                        <a:t>Social Networks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EPISIMDEMICS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193">
                <a:tc>
                  <a:txBody>
                    <a:bodyPr/>
                    <a:lstStyle/>
                    <a:p>
                      <a:r>
                        <a:rPr lang="en-US" sz="1000" dirty="0"/>
                        <a:t>Evolution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Eve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5547">
                <a:tc>
                  <a:txBody>
                    <a:bodyPr/>
                    <a:lstStyle/>
                    <a:p>
                      <a:r>
                        <a:rPr lang="en-US" sz="1000" dirty="0"/>
                        <a:t>Engineering/System of Systems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GRIPS,Revisit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6193">
                <a:tc>
                  <a:txBody>
                    <a:bodyPr/>
                    <a:lstStyle/>
                    <a:p>
                      <a:r>
                        <a:rPr lang="en-US" sz="1000" dirty="0"/>
                        <a:t>Computer Science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41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9A3CF514-E6D1-4A3C-B30C-1C26D67DA14E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418" name="Rectangle 1"/>
          <p:cNvSpPr>
            <a:spLocks noChangeArrowheads="1"/>
          </p:cNvSpPr>
          <p:nvPr/>
        </p:nvSpPr>
        <p:spPr bwMode="auto">
          <a:xfrm>
            <a:off x="5638800" y="205313"/>
            <a:ext cx="568569" cy="6652687"/>
          </a:xfrm>
          <a:prstGeom prst="rect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3200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Background </a:t>
            </a:r>
          </a:p>
          <a:p>
            <a:r>
              <a:rPr lang="en-US" altLang="zh-CN" b="1" dirty="0"/>
              <a:t>Parallel </a:t>
            </a:r>
            <a:r>
              <a:rPr lang="en-US" altLang="zh-CN" b="1" dirty="0" err="1"/>
              <a:t>SpMV</a:t>
            </a:r>
            <a:r>
              <a:rPr lang="en-US" altLang="zh-CN" b="1" dirty="0"/>
              <a:t> Using CSR </a:t>
            </a:r>
          </a:p>
          <a:p>
            <a:r>
              <a:rPr lang="en-US" altLang="zh-CN" b="1" dirty="0"/>
              <a:t>Padding and Transposition</a:t>
            </a:r>
          </a:p>
          <a:p>
            <a:r>
              <a:rPr lang="en-US" altLang="zh-CN" b="1" dirty="0"/>
              <a:t>Hybrid Approach to Regulate Padding</a:t>
            </a:r>
          </a:p>
          <a:p>
            <a:r>
              <a:rPr lang="en-US" altLang="zh-CN" b="1" u="sng" dirty="0">
                <a:solidFill>
                  <a:srgbClr val="1D07BF"/>
                </a:solidFill>
              </a:rPr>
              <a:t>Sorting and Partitioning for Regularization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33F05F-EAFF-4EA8-B03B-1CC39608B5F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990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JDS (Jagged Diagonal Sparse) Kernel Design for Load Balancing</a:t>
            </a:r>
          </a:p>
        </p:txBody>
      </p:sp>
      <p:grpSp>
        <p:nvGrpSpPr>
          <p:cNvPr id="25603" name="Group 32"/>
          <p:cNvGrpSpPr>
            <a:grpSpLocks/>
          </p:cNvGrpSpPr>
          <p:nvPr/>
        </p:nvGrpSpPr>
        <p:grpSpPr bwMode="auto">
          <a:xfrm rot="5400000">
            <a:off x="6286869" y="3188929"/>
            <a:ext cx="2646363" cy="430212"/>
            <a:chOff x="3228884" y="5682183"/>
            <a:chExt cx="2646587" cy="430267"/>
          </a:xfrm>
        </p:grpSpPr>
        <p:sp>
          <p:nvSpPr>
            <p:cNvPr id="34" name="Rectangle 33"/>
            <p:cNvSpPr/>
            <p:nvPr/>
          </p:nvSpPr>
          <p:spPr>
            <a:xfrm rot="10800000">
              <a:off x="5497614" y="5682183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10800000">
              <a:off x="5129283" y="5682183"/>
              <a:ext cx="377857" cy="43026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10800000">
              <a:off x="4751426" y="5682183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10800000">
              <a:off x="4375156" y="5682182"/>
              <a:ext cx="376270" cy="43026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0800000">
              <a:off x="3984597" y="5682182"/>
              <a:ext cx="376270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0800000">
              <a:off x="3606741" y="5682183"/>
              <a:ext cx="377857" cy="43026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0800000">
              <a:off x="3228884" y="5682183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</p:grpSp>
      <p:grpSp>
        <p:nvGrpSpPr>
          <p:cNvPr id="55" name="Group 54"/>
          <p:cNvGrpSpPr>
            <a:grpSpLocks/>
          </p:cNvGrpSpPr>
          <p:nvPr/>
        </p:nvGrpSpPr>
        <p:grpSpPr bwMode="auto">
          <a:xfrm>
            <a:off x="2168895" y="2077678"/>
            <a:ext cx="2697162" cy="2703756"/>
            <a:chOff x="3259213" y="1676400"/>
            <a:chExt cx="2696335" cy="2704951"/>
          </a:xfrm>
        </p:grpSpPr>
        <p:grpSp>
          <p:nvGrpSpPr>
            <p:cNvPr id="25670" name="Group 6"/>
            <p:cNvGrpSpPr>
              <a:grpSpLocks/>
            </p:cNvGrpSpPr>
            <p:nvPr/>
          </p:nvGrpSpPr>
          <p:grpSpPr bwMode="auto">
            <a:xfrm>
              <a:off x="3259213" y="2830960"/>
              <a:ext cx="2314664" cy="384853"/>
              <a:chOff x="3259213" y="2830960"/>
              <a:chExt cx="2314664" cy="384853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3259213" y="2831023"/>
                <a:ext cx="382470" cy="384345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3632161" y="2831023"/>
                <a:ext cx="380883" cy="384345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4013044" y="2831023"/>
                <a:ext cx="382471" cy="384345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4395514" y="2831023"/>
                <a:ext cx="382470" cy="384345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790680" y="2831023"/>
                <a:ext cx="380883" cy="384345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5192195" y="2831023"/>
                <a:ext cx="382470" cy="384345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sp>
          <p:nvSpPr>
            <p:cNvPr id="94" name="Rectangle 93"/>
            <p:cNvSpPr/>
            <p:nvPr/>
          </p:nvSpPr>
          <p:spPr>
            <a:xfrm>
              <a:off x="3259213" y="2446678"/>
              <a:ext cx="380883" cy="3843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grpSp>
          <p:nvGrpSpPr>
            <p:cNvPr id="25672" name="Group 2"/>
            <p:cNvGrpSpPr>
              <a:grpSpLocks/>
            </p:cNvGrpSpPr>
            <p:nvPr/>
          </p:nvGrpSpPr>
          <p:grpSpPr bwMode="auto">
            <a:xfrm>
              <a:off x="3259213" y="1676400"/>
              <a:ext cx="2696335" cy="384853"/>
              <a:chOff x="3259213" y="1676400"/>
              <a:chExt cx="2696335" cy="384853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3259213" y="1676400"/>
                <a:ext cx="380883" cy="3843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632161" y="1676400"/>
                <a:ext cx="380883" cy="3843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4013044" y="1676400"/>
                <a:ext cx="382471" cy="3843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4395514" y="1676400"/>
                <a:ext cx="380883" cy="3843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4790680" y="1676400"/>
                <a:ext cx="380883" cy="3843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5192195" y="1676400"/>
                <a:ext cx="382470" cy="3843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5574665" y="1676400"/>
                <a:ext cx="380883" cy="3843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5673" name="Group 4"/>
            <p:cNvGrpSpPr>
              <a:grpSpLocks/>
            </p:cNvGrpSpPr>
            <p:nvPr/>
          </p:nvGrpSpPr>
          <p:grpSpPr bwMode="auto">
            <a:xfrm>
              <a:off x="3259213" y="2061253"/>
              <a:ext cx="1135838" cy="384853"/>
              <a:chOff x="3259213" y="2061253"/>
              <a:chExt cx="1135838" cy="384853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259213" y="2060745"/>
                <a:ext cx="382470" cy="385933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632161" y="2060745"/>
                <a:ext cx="380883" cy="385933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013044" y="2060745"/>
                <a:ext cx="382471" cy="385933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sp>
          <p:nvSpPr>
            <p:cNvPr id="73" name="Rectangle 72"/>
            <p:cNvSpPr/>
            <p:nvPr/>
          </p:nvSpPr>
          <p:spPr>
            <a:xfrm>
              <a:off x="3259213" y="3239190"/>
              <a:ext cx="380883" cy="385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grpSp>
          <p:nvGrpSpPr>
            <p:cNvPr id="25675" name="Group 8"/>
            <p:cNvGrpSpPr>
              <a:grpSpLocks/>
            </p:cNvGrpSpPr>
            <p:nvPr/>
          </p:nvGrpSpPr>
          <p:grpSpPr bwMode="auto">
            <a:xfrm>
              <a:off x="3259213" y="3603415"/>
              <a:ext cx="1158089" cy="384853"/>
              <a:chOff x="3259213" y="3603415"/>
              <a:chExt cx="1158089" cy="384853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3654379" y="3602889"/>
                <a:ext cx="380883" cy="38593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035262" y="3602889"/>
                <a:ext cx="382471" cy="38593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259213" y="3602889"/>
                <a:ext cx="382470" cy="38593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5676" name="Group 50"/>
            <p:cNvGrpSpPr>
              <a:grpSpLocks/>
            </p:cNvGrpSpPr>
            <p:nvPr/>
          </p:nvGrpSpPr>
          <p:grpSpPr bwMode="auto">
            <a:xfrm>
              <a:off x="3268735" y="3997006"/>
              <a:ext cx="753831" cy="384345"/>
              <a:chOff x="3268735" y="3997006"/>
              <a:chExt cx="753831" cy="384345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3268735" y="3997006"/>
                <a:ext cx="380883" cy="3843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641683" y="3997006"/>
                <a:ext cx="380883" cy="3843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151438" y="5867400"/>
            <a:ext cx="1260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JDS Format</a:t>
            </a:r>
          </a:p>
        </p:txBody>
      </p:sp>
      <p:grpSp>
        <p:nvGrpSpPr>
          <p:cNvPr id="25608" name="Group 172"/>
          <p:cNvGrpSpPr>
            <a:grpSpLocks/>
          </p:cNvGrpSpPr>
          <p:nvPr/>
        </p:nvGrpSpPr>
        <p:grpSpPr bwMode="auto">
          <a:xfrm>
            <a:off x="1222745" y="2063391"/>
            <a:ext cx="946150" cy="2732087"/>
            <a:chOff x="2312932" y="1658746"/>
            <a:chExt cx="946281" cy="2732701"/>
          </a:xfrm>
        </p:grpSpPr>
        <p:grpSp>
          <p:nvGrpSpPr>
            <p:cNvPr id="25612" name="Group 173"/>
            <p:cNvGrpSpPr>
              <a:grpSpLocks/>
            </p:cNvGrpSpPr>
            <p:nvPr/>
          </p:nvGrpSpPr>
          <p:grpSpPr bwMode="auto">
            <a:xfrm rot="5400000">
              <a:off x="1161715" y="2809963"/>
              <a:ext cx="2732701" cy="430267"/>
              <a:chOff x="3228884" y="5682183"/>
              <a:chExt cx="2646587" cy="430267"/>
            </a:xfrm>
          </p:grpSpPr>
          <p:sp>
            <p:nvSpPr>
              <p:cNvPr id="183" name="Rectangle 182"/>
              <p:cNvSpPr/>
              <p:nvPr/>
            </p:nvSpPr>
            <p:spPr>
              <a:xfrm rot="10800000">
                <a:off x="5498706" y="5682178"/>
                <a:ext cx="376765" cy="430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 rot="10800000">
                <a:off x="5129629" y="5682178"/>
                <a:ext cx="376765" cy="430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5" name="Rectangle 184"/>
              <p:cNvSpPr/>
              <p:nvPr/>
            </p:nvSpPr>
            <p:spPr>
              <a:xfrm rot="10800000">
                <a:off x="4751326" y="5682178"/>
                <a:ext cx="378304" cy="430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 rot="10800000">
                <a:off x="4374559" y="5682178"/>
                <a:ext cx="376766" cy="430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 rot="10800000">
                <a:off x="3983953" y="5682178"/>
                <a:ext cx="376766" cy="430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 rot="10800000">
                <a:off x="3605650" y="5682178"/>
                <a:ext cx="378304" cy="430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rot="10800000">
                <a:off x="3228884" y="5682178"/>
                <a:ext cx="376765" cy="430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cxnSp>
          <p:nvCxnSpPr>
            <p:cNvPr id="175" name="Straight Arrow Connector 174"/>
            <p:cNvCxnSpPr>
              <a:stCxn id="189" idx="2"/>
            </p:cNvCxnSpPr>
            <p:nvPr/>
          </p:nvCxnSpPr>
          <p:spPr>
            <a:xfrm flipV="1">
              <a:off x="2743204" y="1847700"/>
              <a:ext cx="516009" cy="63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88" idx="2"/>
            </p:cNvCxnSpPr>
            <p:nvPr/>
          </p:nvCxnSpPr>
          <p:spPr>
            <a:xfrm flipV="1">
              <a:off x="2743204" y="2231962"/>
              <a:ext cx="516009" cy="111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187" idx="2"/>
            </p:cNvCxnSpPr>
            <p:nvPr/>
          </p:nvCxnSpPr>
          <p:spPr>
            <a:xfrm flipV="1">
              <a:off x="2743204" y="2617811"/>
              <a:ext cx="516009" cy="158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>
              <a:stCxn id="186" idx="2"/>
            </p:cNvCxnSpPr>
            <p:nvPr/>
          </p:nvCxnSpPr>
          <p:spPr>
            <a:xfrm flipV="1">
              <a:off x="2743204" y="3002073"/>
              <a:ext cx="516009" cy="349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85" idx="2"/>
            </p:cNvCxnSpPr>
            <p:nvPr/>
          </p:nvCxnSpPr>
          <p:spPr>
            <a:xfrm flipV="1">
              <a:off x="2743204" y="3411740"/>
              <a:ext cx="516009" cy="142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184" idx="2"/>
            </p:cNvCxnSpPr>
            <p:nvPr/>
          </p:nvCxnSpPr>
          <p:spPr>
            <a:xfrm flipV="1">
              <a:off x="2743204" y="3813467"/>
              <a:ext cx="516009" cy="31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>
              <a:stCxn id="183" idx="2"/>
            </p:cNvCxnSpPr>
            <p:nvPr/>
          </p:nvCxnSpPr>
          <p:spPr>
            <a:xfrm>
              <a:off x="2743204" y="4196141"/>
              <a:ext cx="516009" cy="31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10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97FBB161-9346-47E5-A075-41BAAA2BA7C2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41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5611" name="TextBox 2"/>
          <p:cNvSpPr txBox="1">
            <a:spLocks noChangeArrowheads="1"/>
          </p:cNvSpPr>
          <p:nvPr/>
        </p:nvSpPr>
        <p:spPr bwMode="auto">
          <a:xfrm>
            <a:off x="406521" y="5038726"/>
            <a:ext cx="839921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Sort rows into descending order according to number of non-zero. </a:t>
            </a:r>
          </a:p>
        </p:txBody>
      </p:sp>
    </p:spTree>
    <p:extLst>
      <p:ext uri="{BB962C8B-B14F-4D97-AF65-F5344CB8AC3E}">
        <p14:creationId xmlns:p14="http://schemas.microsoft.com/office/powerpoint/2010/main" val="29948018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JDS (Jagged Diagonal Sparse) Kernel Design for Load Balancing</a:t>
            </a:r>
          </a:p>
        </p:txBody>
      </p:sp>
      <p:grpSp>
        <p:nvGrpSpPr>
          <p:cNvPr id="25603" name="Group 32"/>
          <p:cNvGrpSpPr>
            <a:grpSpLocks/>
          </p:cNvGrpSpPr>
          <p:nvPr/>
        </p:nvGrpSpPr>
        <p:grpSpPr bwMode="auto">
          <a:xfrm rot="5400000">
            <a:off x="6286869" y="3188929"/>
            <a:ext cx="2646363" cy="430212"/>
            <a:chOff x="3228884" y="5682183"/>
            <a:chExt cx="2646587" cy="430267"/>
          </a:xfrm>
        </p:grpSpPr>
        <p:sp>
          <p:nvSpPr>
            <p:cNvPr id="34" name="Rectangle 33"/>
            <p:cNvSpPr/>
            <p:nvPr/>
          </p:nvSpPr>
          <p:spPr>
            <a:xfrm rot="10800000">
              <a:off x="5497614" y="5682183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10800000">
              <a:off x="5129283" y="5682183"/>
              <a:ext cx="377857" cy="43026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10800000">
              <a:off x="4751426" y="5682183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10800000">
              <a:off x="4375156" y="5682182"/>
              <a:ext cx="376270" cy="43026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0800000">
              <a:off x="3984597" y="5682182"/>
              <a:ext cx="376270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0800000">
              <a:off x="3606741" y="5682183"/>
              <a:ext cx="377857" cy="43026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0800000">
              <a:off x="3228884" y="5682183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</p:grpSp>
      <p:grpSp>
        <p:nvGrpSpPr>
          <p:cNvPr id="109" name="Group 108"/>
          <p:cNvGrpSpPr>
            <a:grpSpLocks/>
          </p:cNvGrpSpPr>
          <p:nvPr/>
        </p:nvGrpSpPr>
        <p:grpSpPr bwMode="auto">
          <a:xfrm>
            <a:off x="2234590" y="2063390"/>
            <a:ext cx="2667000" cy="2735262"/>
            <a:chOff x="996130" y="2724694"/>
            <a:chExt cx="1575904" cy="1625236"/>
          </a:xfrm>
        </p:grpSpPr>
        <p:grpSp>
          <p:nvGrpSpPr>
            <p:cNvPr id="25642" name="Group 111"/>
            <p:cNvGrpSpPr>
              <a:grpSpLocks/>
            </p:cNvGrpSpPr>
            <p:nvPr/>
          </p:nvGrpSpPr>
          <p:grpSpPr bwMode="auto">
            <a:xfrm>
              <a:off x="996130" y="3410494"/>
              <a:ext cx="663855" cy="228600"/>
              <a:chOff x="996130" y="2743200"/>
              <a:chExt cx="663855" cy="228600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996130" y="2743149"/>
                <a:ext cx="223253" cy="22826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213755" y="2743149"/>
                <a:ext cx="223253" cy="22826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437008" y="2743149"/>
                <a:ext cx="223253" cy="22826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5643" name="Group 113"/>
            <p:cNvGrpSpPr>
              <a:grpSpLocks/>
            </p:cNvGrpSpPr>
            <p:nvPr/>
          </p:nvGrpSpPr>
          <p:grpSpPr bwMode="auto">
            <a:xfrm>
              <a:off x="996130" y="3181894"/>
              <a:ext cx="663855" cy="228600"/>
              <a:chOff x="996130" y="2743200"/>
              <a:chExt cx="663855" cy="228600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1437008" y="2743480"/>
                <a:ext cx="223253" cy="22826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996130" y="2743480"/>
                <a:ext cx="223253" cy="22826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1213755" y="2743480"/>
                <a:ext cx="223253" cy="22826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5644" name="Group 115"/>
            <p:cNvGrpSpPr>
              <a:grpSpLocks/>
            </p:cNvGrpSpPr>
            <p:nvPr/>
          </p:nvGrpSpPr>
          <p:grpSpPr bwMode="auto">
            <a:xfrm>
              <a:off x="996130" y="2724694"/>
              <a:ext cx="1575904" cy="228600"/>
              <a:chOff x="996130" y="2743200"/>
              <a:chExt cx="1575904" cy="228600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96130" y="2743200"/>
                <a:ext cx="223253" cy="2282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213755" y="2743200"/>
                <a:ext cx="223253" cy="2282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437008" y="2743200"/>
                <a:ext cx="223253" cy="2282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1660261" y="2743200"/>
                <a:ext cx="223253" cy="2282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1891018" y="2743200"/>
                <a:ext cx="223253" cy="2282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2125528" y="2743200"/>
                <a:ext cx="223253" cy="2282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2348781" y="2743200"/>
                <a:ext cx="223253" cy="2282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5645" name="Group 116"/>
            <p:cNvGrpSpPr>
              <a:grpSpLocks/>
            </p:cNvGrpSpPr>
            <p:nvPr/>
          </p:nvGrpSpPr>
          <p:grpSpPr bwMode="auto">
            <a:xfrm>
              <a:off x="996130" y="2953294"/>
              <a:ext cx="1352834" cy="228600"/>
              <a:chOff x="996130" y="2743200"/>
              <a:chExt cx="1352834" cy="228600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1660261" y="2742869"/>
                <a:ext cx="222315" cy="22921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125528" y="2742869"/>
                <a:ext cx="223253" cy="22921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996130" y="2742869"/>
                <a:ext cx="223253" cy="22921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213755" y="2742869"/>
                <a:ext cx="223253" cy="22921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437008" y="2742869"/>
                <a:ext cx="223253" cy="22921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1891018" y="2742869"/>
                <a:ext cx="222315" cy="22921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5646" name="Group 117"/>
            <p:cNvGrpSpPr>
              <a:grpSpLocks/>
            </p:cNvGrpSpPr>
            <p:nvPr/>
          </p:nvGrpSpPr>
          <p:grpSpPr bwMode="auto">
            <a:xfrm>
              <a:off x="996130" y="3653245"/>
              <a:ext cx="440785" cy="228600"/>
              <a:chOff x="996130" y="2743200"/>
              <a:chExt cx="440785" cy="2286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213755" y="2742816"/>
                <a:ext cx="223253" cy="22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996130" y="2742816"/>
                <a:ext cx="223253" cy="22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sp>
          <p:nvSpPr>
            <p:cNvPr id="128" name="Rectangle 127"/>
            <p:cNvSpPr/>
            <p:nvPr/>
          </p:nvSpPr>
          <p:spPr>
            <a:xfrm>
              <a:off x="996130" y="3892449"/>
              <a:ext cx="223253" cy="229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996130" y="4121661"/>
              <a:ext cx="223253" cy="2282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</p:grpSp>
      <p:grpSp>
        <p:nvGrpSpPr>
          <p:cNvPr id="180" name="Group 179"/>
          <p:cNvGrpSpPr>
            <a:grpSpLocks/>
          </p:cNvGrpSpPr>
          <p:nvPr/>
        </p:nvGrpSpPr>
        <p:grpSpPr bwMode="auto">
          <a:xfrm>
            <a:off x="2022845" y="2530116"/>
            <a:ext cx="5360987" cy="1681162"/>
            <a:chOff x="3124200" y="2084196"/>
            <a:chExt cx="5360933" cy="1681580"/>
          </a:xfrm>
        </p:grpSpPr>
        <p:grpSp>
          <p:nvGrpSpPr>
            <p:cNvPr id="25627" name="Group 40"/>
            <p:cNvGrpSpPr>
              <a:grpSpLocks/>
            </p:cNvGrpSpPr>
            <p:nvPr/>
          </p:nvGrpSpPr>
          <p:grpSpPr bwMode="auto">
            <a:xfrm>
              <a:off x="6629400" y="2431430"/>
              <a:ext cx="338128" cy="313125"/>
              <a:chOff x="2832842" y="1843522"/>
              <a:chExt cx="1364974" cy="1336813"/>
            </a:xfrm>
          </p:grpSpPr>
          <p:sp>
            <p:nvSpPr>
              <p:cNvPr id="25640" name="Oval 22"/>
              <p:cNvSpPr>
                <a:spLocks noChangeArrowheads="1"/>
              </p:cNvSpPr>
              <p:nvPr/>
            </p:nvSpPr>
            <p:spPr bwMode="auto">
              <a:xfrm>
                <a:off x="2832842" y="1843522"/>
                <a:ext cx="1364974" cy="1336813"/>
              </a:xfrm>
              <a:prstGeom prst="ellipse">
                <a:avLst/>
              </a:prstGeom>
              <a:solidFill>
                <a:srgbClr val="00B8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Times New Roman" panose="02020603050405020304" pitchFamily="18" charset="0"/>
                  <a:buNone/>
                </a:pPr>
                <a:endParaRPr lang="en-US" altLang="en-US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3338966" y="1981300"/>
                <a:ext cx="352467" cy="1037211"/>
              </a:xfrm>
              <a:custGeom>
                <a:avLst/>
                <a:gdLst>
                  <a:gd name="connsiteX0" fmla="*/ 222106 w 864968"/>
                  <a:gd name="connsiteY0" fmla="*/ 0 h 2429691"/>
                  <a:gd name="connsiteX1" fmla="*/ 862186 w 864968"/>
                  <a:gd name="connsiteY1" fmla="*/ 352697 h 2429691"/>
                  <a:gd name="connsiteX2" fmla="*/ 38 w 864968"/>
                  <a:gd name="connsiteY2" fmla="*/ 718457 h 2429691"/>
                  <a:gd name="connsiteX3" fmla="*/ 822998 w 864968"/>
                  <a:gd name="connsiteY3" fmla="*/ 1071154 h 2429691"/>
                  <a:gd name="connsiteX4" fmla="*/ 39226 w 864968"/>
                  <a:gd name="connsiteY4" fmla="*/ 1358537 h 2429691"/>
                  <a:gd name="connsiteX5" fmla="*/ 836061 w 864968"/>
                  <a:gd name="connsiteY5" fmla="*/ 1658983 h 2429691"/>
                  <a:gd name="connsiteX6" fmla="*/ 91478 w 864968"/>
                  <a:gd name="connsiteY6" fmla="*/ 1998617 h 2429691"/>
                  <a:gd name="connsiteX7" fmla="*/ 483363 w 864968"/>
                  <a:gd name="connsiteY7" fmla="*/ 2194560 h 2429691"/>
                  <a:gd name="connsiteX8" fmla="*/ 535615 w 864968"/>
                  <a:gd name="connsiteY8" fmla="*/ 2429691 h 2429691"/>
                  <a:gd name="connsiteX9" fmla="*/ 535615 w 864968"/>
                  <a:gd name="connsiteY9" fmla="*/ 2429691 h 2429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64968" h="2429691">
                    <a:moveTo>
                      <a:pt x="222106" y="0"/>
                    </a:moveTo>
                    <a:cubicBezTo>
                      <a:pt x="560651" y="116477"/>
                      <a:pt x="899197" y="232954"/>
                      <a:pt x="862186" y="352697"/>
                    </a:cubicBezTo>
                    <a:cubicBezTo>
                      <a:pt x="825175" y="472440"/>
                      <a:pt x="6569" y="598714"/>
                      <a:pt x="38" y="718457"/>
                    </a:cubicBezTo>
                    <a:cubicBezTo>
                      <a:pt x="-6493" y="838200"/>
                      <a:pt x="816467" y="964474"/>
                      <a:pt x="822998" y="1071154"/>
                    </a:cubicBezTo>
                    <a:cubicBezTo>
                      <a:pt x="829529" y="1177834"/>
                      <a:pt x="37049" y="1260566"/>
                      <a:pt x="39226" y="1358537"/>
                    </a:cubicBezTo>
                    <a:cubicBezTo>
                      <a:pt x="41403" y="1456508"/>
                      <a:pt x="827352" y="1552303"/>
                      <a:pt x="836061" y="1658983"/>
                    </a:cubicBezTo>
                    <a:cubicBezTo>
                      <a:pt x="844770" y="1765663"/>
                      <a:pt x="150261" y="1909354"/>
                      <a:pt x="91478" y="1998617"/>
                    </a:cubicBezTo>
                    <a:cubicBezTo>
                      <a:pt x="32695" y="2087880"/>
                      <a:pt x="409340" y="2122714"/>
                      <a:pt x="483363" y="2194560"/>
                    </a:cubicBezTo>
                    <a:cubicBezTo>
                      <a:pt x="557386" y="2266406"/>
                      <a:pt x="535615" y="2429691"/>
                      <a:pt x="535615" y="2429691"/>
                    </a:cubicBezTo>
                    <a:lnTo>
                      <a:pt x="535615" y="2429691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5628" name="Group 43"/>
            <p:cNvGrpSpPr>
              <a:grpSpLocks/>
            </p:cNvGrpSpPr>
            <p:nvPr/>
          </p:nvGrpSpPr>
          <p:grpSpPr bwMode="auto">
            <a:xfrm>
              <a:off x="6629400" y="2084196"/>
              <a:ext cx="338128" cy="313125"/>
              <a:chOff x="2832842" y="1843522"/>
              <a:chExt cx="1364974" cy="1336813"/>
            </a:xfrm>
          </p:grpSpPr>
          <p:sp>
            <p:nvSpPr>
              <p:cNvPr id="25638" name="Oval 22"/>
              <p:cNvSpPr>
                <a:spLocks noChangeArrowheads="1"/>
              </p:cNvSpPr>
              <p:nvPr/>
            </p:nvSpPr>
            <p:spPr bwMode="auto">
              <a:xfrm>
                <a:off x="2832842" y="1843522"/>
                <a:ext cx="1364974" cy="1336813"/>
              </a:xfrm>
              <a:prstGeom prst="ellipse">
                <a:avLst/>
              </a:prstGeom>
              <a:solidFill>
                <a:srgbClr val="00B8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Times New Roman" panose="02020603050405020304" pitchFamily="18" charset="0"/>
                  <a:buNone/>
                </a:pPr>
                <a:endParaRPr lang="en-US" altLang="en-US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3338966" y="1979105"/>
                <a:ext cx="352467" cy="1037207"/>
              </a:xfrm>
              <a:custGeom>
                <a:avLst/>
                <a:gdLst>
                  <a:gd name="connsiteX0" fmla="*/ 222106 w 864968"/>
                  <a:gd name="connsiteY0" fmla="*/ 0 h 2429691"/>
                  <a:gd name="connsiteX1" fmla="*/ 862186 w 864968"/>
                  <a:gd name="connsiteY1" fmla="*/ 352697 h 2429691"/>
                  <a:gd name="connsiteX2" fmla="*/ 38 w 864968"/>
                  <a:gd name="connsiteY2" fmla="*/ 718457 h 2429691"/>
                  <a:gd name="connsiteX3" fmla="*/ 822998 w 864968"/>
                  <a:gd name="connsiteY3" fmla="*/ 1071154 h 2429691"/>
                  <a:gd name="connsiteX4" fmla="*/ 39226 w 864968"/>
                  <a:gd name="connsiteY4" fmla="*/ 1358537 h 2429691"/>
                  <a:gd name="connsiteX5" fmla="*/ 836061 w 864968"/>
                  <a:gd name="connsiteY5" fmla="*/ 1658983 h 2429691"/>
                  <a:gd name="connsiteX6" fmla="*/ 91478 w 864968"/>
                  <a:gd name="connsiteY6" fmla="*/ 1998617 h 2429691"/>
                  <a:gd name="connsiteX7" fmla="*/ 483363 w 864968"/>
                  <a:gd name="connsiteY7" fmla="*/ 2194560 h 2429691"/>
                  <a:gd name="connsiteX8" fmla="*/ 535615 w 864968"/>
                  <a:gd name="connsiteY8" fmla="*/ 2429691 h 2429691"/>
                  <a:gd name="connsiteX9" fmla="*/ 535615 w 864968"/>
                  <a:gd name="connsiteY9" fmla="*/ 2429691 h 2429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64968" h="2429691">
                    <a:moveTo>
                      <a:pt x="222106" y="0"/>
                    </a:moveTo>
                    <a:cubicBezTo>
                      <a:pt x="560651" y="116477"/>
                      <a:pt x="899197" y="232954"/>
                      <a:pt x="862186" y="352697"/>
                    </a:cubicBezTo>
                    <a:cubicBezTo>
                      <a:pt x="825175" y="472440"/>
                      <a:pt x="6569" y="598714"/>
                      <a:pt x="38" y="718457"/>
                    </a:cubicBezTo>
                    <a:cubicBezTo>
                      <a:pt x="-6493" y="838200"/>
                      <a:pt x="816467" y="964474"/>
                      <a:pt x="822998" y="1071154"/>
                    </a:cubicBezTo>
                    <a:cubicBezTo>
                      <a:pt x="829529" y="1177834"/>
                      <a:pt x="37049" y="1260566"/>
                      <a:pt x="39226" y="1358537"/>
                    </a:cubicBezTo>
                    <a:cubicBezTo>
                      <a:pt x="41403" y="1456508"/>
                      <a:pt x="827352" y="1552303"/>
                      <a:pt x="836061" y="1658983"/>
                    </a:cubicBezTo>
                    <a:cubicBezTo>
                      <a:pt x="844770" y="1765663"/>
                      <a:pt x="150261" y="1909354"/>
                      <a:pt x="91478" y="1998617"/>
                    </a:cubicBezTo>
                    <a:cubicBezTo>
                      <a:pt x="32695" y="2087880"/>
                      <a:pt x="409340" y="2122714"/>
                      <a:pt x="483363" y="2194560"/>
                    </a:cubicBezTo>
                    <a:cubicBezTo>
                      <a:pt x="557386" y="2266406"/>
                      <a:pt x="535615" y="2429691"/>
                      <a:pt x="535615" y="2429691"/>
                    </a:cubicBezTo>
                    <a:lnTo>
                      <a:pt x="535615" y="2429691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5629" name="Group 46"/>
            <p:cNvGrpSpPr>
              <a:grpSpLocks/>
            </p:cNvGrpSpPr>
            <p:nvPr/>
          </p:nvGrpSpPr>
          <p:grpSpPr bwMode="auto">
            <a:xfrm>
              <a:off x="6629400" y="2809885"/>
              <a:ext cx="338128" cy="313125"/>
              <a:chOff x="2832842" y="1843522"/>
              <a:chExt cx="1364974" cy="1336813"/>
            </a:xfrm>
          </p:grpSpPr>
          <p:sp>
            <p:nvSpPr>
              <p:cNvPr id="25636" name="Oval 22"/>
              <p:cNvSpPr>
                <a:spLocks noChangeArrowheads="1"/>
              </p:cNvSpPr>
              <p:nvPr/>
            </p:nvSpPr>
            <p:spPr bwMode="auto">
              <a:xfrm>
                <a:off x="2832842" y="1843522"/>
                <a:ext cx="1364974" cy="1336813"/>
              </a:xfrm>
              <a:prstGeom prst="ellipse">
                <a:avLst/>
              </a:prstGeom>
              <a:solidFill>
                <a:srgbClr val="00B8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Times New Roman" panose="02020603050405020304" pitchFamily="18" charset="0"/>
                  <a:buNone/>
                </a:pPr>
                <a:endParaRPr lang="en-US" altLang="en-US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3338966" y="1979011"/>
                <a:ext cx="352467" cy="1037211"/>
              </a:xfrm>
              <a:custGeom>
                <a:avLst/>
                <a:gdLst>
                  <a:gd name="connsiteX0" fmla="*/ 222106 w 864968"/>
                  <a:gd name="connsiteY0" fmla="*/ 0 h 2429691"/>
                  <a:gd name="connsiteX1" fmla="*/ 862186 w 864968"/>
                  <a:gd name="connsiteY1" fmla="*/ 352697 h 2429691"/>
                  <a:gd name="connsiteX2" fmla="*/ 38 w 864968"/>
                  <a:gd name="connsiteY2" fmla="*/ 718457 h 2429691"/>
                  <a:gd name="connsiteX3" fmla="*/ 822998 w 864968"/>
                  <a:gd name="connsiteY3" fmla="*/ 1071154 h 2429691"/>
                  <a:gd name="connsiteX4" fmla="*/ 39226 w 864968"/>
                  <a:gd name="connsiteY4" fmla="*/ 1358537 h 2429691"/>
                  <a:gd name="connsiteX5" fmla="*/ 836061 w 864968"/>
                  <a:gd name="connsiteY5" fmla="*/ 1658983 h 2429691"/>
                  <a:gd name="connsiteX6" fmla="*/ 91478 w 864968"/>
                  <a:gd name="connsiteY6" fmla="*/ 1998617 h 2429691"/>
                  <a:gd name="connsiteX7" fmla="*/ 483363 w 864968"/>
                  <a:gd name="connsiteY7" fmla="*/ 2194560 h 2429691"/>
                  <a:gd name="connsiteX8" fmla="*/ 535615 w 864968"/>
                  <a:gd name="connsiteY8" fmla="*/ 2429691 h 2429691"/>
                  <a:gd name="connsiteX9" fmla="*/ 535615 w 864968"/>
                  <a:gd name="connsiteY9" fmla="*/ 2429691 h 2429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64968" h="2429691">
                    <a:moveTo>
                      <a:pt x="222106" y="0"/>
                    </a:moveTo>
                    <a:cubicBezTo>
                      <a:pt x="560651" y="116477"/>
                      <a:pt x="899197" y="232954"/>
                      <a:pt x="862186" y="352697"/>
                    </a:cubicBezTo>
                    <a:cubicBezTo>
                      <a:pt x="825175" y="472440"/>
                      <a:pt x="6569" y="598714"/>
                      <a:pt x="38" y="718457"/>
                    </a:cubicBezTo>
                    <a:cubicBezTo>
                      <a:pt x="-6493" y="838200"/>
                      <a:pt x="816467" y="964474"/>
                      <a:pt x="822998" y="1071154"/>
                    </a:cubicBezTo>
                    <a:cubicBezTo>
                      <a:pt x="829529" y="1177834"/>
                      <a:pt x="37049" y="1260566"/>
                      <a:pt x="39226" y="1358537"/>
                    </a:cubicBezTo>
                    <a:cubicBezTo>
                      <a:pt x="41403" y="1456508"/>
                      <a:pt x="827352" y="1552303"/>
                      <a:pt x="836061" y="1658983"/>
                    </a:cubicBezTo>
                    <a:cubicBezTo>
                      <a:pt x="844770" y="1765663"/>
                      <a:pt x="150261" y="1909354"/>
                      <a:pt x="91478" y="1998617"/>
                    </a:cubicBezTo>
                    <a:cubicBezTo>
                      <a:pt x="32695" y="2087880"/>
                      <a:pt x="409340" y="2122714"/>
                      <a:pt x="483363" y="2194560"/>
                    </a:cubicBezTo>
                    <a:cubicBezTo>
                      <a:pt x="557386" y="2266406"/>
                      <a:pt x="535615" y="2429691"/>
                      <a:pt x="535615" y="2429691"/>
                    </a:cubicBezTo>
                    <a:lnTo>
                      <a:pt x="535615" y="2429691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cxnSp>
          <p:nvCxnSpPr>
            <p:cNvPr id="111" name="Straight Arrow Connector 110"/>
            <p:cNvCxnSpPr>
              <a:stCxn id="25640" idx="6"/>
              <a:endCxn id="39" idx="0"/>
            </p:cNvCxnSpPr>
            <p:nvPr/>
          </p:nvCxnSpPr>
          <p:spPr>
            <a:xfrm flipV="1">
              <a:off x="6967498" y="2242985"/>
              <a:ext cx="1517635" cy="3445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25638" idx="6"/>
              <a:endCxn id="37" idx="0"/>
            </p:cNvCxnSpPr>
            <p:nvPr/>
          </p:nvCxnSpPr>
          <p:spPr>
            <a:xfrm>
              <a:off x="6967498" y="2241397"/>
              <a:ext cx="1517635" cy="7701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25636" idx="6"/>
              <a:endCxn id="35" idx="0"/>
            </p:cNvCxnSpPr>
            <p:nvPr/>
          </p:nvCxnSpPr>
          <p:spPr>
            <a:xfrm>
              <a:off x="6967498" y="2967065"/>
              <a:ext cx="1517635" cy="7987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endCxn id="25640" idx="2"/>
            </p:cNvCxnSpPr>
            <p:nvPr/>
          </p:nvCxnSpPr>
          <p:spPr>
            <a:xfrm>
              <a:off x="3124200" y="2587558"/>
              <a:ext cx="35051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endCxn id="25638" idx="2"/>
            </p:cNvCxnSpPr>
            <p:nvPr/>
          </p:nvCxnSpPr>
          <p:spPr>
            <a:xfrm>
              <a:off x="3124200" y="2231870"/>
              <a:ext cx="3505165" cy="95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endCxn id="25636" idx="2"/>
            </p:cNvCxnSpPr>
            <p:nvPr/>
          </p:nvCxnSpPr>
          <p:spPr>
            <a:xfrm>
              <a:off x="3124200" y="2967065"/>
              <a:ext cx="35051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151438" y="5867400"/>
            <a:ext cx="1260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JDS Format</a:t>
            </a:r>
          </a:p>
        </p:txBody>
      </p:sp>
      <p:grpSp>
        <p:nvGrpSpPr>
          <p:cNvPr id="25608" name="Group 172"/>
          <p:cNvGrpSpPr>
            <a:grpSpLocks/>
          </p:cNvGrpSpPr>
          <p:nvPr/>
        </p:nvGrpSpPr>
        <p:grpSpPr bwMode="auto">
          <a:xfrm>
            <a:off x="1222745" y="2063391"/>
            <a:ext cx="946150" cy="2732087"/>
            <a:chOff x="2312932" y="1658746"/>
            <a:chExt cx="946281" cy="2732701"/>
          </a:xfrm>
        </p:grpSpPr>
        <p:grpSp>
          <p:nvGrpSpPr>
            <p:cNvPr id="25612" name="Group 173"/>
            <p:cNvGrpSpPr>
              <a:grpSpLocks/>
            </p:cNvGrpSpPr>
            <p:nvPr/>
          </p:nvGrpSpPr>
          <p:grpSpPr bwMode="auto">
            <a:xfrm rot="5400000">
              <a:off x="1161715" y="2809963"/>
              <a:ext cx="2732701" cy="430267"/>
              <a:chOff x="3228884" y="5682183"/>
              <a:chExt cx="2646587" cy="430267"/>
            </a:xfrm>
          </p:grpSpPr>
          <p:sp>
            <p:nvSpPr>
              <p:cNvPr id="183" name="Rectangle 182"/>
              <p:cNvSpPr/>
              <p:nvPr/>
            </p:nvSpPr>
            <p:spPr>
              <a:xfrm rot="10800000">
                <a:off x="5498706" y="5682178"/>
                <a:ext cx="376765" cy="430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 rot="10800000">
                <a:off x="5129629" y="5682178"/>
                <a:ext cx="376765" cy="430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5" name="Rectangle 184"/>
              <p:cNvSpPr/>
              <p:nvPr/>
            </p:nvSpPr>
            <p:spPr>
              <a:xfrm rot="10800000">
                <a:off x="4751326" y="5682178"/>
                <a:ext cx="378304" cy="430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 rot="10800000">
                <a:off x="4374559" y="5682178"/>
                <a:ext cx="376766" cy="430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 rot="10800000">
                <a:off x="3983953" y="5682178"/>
                <a:ext cx="376766" cy="430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 rot="10800000">
                <a:off x="3605650" y="5682178"/>
                <a:ext cx="378304" cy="430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rot="10800000">
                <a:off x="3228884" y="5682178"/>
                <a:ext cx="376765" cy="430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cxnSp>
          <p:nvCxnSpPr>
            <p:cNvPr id="175" name="Straight Arrow Connector 174"/>
            <p:cNvCxnSpPr>
              <a:stCxn id="189" idx="2"/>
            </p:cNvCxnSpPr>
            <p:nvPr/>
          </p:nvCxnSpPr>
          <p:spPr>
            <a:xfrm flipV="1">
              <a:off x="2743204" y="1847700"/>
              <a:ext cx="516009" cy="63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88" idx="2"/>
            </p:cNvCxnSpPr>
            <p:nvPr/>
          </p:nvCxnSpPr>
          <p:spPr>
            <a:xfrm flipV="1">
              <a:off x="2743204" y="2231962"/>
              <a:ext cx="516009" cy="111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187" idx="2"/>
            </p:cNvCxnSpPr>
            <p:nvPr/>
          </p:nvCxnSpPr>
          <p:spPr>
            <a:xfrm flipV="1">
              <a:off x="2743204" y="2617811"/>
              <a:ext cx="516009" cy="158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>
              <a:stCxn id="186" idx="2"/>
            </p:cNvCxnSpPr>
            <p:nvPr/>
          </p:nvCxnSpPr>
          <p:spPr>
            <a:xfrm flipV="1">
              <a:off x="2743204" y="3002073"/>
              <a:ext cx="516009" cy="349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85" idx="2"/>
            </p:cNvCxnSpPr>
            <p:nvPr/>
          </p:nvCxnSpPr>
          <p:spPr>
            <a:xfrm flipV="1">
              <a:off x="2743204" y="3411740"/>
              <a:ext cx="516009" cy="142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184" idx="2"/>
            </p:cNvCxnSpPr>
            <p:nvPr/>
          </p:nvCxnSpPr>
          <p:spPr>
            <a:xfrm flipV="1">
              <a:off x="2743204" y="3813467"/>
              <a:ext cx="516009" cy="31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>
              <a:stCxn id="183" idx="2"/>
            </p:cNvCxnSpPr>
            <p:nvPr/>
          </p:nvCxnSpPr>
          <p:spPr>
            <a:xfrm>
              <a:off x="2743204" y="4196141"/>
              <a:ext cx="516009" cy="31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10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97FBB161-9346-47E5-A075-41BAAA2BA7C2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42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5611" name="TextBox 2"/>
          <p:cNvSpPr txBox="1">
            <a:spLocks noChangeArrowheads="1"/>
          </p:cNvSpPr>
          <p:nvPr/>
        </p:nvSpPr>
        <p:spPr bwMode="auto">
          <a:xfrm>
            <a:off x="406521" y="5038726"/>
            <a:ext cx="839921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tx1"/>
                </a:solidFill>
              </a:rPr>
              <a:t>根据非零元素的数量将行按降序排列。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tx1"/>
                </a:solidFill>
              </a:rPr>
              <a:t>跟踪原始行号，以便可以正确生成输出向量。</a:t>
            </a:r>
            <a:r>
              <a:rPr lang="en-US" altLang="en-US" sz="2200" dirty="0">
                <a:solidFill>
                  <a:schemeClr val="tx1"/>
                </a:solidFill>
              </a:rPr>
              <a:t>     </a:t>
            </a:r>
            <a:r>
              <a:rPr lang="en-US" altLang="en-US" sz="2000" dirty="0" err="1">
                <a:solidFill>
                  <a:srgbClr val="1D07BF"/>
                </a:solidFill>
              </a:rPr>
              <a:t>jds_row_index</a:t>
            </a:r>
            <a:endParaRPr lang="en-US" altLang="en-US" sz="2000" dirty="0">
              <a:solidFill>
                <a:srgbClr val="1D07BF"/>
              </a:solidFill>
            </a:endParaRPr>
          </a:p>
          <a:p>
            <a:endParaRPr lang="en-US" altLang="en-US" sz="2200" dirty="0">
              <a:solidFill>
                <a:schemeClr val="tx1"/>
              </a:solidFill>
            </a:endParaRPr>
          </a:p>
        </p:txBody>
      </p:sp>
      <p:sp>
        <p:nvSpPr>
          <p:cNvPr id="107" name="TextBox 2"/>
          <p:cNvSpPr txBox="1">
            <a:spLocks noChangeArrowheads="1"/>
          </p:cNvSpPr>
          <p:nvPr/>
        </p:nvSpPr>
        <p:spPr bwMode="auto">
          <a:xfrm>
            <a:off x="4945679" y="3731185"/>
            <a:ext cx="14943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Access with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col_index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23691" y="1722583"/>
            <a:ext cx="1551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Perm with </a:t>
            </a:r>
          </a:p>
          <a:p>
            <a:r>
              <a:rPr lang="en-US" altLang="en-US" dirty="0" err="1">
                <a:solidFill>
                  <a:srgbClr val="1D07BF"/>
                </a:solidFill>
              </a:rPr>
              <a:t>jds_row_index</a:t>
            </a:r>
            <a:endParaRPr lang="en-US" altLang="en-US" dirty="0">
              <a:solidFill>
                <a:srgbClr val="1D07B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874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882162" y="2253425"/>
            <a:ext cx="5457092" cy="3181293"/>
            <a:chOff x="1489075" y="990600"/>
            <a:chExt cx="6130925" cy="3725862"/>
          </a:xfrm>
        </p:grpSpPr>
        <p:sp>
          <p:nvSpPr>
            <p:cNvPr id="11" name="Rectangle 10"/>
            <p:cNvSpPr/>
            <p:nvPr/>
          </p:nvSpPr>
          <p:spPr>
            <a:xfrm>
              <a:off x="1620838" y="1123950"/>
              <a:ext cx="630237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dirty="0"/>
                <a:t>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13000" y="2667000"/>
              <a:ext cx="630238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dirty="0"/>
                <a:t>4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87700" y="2667000"/>
              <a:ext cx="630238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20838" y="3397249"/>
              <a:ext cx="630237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489075" y="990600"/>
              <a:ext cx="2493963" cy="31543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403475" y="1123950"/>
              <a:ext cx="628650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620838" y="2667000"/>
              <a:ext cx="630237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13000" y="3397249"/>
              <a:ext cx="630238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31756" name="TextBox 27"/>
            <p:cNvSpPr txBox="1">
              <a:spLocks noChangeArrowheads="1"/>
            </p:cNvSpPr>
            <p:nvPr/>
          </p:nvSpPr>
          <p:spPr bwMode="auto">
            <a:xfrm>
              <a:off x="2335212" y="4254500"/>
              <a:ext cx="76517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rPr>
                <a:t>CSR</a:t>
              </a:r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4135438" y="2201863"/>
              <a:ext cx="838200" cy="73183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265738" y="1897063"/>
              <a:ext cx="630237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dirty="0"/>
                <a:t>3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49963" y="1100138"/>
              <a:ext cx="630237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dirty="0"/>
                <a:t>4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824663" y="1100138"/>
              <a:ext cx="630237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265738" y="2667000"/>
              <a:ext cx="630237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126038" y="990600"/>
              <a:ext cx="2493962" cy="31543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48375" y="1897063"/>
              <a:ext cx="628650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257800" y="1100138"/>
              <a:ext cx="630238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57900" y="2667000"/>
              <a:ext cx="630238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31766" name="TextBox 27"/>
            <p:cNvSpPr txBox="1">
              <a:spLocks noChangeArrowheads="1"/>
            </p:cNvSpPr>
            <p:nvPr/>
          </p:nvSpPr>
          <p:spPr bwMode="auto">
            <a:xfrm>
              <a:off x="5929312" y="4254500"/>
              <a:ext cx="6985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Arial" charset="0"/>
                </a:rPr>
                <a:t>JDS</a:t>
              </a:r>
            </a:p>
          </p:txBody>
        </p:sp>
      </p:grpSp>
      <p:sp>
        <p:nvSpPr>
          <p:cNvPr id="3174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Sorting Rows According to Length (Regularization)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43</a:t>
            </a:fld>
            <a:endParaRPr lang="es-ES" dirty="0"/>
          </a:p>
        </p:txBody>
      </p:sp>
      <p:sp>
        <p:nvSpPr>
          <p:cNvPr id="3" name="TextBox 2"/>
          <p:cNvSpPr txBox="1"/>
          <p:nvPr/>
        </p:nvSpPr>
        <p:spPr>
          <a:xfrm>
            <a:off x="7014758" y="225342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14757" y="305035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14756" y="380897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 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14755" y="450483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 1</a:t>
            </a:r>
          </a:p>
        </p:txBody>
      </p:sp>
      <p:sp>
        <p:nvSpPr>
          <p:cNvPr id="6" name="矩形 5"/>
          <p:cNvSpPr/>
          <p:nvPr/>
        </p:nvSpPr>
        <p:spPr>
          <a:xfrm>
            <a:off x="6555965" y="1555312"/>
            <a:ext cx="1610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>
                <a:solidFill>
                  <a:srgbClr val="1D07BF"/>
                </a:solidFill>
              </a:rPr>
              <a:t>jds_row_index</a:t>
            </a:r>
            <a:endParaRPr lang="en-US" altLang="en-US" dirty="0">
              <a:solidFill>
                <a:srgbClr val="1D07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7419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F360487-F91B-46F3-8D32-AB6F55B5E146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0608" y="1065325"/>
            <a:ext cx="8537069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SpMV_JDS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num_rows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float *data, </a:t>
            </a:r>
          </a:p>
          <a:p>
            <a:pPr lvl="1">
              <a:defRPr/>
            </a:pP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col_index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jds_row_ptr,int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jds_row_index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1">
              <a:defRPr/>
            </a:pP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float *x, float *y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2. 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row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3.    if (row &lt;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num_rows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4.      float dot = 0;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5.   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row_start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jds_row_ptr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[row];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6.   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row_end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jds_row_ptr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[row+1];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7.      </a:t>
            </a:r>
            <a:r>
              <a:rPr lang="en-US" sz="18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8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8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row_start</a:t>
            </a:r>
            <a:r>
              <a:rPr lang="en-US" sz="18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8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8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row_end</a:t>
            </a:r>
            <a:r>
              <a:rPr lang="en-US" sz="18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8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++) { 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8.        dot += data[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* x[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col_index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]];</a:t>
            </a:r>
          </a:p>
          <a:p>
            <a:pPr>
              <a:defRPr/>
            </a:pPr>
            <a:r>
              <a:rPr lang="en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9.      y[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jds_row_index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[row]] = dot;</a:t>
            </a:r>
          </a:p>
          <a:p>
            <a:pPr>
              <a:defRPr/>
            </a:pPr>
            <a:r>
              <a:rPr lang="en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defRPr/>
            </a:pPr>
            <a:r>
              <a:rPr lang="en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sp>
        <p:nvSpPr>
          <p:cNvPr id="15363" name="Title 4"/>
          <p:cNvSpPr>
            <a:spLocks noGrp="1"/>
          </p:cNvSpPr>
          <p:nvPr>
            <p:ph type="title"/>
          </p:nvPr>
        </p:nvSpPr>
        <p:spPr>
          <a:xfrm>
            <a:off x="657349" y="-2309"/>
            <a:ext cx="8304213" cy="1141413"/>
          </a:xfrm>
        </p:spPr>
        <p:txBody>
          <a:bodyPr/>
          <a:lstStyle/>
          <a:p>
            <a:r>
              <a:rPr lang="en-US" sz="3600" dirty="0"/>
              <a:t>A Parallel </a:t>
            </a:r>
            <a:r>
              <a:rPr lang="en-US" sz="3600" dirty="0" err="1"/>
              <a:t>SpMV</a:t>
            </a:r>
            <a:r>
              <a:rPr lang="en-US" sz="3600" dirty="0"/>
              <a:t>/JDS Kernel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675" y="4627782"/>
            <a:ext cx="6219402" cy="197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303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Divide into sections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45</a:t>
            </a:fld>
            <a:endParaRPr lang="es-E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462" y="1476375"/>
            <a:ext cx="4038600" cy="36766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138854" y="1576389"/>
            <a:ext cx="4062046" cy="876665"/>
          </a:xfrm>
          <a:prstGeom prst="rect">
            <a:avLst/>
          </a:prstGeom>
          <a:solidFill>
            <a:srgbClr val="92D050">
              <a:alpha val="3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138854" y="2507154"/>
            <a:ext cx="4062046" cy="1625231"/>
          </a:xfrm>
          <a:prstGeom prst="rect">
            <a:avLst/>
          </a:prstGeom>
          <a:solidFill>
            <a:schemeClr val="accent2">
              <a:lumMod val="40000"/>
              <a:lumOff val="60000"/>
              <a:alpha val="3098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138854" y="4204372"/>
            <a:ext cx="4062046" cy="876665"/>
          </a:xfrm>
          <a:prstGeom prst="rect">
            <a:avLst/>
          </a:prstGeom>
          <a:solidFill>
            <a:srgbClr val="00B0F0">
              <a:alpha val="3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5896" y="5321425"/>
            <a:ext cx="7768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LTStd-Roman"/>
              </a:rPr>
              <a:t>在每个</a:t>
            </a:r>
            <a:r>
              <a:rPr lang="en-US" altLang="zh-CN" dirty="0">
                <a:latin typeface="TimesLTStd-Roman"/>
              </a:rPr>
              <a:t>section</a:t>
            </a:r>
            <a:r>
              <a:rPr lang="zh-CN" altLang="en-US" dirty="0">
                <a:latin typeface="TimesLTStd-Roman"/>
              </a:rPr>
              <a:t>内，我们只需要对行进行填充（补齐），使其与该部分中元素数量最多的行相匹配。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38654" y="1784838"/>
            <a:ext cx="106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Section 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38654" y="3044244"/>
            <a:ext cx="106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Section 2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538654" y="4444678"/>
            <a:ext cx="106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Section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7017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JDS format and sectioned ELL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46</a:t>
            </a:fld>
            <a:endParaRPr lang="es-ES" dirty="0"/>
          </a:p>
        </p:txBody>
      </p:sp>
      <p:sp>
        <p:nvSpPr>
          <p:cNvPr id="8" name="矩形 7"/>
          <p:cNvSpPr/>
          <p:nvPr/>
        </p:nvSpPr>
        <p:spPr>
          <a:xfrm>
            <a:off x="1037492" y="5321425"/>
            <a:ext cx="73064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然后我们可以独立地转置（</a:t>
            </a:r>
            <a:r>
              <a:rPr lang="en-US" altLang="zh-CN" sz="2000" dirty="0"/>
              <a:t> transpose </a:t>
            </a:r>
            <a:r>
              <a:rPr lang="zh-CN" altLang="en-US" sz="2000" dirty="0"/>
              <a:t>）每个</a:t>
            </a:r>
            <a:r>
              <a:rPr lang="en-US" altLang="zh-CN" sz="2000" dirty="0"/>
              <a:t>section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并在每个</a:t>
            </a:r>
            <a:r>
              <a:rPr lang="en-US" altLang="zh-CN" sz="2000" dirty="0"/>
              <a:t>section</a:t>
            </a:r>
            <a:r>
              <a:rPr lang="zh-CN" altLang="en-US" sz="2000" dirty="0"/>
              <a:t>上启动一个单独的</a:t>
            </a:r>
            <a:r>
              <a:rPr lang="en-US" altLang="zh-CN" sz="2000" dirty="0"/>
              <a:t>Kernel</a:t>
            </a:r>
            <a:r>
              <a:rPr lang="zh-CN" altLang="en-US" sz="2000" dirty="0"/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038" y="1690689"/>
            <a:ext cx="6031156" cy="28662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88" y="3354629"/>
            <a:ext cx="1894742" cy="163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883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Questions</a:t>
            </a:r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对行进行排序是否会得到错误的结果？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不会。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唯一的额外步骤是使用 </a:t>
            </a:r>
            <a:r>
              <a:rPr lang="en-US" altLang="zh-CN" sz="2000" dirty="0" err="1"/>
              <a:t>jds_row_index</a:t>
            </a:r>
            <a:r>
              <a:rPr lang="en-US" altLang="zh-CN" sz="2000" dirty="0"/>
              <a:t> </a:t>
            </a:r>
            <a:r>
              <a:rPr lang="zh-CN" altLang="en-US" sz="2000" dirty="0"/>
              <a:t>数组将最终解重新排序回原始顺序。</a:t>
            </a:r>
          </a:p>
          <a:p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排序是否会产生显著的开销？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迭代方法。平摊开销</a:t>
            </a:r>
            <a:endParaRPr lang="en-US" altLang="en-US" sz="2000" dirty="0"/>
          </a:p>
          <a:p>
            <a:pPr lvl="1"/>
            <a:endParaRPr lang="en-US" altLang="en-US" sz="18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</p:txBody>
      </p:sp>
      <p:sp>
        <p:nvSpPr>
          <p:cNvPr id="1024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D8770F3A-7761-4CDB-86B4-32037E5FFCD6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47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5182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Take advantages of New Devices</a:t>
            </a:r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628650" y="171132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在相对较新的设备中：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内存合并硬件放宽了地址对齐（</a:t>
            </a:r>
            <a:r>
              <a:rPr lang="en-US" dirty="0"/>
              <a:t>coalescing</a:t>
            </a:r>
            <a:r>
              <a:rPr lang="zh-CN" altLang="en-US" sz="2000" dirty="0"/>
              <a:t>）要求，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允许简单地转置 </a:t>
            </a:r>
            <a:r>
              <a:rPr lang="en-US" altLang="zh-CN" sz="2000" dirty="0"/>
              <a:t>JDS-CSR </a:t>
            </a:r>
            <a:r>
              <a:rPr lang="zh-CN" altLang="en-US" sz="2000" dirty="0"/>
              <a:t>表示法。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endParaRPr lang="zh-CN" altLang="en-US" sz="20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在实践中：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虽然分段的 </a:t>
            </a:r>
            <a:r>
              <a:rPr lang="en-US" altLang="zh-CN" sz="2000" dirty="0"/>
              <a:t>JDS-ELL </a:t>
            </a:r>
            <a:r>
              <a:rPr lang="zh-CN" altLang="en-US" sz="2000" dirty="0"/>
              <a:t>在较旧的 </a:t>
            </a:r>
            <a:r>
              <a:rPr lang="en-US" altLang="zh-CN" sz="2000" dirty="0"/>
              <a:t>CUDA </a:t>
            </a:r>
            <a:r>
              <a:rPr lang="zh-CN" altLang="en-US" sz="2000" dirty="0"/>
              <a:t>设备上往往表现出最佳性能，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但转置的 </a:t>
            </a:r>
            <a:r>
              <a:rPr lang="en-US" altLang="zh-CN" sz="2000" dirty="0"/>
              <a:t>JDS-CSR </a:t>
            </a:r>
            <a:r>
              <a:rPr lang="zh-CN" altLang="en-US" sz="2000" dirty="0"/>
              <a:t>在 </a:t>
            </a:r>
            <a:r>
              <a:rPr lang="en-US" altLang="zh-CN" sz="2000" dirty="0"/>
              <a:t>Fermi </a:t>
            </a:r>
            <a:r>
              <a:rPr lang="zh-CN" altLang="en-US" sz="2000" dirty="0"/>
              <a:t>和 </a:t>
            </a:r>
            <a:r>
              <a:rPr lang="en-US" altLang="zh-CN" sz="2000" dirty="0"/>
              <a:t>Kepler </a:t>
            </a:r>
            <a:r>
              <a:rPr lang="zh-CN" altLang="en-US" sz="2000" dirty="0"/>
              <a:t>上往往表现出最佳性能。</a:t>
            </a:r>
            <a:endParaRPr lang="en-US" altLang="en-US" sz="2000" dirty="0"/>
          </a:p>
          <a:p>
            <a:pPr lvl="1">
              <a:lnSpc>
                <a:spcPct val="100000"/>
              </a:lnSpc>
            </a:pPr>
            <a:endParaRPr lang="en-US" altLang="en-US" sz="2000" dirty="0"/>
          </a:p>
          <a:p>
            <a:pPr lvl="1">
              <a:lnSpc>
                <a:spcPct val="100000"/>
              </a:lnSpc>
            </a:pPr>
            <a:endParaRPr lang="en-US" altLang="en-US" sz="2000" dirty="0"/>
          </a:p>
        </p:txBody>
      </p:sp>
      <p:sp>
        <p:nvSpPr>
          <p:cNvPr id="1024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D8770F3A-7761-4CDB-86B4-32037E5FFCD6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48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6055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SpMV</a:t>
            </a:r>
            <a:r>
              <a:rPr lang="en-US" altLang="en-US" dirty="0"/>
              <a:t> Summary</a:t>
            </a:r>
          </a:p>
        </p:txBody>
      </p:sp>
      <p:sp>
        <p:nvSpPr>
          <p:cNvPr id="5123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在并行稀疏方法中用于压缩输入数据的关键技术，以减少对内存带宽的消耗：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更好地利用片上内存，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减少传输到片上内存的字节数，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保持规律性。</a:t>
            </a:r>
            <a:endParaRPr lang="en-US" altLang="en-US" sz="2000" dirty="0"/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46E42F09-DBE9-4498-8358-25B4BAF45A1E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49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00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Challenges</a:t>
            </a:r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稀疏矩阵乘法（</a:t>
            </a:r>
            <a:r>
              <a:rPr lang="en-US" altLang="en-US" sz="2400" dirty="0" err="1"/>
              <a:t>SpMV</a:t>
            </a:r>
            <a:r>
              <a:rPr lang="zh-CN" altLang="en-US" sz="2400" dirty="0"/>
              <a:t>）与稠密矩阵乘法的比较</a:t>
            </a:r>
            <a:endParaRPr lang="en-US" altLang="en-US" sz="2400" dirty="0"/>
          </a:p>
          <a:p>
            <a:pPr lvl="1"/>
            <a:r>
              <a:rPr lang="en-US" altLang="en-US" sz="2000" dirty="0"/>
              <a:t>Is irregular/unstructured</a:t>
            </a:r>
          </a:p>
          <a:p>
            <a:pPr lvl="1"/>
            <a:r>
              <a:rPr lang="en-US" altLang="en-US" sz="2000" dirty="0"/>
              <a:t>Has little input data reuse</a:t>
            </a:r>
          </a:p>
          <a:p>
            <a:pPr lvl="1"/>
            <a:r>
              <a:rPr lang="en-US" altLang="en-US" sz="2000" dirty="0"/>
              <a:t>Benefits little from compiler transformation tools</a:t>
            </a:r>
          </a:p>
          <a:p>
            <a:pPr lvl="1"/>
            <a:endParaRPr lang="en-US" altLang="en-US" sz="2000" dirty="0"/>
          </a:p>
          <a:p>
            <a:r>
              <a:rPr lang="zh-CN" altLang="en-US" sz="2400" dirty="0"/>
              <a:t>如何实现性能最大化？</a:t>
            </a:r>
            <a:endParaRPr lang="en-US" altLang="en-US" sz="2400" dirty="0"/>
          </a:p>
          <a:p>
            <a:pPr lvl="1"/>
            <a:r>
              <a:rPr lang="en-US" altLang="en-US" sz="2000" dirty="0"/>
              <a:t>Maximize regularity (by reducing divergence and load imbalance)</a:t>
            </a:r>
          </a:p>
          <a:p>
            <a:pPr lvl="1"/>
            <a:r>
              <a:rPr lang="en-US" altLang="en-US" sz="2000" dirty="0"/>
              <a:t>Maximize DRAM burst utilization (layout arrangement)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024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D8770F3A-7761-4CDB-86B4-32037E5FFCD6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7610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Parallel Patterns Summary</a:t>
            </a:r>
          </a:p>
        </p:txBody>
      </p:sp>
      <p:sp>
        <p:nvSpPr>
          <p:cNvPr id="512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rgbClr val="0070C0"/>
                </a:solidFill>
              </a:rPr>
              <a:t>Convolution</a:t>
            </a:r>
          </a:p>
          <a:p>
            <a:r>
              <a:rPr lang="en-US" altLang="en-US" dirty="0"/>
              <a:t>Sparse matrix</a:t>
            </a:r>
          </a:p>
          <a:p>
            <a:r>
              <a:rPr lang="en-US" altLang="en-US" dirty="0"/>
              <a:t>Prefix sum (scan)</a:t>
            </a:r>
          </a:p>
          <a:p>
            <a:r>
              <a:rPr lang="en-US" altLang="en-US" dirty="0"/>
              <a:t>Histogram </a:t>
            </a:r>
          </a:p>
          <a:p>
            <a:r>
              <a:rPr lang="en-US" altLang="en-US" dirty="0"/>
              <a:t>Merge sort</a:t>
            </a:r>
          </a:p>
          <a:p>
            <a:r>
              <a:rPr lang="en-US" altLang="en-US" dirty="0"/>
              <a:t>Graph search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46E42F09-DBE9-4498-8358-25B4BAF45A1E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50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5" name="Picture 1" descr="f07-04-9780128119860"/>
          <p:cNvPicPr>
            <a:picLocks noGrp="1" noChangeAspect="1"/>
          </p:cNvPicPr>
          <p:nvPr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613" y="1825625"/>
            <a:ext cx="4290740" cy="32778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79469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Parallel Patterns Summary</a:t>
            </a:r>
          </a:p>
        </p:txBody>
      </p:sp>
      <p:sp>
        <p:nvSpPr>
          <p:cNvPr id="512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Convolution</a:t>
            </a:r>
          </a:p>
          <a:p>
            <a:r>
              <a:rPr lang="en-US" altLang="en-US" b="1" u="sng" dirty="0">
                <a:solidFill>
                  <a:srgbClr val="0070C0"/>
                </a:solidFill>
              </a:rPr>
              <a:t>Sparse matrix</a:t>
            </a:r>
          </a:p>
          <a:p>
            <a:r>
              <a:rPr lang="en-US" altLang="en-US" dirty="0"/>
              <a:t>Prefix sum (scan)</a:t>
            </a:r>
          </a:p>
          <a:p>
            <a:r>
              <a:rPr lang="en-US" altLang="en-US" dirty="0"/>
              <a:t>Histogram </a:t>
            </a:r>
          </a:p>
          <a:p>
            <a:r>
              <a:rPr lang="en-US" altLang="en-US" dirty="0"/>
              <a:t>Merge sort</a:t>
            </a:r>
          </a:p>
          <a:p>
            <a:r>
              <a:rPr lang="en-US" altLang="en-US" dirty="0"/>
              <a:t>Graph search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46E42F09-DBE9-4498-8358-25B4BAF45A1E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51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7" name="Picture 1" descr="f10-13-9780128119860"/>
          <p:cNvPicPr>
            <a:picLocks noGrp="1" noChangeAspect="1"/>
          </p:cNvPicPr>
          <p:nvPr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160" y="2074983"/>
            <a:ext cx="4176898" cy="26318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28809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Parallel Patterns Summary</a:t>
            </a:r>
          </a:p>
        </p:txBody>
      </p:sp>
      <p:sp>
        <p:nvSpPr>
          <p:cNvPr id="512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Convolution</a:t>
            </a:r>
          </a:p>
          <a:p>
            <a:r>
              <a:rPr lang="en-US" altLang="en-US" dirty="0"/>
              <a:t>Sparse matrix</a:t>
            </a:r>
          </a:p>
          <a:p>
            <a:r>
              <a:rPr lang="en-US" altLang="en-US" b="1" u="sng" dirty="0">
                <a:solidFill>
                  <a:srgbClr val="0070C0"/>
                </a:solidFill>
              </a:rPr>
              <a:t>Prefix sum (scan)</a:t>
            </a:r>
          </a:p>
          <a:p>
            <a:r>
              <a:rPr lang="en-US" altLang="en-US" dirty="0"/>
              <a:t>Histogram </a:t>
            </a:r>
          </a:p>
          <a:p>
            <a:r>
              <a:rPr lang="en-US" altLang="en-US" dirty="0"/>
              <a:t>Merge sort</a:t>
            </a:r>
          </a:p>
          <a:p>
            <a:r>
              <a:rPr lang="en-US" altLang="en-US" dirty="0"/>
              <a:t>Graph search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46E42F09-DBE9-4498-8358-25B4BAF45A1E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52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6" name="Picture 1" descr="f08-01-9780128119860"/>
          <p:cNvPicPr>
            <a:picLocks noGrp="1" noChangeAspect="1"/>
          </p:cNvPicPr>
          <p:nvPr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688" y="1870077"/>
            <a:ext cx="3787344" cy="3260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22385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Parallel Patterns Summary</a:t>
            </a:r>
          </a:p>
        </p:txBody>
      </p:sp>
      <p:sp>
        <p:nvSpPr>
          <p:cNvPr id="512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Convolution</a:t>
            </a:r>
          </a:p>
          <a:p>
            <a:r>
              <a:rPr lang="en-US" altLang="en-US" dirty="0"/>
              <a:t>Sparse matrix</a:t>
            </a:r>
          </a:p>
          <a:p>
            <a:r>
              <a:rPr lang="en-US" altLang="en-US" dirty="0"/>
              <a:t>Prefix sum (scan)</a:t>
            </a:r>
          </a:p>
          <a:p>
            <a:r>
              <a:rPr lang="en-US" altLang="en-US" b="1" u="sng" dirty="0">
                <a:solidFill>
                  <a:srgbClr val="0070C0"/>
                </a:solidFill>
              </a:rPr>
              <a:t>Histogram </a:t>
            </a:r>
          </a:p>
          <a:p>
            <a:r>
              <a:rPr lang="en-US" altLang="en-US" dirty="0"/>
              <a:t>Merge sort</a:t>
            </a:r>
          </a:p>
          <a:p>
            <a:r>
              <a:rPr lang="en-US" altLang="en-US" dirty="0"/>
              <a:t>Graph search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46E42F09-DBE9-4498-8358-25B4BAF45A1E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53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7" name="Picture 1" descr="f09-01-9780128119860"/>
          <p:cNvPicPr>
            <a:picLocks noGrp="1" noChangeAspect="1"/>
          </p:cNvPicPr>
          <p:nvPr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69" y="2215660"/>
            <a:ext cx="4140359" cy="22508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98891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Parallel Patterns Summary</a:t>
            </a:r>
          </a:p>
        </p:txBody>
      </p:sp>
      <p:sp>
        <p:nvSpPr>
          <p:cNvPr id="512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Convolution</a:t>
            </a:r>
          </a:p>
          <a:p>
            <a:r>
              <a:rPr lang="en-US" altLang="en-US" dirty="0"/>
              <a:t>Sparse matrix</a:t>
            </a:r>
          </a:p>
          <a:p>
            <a:r>
              <a:rPr lang="en-US" altLang="en-US" dirty="0"/>
              <a:t>Prefix sum (scan)</a:t>
            </a:r>
          </a:p>
          <a:p>
            <a:r>
              <a:rPr lang="en-US" altLang="en-US" dirty="0"/>
              <a:t>Histogram </a:t>
            </a:r>
          </a:p>
          <a:p>
            <a:r>
              <a:rPr lang="en-US" altLang="en-US" b="1" u="sng" dirty="0">
                <a:solidFill>
                  <a:srgbClr val="0070C0"/>
                </a:solidFill>
              </a:rPr>
              <a:t>Merge sort</a:t>
            </a:r>
          </a:p>
          <a:p>
            <a:r>
              <a:rPr lang="en-US" altLang="en-US" dirty="0"/>
              <a:t>Graph search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46E42F09-DBE9-4498-8358-25B4BAF45A1E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54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6" name="Picture 1" descr="f11-02-9780128119860"/>
          <p:cNvPicPr>
            <a:picLocks noGrp="1" noChangeAspect="1"/>
          </p:cNvPicPr>
          <p:nvPr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652" y="2549769"/>
            <a:ext cx="4639698" cy="15674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85150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Parallel Patterns Summary</a:t>
            </a:r>
          </a:p>
        </p:txBody>
      </p:sp>
      <p:sp>
        <p:nvSpPr>
          <p:cNvPr id="512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Convolution</a:t>
            </a:r>
          </a:p>
          <a:p>
            <a:r>
              <a:rPr lang="en-US" altLang="en-US" dirty="0"/>
              <a:t>Sparse matrix</a:t>
            </a:r>
          </a:p>
          <a:p>
            <a:r>
              <a:rPr lang="en-US" altLang="en-US" dirty="0"/>
              <a:t>Prefix sum (scan)</a:t>
            </a:r>
          </a:p>
          <a:p>
            <a:r>
              <a:rPr lang="en-US" altLang="en-US" dirty="0"/>
              <a:t>Histogram </a:t>
            </a:r>
          </a:p>
          <a:p>
            <a:r>
              <a:rPr lang="en-US" altLang="en-US" dirty="0"/>
              <a:t>Merge sort</a:t>
            </a:r>
          </a:p>
          <a:p>
            <a:r>
              <a:rPr lang="en-US" altLang="en-US" b="1" u="sng" dirty="0">
                <a:solidFill>
                  <a:srgbClr val="0070C0"/>
                </a:solidFill>
              </a:rPr>
              <a:t>Graph search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46E42F09-DBE9-4498-8358-25B4BAF45A1E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55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6" name="Picture 1" descr="f12-02-9780128119860"/>
          <p:cNvPicPr>
            <a:picLocks noGrp="1" noChangeAspect="1"/>
          </p:cNvPicPr>
          <p:nvPr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469" y="2514600"/>
            <a:ext cx="4824881" cy="2103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23903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3016251"/>
            <a:ext cx="5174273" cy="3160711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rgbClr val="1D07BF"/>
                </a:solidFill>
              </a:rPr>
              <a:t>Programming Massively Parallel Processors, </a:t>
            </a:r>
          </a:p>
          <a:p>
            <a:pPr lvl="1"/>
            <a:r>
              <a:rPr lang="en-US" altLang="zh-CN" sz="2000" b="1" dirty="0"/>
              <a:t>A Hands-on Approach</a:t>
            </a:r>
          </a:p>
          <a:p>
            <a:pPr lvl="1"/>
            <a:r>
              <a:rPr lang="en-US" altLang="zh-CN" sz="2000" b="1" dirty="0"/>
              <a:t>Third Edition</a:t>
            </a:r>
          </a:p>
          <a:p>
            <a:pPr lvl="1"/>
            <a:endParaRPr lang="en-US" altLang="zh-CN" sz="2000" b="1" dirty="0"/>
          </a:p>
          <a:p>
            <a:pPr lvl="1"/>
            <a:r>
              <a:rPr lang="en-US" altLang="zh-CN" sz="2000" b="1" u="sng" dirty="0"/>
              <a:t>Chapter 10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155" y="2706352"/>
            <a:ext cx="2077914" cy="25590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8651" y="1690689"/>
            <a:ext cx="7886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hlinkClick r:id="rId3"/>
              </a:rPr>
              <a:t>CUDA C Programming Guide</a:t>
            </a:r>
            <a:r>
              <a:rPr lang="en-US" altLang="zh-CN" sz="2000" b="1" dirty="0"/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https://docs.nvidia.com/cuda/cuda-c-programming-guide/index.html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8649" y="5036759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David Kirk/NVIDIA and Wen-</a:t>
            </a:r>
            <a:r>
              <a:rPr lang="en-US" dirty="0" err="1"/>
              <a:t>mei</a:t>
            </a:r>
            <a:r>
              <a:rPr lang="en-US" dirty="0"/>
              <a:t> W. </a:t>
            </a:r>
            <a:r>
              <a:rPr lang="en-US" dirty="0" err="1"/>
              <a:t>Hwu</a:t>
            </a:r>
            <a:r>
              <a:rPr lang="en-US" dirty="0"/>
              <a:t>       ECE408/CS483/ECE498al University of Illinois, 2007-2016</a:t>
            </a:r>
          </a:p>
        </p:txBody>
      </p:sp>
    </p:spTree>
    <p:extLst>
      <p:ext uri="{BB962C8B-B14F-4D97-AF65-F5344CB8AC3E}">
        <p14:creationId xmlns:p14="http://schemas.microsoft.com/office/powerpoint/2010/main" val="268076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3" name="Title 1"/>
          <p:cNvSpPr>
            <a:spLocks noGrp="1"/>
          </p:cNvSpPr>
          <p:nvPr>
            <p:ph type="title"/>
          </p:nvPr>
        </p:nvSpPr>
        <p:spPr>
          <a:xfrm>
            <a:off x="839787" y="152400"/>
            <a:ext cx="8304213" cy="1141413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A Simple Parallel </a:t>
            </a:r>
            <a:r>
              <a:rPr lang="en-US" altLang="en-US" sz="3600" dirty="0" err="1"/>
              <a:t>SpMV</a:t>
            </a:r>
            <a:endParaRPr lang="en-US" altLang="en-US" sz="3600" dirty="0"/>
          </a:p>
        </p:txBody>
      </p:sp>
      <p:sp>
        <p:nvSpPr>
          <p:cNvPr id="11294" name="Content Placeholder 2"/>
          <p:cNvSpPr>
            <a:spLocks noGrp="1"/>
          </p:cNvSpPr>
          <p:nvPr>
            <p:ph idx="1"/>
          </p:nvPr>
        </p:nvSpPr>
        <p:spPr>
          <a:xfrm>
            <a:off x="677008" y="3701560"/>
            <a:ext cx="7781192" cy="235634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矩阵的每一行对应线性系统中的一个方程。</a:t>
            </a:r>
            <a:endParaRPr lang="en-US" altLang="zh-CN" sz="2400" dirty="0"/>
          </a:p>
          <a:p>
            <a:endParaRPr lang="en-US" altLang="zh-CN" sz="900" dirty="0"/>
          </a:p>
          <a:p>
            <a:r>
              <a:rPr lang="en-US" altLang="en-US" sz="2400" dirty="0"/>
              <a:t>How to solve x?</a:t>
            </a:r>
          </a:p>
        </p:txBody>
      </p:sp>
      <p:sp>
        <p:nvSpPr>
          <p:cNvPr id="1129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FD6C6E1B-55F8-46AC-B024-55BD733207AC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1" descr="f10-01-9780128119860"/>
          <p:cNvPicPr>
            <a:picLocks noGrp="1" noChangeAspect="1"/>
          </p:cNvPicPr>
          <p:nvPr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77" y="1541072"/>
            <a:ext cx="4255477" cy="148107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796453" y="1534811"/>
            <a:ext cx="151227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Ax+Y</a:t>
            </a:r>
            <a:r>
              <a:rPr lang="en-US" altLang="zh-CN" sz="2800" dirty="0"/>
              <a:t>=0</a:t>
            </a:r>
            <a:endParaRPr lang="zh-CN" altLang="en-US" sz="2800" dirty="0"/>
          </a:p>
        </p:txBody>
      </p:sp>
      <p:sp>
        <p:nvSpPr>
          <p:cNvPr id="7" name="弧形 6"/>
          <p:cNvSpPr/>
          <p:nvPr/>
        </p:nvSpPr>
        <p:spPr>
          <a:xfrm>
            <a:off x="4053254" y="1565992"/>
            <a:ext cx="2857500" cy="407236"/>
          </a:xfrm>
          <a:prstGeom prst="arc">
            <a:avLst>
              <a:gd name="adj1" fmla="val 19125998"/>
              <a:gd name="adj2" fmla="val 0"/>
            </a:avLst>
          </a:prstGeom>
          <a:ln w="127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8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3" name="Title 1"/>
          <p:cNvSpPr>
            <a:spLocks noGrp="1"/>
          </p:cNvSpPr>
          <p:nvPr>
            <p:ph type="title"/>
          </p:nvPr>
        </p:nvSpPr>
        <p:spPr>
          <a:xfrm>
            <a:off x="839787" y="152400"/>
            <a:ext cx="8304213" cy="1141413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A Simple Parallel </a:t>
            </a:r>
            <a:r>
              <a:rPr lang="en-US" altLang="en-US" sz="3600" dirty="0" err="1"/>
              <a:t>SpMV</a:t>
            </a:r>
            <a:endParaRPr lang="en-US" altLang="en-US" sz="3600" dirty="0"/>
          </a:p>
        </p:txBody>
      </p:sp>
      <p:sp>
        <p:nvSpPr>
          <p:cNvPr id="11294" name="Content Placeholder 2"/>
          <p:cNvSpPr>
            <a:spLocks noGrp="1"/>
          </p:cNvSpPr>
          <p:nvPr>
            <p:ph idx="1"/>
          </p:nvPr>
        </p:nvSpPr>
        <p:spPr>
          <a:xfrm>
            <a:off x="553915" y="3701560"/>
            <a:ext cx="7904285" cy="2356340"/>
          </a:xfrm>
        </p:spPr>
        <p:txBody>
          <a:bodyPr>
            <a:normAutofit/>
          </a:bodyPr>
          <a:lstStyle/>
          <a:p>
            <a:r>
              <a:rPr lang="en-US" altLang="en-US" dirty="0"/>
              <a:t>How to solve x?    -- Direct method</a:t>
            </a:r>
          </a:p>
        </p:txBody>
      </p:sp>
      <p:sp>
        <p:nvSpPr>
          <p:cNvPr id="1129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FD6C6E1B-55F8-46AC-B024-55BD733207AC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1" descr="f10-01-9780128119860"/>
          <p:cNvPicPr>
            <a:picLocks noGrp="1" noChangeAspect="1"/>
          </p:cNvPicPr>
          <p:nvPr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77" y="1541072"/>
            <a:ext cx="4255477" cy="148107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796454" y="1534811"/>
            <a:ext cx="1345223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Ax+Y</a:t>
            </a:r>
            <a:r>
              <a:rPr lang="en-US" altLang="zh-CN" sz="2800" dirty="0"/>
              <a:t>=0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3919170" y="4292376"/>
            <a:ext cx="1173773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X=A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Y</a:t>
            </a:r>
            <a:endParaRPr lang="zh-CN" altLang="en-US" sz="2800" dirty="0"/>
          </a:p>
        </p:txBody>
      </p:sp>
      <p:sp>
        <p:nvSpPr>
          <p:cNvPr id="7" name="弧形 6"/>
          <p:cNvSpPr/>
          <p:nvPr/>
        </p:nvSpPr>
        <p:spPr>
          <a:xfrm>
            <a:off x="4053254" y="1565992"/>
            <a:ext cx="2857500" cy="407236"/>
          </a:xfrm>
          <a:prstGeom prst="arc">
            <a:avLst>
              <a:gd name="adj1" fmla="val 19125998"/>
              <a:gd name="adj2" fmla="val 0"/>
            </a:avLst>
          </a:prstGeom>
          <a:ln w="127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3091" y="5195811"/>
            <a:ext cx="859887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需要对系数矩阵求逆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传统的求逆算法，如高斯消元法，可能会产生太多的“填充”元素，并使矩阵的尺寸爆炸性增长。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4819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3" name="Title 1"/>
          <p:cNvSpPr>
            <a:spLocks noGrp="1"/>
          </p:cNvSpPr>
          <p:nvPr>
            <p:ph type="title"/>
          </p:nvPr>
        </p:nvSpPr>
        <p:spPr>
          <a:xfrm>
            <a:off x="839787" y="152400"/>
            <a:ext cx="8304213" cy="1141413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A Simple Parallel </a:t>
            </a:r>
            <a:r>
              <a:rPr lang="en-US" altLang="en-US" sz="3600" dirty="0" err="1"/>
              <a:t>SpMV</a:t>
            </a:r>
            <a:endParaRPr lang="en-US" altLang="en-US" sz="3600" dirty="0"/>
          </a:p>
        </p:txBody>
      </p:sp>
      <p:sp>
        <p:nvSpPr>
          <p:cNvPr id="11294" name="Content Placeholder 2"/>
          <p:cNvSpPr>
            <a:spLocks noGrp="1"/>
          </p:cNvSpPr>
          <p:nvPr>
            <p:ph idx="1"/>
          </p:nvPr>
        </p:nvSpPr>
        <p:spPr>
          <a:xfrm>
            <a:off x="553915" y="3701560"/>
            <a:ext cx="7904285" cy="2356340"/>
          </a:xfrm>
        </p:spPr>
        <p:txBody>
          <a:bodyPr>
            <a:normAutofit/>
          </a:bodyPr>
          <a:lstStyle/>
          <a:p>
            <a:r>
              <a:rPr lang="en-US" altLang="en-US" dirty="0"/>
              <a:t>How to solve x?    -- </a:t>
            </a:r>
            <a:r>
              <a:rPr lang="en-US" altLang="en-US" dirty="0">
                <a:solidFill>
                  <a:srgbClr val="1D07BF"/>
                </a:solidFill>
              </a:rPr>
              <a:t>Iterative method </a:t>
            </a:r>
            <a:r>
              <a:rPr lang="en-US" altLang="en-US" dirty="0"/>
              <a:t>(CG)</a:t>
            </a:r>
          </a:p>
        </p:txBody>
      </p:sp>
      <p:sp>
        <p:nvSpPr>
          <p:cNvPr id="1129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FD6C6E1B-55F8-46AC-B024-55BD733207AC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1" descr="f10-01-9780128119860"/>
          <p:cNvPicPr>
            <a:picLocks noGrp="1" noChangeAspect="1"/>
          </p:cNvPicPr>
          <p:nvPr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77" y="1541072"/>
            <a:ext cx="4255477" cy="148107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796454" y="1534811"/>
            <a:ext cx="131884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Ax+Y</a:t>
            </a:r>
            <a:r>
              <a:rPr lang="en-US" altLang="zh-CN" sz="2800" dirty="0"/>
              <a:t>=0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3474059" y="4488867"/>
            <a:ext cx="97814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Ax+Y</a:t>
            </a:r>
            <a:endParaRPr lang="zh-CN" altLang="en-US" sz="2800" dirty="0"/>
          </a:p>
        </p:txBody>
      </p:sp>
      <p:sp>
        <p:nvSpPr>
          <p:cNvPr id="7" name="弧形 6"/>
          <p:cNvSpPr/>
          <p:nvPr/>
        </p:nvSpPr>
        <p:spPr>
          <a:xfrm>
            <a:off x="4053254" y="1565992"/>
            <a:ext cx="2857500" cy="407236"/>
          </a:xfrm>
          <a:prstGeom prst="arc">
            <a:avLst>
              <a:gd name="adj1" fmla="val 19125998"/>
              <a:gd name="adj2" fmla="val 0"/>
            </a:avLst>
          </a:prstGeom>
          <a:ln w="127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97695" y="5191462"/>
            <a:ext cx="5006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LTStd-Roman"/>
              </a:rPr>
              <a:t>共轭梯度法（</a:t>
            </a:r>
            <a:r>
              <a:rPr lang="en-US" altLang="zh-CN" dirty="0">
                <a:latin typeface="TimesLTStd-Roman"/>
              </a:rPr>
              <a:t>conjugate gradient, CG)</a:t>
            </a:r>
            <a:r>
              <a:rPr lang="zh-CN" altLang="en-US" dirty="0">
                <a:latin typeface="TimesLTStd-Roman"/>
              </a:rPr>
              <a:t>是常用方法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830274" y="4480546"/>
            <a:ext cx="16463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If </a:t>
            </a:r>
            <a:r>
              <a:rPr lang="en-US" altLang="zh-CN" sz="2800" dirty="0" err="1"/>
              <a:t>x</a:t>
            </a:r>
            <a:r>
              <a:rPr lang="en-US" altLang="zh-CN" sz="2800" baseline="30000" dirty="0" err="1"/>
              <a:t>T</a:t>
            </a:r>
            <a:r>
              <a:rPr lang="en-US" altLang="zh-CN" sz="2800" dirty="0" err="1"/>
              <a:t>Ax</a:t>
            </a:r>
            <a:r>
              <a:rPr lang="en-US" altLang="zh-CN" sz="2800" dirty="0"/>
              <a:t> &gt; 0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100136" y="5560794"/>
            <a:ext cx="670413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TimesLTStd-Roman"/>
              </a:rPr>
              <a:t>计算涉及到稀疏矩阵乘法和加法</a:t>
            </a:r>
            <a:endParaRPr lang="en-US" altLang="zh-CN" dirty="0">
              <a:latin typeface="TimesLTStd-Roman"/>
            </a:endParaRPr>
          </a:p>
          <a:p>
            <a:pPr algn="ctr"/>
            <a:r>
              <a:rPr lang="en-US" altLang="zh-CN" sz="2000" b="1" dirty="0">
                <a:solidFill>
                  <a:srgbClr val="1D07BF"/>
                </a:solidFill>
              </a:rPr>
              <a:t>Sparse Matrix-Vector Multiplication (</a:t>
            </a:r>
            <a:r>
              <a:rPr lang="en-US" altLang="zh-CN" sz="2000" b="1" dirty="0" err="1">
                <a:solidFill>
                  <a:srgbClr val="1D07BF"/>
                </a:solidFill>
              </a:rPr>
              <a:t>SpMV</a:t>
            </a:r>
            <a:r>
              <a:rPr lang="en-US" altLang="zh-CN" sz="2000" b="1" dirty="0">
                <a:solidFill>
                  <a:srgbClr val="1D07BF"/>
                </a:solidFill>
              </a:rPr>
              <a:t>)</a:t>
            </a:r>
            <a:endParaRPr lang="zh-CN" altLang="en-US" sz="2000" b="1" dirty="0">
              <a:solidFill>
                <a:srgbClr val="1D07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8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3" name="Title 1"/>
          <p:cNvSpPr>
            <a:spLocks noGrp="1"/>
          </p:cNvSpPr>
          <p:nvPr>
            <p:ph type="title"/>
          </p:nvPr>
        </p:nvSpPr>
        <p:spPr>
          <a:xfrm>
            <a:off x="839787" y="152400"/>
            <a:ext cx="8304213" cy="1141413"/>
          </a:xfrm>
        </p:spPr>
        <p:txBody>
          <a:bodyPr>
            <a:normAutofit/>
          </a:bodyPr>
          <a:lstStyle/>
          <a:p>
            <a:r>
              <a:rPr lang="en-US" altLang="zh-CN" sz="3600" dirty="0" err="1"/>
              <a:t>SpMV</a:t>
            </a:r>
            <a:endParaRPr lang="en-US" altLang="en-US" sz="3600" dirty="0"/>
          </a:p>
        </p:txBody>
      </p:sp>
      <p:sp>
        <p:nvSpPr>
          <p:cNvPr id="11294" name="Content Placeholder 2"/>
          <p:cNvSpPr>
            <a:spLocks noGrp="1"/>
          </p:cNvSpPr>
          <p:nvPr>
            <p:ph idx="1"/>
          </p:nvPr>
        </p:nvSpPr>
        <p:spPr>
          <a:xfrm>
            <a:off x="602273" y="1434733"/>
            <a:ext cx="7939454" cy="1320190"/>
          </a:xfrm>
        </p:spPr>
        <p:txBody>
          <a:bodyPr/>
          <a:lstStyle/>
          <a:p>
            <a:r>
              <a:rPr lang="en-US" altLang="en-US" dirty="0"/>
              <a:t>Main task in CG:</a:t>
            </a:r>
          </a:p>
          <a:p>
            <a:pPr lvl="1"/>
            <a:r>
              <a:rPr lang="zh-CN" altLang="en-US" dirty="0">
                <a:latin typeface="TimesLTStd-Roman"/>
              </a:rPr>
              <a:t>稀疏矩阵乘法和加法</a:t>
            </a:r>
            <a:endParaRPr lang="en-US" altLang="en-US" dirty="0"/>
          </a:p>
        </p:txBody>
      </p:sp>
      <p:sp>
        <p:nvSpPr>
          <p:cNvPr id="1129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FD6C6E1B-55F8-46AC-B024-55BD733207AC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802" y="2383201"/>
            <a:ext cx="4502395" cy="206430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2273" y="4741834"/>
            <a:ext cx="7939454" cy="1320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并行解决方案</a:t>
            </a:r>
            <a:r>
              <a:rPr lang="en-US" altLang="en-US" sz="2400" dirty="0"/>
              <a:t>:</a:t>
            </a:r>
          </a:p>
          <a:p>
            <a:pPr lvl="1"/>
            <a:r>
              <a:rPr lang="zh-CN" altLang="en-US" sz="2000" dirty="0"/>
              <a:t>一个线程处理一行</a:t>
            </a:r>
            <a:r>
              <a:rPr lang="en-US" alt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9518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3185</TotalTime>
  <Words>2970</Words>
  <Application>Microsoft Macintosh PowerPoint</Application>
  <PresentationFormat>On-screen Show (4:3)</PresentationFormat>
  <Paragraphs>976</Paragraphs>
  <Slides>56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9" baseType="lpstr">
      <vt:lpstr>等线</vt:lpstr>
      <vt:lpstr>Liberation Sans</vt:lpstr>
      <vt:lpstr>TimesLTStd-Roman</vt:lpstr>
      <vt:lpstr>Arial</vt:lpstr>
      <vt:lpstr>Calibri</vt:lpstr>
      <vt:lpstr>Calibri Light</vt:lpstr>
      <vt:lpstr>Cambria</vt:lpstr>
      <vt:lpstr>Courier</vt:lpstr>
      <vt:lpstr>Courier New</vt:lpstr>
      <vt:lpstr>Palatino</vt:lpstr>
      <vt:lpstr>Times New Roman</vt:lpstr>
      <vt:lpstr>Wingdings</vt:lpstr>
      <vt:lpstr>Office 主题​​</vt:lpstr>
      <vt:lpstr>Introduction to CUDA  (8) Parallel Pattern: Sparse Matrix    </vt:lpstr>
      <vt:lpstr>Content</vt:lpstr>
      <vt:lpstr>Sparse Data Motivation for Compaction</vt:lpstr>
      <vt:lpstr>PowerPoint Presentation</vt:lpstr>
      <vt:lpstr>Challenges</vt:lpstr>
      <vt:lpstr>A Simple Parallel SpMV</vt:lpstr>
      <vt:lpstr>A Simple Parallel SpMV</vt:lpstr>
      <vt:lpstr>A Simple Parallel SpMV</vt:lpstr>
      <vt:lpstr>SpMV</vt:lpstr>
      <vt:lpstr>A Simple Parallel SpMV</vt:lpstr>
      <vt:lpstr>Compressed Sparse Row (CSR) Format</vt:lpstr>
      <vt:lpstr>CSR Data Layout</vt:lpstr>
      <vt:lpstr>A sequential SpMV /CSR</vt:lpstr>
      <vt:lpstr>Content</vt:lpstr>
      <vt:lpstr>CSR Kernel Design </vt:lpstr>
      <vt:lpstr>A Parallel SpMV/CSR Kernel (CUDA)</vt:lpstr>
      <vt:lpstr>CSR Kernel Memory Divergence</vt:lpstr>
      <vt:lpstr>CSR Kernel Control Divergence</vt:lpstr>
      <vt:lpstr>CSR Kernel Data Dependence</vt:lpstr>
      <vt:lpstr>SpMV / CSR</vt:lpstr>
      <vt:lpstr>Content</vt:lpstr>
      <vt:lpstr>ELL storage format</vt:lpstr>
      <vt:lpstr>SpMV / ELL </vt:lpstr>
      <vt:lpstr>ELL Kernel Design</vt:lpstr>
      <vt:lpstr>A parallel SpMV/ELL kernel</vt:lpstr>
      <vt:lpstr>Memory Coalescing with ELL</vt:lpstr>
      <vt:lpstr>SpMV / ELL</vt:lpstr>
      <vt:lpstr>Content</vt:lpstr>
      <vt:lpstr>Coordinate (COO) format</vt:lpstr>
      <vt:lpstr>COO Allows Reordering of  Elements</vt:lpstr>
      <vt:lpstr>PowerPoint Presentation</vt:lpstr>
      <vt:lpstr>COO Kernel Design Accessing Input Matrix and Vector</vt:lpstr>
      <vt:lpstr>COO kernel Design Accumulating into Output Vector</vt:lpstr>
      <vt:lpstr>SpMV / COO</vt:lpstr>
      <vt:lpstr>PowerPoint Presentation</vt:lpstr>
      <vt:lpstr>Reduced Padding with Hybrid Format</vt:lpstr>
      <vt:lpstr>Reduced Padding with Hybrid Format</vt:lpstr>
      <vt:lpstr>Question</vt:lpstr>
      <vt:lpstr>SpMV / Hybrid Format</vt:lpstr>
      <vt:lpstr>Content</vt:lpstr>
      <vt:lpstr>JDS (Jagged Diagonal Sparse) Kernel Design for Load Balancing</vt:lpstr>
      <vt:lpstr>JDS (Jagged Diagonal Sparse) Kernel Design for Load Balancing</vt:lpstr>
      <vt:lpstr>Sorting Rows According to Length (Regularization)</vt:lpstr>
      <vt:lpstr>A Parallel SpMV/JDS Kernel</vt:lpstr>
      <vt:lpstr>Divide into sections</vt:lpstr>
      <vt:lpstr>JDS format and sectioned ELL</vt:lpstr>
      <vt:lpstr>Questions</vt:lpstr>
      <vt:lpstr>Take advantages of New Devices</vt:lpstr>
      <vt:lpstr>SpMV Summary</vt:lpstr>
      <vt:lpstr>Parallel Patterns Summary</vt:lpstr>
      <vt:lpstr>Parallel Patterns Summary</vt:lpstr>
      <vt:lpstr>Parallel Patterns Summary</vt:lpstr>
      <vt:lpstr>Parallel Patterns Summary</vt:lpstr>
      <vt:lpstr>Parallel Patterns Summary</vt:lpstr>
      <vt:lpstr>Parallel Patterns Summary</vt:lpstr>
      <vt:lpstr>Reference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unknown</dc:creator>
  <cp:lastModifiedBy>Microsoft Office User</cp:lastModifiedBy>
  <cp:revision>273</cp:revision>
  <dcterms:created xsi:type="dcterms:W3CDTF">2018-06-22T02:42:42Z</dcterms:created>
  <dcterms:modified xsi:type="dcterms:W3CDTF">2025-03-23T02:26:56Z</dcterms:modified>
</cp:coreProperties>
</file>