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18" r:id="rId2"/>
    <p:sldId id="365" r:id="rId3"/>
    <p:sldId id="356" r:id="rId4"/>
    <p:sldId id="322" r:id="rId5"/>
    <p:sldId id="320" r:id="rId6"/>
    <p:sldId id="366" r:id="rId7"/>
    <p:sldId id="323" r:id="rId8"/>
    <p:sldId id="324" r:id="rId9"/>
    <p:sldId id="367" r:id="rId10"/>
    <p:sldId id="325" r:id="rId11"/>
    <p:sldId id="375" r:id="rId12"/>
    <p:sldId id="326" r:id="rId13"/>
    <p:sldId id="373" r:id="rId14"/>
    <p:sldId id="327" r:id="rId15"/>
    <p:sldId id="372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76" r:id="rId24"/>
    <p:sldId id="335" r:id="rId25"/>
    <p:sldId id="336" r:id="rId26"/>
    <p:sldId id="337" r:id="rId27"/>
    <p:sldId id="338" r:id="rId28"/>
    <p:sldId id="377" r:id="rId29"/>
    <p:sldId id="339" r:id="rId30"/>
    <p:sldId id="340" r:id="rId31"/>
    <p:sldId id="341" r:id="rId32"/>
    <p:sldId id="342" r:id="rId33"/>
    <p:sldId id="378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64" r:id="rId48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2" d="100"/>
          <a:sy n="112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AD373-4192-40DF-A47B-99843165D296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A1125-EDF9-49F6-9B47-F0ED45D91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0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fld id="{F4946251-2229-4B28-9BC2-E81DAB0948FC}" type="slidenum">
              <a:rPr lang="en-US" sz="1200" smtClean="0">
                <a:latin typeface="Times New Roman" pitchFamily="18" charset="0"/>
              </a:rPr>
              <a:pPr/>
              <a:t>30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60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fld id="{67B076EF-2D23-4239-B58F-E12A27AD0958}" type="slidenum">
              <a:rPr lang="en-US" sz="1200" smtClean="0">
                <a:latin typeface="Times New Roman" pitchFamily="18" charset="0"/>
              </a:rPr>
              <a:pPr/>
              <a:t>31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The error is measured in ulp (units in the last place), that is the values of the results are multiplied by a power of the base such that an error in the last significant place is an error of 1. </a:t>
            </a:r>
          </a:p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738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1202-EBD9-427A-8F97-9BAF57756806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89DD-4B43-4992-B232-9EF980A74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26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37197"/>
            <a:ext cx="85685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1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4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224" y="415049"/>
            <a:ext cx="8705657" cy="14674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3638" b="0" i="0" kern="1200" dirty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700456" y="2001091"/>
            <a:ext cx="4423862" cy="4770795"/>
          </a:xfrm>
          <a:prstGeom prst="rect">
            <a:avLst/>
          </a:prstGeom>
        </p:spPr>
        <p:txBody>
          <a:bodyPr vert="horz" lIns="82012" tIns="41005" rIns="82012" bIns="41005"/>
          <a:lstStyle>
            <a:lvl1pPr marL="283284" indent="-283284">
              <a:buFont typeface="Wingdings" panose="05000000000000000000" pitchFamily="2" charset="2"/>
              <a:buChar char="§"/>
              <a:defRPr sz="2315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sz="1984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>
              <a:defRPr sz="1653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>
              <a:defRPr sz="1488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>
              <a:defRPr sz="1488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24322" y="2001091"/>
            <a:ext cx="4281795" cy="4770795"/>
          </a:xfrm>
          <a:prstGeom prst="rect">
            <a:avLst/>
          </a:prstGeom>
        </p:spPr>
        <p:txBody>
          <a:bodyPr vert="horz" lIns="82012" tIns="41005" rIns="82012" bIns="41005"/>
          <a:lstStyle>
            <a:lvl1pPr marL="283284" indent="-283284">
              <a:buFont typeface="Wingdings" panose="05000000000000000000" pitchFamily="2" charset="2"/>
              <a:buChar char="§"/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25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0" y="425583"/>
            <a:ext cx="9164968" cy="61061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191" y="1189952"/>
            <a:ext cx="9139767" cy="5914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8014" marR="0" indent="-348014" algn="l" defTabSz="424307" rtl="0" eaLnBrk="1" fontAlgn="base" latinLnBrk="0" hangingPunct="1">
              <a:lnSpc>
                <a:spcPct val="90000"/>
              </a:lnSpc>
              <a:spcBef>
                <a:spcPts val="274"/>
              </a:spcBef>
              <a:spcAft>
                <a:spcPts val="274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2205" dirty="0" smtClean="0"/>
            </a:lvl1pPr>
            <a:lvl2pPr marL="771850" marR="0" indent="-279965" algn="l" defTabSz="424307" rtl="0" eaLnBrk="1" fontAlgn="base" latinLnBrk="0" hangingPunct="1">
              <a:lnSpc>
                <a:spcPct val="90000"/>
              </a:lnSpc>
              <a:spcBef>
                <a:spcPts val="274"/>
              </a:spcBef>
              <a:spcAft>
                <a:spcPts val="274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715" dirty="0" smtClean="0"/>
            </a:lvl2pPr>
            <a:lvl3pPr marL="985714" marR="0" indent="-248860" algn="l" defTabSz="424307" rtl="0" eaLnBrk="1" fontAlgn="base" latinLnBrk="0" hangingPunct="1">
              <a:lnSpc>
                <a:spcPct val="90000"/>
              </a:lnSpc>
              <a:spcBef>
                <a:spcPts val="274"/>
              </a:spcBef>
              <a:spcAft>
                <a:spcPts val="274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715" dirty="0" smtClean="0"/>
            </a:lvl3pPr>
          </a:lstStyle>
          <a:p>
            <a:pPr marL="348014" marR="0" lvl="0" indent="-348014" algn="l" defTabSz="424307" rtl="0" eaLnBrk="1" fontAlgn="base" latinLnBrk="0" hangingPunct="1">
              <a:lnSpc>
                <a:spcPct val="90000"/>
              </a:lnSpc>
              <a:spcBef>
                <a:spcPts val="274"/>
              </a:spcBef>
              <a:spcAft>
                <a:spcPts val="274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50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348014" marR="0" lvl="1" indent="-348014" algn="l" defTabSz="424307" rtl="0" eaLnBrk="1" fontAlgn="base" latinLnBrk="0" hangingPunct="1">
              <a:lnSpc>
                <a:spcPct val="90000"/>
              </a:lnSpc>
              <a:spcBef>
                <a:spcPts val="274"/>
              </a:spcBef>
              <a:spcAft>
                <a:spcPts val="274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50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348014" marR="0" lvl="2" indent="-348014" algn="l" defTabSz="424307" rtl="0" eaLnBrk="1" fontAlgn="base" latinLnBrk="0" hangingPunct="1">
              <a:lnSpc>
                <a:spcPct val="90000"/>
              </a:lnSpc>
              <a:spcBef>
                <a:spcPts val="274"/>
              </a:spcBef>
              <a:spcAft>
                <a:spcPts val="274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50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98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2007-2012 University of Illinois, Urbana-Champaign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66136-2704-4137-910F-0DE72E1BA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1202-EBD9-427A-8F97-9BAF57756806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E89DD-4B43-4992-B232-9EF980A74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7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da-c-programming-guide/index.html#abstract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6496" y="1237197"/>
            <a:ext cx="8567632" cy="4267797"/>
          </a:xfrm>
        </p:spPr>
        <p:txBody>
          <a:bodyPr>
            <a:normAutofit/>
          </a:bodyPr>
          <a:lstStyle/>
          <a:p>
            <a:pPr lvl="0"/>
            <a:r>
              <a:rPr lang="en-US" altLang="zh-CN" sz="5291" dirty="0"/>
              <a:t>Introduction to CUDA</a:t>
            </a:r>
            <a:br>
              <a:rPr lang="en-US" altLang="zh-CN" sz="5291" dirty="0"/>
            </a:br>
            <a:br>
              <a:rPr lang="en-US" altLang="zh-CN" sz="5291" dirty="0"/>
            </a:br>
            <a:r>
              <a:rPr lang="en-US" altLang="zh-CN" sz="3968" i="1" dirty="0"/>
              <a:t>(9) Numerical Considerations</a:t>
            </a:r>
            <a:br>
              <a:rPr lang="en-US" altLang="zh-CN" sz="3968" i="1" dirty="0"/>
            </a:br>
            <a:r>
              <a:rPr lang="en-US" altLang="zh-CN" sz="3086" dirty="0"/>
              <a:t> </a:t>
            </a:r>
            <a:br>
              <a:rPr lang="en-US" altLang="zh-CN" sz="3086" dirty="0"/>
            </a:br>
            <a:endParaRPr lang="zh-CN" altLang="en-US" sz="5291" dirty="0"/>
          </a:p>
        </p:txBody>
      </p:sp>
      <p:sp>
        <p:nvSpPr>
          <p:cNvPr id="4" name="矩形 3"/>
          <p:cNvSpPr/>
          <p:nvPr/>
        </p:nvSpPr>
        <p:spPr>
          <a:xfrm>
            <a:off x="624477" y="436847"/>
            <a:ext cx="2329484" cy="397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en-US" altLang="zh-CN" sz="1984">
                <a:latin typeface="Liberation Sans" pitchFamily="18"/>
                <a:ea typeface="Noto Sans CJK SC Regular" pitchFamily="2"/>
                <a:cs typeface="FreeSans" pitchFamily="2"/>
              </a:rPr>
              <a:t>Parallel Computing</a:t>
            </a:r>
            <a:endParaRPr lang="en-US" altLang="zh-CN" sz="1984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164775" y="367385"/>
            <a:ext cx="2777833" cy="546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22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A simple, hypothetical 6-bit FP format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8309" y="1679927"/>
            <a:ext cx="9071771" cy="5039783"/>
          </a:xfrm>
        </p:spPr>
        <p:txBody>
          <a:bodyPr/>
          <a:lstStyle/>
          <a:p>
            <a:r>
              <a:rPr lang="zh-CN" altLang="en-US" sz="2600" dirty="0"/>
              <a:t>用 </a:t>
            </a:r>
            <a:r>
              <a:rPr lang="en-US" altLang="zh-CN" sz="2600" dirty="0"/>
              <a:t>6-bit</a:t>
            </a:r>
            <a:r>
              <a:rPr lang="zh-CN" altLang="en-US" sz="2600" dirty="0"/>
              <a:t> 浮点数表示</a:t>
            </a:r>
            <a:r>
              <a:rPr lang="en-US" altLang="zh-CN" sz="2600" dirty="0"/>
              <a:t>  0.5D :</a:t>
            </a:r>
          </a:p>
          <a:p>
            <a:endParaRPr lang="en-US" sz="2156" dirty="0">
              <a:solidFill>
                <a:srgbClr val="6F6F6F"/>
              </a:solidFill>
              <a:ea typeface="ＭＳ Ｐゴシック" pitchFamily="34" charset="-128"/>
            </a:endParaRPr>
          </a:p>
          <a:p>
            <a:pPr lvl="1"/>
            <a:r>
              <a:rPr lang="en-US" altLang="zh-CN" sz="2200" dirty="0"/>
              <a:t>0.5D = 001000</a:t>
            </a:r>
          </a:p>
          <a:p>
            <a:pPr lvl="1"/>
            <a:endParaRPr lang="en-US" altLang="zh-CN" sz="2200" dirty="0"/>
          </a:p>
          <a:p>
            <a:pPr lvl="1"/>
            <a:r>
              <a:rPr lang="en-US" altLang="zh-CN" sz="2200" dirty="0"/>
              <a:t>where </a:t>
            </a:r>
            <a:r>
              <a:rPr lang="en-US" altLang="zh-CN" sz="2200" i="1" dirty="0"/>
              <a:t>S = </a:t>
            </a:r>
            <a:r>
              <a:rPr lang="en-US" altLang="zh-CN" sz="2200" dirty="0"/>
              <a:t>0, </a:t>
            </a:r>
            <a:r>
              <a:rPr lang="en-US" altLang="zh-CN" sz="2200" i="1" dirty="0"/>
              <a:t>E = </a:t>
            </a:r>
            <a:r>
              <a:rPr lang="en-US" altLang="zh-CN" sz="2200" dirty="0"/>
              <a:t>010, and </a:t>
            </a:r>
            <a:r>
              <a:rPr lang="en-US" altLang="zh-CN" sz="2200" i="1" dirty="0"/>
              <a:t>M = </a:t>
            </a:r>
            <a:r>
              <a:rPr lang="en-US" altLang="zh-CN" sz="2200" dirty="0"/>
              <a:t>(1.)00</a:t>
            </a:r>
          </a:p>
          <a:p>
            <a:endParaRPr lang="en-US" sz="2156" dirty="0">
              <a:solidFill>
                <a:srgbClr val="6F6F6F"/>
              </a:solidFill>
              <a:ea typeface="ＭＳ Ｐゴシック" pitchFamily="34" charset="-128"/>
            </a:endParaRPr>
          </a:p>
          <a:p>
            <a:pPr>
              <a:lnSpc>
                <a:spcPct val="100000"/>
              </a:lnSpc>
            </a:pPr>
            <a:r>
              <a:rPr lang="zh-CN" altLang="en-US" sz="2600" dirty="0"/>
              <a:t>通常</a:t>
            </a:r>
            <a:r>
              <a:rPr lang="en-US" altLang="zh-CN" sz="2600" dirty="0"/>
              <a:t>,</a:t>
            </a:r>
            <a:r>
              <a:rPr lang="zh-CN" altLang="en-US" sz="2600" dirty="0"/>
              <a:t> 使用归一化尾数和指数偏移编码，一个</a:t>
            </a:r>
            <a:r>
              <a:rPr lang="en-US" altLang="zh-CN" sz="2600" dirty="0"/>
              <a:t>n-bit</a:t>
            </a:r>
            <a:r>
              <a:rPr lang="zh-CN" altLang="en-US" sz="2600" dirty="0"/>
              <a:t>浮点数的表示为：</a:t>
            </a:r>
            <a:endParaRPr lang="en-US" sz="2600" dirty="0">
              <a:solidFill>
                <a:srgbClr val="6F6F6F"/>
              </a:solidFill>
              <a:ea typeface="ＭＳ Ｐゴシック" pitchFamily="3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257" y="5090477"/>
            <a:ext cx="3714750" cy="609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041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+mn-lt"/>
                <a:ea typeface="+mn-ea"/>
                <a:cs typeface="+mn-cs"/>
              </a:rPr>
              <a:t>Content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449346"/>
          </a:xfrm>
        </p:spPr>
        <p:txBody>
          <a:bodyPr>
            <a:normAutofit/>
          </a:bodyPr>
          <a:lstStyle/>
          <a:p>
            <a:pPr marL="0" lvl="0" indent="0" hangingPunct="0">
              <a:buNone/>
            </a:pPr>
            <a:r>
              <a:rPr lang="en-US" altLang="zh-CN" sz="2800" b="1" dirty="0"/>
              <a:t>1. Floating-Point Data Representation</a:t>
            </a:r>
          </a:p>
          <a:p>
            <a:pPr marL="0" lv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u="sng" dirty="0"/>
              <a:t>2. Representable Numbers</a:t>
            </a:r>
          </a:p>
          <a:p>
            <a:pPr mar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dirty="0"/>
              <a:t>3. Arithmetic Accuracy and Rounding</a:t>
            </a:r>
          </a:p>
          <a:p>
            <a:pPr mar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dirty="0"/>
              <a:t>4. Algorithm Considerations</a:t>
            </a:r>
          </a:p>
          <a:p>
            <a:pPr mar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dirty="0"/>
              <a:t>5. Linear solvers and numerical stability</a:t>
            </a:r>
          </a:p>
          <a:p>
            <a:pPr marL="0" indent="0" hangingPunct="0">
              <a:buNone/>
            </a:pPr>
            <a:endParaRPr lang="en-US" altLang="zh-CN" sz="2800" b="1" dirty="0"/>
          </a:p>
          <a:p>
            <a:pPr marL="0" indent="0" hangingPunct="0">
              <a:buNone/>
            </a:pPr>
            <a:endParaRPr lang="en-US" altLang="zh-CN" sz="2800" b="1" dirty="0"/>
          </a:p>
          <a:p>
            <a:pPr marL="0" indent="0" hangingPunct="0">
              <a:buNone/>
            </a:pPr>
            <a:endParaRPr lang="en-US" altLang="zh-CN" sz="28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lvl="0" indent="0" hangingPunct="0">
              <a:buNone/>
            </a:pPr>
            <a:endParaRPr lang="en-US" altLang="zh-CN" sz="28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5838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ea typeface="ＭＳ Ｐゴシック" pitchFamily="34" charset="-128"/>
              </a:rPr>
              <a:t>Representable Numbers</a:t>
            </a:r>
          </a:p>
        </p:txBody>
      </p:sp>
      <p:graphicFrame>
        <p:nvGraphicFramePr>
          <p:cNvPr id="521220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949651"/>
              </p:ext>
            </p:extLst>
          </p:nvPr>
        </p:nvGraphicFramePr>
        <p:xfrm>
          <a:off x="6165513" y="1321012"/>
          <a:ext cx="3049606" cy="4535808"/>
        </p:xfrm>
        <a:graphic>
          <a:graphicData uri="http://schemas.openxmlformats.org/drawingml/2006/table">
            <a:tbl>
              <a:tblPr/>
              <a:tblGrid>
                <a:gridCol w="1718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261089" marR="261089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61089" marR="261089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261089" marR="261089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61089" marR="261089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L="261089" marR="261089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261089" marR="261089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261089" marR="261089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261089" marR="261089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261089" marR="261089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261089" marR="261089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261089" marR="261089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261089" marR="261089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261089" marR="261089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261089" marR="261089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261089" marR="261089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261089" marR="261089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19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4507" y="1259946"/>
            <a:ext cx="4961573" cy="503978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ＭＳ Ｐゴシック" pitchFamily="34" charset="-128"/>
              </a:rPr>
              <a:t>给定浮点数格式，其可表示数是可以在该格式中</a:t>
            </a:r>
            <a:r>
              <a:rPr lang="zh-CN" altLang="en-US" sz="2400" dirty="0">
                <a:solidFill>
                  <a:srgbClr val="FF0000"/>
                </a:solidFill>
                <a:ea typeface="ＭＳ Ｐゴシック" pitchFamily="34" charset="-128"/>
              </a:rPr>
              <a:t>精确表示</a:t>
            </a:r>
            <a:r>
              <a:rPr lang="zh-CN" altLang="en-US" sz="2400" dirty="0">
                <a:ea typeface="ＭＳ Ｐゴシック" pitchFamily="34" charset="-128"/>
              </a:rPr>
              <a:t>的所有数的</a:t>
            </a:r>
            <a:r>
              <a:rPr lang="zh-CN" altLang="en-US" sz="2400" dirty="0">
                <a:solidFill>
                  <a:srgbClr val="FF0000"/>
                </a:solidFill>
                <a:ea typeface="ＭＳ Ｐゴシック" pitchFamily="34" charset="-128"/>
              </a:rPr>
              <a:t>集合</a:t>
            </a:r>
            <a:r>
              <a:rPr lang="zh-CN" altLang="en-US" sz="2400" dirty="0">
                <a:ea typeface="ＭＳ Ｐゴシック" pitchFamily="34" charset="-128"/>
              </a:rPr>
              <a:t>。</a:t>
            </a:r>
          </a:p>
          <a:p>
            <a:endParaRPr lang="zh-CN" altLang="en-US" sz="2400" dirty="0">
              <a:ea typeface="ＭＳ Ｐゴシック" pitchFamily="34" charset="-128"/>
            </a:endParaRPr>
          </a:p>
          <a:p>
            <a:r>
              <a:rPr lang="zh-CN" altLang="en-US" sz="2400" dirty="0">
                <a:ea typeface="ＭＳ Ｐゴシック" pitchFamily="34" charset="-128"/>
              </a:rPr>
              <a:t>下表列出了无符号</a:t>
            </a:r>
            <a:r>
              <a:rPr lang="en-US" altLang="zh-CN" sz="2400" dirty="0">
                <a:ea typeface="ＭＳ Ｐゴシック" pitchFamily="34" charset="-128"/>
              </a:rPr>
              <a:t>3</a:t>
            </a:r>
            <a:r>
              <a:rPr lang="zh-CN" altLang="en-US" sz="2400" dirty="0">
                <a:ea typeface="ＭＳ Ｐゴシック" pitchFamily="34" charset="-128"/>
              </a:rPr>
              <a:t>位整数格式的可表示数。</a:t>
            </a:r>
            <a:endParaRPr lang="en-US" sz="2400" u="sng" dirty="0">
              <a:solidFill>
                <a:srgbClr val="0114C5"/>
              </a:solidFill>
              <a:ea typeface="ＭＳ Ｐゴシック" pitchFamily="34" charset="-128"/>
            </a:endParaRPr>
          </a:p>
        </p:txBody>
      </p:sp>
      <p:sp>
        <p:nvSpPr>
          <p:cNvPr id="8227" name="Line 33"/>
          <p:cNvSpPr>
            <a:spLocks noChangeShapeType="1"/>
          </p:cNvSpPr>
          <p:nvPr/>
        </p:nvSpPr>
        <p:spPr bwMode="auto">
          <a:xfrm>
            <a:off x="504507" y="5291772"/>
            <a:ext cx="54177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84"/>
          </a:p>
        </p:txBody>
      </p:sp>
      <p:sp>
        <p:nvSpPr>
          <p:cNvPr id="8228" name="AutoShape 34"/>
          <p:cNvSpPr>
            <a:spLocks noChangeArrowheads="1"/>
          </p:cNvSpPr>
          <p:nvPr/>
        </p:nvSpPr>
        <p:spPr bwMode="auto">
          <a:xfrm>
            <a:off x="1594711" y="5178027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8229" name="AutoShape 35"/>
          <p:cNvSpPr>
            <a:spLocks noChangeArrowheads="1"/>
          </p:cNvSpPr>
          <p:nvPr/>
        </p:nvSpPr>
        <p:spPr bwMode="auto">
          <a:xfrm>
            <a:off x="1899198" y="5178027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8230" name="AutoShape 36"/>
          <p:cNvSpPr>
            <a:spLocks noChangeArrowheads="1"/>
          </p:cNvSpPr>
          <p:nvPr/>
        </p:nvSpPr>
        <p:spPr bwMode="auto">
          <a:xfrm>
            <a:off x="2182686" y="5178027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8231" name="AutoShape 37"/>
          <p:cNvSpPr>
            <a:spLocks noChangeArrowheads="1"/>
          </p:cNvSpPr>
          <p:nvPr/>
        </p:nvSpPr>
        <p:spPr bwMode="auto">
          <a:xfrm>
            <a:off x="2446924" y="5178027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8232" name="AutoShape 38"/>
          <p:cNvSpPr>
            <a:spLocks noChangeArrowheads="1"/>
          </p:cNvSpPr>
          <p:nvPr/>
        </p:nvSpPr>
        <p:spPr bwMode="auto">
          <a:xfrm>
            <a:off x="2690164" y="5178027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8233" name="AutoShape 39"/>
          <p:cNvSpPr>
            <a:spLocks noChangeArrowheads="1"/>
          </p:cNvSpPr>
          <p:nvPr/>
        </p:nvSpPr>
        <p:spPr bwMode="auto">
          <a:xfrm>
            <a:off x="2933403" y="5178027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8234" name="AutoShape 40"/>
          <p:cNvSpPr>
            <a:spLocks noChangeArrowheads="1"/>
          </p:cNvSpPr>
          <p:nvPr/>
        </p:nvSpPr>
        <p:spPr bwMode="auto">
          <a:xfrm>
            <a:off x="3178392" y="5178027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8235" name="AutoShape 41"/>
          <p:cNvSpPr>
            <a:spLocks noChangeArrowheads="1"/>
          </p:cNvSpPr>
          <p:nvPr/>
        </p:nvSpPr>
        <p:spPr bwMode="auto">
          <a:xfrm>
            <a:off x="3421632" y="5178027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8236" name="Text Box 42"/>
          <p:cNvSpPr txBox="1">
            <a:spLocks noChangeArrowheads="1"/>
          </p:cNvSpPr>
          <p:nvPr/>
        </p:nvSpPr>
        <p:spPr bwMode="auto">
          <a:xfrm>
            <a:off x="1533463" y="5388018"/>
            <a:ext cx="304487" cy="24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r>
              <a:rPr lang="en-US" sz="1543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237" name="Text Box 43"/>
          <p:cNvSpPr txBox="1">
            <a:spLocks noChangeArrowheads="1"/>
          </p:cNvSpPr>
          <p:nvPr/>
        </p:nvSpPr>
        <p:spPr bwMode="auto">
          <a:xfrm>
            <a:off x="3339386" y="5388018"/>
            <a:ext cx="304487" cy="24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r>
              <a:rPr lang="en-US" sz="1543" b="1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8238" name="Text Box 44"/>
          <p:cNvSpPr txBox="1">
            <a:spLocks noChangeArrowheads="1"/>
          </p:cNvSpPr>
          <p:nvPr/>
        </p:nvSpPr>
        <p:spPr bwMode="auto">
          <a:xfrm>
            <a:off x="1837950" y="5388018"/>
            <a:ext cx="304487" cy="24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r>
              <a:rPr lang="en-US" sz="1543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239" name="Text Box 45"/>
          <p:cNvSpPr txBox="1">
            <a:spLocks noChangeArrowheads="1"/>
          </p:cNvSpPr>
          <p:nvPr/>
        </p:nvSpPr>
        <p:spPr bwMode="auto">
          <a:xfrm>
            <a:off x="2628916" y="5388018"/>
            <a:ext cx="304487" cy="24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r>
              <a:rPr lang="en-US" sz="1543" b="1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240" name="Text Box 46"/>
          <p:cNvSpPr txBox="1">
            <a:spLocks noChangeArrowheads="1"/>
          </p:cNvSpPr>
          <p:nvPr/>
        </p:nvSpPr>
        <p:spPr bwMode="auto">
          <a:xfrm>
            <a:off x="2142437" y="5388018"/>
            <a:ext cx="304487" cy="24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r>
              <a:rPr lang="en-US" sz="1543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241" name="Text Box 47"/>
          <p:cNvSpPr txBox="1">
            <a:spLocks noChangeArrowheads="1"/>
          </p:cNvSpPr>
          <p:nvPr/>
        </p:nvSpPr>
        <p:spPr bwMode="auto">
          <a:xfrm>
            <a:off x="2385677" y="5388018"/>
            <a:ext cx="304487" cy="24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r>
              <a:rPr lang="en-US" sz="1543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242" name="Text Box 48"/>
          <p:cNvSpPr txBox="1">
            <a:spLocks noChangeArrowheads="1"/>
          </p:cNvSpPr>
          <p:nvPr/>
        </p:nvSpPr>
        <p:spPr bwMode="auto">
          <a:xfrm>
            <a:off x="2873906" y="5388018"/>
            <a:ext cx="304487" cy="24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r>
              <a:rPr lang="en-US" sz="1543" b="1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243" name="Text Box 49"/>
          <p:cNvSpPr txBox="1">
            <a:spLocks noChangeArrowheads="1"/>
          </p:cNvSpPr>
          <p:nvPr/>
        </p:nvSpPr>
        <p:spPr bwMode="auto">
          <a:xfrm>
            <a:off x="3117146" y="5388018"/>
            <a:ext cx="304487" cy="24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r>
              <a:rPr lang="en-US" sz="1543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244" name="Text Box 50"/>
          <p:cNvSpPr txBox="1">
            <a:spLocks noChangeArrowheads="1"/>
          </p:cNvSpPr>
          <p:nvPr/>
        </p:nvSpPr>
        <p:spPr bwMode="auto">
          <a:xfrm>
            <a:off x="1249975" y="5388018"/>
            <a:ext cx="344736" cy="24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r>
              <a:rPr lang="en-US" sz="1323">
                <a:latin typeface="Times New Roman" pitchFamily="18" charset="0"/>
                <a:cs typeface="Times New Roman" pitchFamily="18" charset="0"/>
              </a:rPr>
              <a:t>-1</a:t>
            </a:r>
            <a:endParaRPr lang="en-US" sz="2646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45" name="Text Box 51"/>
          <p:cNvSpPr txBox="1">
            <a:spLocks noChangeArrowheads="1"/>
          </p:cNvSpPr>
          <p:nvPr/>
        </p:nvSpPr>
        <p:spPr bwMode="auto">
          <a:xfrm>
            <a:off x="3827615" y="5388018"/>
            <a:ext cx="304487" cy="24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r>
              <a:rPr lang="en-US" sz="1323">
                <a:latin typeface="Times New Roman" pitchFamily="18" charset="0"/>
                <a:cs typeface="Times New Roman" pitchFamily="18" charset="0"/>
              </a:rPr>
              <a:t>9</a:t>
            </a:r>
            <a:endParaRPr lang="en-US" sz="2646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46" name="Text Box 52"/>
          <p:cNvSpPr txBox="1">
            <a:spLocks noChangeArrowheads="1"/>
          </p:cNvSpPr>
          <p:nvPr/>
        </p:nvSpPr>
        <p:spPr bwMode="auto">
          <a:xfrm>
            <a:off x="3584375" y="5388018"/>
            <a:ext cx="304487" cy="24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r>
              <a:rPr lang="en-US" sz="1323">
                <a:latin typeface="Times New Roman" pitchFamily="18" charset="0"/>
                <a:cs typeface="Times New Roman" pitchFamily="18" charset="0"/>
              </a:rPr>
              <a:t>8</a:t>
            </a:r>
            <a:endParaRPr lang="en-US" sz="2646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47" name="Rectangle 53"/>
          <p:cNvSpPr>
            <a:spLocks noChangeArrowheads="1"/>
          </p:cNvSpPr>
          <p:nvPr/>
        </p:nvSpPr>
        <p:spPr bwMode="auto">
          <a:xfrm>
            <a:off x="529" y="2872283"/>
            <a:ext cx="184731" cy="3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984"/>
          </a:p>
        </p:txBody>
      </p:sp>
    </p:spTree>
    <p:extLst>
      <p:ext uri="{BB962C8B-B14F-4D97-AF65-F5344CB8AC3E}">
        <p14:creationId xmlns:p14="http://schemas.microsoft.com/office/powerpoint/2010/main" val="386153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Example 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70191" y="1513840"/>
            <a:ext cx="9139767" cy="5590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ea typeface="ＭＳ Ｐゴシック" pitchFamily="34" charset="-128"/>
              </a:rPr>
              <a:t>如果使用</a:t>
            </a:r>
            <a:r>
              <a:rPr lang="en-US" sz="2800" dirty="0">
                <a:ea typeface="ＭＳ Ｐゴシック" pitchFamily="34" charset="-128"/>
              </a:rPr>
              <a:t> 5-bit </a:t>
            </a:r>
            <a:r>
              <a:rPr lang="zh-CN" altLang="en-US" sz="2800" dirty="0">
                <a:ea typeface="ＭＳ Ｐゴシック" pitchFamily="34" charset="-128"/>
              </a:rPr>
              <a:t>浮点数格式</a:t>
            </a:r>
            <a:r>
              <a:rPr lang="en-US" sz="2800" dirty="0">
                <a:ea typeface="ＭＳ Ｐゴシック" pitchFamily="34" charset="-128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consists of 1-bit </a:t>
            </a:r>
            <a:r>
              <a:rPr lang="en-US" altLang="zh-CN" sz="2400" i="1" dirty="0"/>
              <a:t>S</a:t>
            </a:r>
            <a:r>
              <a:rPr lang="en-US" altLang="zh-CN" sz="2400" dirty="0"/>
              <a:t>,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2-bit </a:t>
            </a:r>
            <a:r>
              <a:rPr lang="en-US" altLang="zh-CN" sz="2400" i="1" dirty="0"/>
              <a:t>E </a:t>
            </a:r>
            <a:r>
              <a:rPr lang="en-US" altLang="zh-CN" sz="2400" dirty="0"/>
              <a:t>(excess-1 coded),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and 2-bit </a:t>
            </a:r>
            <a:r>
              <a:rPr lang="en-US" altLang="zh-CN" sz="2400" i="1" dirty="0"/>
              <a:t>M </a:t>
            </a:r>
            <a:r>
              <a:rPr lang="en-US" altLang="zh-CN" sz="2400" dirty="0"/>
              <a:t>(with “1.”part omitted).</a:t>
            </a:r>
            <a:endParaRPr lang="en-US" sz="6600" dirty="0">
              <a:ea typeface="ＭＳ Ｐゴシック" pitchFamily="34" charset="-128"/>
            </a:endParaRP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0185" y="6887704"/>
            <a:ext cx="209991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818954" indent="-314982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259929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763900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267872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2F5C7451-9702-4FC5-9281-E3DB6D16BBF4}" type="slidenum">
              <a:rPr lang="en-US" sz="1543">
                <a:latin typeface="Times New Roman" pitchFamily="18" charset="0"/>
              </a:rPr>
              <a:pPr eaLnBrk="1" hangingPunct="1"/>
              <a:t>13</a:t>
            </a:fld>
            <a:endParaRPr lang="en-US" sz="1543">
              <a:latin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37" y="4743319"/>
            <a:ext cx="8426273" cy="760705"/>
          </a:xfrm>
          <a:prstGeom prst="rect">
            <a:avLst/>
          </a:prstGeom>
        </p:spPr>
      </p:pic>
      <p:pic>
        <p:nvPicPr>
          <p:cNvPr id="6" name="图片 6">
            <a:extLst>
              <a:ext uri="{FF2B5EF4-FFF2-40B4-BE49-F238E27FC236}">
                <a16:creationId xmlns:a16="http://schemas.microsoft.com/office/drawing/2014/main" id="{4FA263FF-AC36-8B40-BEE0-CA2BC8668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627" y="6261438"/>
            <a:ext cx="3714750" cy="609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76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8310" y="425583"/>
            <a:ext cx="9164006" cy="397738"/>
          </a:xfrm>
        </p:spPr>
        <p:txBody>
          <a:bodyPr/>
          <a:lstStyle/>
          <a:p>
            <a:pPr eaLnBrk="1" hangingPunct="1"/>
            <a:r>
              <a:rPr lang="en-US" sz="2205" dirty="0">
                <a:ea typeface="ＭＳ Ｐゴシック" pitchFamily="34" charset="-128"/>
              </a:rPr>
              <a:t>Representable Numbers of a 5-bit Hypothetical IEEE Format</a:t>
            </a:r>
          </a:p>
        </p:txBody>
      </p:sp>
      <p:graphicFrame>
        <p:nvGraphicFramePr>
          <p:cNvPr id="522246" name="Group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117477"/>
              </p:ext>
            </p:extLst>
          </p:nvPr>
        </p:nvGraphicFramePr>
        <p:xfrm>
          <a:off x="471260" y="1189949"/>
          <a:ext cx="9138108" cy="5528021"/>
        </p:xfrm>
        <a:graphic>
          <a:graphicData uri="http://schemas.openxmlformats.org/drawingml/2006/table">
            <a:tbl>
              <a:tblPr/>
              <a:tblGrid>
                <a:gridCol w="703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0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9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Non-zero</a:t>
                      </a: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Abrupt underflow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Gradual underflow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E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M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S=0</a:t>
                      </a: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S=1</a:t>
                      </a: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S=0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S=1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S=0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S=1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736"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736"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9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9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736"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89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07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3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Reserved pattern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219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818954" indent="-314982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259929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763900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267872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18FFC1DB-C281-4917-B997-3CA4945EF2CD}" type="slidenum">
              <a:rPr lang="en-US" sz="1543">
                <a:latin typeface="Times New Roman" pitchFamily="18" charset="0"/>
              </a:rPr>
              <a:pPr eaLnBrk="1" hangingPunct="1"/>
              <a:t>14</a:t>
            </a:fld>
            <a:endParaRPr lang="en-US" sz="1543">
              <a:latin typeface="Times New Roman" pitchFamily="18" charset="0"/>
            </a:endParaRPr>
          </a:p>
        </p:txBody>
      </p:sp>
      <p:sp>
        <p:nvSpPr>
          <p:cNvPr id="522373" name="AutoShape 133"/>
          <p:cNvSpPr>
            <a:spLocks noChangeArrowheads="1"/>
          </p:cNvSpPr>
          <p:nvPr/>
        </p:nvSpPr>
        <p:spPr bwMode="auto">
          <a:xfrm>
            <a:off x="1764454" y="6839609"/>
            <a:ext cx="3275859" cy="489978"/>
          </a:xfrm>
          <a:prstGeom prst="wedgeRoundRectCallout">
            <a:avLst>
              <a:gd name="adj1" fmla="val -10068"/>
              <a:gd name="adj2" fmla="val -11247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984" dirty="0"/>
              <a:t>Cannot Represent Zero!</a:t>
            </a:r>
          </a:p>
        </p:txBody>
      </p:sp>
    </p:spTree>
    <p:extLst>
      <p:ext uri="{BB962C8B-B14F-4D97-AF65-F5344CB8AC3E}">
        <p14:creationId xmlns:p14="http://schemas.microsoft.com/office/powerpoint/2010/main" val="39945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Observations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660400" y="1635760"/>
            <a:ext cx="8727440" cy="546835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0114C5"/>
                </a:solidFill>
              </a:rPr>
              <a:t>the exponent bits define the major intervals of representable numbers.</a:t>
            </a:r>
          </a:p>
          <a:p>
            <a:pPr marL="881036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0114C5"/>
                </a:solidFill>
              </a:rPr>
              <a:t>指数位定义了可表示数的间隔</a:t>
            </a:r>
            <a:endParaRPr lang="en-US" altLang="zh-CN" dirty="0">
              <a:solidFill>
                <a:srgbClr val="0114C5"/>
              </a:solidFill>
            </a:endParaRPr>
          </a:p>
          <a:p>
            <a:pPr>
              <a:buFont typeface="+mj-lt"/>
              <a:buAutoNum type="arabicPeriod"/>
            </a:pPr>
            <a:endParaRPr lang="en-US" sz="800" dirty="0">
              <a:solidFill>
                <a:srgbClr val="0114C5"/>
              </a:solidFill>
              <a:ea typeface="ＭＳ Ｐゴシック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0114C5"/>
                </a:solidFill>
              </a:rPr>
              <a:t>the mantissa bits define the number of representable numbers in each interval.</a:t>
            </a:r>
          </a:p>
          <a:p>
            <a:pPr marL="881036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0114C5"/>
                </a:solidFill>
              </a:rPr>
              <a:t>尾数定了每个间隔内可表示的数的数量</a:t>
            </a:r>
            <a:endParaRPr lang="en-US" altLang="zh-CN" dirty="0">
              <a:solidFill>
                <a:srgbClr val="0114C5"/>
              </a:solidFill>
            </a:endParaRPr>
          </a:p>
          <a:p>
            <a:pPr>
              <a:buFont typeface="+mj-lt"/>
              <a:buAutoNum type="arabicPeriod"/>
            </a:pPr>
            <a:endParaRPr lang="en-US" sz="800" dirty="0">
              <a:ea typeface="ＭＳ Ｐゴシック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0114C5"/>
                </a:solidFill>
              </a:rPr>
              <a:t>0 is not representable in this format.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sz="800" dirty="0">
              <a:ea typeface="ＭＳ Ｐゴシック" pitchFamily="34" charset="-128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可表示数在越接近</a:t>
            </a:r>
            <a:r>
              <a:rPr lang="en-US" altLang="zh-CN" dirty="0"/>
              <a:t>0</a:t>
            </a:r>
            <a:r>
              <a:rPr lang="zh-CN" altLang="en-US" dirty="0"/>
              <a:t>的邻域内变得更加密集。当向零靠近时，每个区间（</a:t>
            </a:r>
            <a:r>
              <a:rPr lang="en-US" altLang="zh-CN" dirty="0"/>
              <a:t>interval</a:t>
            </a:r>
            <a:r>
              <a:rPr lang="zh-CN" altLang="en-US" dirty="0"/>
              <a:t>）的大小是前一个区间的一半。</a:t>
            </a:r>
            <a:r>
              <a:rPr lang="en-US" dirty="0"/>
              <a:t>. </a:t>
            </a:r>
            <a:endParaRPr lang="en-US" altLang="zh-CN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sz="800" dirty="0">
              <a:ea typeface="ＭＳ Ｐゴシック" pitchFamily="34" charset="-128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但糟糕的是，当向零靠近时，可表示数密度增加的趋势，以及因此在区间内表示数的精度增加的趋势，并不适用于</a:t>
            </a:r>
            <a:r>
              <a:rPr lang="en-US" altLang="zh-CN" dirty="0"/>
              <a:t>0</a:t>
            </a:r>
            <a:r>
              <a:rPr lang="zh-CN" altLang="en-US" dirty="0"/>
              <a:t>的非常邻近区域。</a:t>
            </a:r>
            <a:r>
              <a:rPr lang="en-US" altLang="zh-CN" dirty="0"/>
              <a:t>.</a:t>
            </a:r>
            <a:endParaRPr lang="en-US" sz="1984" dirty="0">
              <a:ea typeface="ＭＳ Ｐゴシック" pitchFamily="34" charset="-128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0185" y="6887704"/>
            <a:ext cx="209991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818954" indent="-314982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259929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763900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267872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8560CE97-9D51-45D8-A59D-A175609D9CE7}" type="slidenum">
              <a:rPr lang="en-US" sz="1543">
                <a:latin typeface="Times New Roman" pitchFamily="18" charset="0"/>
              </a:rPr>
              <a:pPr eaLnBrk="1" hangingPunct="1"/>
              <a:t>15</a:t>
            </a:fld>
            <a:endParaRPr lang="en-US" sz="1543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5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Flush to Zero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70191" y="1513840"/>
            <a:ext cx="9139767" cy="559027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3527" dirty="0">
                <a:ea typeface="ＭＳ Ｐゴシック" pitchFamily="34" charset="-128"/>
              </a:rPr>
              <a:t>Treat all bit patterns with E=0 as 0.0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ＭＳ Ｐゴシック" pitchFamily="34" charset="-128"/>
              </a:rPr>
              <a:t>这会移除零附近的几个可表示数，并将它们全部归为</a:t>
            </a:r>
            <a:r>
              <a:rPr lang="en-US" altLang="zh-CN" sz="2400" dirty="0">
                <a:ea typeface="ＭＳ Ｐゴシック" pitchFamily="34" charset="-128"/>
              </a:rPr>
              <a:t>0.0</a:t>
            </a:r>
            <a:r>
              <a:rPr lang="zh-CN" altLang="en-US" sz="2400" dirty="0">
                <a:ea typeface="ＭＳ Ｐゴシック" pitchFamily="34" charset="-128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ＭＳ Ｐゴシック" pitchFamily="34" charset="-128"/>
              </a:rPr>
              <a:t>对于具有较大</a:t>
            </a:r>
            <a:r>
              <a:rPr lang="en-US" sz="2400" dirty="0">
                <a:ea typeface="ＭＳ Ｐゴシック" pitchFamily="34" charset="-128"/>
              </a:rPr>
              <a:t>M</a:t>
            </a:r>
            <a:r>
              <a:rPr lang="zh-CN" altLang="en-US" sz="2400" dirty="0">
                <a:ea typeface="ＭＳ Ｐゴシック" pitchFamily="34" charset="-128"/>
              </a:rPr>
              <a:t>的表示方式，将移除大量的可表示数。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0185" y="6887704"/>
            <a:ext cx="209991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818954" indent="-314982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259929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763900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267872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2F5C7451-9702-4FC5-9281-E3DB6D16BBF4}" type="slidenum">
              <a:rPr lang="en-US" sz="1543">
                <a:latin typeface="Times New Roman" pitchFamily="18" charset="0"/>
              </a:rPr>
              <a:pPr eaLnBrk="1" hangingPunct="1"/>
              <a:t>16</a:t>
            </a:fld>
            <a:endParaRPr lang="en-US" sz="1543">
              <a:latin typeface="Times New Roman" pitchFamily="18" charset="0"/>
            </a:endParaRPr>
          </a:p>
        </p:txBody>
      </p:sp>
      <p:sp>
        <p:nvSpPr>
          <p:cNvPr id="10246" name="Line 4"/>
          <p:cNvSpPr>
            <a:spLocks noChangeShapeType="1"/>
          </p:cNvSpPr>
          <p:nvPr/>
        </p:nvSpPr>
        <p:spPr bwMode="auto">
          <a:xfrm>
            <a:off x="1260475" y="5039783"/>
            <a:ext cx="665321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>
              <a:solidFill>
                <a:srgbClr val="0114C5"/>
              </a:solidFill>
            </a:endParaRPr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2772410" y="5039783"/>
            <a:ext cx="304487" cy="24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r>
              <a:rPr lang="en-US" sz="1400">
                <a:solidFill>
                  <a:srgbClr val="0114C5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>
              <a:solidFill>
                <a:srgbClr val="0114C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4375681" y="5060103"/>
            <a:ext cx="304487" cy="24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r>
              <a:rPr lang="en-US" sz="1400">
                <a:solidFill>
                  <a:srgbClr val="0114C5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>
              <a:solidFill>
                <a:srgbClr val="0114C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0" name="Text Box 8"/>
          <p:cNvSpPr txBox="1">
            <a:spLocks noChangeArrowheads="1"/>
          </p:cNvSpPr>
          <p:nvPr/>
        </p:nvSpPr>
        <p:spPr bwMode="auto">
          <a:xfrm>
            <a:off x="5987362" y="5060103"/>
            <a:ext cx="304487" cy="24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r>
              <a:rPr lang="en-US" sz="1400">
                <a:solidFill>
                  <a:srgbClr val="0114C5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800">
              <a:solidFill>
                <a:srgbClr val="0114C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1" name="Text Box 9"/>
          <p:cNvSpPr txBox="1">
            <a:spLocks noChangeArrowheads="1"/>
          </p:cNvSpPr>
          <p:nvPr/>
        </p:nvSpPr>
        <p:spPr bwMode="auto">
          <a:xfrm>
            <a:off x="7610952" y="5039783"/>
            <a:ext cx="344735" cy="24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r>
              <a:rPr lang="en-US" sz="1400">
                <a:solidFill>
                  <a:srgbClr val="0114C5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800">
              <a:solidFill>
                <a:srgbClr val="0114C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2" name="AutoShape 10"/>
          <p:cNvSpPr>
            <a:spLocks noChangeArrowheads="1"/>
          </p:cNvSpPr>
          <p:nvPr/>
        </p:nvSpPr>
        <p:spPr bwMode="auto">
          <a:xfrm>
            <a:off x="2873905" y="4938287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0253" name="AutoShape 11"/>
          <p:cNvSpPr>
            <a:spLocks noChangeArrowheads="1"/>
          </p:cNvSpPr>
          <p:nvPr/>
        </p:nvSpPr>
        <p:spPr bwMode="auto">
          <a:xfrm>
            <a:off x="3276388" y="4938287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0254" name="AutoShape 12"/>
          <p:cNvSpPr>
            <a:spLocks noChangeArrowheads="1"/>
          </p:cNvSpPr>
          <p:nvPr/>
        </p:nvSpPr>
        <p:spPr bwMode="auto">
          <a:xfrm>
            <a:off x="3678871" y="4938287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0255" name="AutoShape 13"/>
          <p:cNvSpPr>
            <a:spLocks noChangeArrowheads="1"/>
          </p:cNvSpPr>
          <p:nvPr/>
        </p:nvSpPr>
        <p:spPr bwMode="auto">
          <a:xfrm>
            <a:off x="4083104" y="4938287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0256" name="AutoShape 14"/>
          <p:cNvSpPr>
            <a:spLocks noChangeArrowheads="1"/>
          </p:cNvSpPr>
          <p:nvPr/>
        </p:nvSpPr>
        <p:spPr bwMode="auto">
          <a:xfrm>
            <a:off x="4485587" y="4938287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0257" name="AutoShape 15"/>
          <p:cNvSpPr>
            <a:spLocks noChangeArrowheads="1"/>
          </p:cNvSpPr>
          <p:nvPr/>
        </p:nvSpPr>
        <p:spPr bwMode="auto">
          <a:xfrm>
            <a:off x="5292301" y="4938287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0258" name="AutoShape 16"/>
          <p:cNvSpPr>
            <a:spLocks noChangeArrowheads="1"/>
          </p:cNvSpPr>
          <p:nvPr/>
        </p:nvSpPr>
        <p:spPr bwMode="auto">
          <a:xfrm>
            <a:off x="6099017" y="4938287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0259" name="AutoShape 17"/>
          <p:cNvSpPr>
            <a:spLocks noChangeArrowheads="1"/>
          </p:cNvSpPr>
          <p:nvPr/>
        </p:nvSpPr>
        <p:spPr bwMode="auto">
          <a:xfrm>
            <a:off x="6905732" y="4938287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0262" name="Text Box 20"/>
          <p:cNvSpPr txBox="1">
            <a:spLocks noChangeArrowheads="1"/>
          </p:cNvSpPr>
          <p:nvPr/>
        </p:nvSpPr>
        <p:spPr bwMode="auto">
          <a:xfrm>
            <a:off x="1092482" y="5039783"/>
            <a:ext cx="304487" cy="24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>
                <a:solidFill>
                  <a:srgbClr val="0114C5"/>
                </a:solidFill>
              </a:rPr>
              <a:t>0</a:t>
            </a:r>
            <a:endParaRPr lang="en-US" sz="2800">
              <a:solidFill>
                <a:srgbClr val="0114C5"/>
              </a:solidFill>
            </a:endParaRP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1224227" y="4938287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</p:spTree>
    <p:extLst>
      <p:ext uri="{BB962C8B-B14F-4D97-AF65-F5344CB8AC3E}">
        <p14:creationId xmlns:p14="http://schemas.microsoft.com/office/powerpoint/2010/main" val="90678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Flush to Zero</a:t>
            </a:r>
          </a:p>
        </p:txBody>
      </p:sp>
      <p:graphicFrame>
        <p:nvGraphicFramePr>
          <p:cNvPr id="524294" name="Group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089767"/>
              </p:ext>
            </p:extLst>
          </p:nvPr>
        </p:nvGraphicFramePr>
        <p:xfrm>
          <a:off x="471260" y="1189948"/>
          <a:ext cx="9138108" cy="5801643"/>
        </p:xfrm>
        <a:graphic>
          <a:graphicData uri="http://schemas.openxmlformats.org/drawingml/2006/table">
            <a:tbl>
              <a:tblPr/>
              <a:tblGrid>
                <a:gridCol w="703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0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1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No-zero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Flush to Zero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Denormalized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E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M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S=0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S=1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S=0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S=1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S=0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S=1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06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606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606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07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Reserved pattern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818954" indent="-314982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259929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763900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267872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EADF64CD-8B46-4E2C-82D3-E49CD870CA8D}" type="slidenum">
              <a:rPr lang="en-US" sz="1543">
                <a:latin typeface="Times New Roman" pitchFamily="18" charset="0"/>
              </a:rPr>
              <a:pPr eaLnBrk="1" hangingPunct="1"/>
              <a:t>17</a:t>
            </a:fld>
            <a:endParaRPr lang="en-US" sz="1543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14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Why is flushing to zero problematic?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>
          <a:xfrm>
            <a:off x="470191" y="1564640"/>
            <a:ext cx="9139767" cy="553947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许多物理模型计算处理的值非常接近零：</a:t>
            </a:r>
          </a:p>
          <a:p>
            <a:pPr lvl="1"/>
            <a:r>
              <a:rPr lang="zh-CN" altLang="en-US" sz="2000" dirty="0"/>
              <a:t>电影渲染中的暗（但并非完全黑暗）天空</a:t>
            </a:r>
          </a:p>
          <a:p>
            <a:pPr lvl="1"/>
            <a:r>
              <a:rPr lang="zh-CN" altLang="en-US" sz="2000" dirty="0"/>
              <a:t>电静力势计算中的小距离场</a:t>
            </a:r>
          </a:p>
          <a:p>
            <a:pPr lvl="1"/>
            <a:r>
              <a:rPr lang="zh-CN" altLang="en-US" sz="2000" dirty="0"/>
              <a:t>等等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…</a:t>
            </a:r>
          </a:p>
          <a:p>
            <a:pPr lvl="1"/>
            <a:endParaRPr lang="en-US" sz="2800" dirty="0">
              <a:ea typeface="ＭＳ Ｐゴシック" pitchFamily="34" charset="-128"/>
            </a:endParaRPr>
          </a:p>
          <a:p>
            <a:r>
              <a:rPr lang="en-US" sz="3600" dirty="0" err="1">
                <a:solidFill>
                  <a:srgbClr val="0114C5"/>
                </a:solidFill>
                <a:ea typeface="ＭＳ Ｐゴシック" pitchFamily="34" charset="-128"/>
              </a:rPr>
              <a:t>Denormalization</a:t>
            </a:r>
            <a:endParaRPr lang="en-US" sz="3600" dirty="0">
              <a:ea typeface="ＭＳ Ｐゴシック" pitchFamily="34" charset="-128"/>
            </a:endParaRPr>
          </a:p>
          <a:p>
            <a:pPr lvl="1"/>
            <a:r>
              <a:rPr lang="en-US" sz="2800" dirty="0">
                <a:ea typeface="ＭＳ Ｐゴシック" pitchFamily="34" charset="-128"/>
              </a:rPr>
              <a:t>Solutions for calculations that tend to create artifacts that compromise the integrity of the models.</a:t>
            </a:r>
          </a:p>
        </p:txBody>
      </p:sp>
    </p:spTree>
    <p:extLst>
      <p:ext uri="{BB962C8B-B14F-4D97-AF65-F5344CB8AC3E}">
        <p14:creationId xmlns:p14="http://schemas.microsoft.com/office/powerpoint/2010/main" val="2963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34" charset="-128"/>
              </a:rPr>
              <a:t>Denormalized</a:t>
            </a:r>
            <a:r>
              <a:rPr lang="en-US" dirty="0">
                <a:ea typeface="ＭＳ Ｐゴシック" pitchFamily="34" charset="-128"/>
              </a:rPr>
              <a:t> Numbers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470191" y="1605280"/>
            <a:ext cx="9049729" cy="549883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800" dirty="0">
                <a:ea typeface="ＭＳ Ｐゴシック" pitchFamily="34" charset="-128"/>
              </a:rPr>
              <a:t>IEEE </a:t>
            </a:r>
            <a:r>
              <a:rPr lang="zh-CN" altLang="en-US" sz="2800" dirty="0">
                <a:ea typeface="ＭＳ Ｐゴシック" pitchFamily="34" charset="-128"/>
              </a:rPr>
              <a:t>标准实际上采用的方案称为</a:t>
            </a:r>
            <a:r>
              <a:rPr lang="en-US" sz="2800" dirty="0">
                <a:ea typeface="ＭＳ Ｐゴシック" pitchFamily="34" charset="-128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310" dirty="0">
                <a:ea typeface="ＭＳ Ｐゴシック" pitchFamily="34" charset="-128"/>
              </a:rPr>
              <a:t> </a:t>
            </a:r>
            <a:r>
              <a:rPr lang="en-US" sz="2310" dirty="0">
                <a:solidFill>
                  <a:srgbClr val="0114C5"/>
                </a:solidFill>
                <a:ea typeface="ＭＳ Ｐゴシック" pitchFamily="34" charset="-128"/>
              </a:rPr>
              <a:t>“</a:t>
            </a:r>
            <a:r>
              <a:rPr lang="en-US" sz="2310" dirty="0" err="1">
                <a:solidFill>
                  <a:srgbClr val="0114C5"/>
                </a:solidFill>
                <a:ea typeface="ＭＳ Ｐゴシック" pitchFamily="34" charset="-128"/>
              </a:rPr>
              <a:t>denormalized</a:t>
            </a:r>
            <a:r>
              <a:rPr lang="en-US" sz="2310" dirty="0">
                <a:solidFill>
                  <a:srgbClr val="0114C5"/>
                </a:solidFill>
                <a:ea typeface="ＭＳ Ｐゴシック" pitchFamily="34" charset="-128"/>
              </a:rPr>
              <a:t> numbers” </a:t>
            </a:r>
            <a:r>
              <a:rPr lang="en-US" sz="2310" dirty="0">
                <a:ea typeface="ＭＳ Ｐゴシック" pitchFamily="34" charset="-128"/>
              </a:rPr>
              <a:t>or </a:t>
            </a:r>
            <a:r>
              <a:rPr lang="en-US" sz="2310" dirty="0">
                <a:solidFill>
                  <a:srgbClr val="0114C5"/>
                </a:solidFill>
                <a:ea typeface="ＭＳ Ｐゴシック" pitchFamily="34" charset="-128"/>
              </a:rPr>
              <a:t>“gradual underflow”.</a:t>
            </a:r>
          </a:p>
          <a:p>
            <a:pPr lvl="1">
              <a:lnSpc>
                <a:spcPct val="100000"/>
              </a:lnSpc>
            </a:pPr>
            <a:r>
              <a:rPr lang="zh-CN" altLang="en-US" sz="2200" dirty="0">
                <a:solidFill>
                  <a:srgbClr val="6F6F6F"/>
                </a:solidFill>
                <a:ea typeface="ＭＳ Ｐゴシック" pitchFamily="34" charset="-128"/>
              </a:rPr>
              <a:t>当所表示的数非常靠近</a:t>
            </a:r>
            <a:r>
              <a:rPr lang="en-US" altLang="zh-CN" sz="2200" dirty="0">
                <a:solidFill>
                  <a:srgbClr val="6F6F6F"/>
                </a:solidFill>
                <a:ea typeface="ＭＳ Ｐゴシック" pitchFamily="34" charset="-128"/>
              </a:rPr>
              <a:t>0</a:t>
            </a:r>
            <a:r>
              <a:rPr lang="zh-CN" altLang="en-US" sz="2200" dirty="0">
                <a:solidFill>
                  <a:srgbClr val="6F6F6F"/>
                </a:solidFill>
                <a:ea typeface="ＭＳ Ｐゴシック" pitchFamily="34" charset="-128"/>
              </a:rPr>
              <a:t>时，放松归一化要求；</a:t>
            </a:r>
            <a:endParaRPr lang="en-US" sz="2200" dirty="0">
              <a:solidFill>
                <a:srgbClr val="6F6F6F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200" dirty="0">
                <a:solidFill>
                  <a:srgbClr val="6F6F6F"/>
                </a:solidFill>
                <a:ea typeface="ＭＳ Ｐゴシック" pitchFamily="34" charset="-128"/>
              </a:rPr>
              <a:t>即当</a:t>
            </a:r>
            <a:r>
              <a:rPr lang="en-US" sz="2200" dirty="0">
                <a:solidFill>
                  <a:srgbClr val="6F6F6F"/>
                </a:solidFill>
                <a:ea typeface="ＭＳ Ｐゴシック" pitchFamily="34" charset="-128"/>
              </a:rPr>
              <a:t> E=0</a:t>
            </a:r>
            <a:r>
              <a:rPr lang="zh-CN" altLang="en-US" sz="2200" dirty="0">
                <a:solidFill>
                  <a:srgbClr val="6F6F6F"/>
                </a:solidFill>
                <a:ea typeface="ＭＳ Ｐゴシック" pitchFamily="34" charset="-128"/>
              </a:rPr>
              <a:t>时</a:t>
            </a:r>
            <a:r>
              <a:rPr lang="en-US" sz="2200" dirty="0">
                <a:solidFill>
                  <a:srgbClr val="6F6F6F"/>
                </a:solidFill>
                <a:ea typeface="ＭＳ Ｐゴシック" pitchFamily="34" charset="-128"/>
              </a:rPr>
              <a:t>, </a:t>
            </a:r>
            <a:r>
              <a:rPr lang="zh-CN" altLang="en-US" sz="2200" dirty="0">
                <a:solidFill>
                  <a:srgbClr val="6F6F6F"/>
                </a:solidFill>
                <a:ea typeface="ＭＳ Ｐゴシック" pitchFamily="34" charset="-128"/>
              </a:rPr>
              <a:t>尾数（</a:t>
            </a:r>
            <a:r>
              <a:rPr lang="en-US" sz="2200" dirty="0">
                <a:solidFill>
                  <a:srgbClr val="6F6F6F"/>
                </a:solidFill>
                <a:ea typeface="ＭＳ Ｐゴシック" pitchFamily="34" charset="-128"/>
              </a:rPr>
              <a:t>mantissa</a:t>
            </a:r>
            <a:r>
              <a:rPr lang="zh-CN" altLang="en-US" sz="2200" dirty="0">
                <a:solidFill>
                  <a:srgbClr val="6F6F6F"/>
                </a:solidFill>
                <a:ea typeface="ＭＳ Ｐゴシック" pitchFamily="34" charset="-128"/>
              </a:rPr>
              <a:t>）不再 </a:t>
            </a:r>
            <a:r>
              <a:rPr lang="en-US" sz="2200" dirty="0">
                <a:solidFill>
                  <a:srgbClr val="0114C5"/>
                </a:solidFill>
                <a:ea typeface="ＭＳ Ｐゴシック" pitchFamily="34" charset="-128"/>
              </a:rPr>
              <a:t>1.XX</a:t>
            </a:r>
            <a:r>
              <a:rPr lang="zh-CN" altLang="en-US" sz="2200" dirty="0">
                <a:solidFill>
                  <a:srgbClr val="0114C5"/>
                </a:solidFill>
                <a:ea typeface="ＭＳ Ｐゴシック" pitchFamily="34" charset="-128"/>
              </a:rPr>
              <a:t> 的默认格式，</a:t>
            </a:r>
            <a:r>
              <a:rPr lang="en-US" sz="2200" dirty="0">
                <a:solidFill>
                  <a:srgbClr val="6F6F6F"/>
                </a:solidFill>
                <a:ea typeface="ＭＳ Ｐゴシック" pitchFamily="34" charset="-128"/>
              </a:rPr>
              <a:t> </a:t>
            </a:r>
            <a:r>
              <a:rPr lang="zh-CN" altLang="en-US" sz="2200" dirty="0">
                <a:solidFill>
                  <a:srgbClr val="6F6F6F"/>
                </a:solidFill>
                <a:ea typeface="ＭＳ Ｐゴシック" pitchFamily="34" charset="-128"/>
              </a:rPr>
              <a:t>而是将其看作 </a:t>
            </a:r>
            <a:r>
              <a:rPr lang="en-US" sz="2200" dirty="0">
                <a:solidFill>
                  <a:srgbClr val="0114C5"/>
                </a:solidFill>
                <a:ea typeface="ＭＳ Ｐゴシック" pitchFamily="34" charset="-128"/>
              </a:rPr>
              <a:t>0.XX</a:t>
            </a:r>
            <a:r>
              <a:rPr lang="en-US" sz="2200" dirty="0">
                <a:solidFill>
                  <a:srgbClr val="6F6F6F"/>
                </a:solidFill>
                <a:ea typeface="ＭＳ Ｐゴシック" pitchFamily="34" charset="-128"/>
              </a:rPr>
              <a:t>.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200" dirty="0">
                <a:solidFill>
                  <a:srgbClr val="6F6F6F"/>
                </a:solidFill>
                <a:ea typeface="ＭＳ Ｐゴシック" pitchFamily="34" charset="-128"/>
              </a:rPr>
              <a:t>当 </a:t>
            </a:r>
            <a:r>
              <a:rPr lang="en-US" sz="2200" dirty="0">
                <a:solidFill>
                  <a:srgbClr val="6F6F6F"/>
                </a:solidFill>
                <a:ea typeface="ＭＳ Ｐゴシック" pitchFamily="34" charset="-128"/>
              </a:rPr>
              <a:t>n-bit </a:t>
            </a:r>
            <a:r>
              <a:rPr lang="zh-CN" altLang="en-US" sz="2200" dirty="0">
                <a:solidFill>
                  <a:srgbClr val="6F6F6F"/>
                </a:solidFill>
                <a:ea typeface="ＭＳ Ｐゴシック" pitchFamily="34" charset="-128"/>
              </a:rPr>
              <a:t>指数取</a:t>
            </a:r>
            <a:r>
              <a:rPr lang="en-US" sz="2200" dirty="0">
                <a:solidFill>
                  <a:srgbClr val="6F6F6F"/>
                </a:solidFill>
                <a:ea typeface="ＭＳ Ｐゴシック" pitchFamily="34" charset="-128"/>
              </a:rPr>
              <a:t> 0</a:t>
            </a:r>
            <a:r>
              <a:rPr lang="zh-CN" altLang="en-US" sz="2200" dirty="0">
                <a:solidFill>
                  <a:srgbClr val="6F6F6F"/>
                </a:solidFill>
                <a:ea typeface="ＭＳ Ｐゴシック" pitchFamily="34" charset="-128"/>
              </a:rPr>
              <a:t>时</a:t>
            </a:r>
            <a:r>
              <a:rPr lang="en-US" sz="2200" dirty="0">
                <a:solidFill>
                  <a:srgbClr val="6F6F6F"/>
                </a:solidFill>
                <a:ea typeface="ＭＳ Ｐゴシック" pitchFamily="34" charset="-128"/>
              </a:rPr>
              <a:t>, </a:t>
            </a:r>
            <a:r>
              <a:rPr lang="zh-CN" altLang="en-US" sz="2200" dirty="0">
                <a:solidFill>
                  <a:srgbClr val="6F6F6F"/>
                </a:solidFill>
                <a:ea typeface="ＭＳ Ｐゴシック" pitchFamily="34" charset="-128"/>
              </a:rPr>
              <a:t>所表示的数为 </a:t>
            </a:r>
            <a:r>
              <a:rPr lang="en-US" sz="2200" dirty="0">
                <a:solidFill>
                  <a:srgbClr val="0114C5"/>
                </a:solidFill>
                <a:ea typeface="ＭＳ Ｐゴシック" pitchFamily="34" charset="-128"/>
              </a:rPr>
              <a:t>0.M * 2 </a:t>
            </a:r>
            <a:r>
              <a:rPr lang="en-US" sz="2200" baseline="30000" dirty="0">
                <a:solidFill>
                  <a:srgbClr val="0114C5"/>
                </a:solidFill>
                <a:ea typeface="ＭＳ Ｐゴシック" pitchFamily="34" charset="-128"/>
              </a:rPr>
              <a:t>- 2 ^(n-1) + 2</a:t>
            </a:r>
          </a:p>
        </p:txBody>
      </p:sp>
      <p:sp>
        <p:nvSpPr>
          <p:cNvPr id="13318" name="Line 4"/>
          <p:cNvSpPr>
            <a:spLocks noChangeShapeType="1"/>
          </p:cNvSpPr>
          <p:nvPr/>
        </p:nvSpPr>
        <p:spPr bwMode="auto">
          <a:xfrm>
            <a:off x="1606620" y="5358870"/>
            <a:ext cx="665146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84"/>
          </a:p>
        </p:txBody>
      </p: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1494965" y="5419831"/>
            <a:ext cx="304487" cy="24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r>
              <a:rPr lang="en-US" sz="1400">
                <a:solidFill>
                  <a:srgbClr val="0114C5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>
              <a:solidFill>
                <a:srgbClr val="0114C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3111556" y="5437617"/>
            <a:ext cx="304487" cy="24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r>
              <a:rPr lang="en-US" sz="1400">
                <a:solidFill>
                  <a:srgbClr val="0114C5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>
              <a:solidFill>
                <a:srgbClr val="0114C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4721435" y="5421868"/>
            <a:ext cx="304487" cy="24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r>
              <a:rPr lang="en-US" sz="1400">
                <a:solidFill>
                  <a:srgbClr val="0114C5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>
              <a:solidFill>
                <a:srgbClr val="0114C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2" name="Text Box 8"/>
          <p:cNvSpPr txBox="1">
            <a:spLocks noChangeArrowheads="1"/>
          </p:cNvSpPr>
          <p:nvPr/>
        </p:nvSpPr>
        <p:spPr bwMode="auto">
          <a:xfrm>
            <a:off x="6334866" y="5407137"/>
            <a:ext cx="304487" cy="24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r>
              <a:rPr lang="en-US" sz="1400">
                <a:solidFill>
                  <a:srgbClr val="0114C5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800">
              <a:solidFill>
                <a:srgbClr val="0114C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3" name="AutoShape 9"/>
          <p:cNvSpPr>
            <a:spLocks noChangeArrowheads="1"/>
          </p:cNvSpPr>
          <p:nvPr/>
        </p:nvSpPr>
        <p:spPr bwMode="auto">
          <a:xfrm>
            <a:off x="1606620" y="5257375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3324" name="AutoShape 10"/>
          <p:cNvSpPr>
            <a:spLocks noChangeArrowheads="1"/>
          </p:cNvSpPr>
          <p:nvPr/>
        </p:nvSpPr>
        <p:spPr bwMode="auto">
          <a:xfrm>
            <a:off x="2009103" y="5257375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3325" name="AutoShape 11"/>
          <p:cNvSpPr>
            <a:spLocks noChangeArrowheads="1"/>
          </p:cNvSpPr>
          <p:nvPr/>
        </p:nvSpPr>
        <p:spPr bwMode="auto">
          <a:xfrm>
            <a:off x="2411586" y="5257375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3326" name="AutoShape 12"/>
          <p:cNvSpPr>
            <a:spLocks noChangeArrowheads="1"/>
          </p:cNvSpPr>
          <p:nvPr/>
        </p:nvSpPr>
        <p:spPr bwMode="auto">
          <a:xfrm>
            <a:off x="2815819" y="5257375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3327" name="AutoShape 13"/>
          <p:cNvSpPr>
            <a:spLocks noChangeArrowheads="1"/>
          </p:cNvSpPr>
          <p:nvPr/>
        </p:nvSpPr>
        <p:spPr bwMode="auto">
          <a:xfrm>
            <a:off x="3218302" y="5257375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3328" name="AutoShape 14"/>
          <p:cNvSpPr>
            <a:spLocks noChangeArrowheads="1"/>
          </p:cNvSpPr>
          <p:nvPr/>
        </p:nvSpPr>
        <p:spPr bwMode="auto">
          <a:xfrm>
            <a:off x="3622534" y="5257375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3329" name="AutoShape 15"/>
          <p:cNvSpPr>
            <a:spLocks noChangeArrowheads="1"/>
          </p:cNvSpPr>
          <p:nvPr/>
        </p:nvSpPr>
        <p:spPr bwMode="auto">
          <a:xfrm>
            <a:off x="4025016" y="5257375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3330" name="AutoShape 16"/>
          <p:cNvSpPr>
            <a:spLocks noChangeArrowheads="1"/>
          </p:cNvSpPr>
          <p:nvPr/>
        </p:nvSpPr>
        <p:spPr bwMode="auto">
          <a:xfrm>
            <a:off x="4427499" y="5257375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3331" name="AutoShape 17"/>
          <p:cNvSpPr>
            <a:spLocks noChangeArrowheads="1"/>
          </p:cNvSpPr>
          <p:nvPr/>
        </p:nvSpPr>
        <p:spPr bwMode="auto">
          <a:xfrm>
            <a:off x="4831732" y="5257375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3332" name="AutoShape 18"/>
          <p:cNvSpPr>
            <a:spLocks noChangeArrowheads="1"/>
          </p:cNvSpPr>
          <p:nvPr/>
        </p:nvSpPr>
        <p:spPr bwMode="auto">
          <a:xfrm>
            <a:off x="5638447" y="5257375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3333" name="AutoShape 19"/>
          <p:cNvSpPr>
            <a:spLocks noChangeArrowheads="1"/>
          </p:cNvSpPr>
          <p:nvPr/>
        </p:nvSpPr>
        <p:spPr bwMode="auto">
          <a:xfrm>
            <a:off x="6443412" y="5257375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3334" name="AutoShape 20"/>
          <p:cNvSpPr>
            <a:spLocks noChangeArrowheads="1"/>
          </p:cNvSpPr>
          <p:nvPr/>
        </p:nvSpPr>
        <p:spPr bwMode="auto">
          <a:xfrm>
            <a:off x="7250128" y="5257375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  <p:sp>
        <p:nvSpPr>
          <p:cNvPr id="13335" name="AutoShape 21"/>
          <p:cNvSpPr>
            <a:spLocks noChangeArrowheads="1"/>
          </p:cNvSpPr>
          <p:nvPr/>
        </p:nvSpPr>
        <p:spPr bwMode="auto">
          <a:xfrm>
            <a:off x="8111091" y="5257375"/>
            <a:ext cx="150494" cy="209991"/>
          </a:xfrm>
          <a:prstGeom prst="star4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984"/>
          </a:p>
        </p:txBody>
      </p:sp>
    </p:spTree>
    <p:extLst>
      <p:ext uri="{BB962C8B-B14F-4D97-AF65-F5344CB8AC3E}">
        <p14:creationId xmlns:p14="http://schemas.microsoft.com/office/powerpoint/2010/main" val="145413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浮点能力：</a:t>
            </a:r>
          </a:p>
          <a:p>
            <a:pPr lvl="1"/>
            <a:r>
              <a:rPr lang="en-US" altLang="zh-CN" sz="2400" dirty="0"/>
              <a:t>20 </a:t>
            </a:r>
            <a:r>
              <a:rPr lang="zh-CN" altLang="en-US" sz="2400" dirty="0"/>
              <a:t>世纪 </a:t>
            </a:r>
            <a:r>
              <a:rPr lang="en-US" altLang="zh-CN" sz="2400" dirty="0"/>
              <a:t>90 </a:t>
            </a:r>
            <a:r>
              <a:rPr lang="zh-CN" altLang="en-US" sz="2400" dirty="0"/>
              <a:t>年代的微处理器</a:t>
            </a:r>
            <a:r>
              <a:rPr lang="zh-CN" altLang="en-US" sz="2400" u="sng" dirty="0"/>
              <a:t>浮点能力</a:t>
            </a:r>
            <a:r>
              <a:rPr lang="zh-CN" altLang="en-US" sz="2400" dirty="0"/>
              <a:t>表现出高性能。</a:t>
            </a:r>
          </a:p>
          <a:p>
            <a:endParaRPr lang="zh-CN" altLang="en-US" sz="2400" dirty="0"/>
          </a:p>
          <a:p>
            <a:r>
              <a:rPr lang="zh-CN" altLang="en-US" sz="2400" dirty="0"/>
              <a:t>浮点表示：</a:t>
            </a:r>
          </a:p>
          <a:p>
            <a:pPr lvl="1"/>
            <a:r>
              <a:rPr lang="zh-CN" altLang="en-US" sz="2400" dirty="0"/>
              <a:t>可表示数据值的动态范围更大</a:t>
            </a:r>
          </a:p>
          <a:p>
            <a:pPr lvl="1"/>
            <a:r>
              <a:rPr lang="zh-CN" altLang="en-US" sz="2400" dirty="0"/>
              <a:t>对微小数据值的表示更精确</a:t>
            </a:r>
          </a:p>
          <a:p>
            <a:endParaRPr lang="zh-CN" altLang="en-US" sz="2400" dirty="0"/>
          </a:p>
          <a:p>
            <a:r>
              <a:rPr lang="zh-CN" altLang="en-US" sz="2400" dirty="0"/>
              <a:t>考虑因素：</a:t>
            </a:r>
          </a:p>
          <a:p>
            <a:pPr lvl="1"/>
            <a:r>
              <a:rPr lang="en-US" dirty="0"/>
              <a:t>Accuracy</a:t>
            </a:r>
            <a:r>
              <a:rPr lang="zh-CN" altLang="en-US" dirty="0"/>
              <a:t> </a:t>
            </a:r>
            <a:r>
              <a:rPr lang="zh-CN" altLang="en-US" sz="2400" dirty="0"/>
              <a:t>浮点算术运算的准确性</a:t>
            </a:r>
          </a:p>
          <a:p>
            <a:pPr lvl="1"/>
            <a:r>
              <a:rPr lang="en-US" dirty="0"/>
              <a:t>Precision</a:t>
            </a:r>
            <a:r>
              <a:rPr lang="zh-CN" altLang="en-US" dirty="0"/>
              <a:t> </a:t>
            </a:r>
            <a:r>
              <a:rPr lang="zh-CN" altLang="en-US" sz="2400" dirty="0"/>
              <a:t>浮点数表示的精确性</a:t>
            </a:r>
          </a:p>
          <a:p>
            <a:pPr lvl="1"/>
            <a:r>
              <a:rPr lang="en-US" dirty="0"/>
              <a:t>Stability</a:t>
            </a:r>
            <a:r>
              <a:rPr lang="zh-CN" altLang="en-US" dirty="0"/>
              <a:t> </a:t>
            </a:r>
            <a:r>
              <a:rPr lang="zh-CN" altLang="en-US" sz="2400" dirty="0"/>
              <a:t>数值算法的稳定性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8745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Denormalization</a:t>
            </a:r>
          </a:p>
        </p:txBody>
      </p:sp>
      <p:graphicFrame>
        <p:nvGraphicFramePr>
          <p:cNvPr id="526342" name="Group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462350"/>
              </p:ext>
            </p:extLst>
          </p:nvPr>
        </p:nvGraphicFramePr>
        <p:xfrm>
          <a:off x="471260" y="1189948"/>
          <a:ext cx="9138108" cy="5801643"/>
        </p:xfrm>
        <a:graphic>
          <a:graphicData uri="http://schemas.openxmlformats.org/drawingml/2006/table">
            <a:tbl>
              <a:tblPr/>
              <a:tblGrid>
                <a:gridCol w="703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0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1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No-zero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Flush to Zero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Denormalized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E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M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S=0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S=1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S=0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S=1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S=0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S=1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06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1*2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-1*2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2*2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-2*2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3*2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-3*2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606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606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+1*2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+2*2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07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3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14C5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-(2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+3*2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14C5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Reserved pattern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  <a:cs typeface="Times New Roman" pitchFamily="18" charset="0"/>
                      </a:endParaRPr>
                    </a:p>
                  </a:txBody>
                  <a:tcPr marL="100603" marR="100603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339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818954" indent="-314982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259929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763900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267872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553AD95D-00B3-4276-ACA6-AA733EDFF2A8}" type="slidenum">
              <a:rPr lang="en-US" sz="1543">
                <a:latin typeface="Times New Roman" pitchFamily="18" charset="0"/>
              </a:rPr>
              <a:pPr eaLnBrk="1" hangingPunct="1"/>
              <a:t>20</a:t>
            </a:fld>
            <a:endParaRPr lang="en-US" sz="1543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0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IEEE 754 Format and Precision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470191" y="1361440"/>
            <a:ext cx="9139767" cy="57426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86" dirty="0">
                <a:ea typeface="ＭＳ Ｐゴシック" pitchFamily="34" charset="-128"/>
              </a:rPr>
              <a:t>Single Precision</a:t>
            </a:r>
            <a:r>
              <a:rPr lang="zh-CN" altLang="en-US" sz="3086" dirty="0">
                <a:ea typeface="ＭＳ Ｐゴシック" pitchFamily="34" charset="-128"/>
              </a:rPr>
              <a:t> 单精度</a:t>
            </a:r>
            <a:endParaRPr lang="en-US" sz="3086" dirty="0">
              <a:ea typeface="ＭＳ Ｐゴシック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en-US" sz="1984" dirty="0">
                <a:ea typeface="ＭＳ Ｐゴシック" pitchFamily="34" charset="-128"/>
              </a:rPr>
              <a:t>FP32</a:t>
            </a:r>
          </a:p>
          <a:p>
            <a:pPr lvl="1">
              <a:lnSpc>
                <a:spcPct val="150000"/>
              </a:lnSpc>
            </a:pPr>
            <a:r>
              <a:rPr lang="en-US" sz="1984" dirty="0">
                <a:ea typeface="ＭＳ Ｐゴシック" pitchFamily="34" charset="-128"/>
              </a:rPr>
              <a:t>1-bit sign, 8 bit exponent (bias-127 excess), 23 bit fraction</a:t>
            </a:r>
          </a:p>
          <a:p>
            <a:pPr lvl="1">
              <a:lnSpc>
                <a:spcPct val="100000"/>
              </a:lnSpc>
            </a:pPr>
            <a:endParaRPr lang="en-US" sz="3086" dirty="0">
              <a:ea typeface="ＭＳ Ｐゴシック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sz="3086" dirty="0">
                <a:ea typeface="ＭＳ Ｐゴシック" pitchFamily="34" charset="-128"/>
              </a:rPr>
              <a:t>Double Precision</a:t>
            </a:r>
            <a:r>
              <a:rPr lang="zh-CN" altLang="en-US" sz="3086" dirty="0">
                <a:ea typeface="ＭＳ Ｐゴシック" pitchFamily="34" charset="-128"/>
              </a:rPr>
              <a:t> 双精度</a:t>
            </a:r>
            <a:endParaRPr lang="en-US" sz="3086" dirty="0">
              <a:ea typeface="ＭＳ Ｐゴシック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en-US" sz="1984" dirty="0">
                <a:ea typeface="ＭＳ Ｐゴシック" pitchFamily="34" charset="-128"/>
              </a:rPr>
              <a:t>FP64</a:t>
            </a:r>
          </a:p>
          <a:p>
            <a:pPr lvl="1">
              <a:lnSpc>
                <a:spcPct val="150000"/>
              </a:lnSpc>
            </a:pPr>
            <a:r>
              <a:rPr lang="en-US" sz="1984" dirty="0">
                <a:ea typeface="ＭＳ Ｐゴシック" pitchFamily="34" charset="-128"/>
              </a:rPr>
              <a:t>1-bit sign, 11-bit exponent (1023-bias excess), 52 bit fraction</a:t>
            </a:r>
          </a:p>
          <a:p>
            <a:pPr lvl="1">
              <a:lnSpc>
                <a:spcPct val="150000"/>
              </a:lnSpc>
            </a:pPr>
            <a:r>
              <a:rPr lang="zh-CN" altLang="en-US" sz="1984" dirty="0">
                <a:ea typeface="ＭＳ Ｐゴシック" pitchFamily="34" charset="-128"/>
              </a:rPr>
              <a:t>所表示的数的最大误差，降低到单精度表示的</a:t>
            </a:r>
            <a:r>
              <a:rPr lang="en-US" sz="1984" dirty="0">
                <a:ea typeface="ＭＳ Ｐゴシック" pitchFamily="34" charset="-128"/>
              </a:rPr>
              <a:t>1/2</a:t>
            </a:r>
            <a:r>
              <a:rPr lang="en-US" sz="1984" baseline="30000" dirty="0">
                <a:ea typeface="ＭＳ Ｐゴシック" pitchFamily="34" charset="-128"/>
              </a:rPr>
              <a:t>29</a:t>
            </a:r>
            <a:endParaRPr lang="en-US" sz="1984" dirty="0">
              <a:ea typeface="ＭＳ Ｐゴシック" pitchFamily="34" charset="-128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0185" y="6887704"/>
            <a:ext cx="209991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818954" indent="-314982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259929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763900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267872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8560CE97-9D51-45D8-A59D-A175609D9CE7}" type="slidenum">
              <a:rPr lang="en-US" sz="1543">
                <a:latin typeface="Times New Roman" pitchFamily="18" charset="0"/>
              </a:rPr>
              <a:pPr eaLnBrk="1" hangingPunct="1"/>
              <a:t>21</a:t>
            </a:fld>
            <a:endParaRPr lang="en-US" sz="1543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57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Special Bit Patterns</a:t>
            </a:r>
          </a:p>
        </p:txBody>
      </p:sp>
      <p:sp>
        <p:nvSpPr>
          <p:cNvPr id="16415" name="Content Placeholder 6"/>
          <p:cNvSpPr>
            <a:spLocks noGrp="1"/>
          </p:cNvSpPr>
          <p:nvPr>
            <p:ph idx="1"/>
          </p:nvPr>
        </p:nvSpPr>
        <p:spPr>
          <a:xfrm>
            <a:off x="470670" y="4535804"/>
            <a:ext cx="9138807" cy="2637156"/>
          </a:xfrm>
          <a:solidFill>
            <a:srgbClr val="D6E6CB"/>
          </a:solidFill>
        </p:spPr>
        <p:txBody>
          <a:bodyPr>
            <a:normAutofit/>
          </a:bodyPr>
          <a:lstStyle/>
          <a:p>
            <a:r>
              <a:rPr lang="zh-CN" altLang="en-US" dirty="0">
                <a:ea typeface="ＭＳ Ｐゴシック" pitchFamily="34" charset="-128"/>
              </a:rPr>
              <a:t>溢出（</a:t>
            </a:r>
            <a:r>
              <a:rPr lang="en-US" dirty="0">
                <a:ea typeface="ＭＳ Ｐゴシック" pitchFamily="34" charset="-128"/>
              </a:rPr>
              <a:t> overflow </a:t>
            </a:r>
            <a:r>
              <a:rPr lang="zh-CN" altLang="en-US" dirty="0">
                <a:ea typeface="ＭＳ Ｐゴシック" pitchFamily="34" charset="-128"/>
              </a:rPr>
              <a:t>）会产生</a:t>
            </a:r>
            <a:r>
              <a:rPr lang="en-US" dirty="0">
                <a:ea typeface="ＭＳ Ｐゴシック" pitchFamily="34" charset="-128"/>
              </a:rPr>
              <a:t>∞ </a:t>
            </a:r>
            <a:r>
              <a:rPr lang="zh-CN" altLang="en-US" dirty="0">
                <a:ea typeface="ＭＳ Ｐゴシック" pitchFamily="34" charset="-128"/>
              </a:rPr>
              <a:t>，例如 除以</a:t>
            </a:r>
            <a:r>
              <a:rPr lang="en-US" altLang="zh-CN" dirty="0">
                <a:ea typeface="ＭＳ Ｐゴシック" pitchFamily="34" charset="-128"/>
              </a:rPr>
              <a:t>0</a:t>
            </a:r>
            <a:r>
              <a:rPr lang="zh-CN" altLang="en-US" dirty="0">
                <a:ea typeface="ＭＳ Ｐゴシック" pitchFamily="34" charset="-128"/>
              </a:rPr>
              <a:t> （</a:t>
            </a:r>
            <a:r>
              <a:rPr lang="en-US" dirty="0">
                <a:ea typeface="ＭＳ Ｐゴシック" pitchFamily="34" charset="-128"/>
              </a:rPr>
              <a:t>divided by zero</a:t>
            </a:r>
            <a:r>
              <a:rPr lang="zh-CN" altLang="en-US" dirty="0">
                <a:ea typeface="ＭＳ Ｐゴシック" pitchFamily="34" charset="-128"/>
              </a:rPr>
              <a:t>）</a:t>
            </a:r>
            <a:r>
              <a:rPr lang="en-US" dirty="0">
                <a:ea typeface="ＭＳ Ｐゴシック" pitchFamily="34" charset="-128"/>
              </a:rPr>
              <a:t>. </a:t>
            </a:r>
          </a:p>
          <a:p>
            <a:r>
              <a:rPr lang="zh-CN" altLang="en-US" dirty="0">
                <a:ea typeface="ＭＳ Ｐゴシック" pitchFamily="34" charset="-128"/>
              </a:rPr>
              <a:t>任何数除以</a:t>
            </a:r>
            <a:r>
              <a:rPr lang="en-US" dirty="0">
                <a:ea typeface="ＭＳ Ｐゴシック" pitchFamily="34" charset="-128"/>
              </a:rPr>
              <a:t>+∞ </a:t>
            </a:r>
            <a:r>
              <a:rPr lang="zh-CN" altLang="en-US" dirty="0">
                <a:ea typeface="ＭＳ Ｐゴシック" pitchFamily="34" charset="-128"/>
              </a:rPr>
              <a:t>或</a:t>
            </a:r>
            <a:r>
              <a:rPr lang="en-US" dirty="0">
                <a:ea typeface="ＭＳ Ｐゴシック" pitchFamily="34" charset="-128"/>
              </a:rPr>
              <a:t> -∞ </a:t>
            </a:r>
            <a:r>
              <a:rPr lang="zh-CN" altLang="en-US" dirty="0">
                <a:ea typeface="ＭＳ Ｐゴシック" pitchFamily="34" charset="-128"/>
              </a:rPr>
              <a:t>结果是</a:t>
            </a:r>
            <a:r>
              <a:rPr lang="en-US" dirty="0">
                <a:ea typeface="ＭＳ Ｐゴシック" pitchFamily="34" charset="-128"/>
              </a:rPr>
              <a:t> 0.</a:t>
            </a:r>
          </a:p>
          <a:p>
            <a:r>
              <a:rPr lang="en-US" dirty="0" err="1">
                <a:ea typeface="ＭＳ Ｐゴシック" pitchFamily="34" charset="-128"/>
              </a:rPr>
              <a:t>NaN</a:t>
            </a:r>
            <a:r>
              <a:rPr lang="en-US" dirty="0">
                <a:ea typeface="ＭＳ Ｐゴシック" pitchFamily="34" charset="-128"/>
              </a:rPr>
              <a:t> (Not a Number) </a:t>
            </a:r>
          </a:p>
          <a:p>
            <a:pPr lvl="1"/>
            <a:r>
              <a:rPr lang="zh-CN" altLang="en-US" dirty="0">
                <a:ea typeface="ＭＳ Ｐゴシック" pitchFamily="34" charset="-128"/>
              </a:rPr>
              <a:t>当运算的输入是没有意义的符号（</a:t>
            </a:r>
            <a:r>
              <a:rPr lang="en-US" dirty="0">
                <a:ea typeface="ＭＳ Ｐゴシック" pitchFamily="34" charset="-128"/>
              </a:rPr>
              <a:t> 0/0, 0*∞, ∞/∞, ∞ - ∞</a:t>
            </a:r>
            <a:r>
              <a:rPr lang="zh-CN" altLang="en-US" dirty="0">
                <a:ea typeface="ＭＳ Ｐゴシック" pitchFamily="34" charset="-128"/>
              </a:rPr>
              <a:t>）</a:t>
            </a:r>
            <a:r>
              <a:rPr lang="en-US" dirty="0">
                <a:ea typeface="ＭＳ Ｐゴシック" pitchFamily="34" charset="-128"/>
              </a:rPr>
              <a:t>.</a:t>
            </a:r>
          </a:p>
          <a:p>
            <a:pPr lvl="1"/>
            <a:r>
              <a:rPr lang="zh-CN" altLang="en-US" sz="1800" dirty="0">
                <a:ea typeface="ＭＳ Ｐゴシック" pitchFamily="34" charset="-128"/>
              </a:rPr>
              <a:t>数据没有正确的初始化</a:t>
            </a:r>
            <a:r>
              <a:rPr lang="en-US" sz="1800" dirty="0">
                <a:ea typeface="ＭＳ Ｐゴシック" pitchFamily="34" charset="-128"/>
              </a:rPr>
              <a:t>. </a:t>
            </a:r>
          </a:p>
          <a:p>
            <a:pPr lvl="1"/>
            <a:r>
              <a:rPr lang="en-US" sz="1600" dirty="0">
                <a:ea typeface="ＭＳ Ｐゴシック" pitchFamily="34" charset="-128"/>
              </a:rPr>
              <a:t>Signaling</a:t>
            </a:r>
            <a:r>
              <a:rPr lang="zh-CN" altLang="en-US" b="1" dirty="0"/>
              <a:t> </a:t>
            </a:r>
            <a:r>
              <a:rPr lang="en-US" b="1" dirty="0"/>
              <a:t>NaN（SNaN）</a:t>
            </a:r>
            <a:r>
              <a:rPr lang="en-US" dirty="0"/>
              <a:t> </a:t>
            </a:r>
            <a:r>
              <a:rPr lang="zh-CN" altLang="en-US" dirty="0"/>
              <a:t>的表示方式是</a:t>
            </a:r>
            <a:r>
              <a:rPr lang="zh-CN" altLang="en-US" b="1" dirty="0"/>
              <a:t>最高有效位（</a:t>
            </a:r>
            <a:r>
              <a:rPr lang="en-US" b="1" dirty="0"/>
              <a:t>MSB）</a:t>
            </a:r>
            <a:r>
              <a:rPr lang="en-US" dirty="0"/>
              <a:t> </a:t>
            </a:r>
            <a:r>
              <a:rPr lang="zh-CN" altLang="en-US" dirty="0"/>
              <a:t>的尾数位清零，而 </a:t>
            </a:r>
            <a:r>
              <a:rPr lang="en-US" sz="1600" dirty="0">
                <a:ea typeface="ＭＳ Ｐゴシック" pitchFamily="34" charset="-128"/>
              </a:rPr>
              <a:t> quiet</a:t>
            </a:r>
            <a:r>
              <a:rPr lang="zh-CN" altLang="en-US" b="1" dirty="0"/>
              <a:t> </a:t>
            </a:r>
            <a:r>
              <a:rPr lang="en-US" b="1" dirty="0"/>
              <a:t>NaN（QNaN）</a:t>
            </a:r>
            <a:r>
              <a:rPr lang="en-US" dirty="0"/>
              <a:t> </a:t>
            </a:r>
            <a:r>
              <a:rPr lang="zh-CN" altLang="en-US" dirty="0"/>
              <a:t>的表示方式是最高有效位的尾数位置位。</a:t>
            </a:r>
            <a:endParaRPr lang="en-US" sz="1800" dirty="0">
              <a:ea typeface="ＭＳ Ｐゴシック" pitchFamily="34" charset="-128"/>
            </a:endParaRPr>
          </a:p>
          <a:p>
            <a:endParaRPr lang="en-US" sz="1543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234603"/>
              </p:ext>
            </p:extLst>
          </p:nvPr>
        </p:nvGraphicFramePr>
        <p:xfrm>
          <a:off x="2520421" y="1343942"/>
          <a:ext cx="5627756" cy="293987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695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9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exponent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597" marR="755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mantissa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597" marR="755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597" marR="7559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11…1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597" marR="755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≠ 0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597" marR="755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NaN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597" marR="7559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11…1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597" marR="755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=0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597" marR="75597" marT="0" marB="0">
                    <a:solidFill>
                      <a:srgbClr val="D6E6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(-1)</a:t>
                      </a:r>
                      <a:r>
                        <a:rPr lang="en-US" sz="1800" baseline="30000" dirty="0">
                          <a:effectLst/>
                        </a:rPr>
                        <a:t>S </a:t>
                      </a:r>
                      <a:r>
                        <a:rPr lang="en-US" sz="1800" dirty="0">
                          <a:effectLst/>
                        </a:rPr>
                        <a:t>* ∞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597" marR="7559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00…0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597" marR="755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≠0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597" marR="755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denormalized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597" marR="7559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00…0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597" marR="755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=0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597" marR="755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597" marR="7559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93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+mn-lt"/>
                <a:ea typeface="+mn-ea"/>
                <a:cs typeface="+mn-cs"/>
              </a:rPr>
              <a:t>Content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449346"/>
          </a:xfrm>
        </p:spPr>
        <p:txBody>
          <a:bodyPr>
            <a:normAutofit/>
          </a:bodyPr>
          <a:lstStyle/>
          <a:p>
            <a:pPr marL="0" lvl="0" indent="0" hangingPunct="0">
              <a:buNone/>
            </a:pPr>
            <a:r>
              <a:rPr lang="en-US" altLang="zh-CN" sz="2800" b="1" dirty="0"/>
              <a:t>1. Floating-Point Data Representation</a:t>
            </a:r>
          </a:p>
          <a:p>
            <a:pPr marL="0" lv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dirty="0"/>
              <a:t>2. Representable Numbers</a:t>
            </a:r>
          </a:p>
          <a:p>
            <a:pPr mar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u="sng" dirty="0"/>
              <a:t>3. Arithmetic Accuracy and Rounding</a:t>
            </a:r>
          </a:p>
          <a:p>
            <a:pPr mar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dirty="0"/>
              <a:t>4. Algorithm Considerations</a:t>
            </a:r>
          </a:p>
          <a:p>
            <a:pPr mar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dirty="0"/>
              <a:t>5. Linear solvers and numerical stability</a:t>
            </a:r>
          </a:p>
          <a:p>
            <a:pPr marL="0" indent="0" hangingPunct="0">
              <a:buNone/>
            </a:pPr>
            <a:endParaRPr lang="en-US" altLang="zh-CN" sz="2800" b="1" dirty="0"/>
          </a:p>
          <a:p>
            <a:pPr marL="0" indent="0" hangingPunct="0">
              <a:buNone/>
            </a:pPr>
            <a:endParaRPr lang="en-US" altLang="zh-CN" sz="2800" b="1" dirty="0"/>
          </a:p>
          <a:p>
            <a:pPr marL="0" indent="0" hangingPunct="0">
              <a:buNone/>
            </a:pPr>
            <a:endParaRPr lang="en-US" altLang="zh-CN" sz="28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lvl="0" indent="0" hangingPunct="0">
              <a:buNone/>
            </a:pPr>
            <a:endParaRPr lang="en-US" altLang="zh-CN" sz="28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67711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Floating Point Accuracy and Rounding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70191" y="1574800"/>
            <a:ext cx="9139767" cy="55293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600" dirty="0">
                <a:ea typeface="ＭＳ Ｐゴシック" pitchFamily="34" charset="-128"/>
              </a:rPr>
              <a:t>浮点运算的精度由运算引入的最大误差来衡量。</a:t>
            </a:r>
          </a:p>
          <a:p>
            <a:pPr>
              <a:lnSpc>
                <a:spcPct val="100000"/>
              </a:lnSpc>
            </a:pPr>
            <a:endParaRPr lang="zh-CN" altLang="en-US" sz="2600" dirty="0">
              <a:ea typeface="ＭＳ Ｐゴシック" pitchFamily="34" charset="-128"/>
            </a:endParaRPr>
          </a:p>
          <a:p>
            <a:pPr>
              <a:lnSpc>
                <a:spcPct val="100000"/>
              </a:lnSpc>
            </a:pPr>
            <a:r>
              <a:rPr lang="zh-CN" altLang="en-US" sz="2600" dirty="0">
                <a:ea typeface="ＭＳ Ｐゴシック" pitchFamily="34" charset="-128"/>
              </a:rPr>
              <a:t>浮点运算中最常见的误差来源是，运算生成的结果无法被精确表示，因此需要进行舍入（</a:t>
            </a:r>
            <a:r>
              <a:rPr lang="en-US" altLang="zh-CN" sz="2600" dirty="0">
                <a:ea typeface="ＭＳ Ｐゴシック" pitchFamily="34" charset="-128"/>
              </a:rPr>
              <a:t>rounding</a:t>
            </a:r>
            <a:r>
              <a:rPr lang="zh-CN" altLang="en-US" sz="2600" dirty="0">
                <a:ea typeface="ＭＳ Ｐゴシック" pitchFamily="34" charset="-128"/>
              </a:rPr>
              <a:t>）。</a:t>
            </a:r>
          </a:p>
          <a:p>
            <a:pPr>
              <a:lnSpc>
                <a:spcPct val="100000"/>
              </a:lnSpc>
            </a:pPr>
            <a:endParaRPr lang="en-US" sz="2600" dirty="0">
              <a:ea typeface="ＭＳ Ｐゴシック" pitchFamily="34" charset="-128"/>
            </a:endParaRPr>
          </a:p>
          <a:p>
            <a:pPr>
              <a:lnSpc>
                <a:spcPct val="100000"/>
              </a:lnSpc>
            </a:pPr>
            <a:r>
              <a:rPr lang="zh-CN" altLang="en-US" sz="2600" dirty="0">
                <a:ea typeface="ＭＳ Ｐゴシック" pitchFamily="34" charset="-128"/>
              </a:rPr>
              <a:t>如果结果值的尾数需要过多的位数来精确表示，就会发生舍入。</a:t>
            </a:r>
            <a:endParaRPr lang="en-US" sz="2600" dirty="0">
              <a:ea typeface="ＭＳ Ｐゴシック" pitchFamily="34" charset="-128"/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0185" y="6887704"/>
            <a:ext cx="209991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818954" indent="-314982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259929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763900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267872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CEA338DC-E458-4AD2-B0DF-4928E1E14EB3}" type="slidenum">
              <a:rPr lang="en-US" sz="1543">
                <a:latin typeface="Times New Roman" pitchFamily="18" charset="0"/>
              </a:rPr>
              <a:pPr eaLnBrk="1" hangingPunct="1"/>
              <a:t>24</a:t>
            </a:fld>
            <a:endParaRPr lang="en-US" sz="1543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6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Rounding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191" y="1513840"/>
            <a:ext cx="9139767" cy="5590279"/>
          </a:xfrm>
        </p:spPr>
        <p:txBody>
          <a:bodyPr/>
          <a:lstStyle/>
          <a:p>
            <a:pPr>
              <a:defRPr/>
            </a:pPr>
            <a:r>
              <a:rPr lang="zh-CN" altLang="en-US" sz="2600" dirty="0"/>
              <a:t>假设使用 </a:t>
            </a:r>
            <a:r>
              <a:rPr lang="en-US" sz="2600" dirty="0"/>
              <a:t>5-bit </a:t>
            </a:r>
            <a:r>
              <a:rPr lang="zh-CN" altLang="en-US" sz="2600" dirty="0"/>
              <a:t>表示一个数</a:t>
            </a:r>
            <a:r>
              <a:rPr lang="en-US" sz="2600" dirty="0"/>
              <a:t>, </a:t>
            </a:r>
            <a:r>
              <a:rPr lang="zh-CN" altLang="en-US" sz="2600" dirty="0"/>
              <a:t>考虑</a:t>
            </a:r>
            <a:endParaRPr lang="en-US" sz="2600" dirty="0"/>
          </a:p>
          <a:p>
            <a:pPr marL="0" indent="0">
              <a:buNone/>
              <a:defRPr/>
            </a:pPr>
            <a:endParaRPr lang="en-US" sz="1323" dirty="0"/>
          </a:p>
          <a:p>
            <a:pPr marL="0" indent="0">
              <a:buNone/>
              <a:defRPr/>
            </a:pPr>
            <a:r>
              <a:rPr lang="en-US" dirty="0"/>
              <a:t>	1.0*2</a:t>
            </a:r>
            <a:r>
              <a:rPr lang="en-US" baseline="30000" dirty="0"/>
              <a:t>-2</a:t>
            </a:r>
            <a:r>
              <a:rPr lang="en-US" dirty="0"/>
              <a:t> (0, </a:t>
            </a:r>
            <a:r>
              <a:rPr lang="en-US" dirty="0">
                <a:solidFill>
                  <a:srgbClr val="FF0000"/>
                </a:solidFill>
              </a:rPr>
              <a:t>00</a:t>
            </a:r>
            <a:r>
              <a:rPr lang="en-US" dirty="0"/>
              <a:t>, 01) + 1.00*2</a:t>
            </a:r>
            <a:r>
              <a:rPr lang="en-US" baseline="30000" dirty="0"/>
              <a:t>1 </a:t>
            </a:r>
            <a:r>
              <a:rPr lang="en-US" dirty="0"/>
              <a:t> (0, 10, 00)</a:t>
            </a:r>
          </a:p>
          <a:p>
            <a:pPr marL="0" indent="0">
              <a:buNone/>
              <a:defRPr/>
            </a:pPr>
            <a:endParaRPr lang="en-US" sz="1323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zh-CN" altLang="en-US" sz="2600" dirty="0"/>
              <a:t>运算执行时，硬件需要对尾数进行移位操作（</a:t>
            </a:r>
            <a:r>
              <a:rPr lang="en-US" sz="2600" u="sng" dirty="0">
                <a:solidFill>
                  <a:srgbClr val="0114C5"/>
                </a:solidFill>
              </a:rPr>
              <a:t>shift the mantissa bits</a:t>
            </a:r>
            <a:r>
              <a:rPr lang="zh-CN" altLang="en-US" sz="2600" dirty="0"/>
              <a:t>）从而将相应的位置对齐：</a:t>
            </a:r>
            <a:endParaRPr lang="en-US" sz="2600" dirty="0"/>
          </a:p>
          <a:p>
            <a:pPr lvl="1">
              <a:defRPr/>
            </a:pPr>
            <a:endParaRPr lang="en-US" sz="1323" dirty="0"/>
          </a:p>
          <a:p>
            <a:pPr marL="0" indent="0">
              <a:buNone/>
              <a:defRPr/>
            </a:pPr>
            <a:r>
              <a:rPr lang="en-US" dirty="0"/>
              <a:t>	0.001*2</a:t>
            </a:r>
            <a:r>
              <a:rPr lang="en-US" baseline="30000" dirty="0"/>
              <a:t>1</a:t>
            </a:r>
            <a:r>
              <a:rPr lang="en-US" dirty="0"/>
              <a:t> (0, 00, 0001) + 1.00*2</a:t>
            </a:r>
            <a:r>
              <a:rPr lang="en-US" baseline="30000" dirty="0"/>
              <a:t>1 </a:t>
            </a:r>
            <a:r>
              <a:rPr lang="en-US" dirty="0"/>
              <a:t> (0, 10, 00)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zh-CN" altLang="en-US" sz="2600" dirty="0"/>
              <a:t>正确的结果应当是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0114C5"/>
                </a:solidFill>
              </a:rPr>
              <a:t>1.001 * 2</a:t>
            </a:r>
            <a:r>
              <a:rPr lang="en-US" sz="2600" b="1" baseline="30000" dirty="0">
                <a:solidFill>
                  <a:srgbClr val="0114C5"/>
                </a:solidFill>
              </a:rPr>
              <a:t>1</a:t>
            </a:r>
            <a:r>
              <a:rPr lang="en-US" sz="2600" b="1" dirty="0">
                <a:solidFill>
                  <a:srgbClr val="0114C5"/>
                </a:solidFill>
              </a:rPr>
              <a:t> (0, 10, 001) </a:t>
            </a:r>
            <a:r>
              <a:rPr lang="zh-CN" altLang="en-US" sz="2600" b="1" dirty="0">
                <a:solidFill>
                  <a:srgbClr val="0114C5"/>
                </a:solidFill>
              </a:rPr>
              <a:t>，</a:t>
            </a:r>
            <a:endParaRPr lang="en-US" altLang="zh-CN" sz="2600" b="1" dirty="0">
              <a:solidFill>
                <a:srgbClr val="0114C5"/>
              </a:solidFill>
            </a:endParaRPr>
          </a:p>
          <a:p>
            <a:pPr>
              <a:defRPr/>
            </a:pPr>
            <a:r>
              <a:rPr lang="zh-CN" altLang="en-US" sz="2600" dirty="0"/>
              <a:t>但是这需要三位尾数（</a:t>
            </a:r>
            <a:r>
              <a:rPr lang="en-US" sz="2600" dirty="0"/>
              <a:t> 3 mantissa bits </a:t>
            </a:r>
            <a:r>
              <a:rPr lang="zh-CN" altLang="en-US" sz="2600" dirty="0"/>
              <a:t>）才能精确表示！</a:t>
            </a:r>
            <a:endParaRPr lang="en-US" sz="2600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   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0185" y="6887704"/>
            <a:ext cx="209991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818954" indent="-314982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259929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763900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267872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B6B0A38D-36CD-453F-AD5C-7597DF19E743}" type="slidenum">
              <a:rPr lang="en-US" sz="1543">
                <a:latin typeface="Times New Roman" pitchFamily="18" charset="0"/>
              </a:rPr>
              <a:pPr eaLnBrk="1" hangingPunct="1"/>
              <a:t>25</a:t>
            </a:fld>
            <a:endParaRPr lang="en-US" sz="1543">
              <a:latin typeface="Times New Roman" pitchFamily="18" charset="0"/>
            </a:endParaRPr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1527351" y="2607909"/>
            <a:ext cx="3627916" cy="49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646" dirty="0">
                <a:solidFill>
                  <a:srgbClr val="FF0000"/>
                </a:solidFill>
              </a:rPr>
              <a:t>exponent is 00 </a:t>
            </a:r>
            <a:r>
              <a:rPr lang="en-US" sz="264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646" dirty="0" err="1">
                <a:solidFill>
                  <a:srgbClr val="FF0000"/>
                </a:solidFill>
              </a:rPr>
              <a:t>denorm</a:t>
            </a:r>
            <a:endParaRPr lang="en-US" sz="264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0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Rounding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191" y="1554480"/>
            <a:ext cx="9139767" cy="5549639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CN" altLang="en-US" sz="2600" dirty="0"/>
              <a:t>在某些情况下，出于速度和面积成本的考虑，硬件可能只会在有限数量的位上执行运算。</a:t>
            </a:r>
            <a:endParaRPr lang="en-US" altLang="zh-CN" sz="2600" dirty="0"/>
          </a:p>
          <a:p>
            <a:pPr>
              <a:lnSpc>
                <a:spcPct val="100000"/>
              </a:lnSpc>
              <a:defRPr/>
            </a:pPr>
            <a:endParaRPr lang="zh-CN" altLang="en-US" sz="2600" dirty="0"/>
          </a:p>
          <a:p>
            <a:pPr>
              <a:lnSpc>
                <a:spcPct val="100000"/>
              </a:lnSpc>
              <a:defRPr/>
            </a:pPr>
            <a:r>
              <a:rPr lang="zh-CN" altLang="en-US" sz="2600" dirty="0"/>
              <a:t>在我们的例子中，加法器可能只有</a:t>
            </a:r>
            <a:r>
              <a:rPr lang="en-US" altLang="zh-CN" sz="2600" dirty="0"/>
              <a:t>3</a:t>
            </a:r>
            <a:r>
              <a:rPr lang="zh-CN" altLang="en-US" sz="2600" dirty="0"/>
              <a:t>个比特位，因此第一个操作数将被视为</a:t>
            </a:r>
            <a:r>
              <a:rPr lang="en-US" altLang="zh-CN" sz="2600" dirty="0"/>
              <a:t>0.00</a:t>
            </a:r>
            <a:r>
              <a:rPr lang="zh-CN" altLang="en-US" sz="2600" dirty="0"/>
              <a:t>。</a:t>
            </a:r>
          </a:p>
          <a:p>
            <a:pPr marL="503972" lvl="1" indent="0">
              <a:buNone/>
              <a:defRPr/>
            </a:pPr>
            <a:endParaRPr lang="en-US" sz="1400" dirty="0"/>
          </a:p>
          <a:p>
            <a:pPr marL="503972" lvl="1" indent="0">
              <a:buNone/>
              <a:defRPr/>
            </a:pPr>
            <a:r>
              <a:rPr lang="en-US" sz="2000" dirty="0"/>
              <a:t>	    </a:t>
            </a:r>
            <a:r>
              <a:rPr lang="en-US" sz="2800" u="sng" dirty="0"/>
              <a:t>0.00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sz="2800" dirty="0"/>
              <a:t>*2</a:t>
            </a:r>
            <a:r>
              <a:rPr lang="en-US" sz="2800" baseline="30000" dirty="0"/>
              <a:t>1</a:t>
            </a:r>
            <a:r>
              <a:rPr lang="en-US" sz="2800" dirty="0"/>
              <a:t> (0, 00, 000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sz="2800" dirty="0"/>
              <a:t>) + 1.00*2</a:t>
            </a:r>
            <a:r>
              <a:rPr lang="en-US" sz="2800" baseline="30000" dirty="0"/>
              <a:t>1 </a:t>
            </a:r>
            <a:r>
              <a:rPr lang="en-US" sz="2800" dirty="0"/>
              <a:t> (0, 10, 00)</a:t>
            </a:r>
          </a:p>
          <a:p>
            <a:pPr lvl="1">
              <a:defRPr/>
            </a:pPr>
            <a:endParaRPr lang="en-US" dirty="0">
              <a:solidFill>
                <a:srgbClr val="0114C5"/>
              </a:solidFill>
            </a:endParaRPr>
          </a:p>
          <a:p>
            <a:pPr>
              <a:defRPr/>
            </a:pPr>
            <a:endParaRPr lang="en-US" dirty="0">
              <a:solidFill>
                <a:srgbClr val="0114C5"/>
              </a:solidFill>
            </a:endParaRPr>
          </a:p>
          <a:p>
            <a:pPr lvl="1">
              <a:defRPr/>
            </a:pPr>
            <a:endParaRPr lang="en-US" dirty="0">
              <a:solidFill>
                <a:srgbClr val="0114C5"/>
              </a:solidFill>
            </a:endParaRP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0185" y="6887704"/>
            <a:ext cx="209991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818954" indent="-314982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259929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763900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267872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426D2125-0047-4298-B022-EA35C4E58319}" type="slidenum">
              <a:rPr lang="en-US" sz="1543">
                <a:latin typeface="Times New Roman" pitchFamily="18" charset="0"/>
              </a:rPr>
              <a:pPr eaLnBrk="1" hangingPunct="1"/>
              <a:t>26</a:t>
            </a:fld>
            <a:endParaRPr lang="en-US" sz="1543">
              <a:latin typeface="Times New Roman" pitchFamily="18" charset="0"/>
            </a:endParaRPr>
          </a:p>
        </p:txBody>
      </p:sp>
      <p:sp>
        <p:nvSpPr>
          <p:cNvPr id="2" name="下箭头 1"/>
          <p:cNvSpPr/>
          <p:nvPr/>
        </p:nvSpPr>
        <p:spPr>
          <a:xfrm flipV="1">
            <a:off x="2245360" y="4673600"/>
            <a:ext cx="365760" cy="447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2800" y="5466048"/>
            <a:ext cx="84124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/>
              <a:t>引入的误差为 </a:t>
            </a:r>
            <a:r>
              <a:rPr lang="en-US" altLang="zh-CN" sz="2600" dirty="0"/>
              <a:t> 0.001</a:t>
            </a:r>
            <a:r>
              <a:rPr lang="en-US" altLang="zh-CN" sz="2600" baseline="-25000" dirty="0"/>
              <a:t>B</a:t>
            </a:r>
            <a:r>
              <a:rPr lang="en-US" altLang="zh-CN" sz="2600" dirty="0"/>
              <a:t>*2</a:t>
            </a:r>
            <a:r>
              <a:rPr lang="en-US" altLang="zh-CN" sz="2600" baseline="30000" dirty="0"/>
              <a:t>1</a:t>
            </a:r>
            <a:r>
              <a:rPr lang="en-US" altLang="zh-CN" sz="2600" dirty="0"/>
              <a:t>, </a:t>
            </a:r>
            <a:r>
              <a:rPr lang="zh-CN" altLang="en-US" sz="2600" dirty="0"/>
              <a:t>这相当于最低有效位（</a:t>
            </a:r>
            <a:r>
              <a:rPr lang="en-US" altLang="zh-CN" sz="2600" dirty="0"/>
              <a:t>LSB</a:t>
            </a:r>
            <a:r>
              <a:rPr lang="zh-CN" altLang="en-US" sz="2600" dirty="0"/>
              <a:t>）的位值的一半。</a:t>
            </a:r>
          </a:p>
        </p:txBody>
      </p:sp>
    </p:spTree>
    <p:extLst>
      <p:ext uri="{BB962C8B-B14F-4D97-AF65-F5344CB8AC3E}">
        <p14:creationId xmlns:p14="http://schemas.microsoft.com/office/powerpoint/2010/main" val="313846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Error Measure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70191" y="1412240"/>
            <a:ext cx="9139767" cy="5691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如果一个硬件加法器至少比尾数的总位数（包括隐含和显式位数）</a:t>
            </a:r>
            <a:r>
              <a:rPr lang="zh-CN" altLang="en-US" sz="2400" dirty="0">
                <a:solidFill>
                  <a:srgbClr val="FF0000"/>
                </a:solidFill>
              </a:rPr>
              <a:t>多出两个比特位</a:t>
            </a:r>
            <a:r>
              <a:rPr lang="zh-CN" altLang="en-US" sz="2400" dirty="0"/>
              <a:t>，那么误差永远不会超过尾数位值的一半。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sz="2400" dirty="0">
                <a:ea typeface="ＭＳ Ｐゴシック" pitchFamily="34" charset="-128"/>
              </a:rPr>
              <a:t>0.001 in our 5-bit format</a:t>
            </a:r>
          </a:p>
          <a:p>
            <a:pPr lvl="1">
              <a:lnSpc>
                <a:spcPct val="100000"/>
              </a:lnSpc>
            </a:pPr>
            <a:endParaRPr lang="en-US" sz="1800" dirty="0">
              <a:ea typeface="ＭＳ Ｐゴシック" pitchFamily="34" charset="-128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/>
              <a:t>称为 </a:t>
            </a:r>
            <a:r>
              <a:rPr lang="en-US" altLang="zh-CN" sz="2800" b="1" dirty="0">
                <a:solidFill>
                  <a:srgbClr val="0114C5"/>
                </a:solidFill>
                <a:ea typeface="ＭＳ Ｐゴシック" pitchFamily="34" charset="-128"/>
              </a:rPr>
              <a:t>0.5 </a:t>
            </a:r>
            <a:r>
              <a:rPr lang="en-US" sz="2800" b="1" dirty="0">
                <a:solidFill>
                  <a:srgbClr val="0114C5"/>
                </a:solidFill>
                <a:ea typeface="ＭＳ Ｐゴシック" pitchFamily="34" charset="-128"/>
              </a:rPr>
              <a:t>ULP (Units in the Last Place)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如果硬件被设计为完美地执行算术运算和舍入运算，那么引入的最大误差不应超过</a:t>
            </a:r>
            <a:r>
              <a:rPr lang="en-US" altLang="zh-CN" sz="2000" dirty="0"/>
              <a:t>0.5 </a:t>
            </a:r>
            <a:r>
              <a:rPr lang="en-US" sz="2000" dirty="0"/>
              <a:t>ULP。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在这种情况下，误差受到精度的限制。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这是目前所有</a:t>
            </a:r>
            <a:r>
              <a:rPr lang="en-US" sz="2000" dirty="0"/>
              <a:t>CUDA</a:t>
            </a:r>
            <a:r>
              <a:rPr lang="zh-CN" altLang="en-US" sz="2000" dirty="0"/>
              <a:t>设备中加法和减法运算所达到的精度。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0185" y="6887704"/>
            <a:ext cx="209991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818954" indent="-314982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259929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763900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267872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2B24FB5C-E0A7-4C70-A428-BBCE2BFCF8DD}" type="slidenum">
              <a:rPr lang="en-US" sz="1543">
                <a:latin typeface="Times New Roman" pitchFamily="18" charset="0"/>
              </a:rPr>
              <a:pPr eaLnBrk="1" hangingPunct="1"/>
              <a:t>27</a:t>
            </a:fld>
            <a:endParaRPr lang="en-US" sz="1543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+mn-lt"/>
                <a:ea typeface="+mn-ea"/>
                <a:cs typeface="+mn-cs"/>
              </a:rPr>
              <a:t>Content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449346"/>
          </a:xfrm>
        </p:spPr>
        <p:txBody>
          <a:bodyPr>
            <a:normAutofit/>
          </a:bodyPr>
          <a:lstStyle/>
          <a:p>
            <a:pPr marL="0" lvl="0" indent="0" hangingPunct="0">
              <a:buNone/>
            </a:pPr>
            <a:r>
              <a:rPr lang="en-US" altLang="zh-CN" sz="2800" b="1" dirty="0"/>
              <a:t>1. Floating-Point Data Representation</a:t>
            </a:r>
          </a:p>
          <a:p>
            <a:pPr marL="0" lv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dirty="0"/>
              <a:t>2. Representable Numbers</a:t>
            </a:r>
          </a:p>
          <a:p>
            <a:pPr mar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dirty="0"/>
              <a:t>3. Arithmetic Accuracy and Rounding</a:t>
            </a:r>
          </a:p>
          <a:p>
            <a:pPr mar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u="sng" dirty="0"/>
              <a:t>4. Algorithm Considerations</a:t>
            </a:r>
          </a:p>
          <a:p>
            <a:pPr mar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dirty="0"/>
              <a:t>5. Linear solvers and numerical stability</a:t>
            </a:r>
          </a:p>
          <a:p>
            <a:pPr marL="0" indent="0" hangingPunct="0">
              <a:buNone/>
            </a:pPr>
            <a:endParaRPr lang="en-US" altLang="zh-CN" sz="2800" b="1" dirty="0"/>
          </a:p>
          <a:p>
            <a:pPr marL="0" indent="0" hangingPunct="0">
              <a:buNone/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541746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Order of Operations Matter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70191" y="1483360"/>
            <a:ext cx="9139767" cy="5620759"/>
          </a:xfrm>
        </p:spPr>
        <p:txBody>
          <a:bodyPr/>
          <a:lstStyle/>
          <a:p>
            <a:r>
              <a:rPr lang="zh-CN" altLang="en-US" sz="2800" dirty="0">
                <a:ea typeface="ＭＳ Ｐゴシック" pitchFamily="34" charset="-128"/>
              </a:rPr>
              <a:t>浮点运算不具有严格的结合律。</a:t>
            </a:r>
          </a:p>
          <a:p>
            <a:endParaRPr lang="zh-CN" altLang="en-US" sz="2800" dirty="0">
              <a:ea typeface="ＭＳ Ｐゴシック" pitchFamily="34" charset="-128"/>
            </a:endParaRPr>
          </a:p>
          <a:p>
            <a:r>
              <a:rPr lang="zh-CN" altLang="en-US" sz="2800" dirty="0">
                <a:ea typeface="ＭＳ Ｐゴシック" pitchFamily="34" charset="-128"/>
              </a:rPr>
              <a:t>根本原因：</a:t>
            </a:r>
            <a:endParaRPr lang="en-US" altLang="zh-CN" sz="2800" dirty="0">
              <a:ea typeface="ＭＳ Ｐゴシック" pitchFamily="34" charset="-128"/>
            </a:endParaRPr>
          </a:p>
          <a:p>
            <a:pPr lvl="1"/>
            <a:r>
              <a:rPr lang="zh-CN" altLang="en-US" sz="2400" dirty="0">
                <a:ea typeface="ＭＳ Ｐゴシック" pitchFamily="34" charset="-128"/>
              </a:rPr>
              <a:t>一个非常小的数</a:t>
            </a:r>
            <a:endParaRPr lang="en-US" altLang="zh-CN" sz="2400" dirty="0">
              <a:ea typeface="ＭＳ Ｐゴシック" pitchFamily="34" charset="-128"/>
            </a:endParaRPr>
          </a:p>
          <a:p>
            <a:pPr lvl="1"/>
            <a:r>
              <a:rPr lang="zh-CN" altLang="en-US" sz="2400" dirty="0">
                <a:ea typeface="ＭＳ Ｐゴシック" pitchFamily="34" charset="-128"/>
              </a:rPr>
              <a:t>在与一个非常大的数相加或相减时可能会消失。</a:t>
            </a:r>
            <a:endParaRPr lang="en-US" altLang="zh-CN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(Large + Small) + Small </a:t>
            </a:r>
            <a:r>
              <a:rPr lang="en-US" sz="2000" dirty="0">
                <a:ea typeface="ＭＳ Ｐゴシック" pitchFamily="34" charset="-128"/>
                <a:cs typeface="Times New Roman" pitchFamily="18" charset="0"/>
              </a:rPr>
              <a:t>≠ Large + (Small + Small)</a:t>
            </a:r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0185" y="6887704"/>
            <a:ext cx="209991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818954" indent="-314982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259929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763900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267872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51FB213F-7529-497D-B9A3-D6D3F48A0252}" type="slidenum">
              <a:rPr lang="en-US" sz="1543">
                <a:latin typeface="Times New Roman" pitchFamily="18" charset="0"/>
              </a:rPr>
              <a:pPr eaLnBrk="1" hangingPunct="1"/>
              <a:t>29</a:t>
            </a:fld>
            <a:endParaRPr lang="en-US" sz="1543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35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+mn-lt"/>
                <a:ea typeface="+mn-ea"/>
                <a:cs typeface="+mn-cs"/>
              </a:rPr>
              <a:t>Content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449346"/>
          </a:xfrm>
        </p:spPr>
        <p:txBody>
          <a:bodyPr>
            <a:normAutofit/>
          </a:bodyPr>
          <a:lstStyle/>
          <a:p>
            <a:pPr marL="0" lvl="0" indent="0" hangingPunct="0">
              <a:buNone/>
            </a:pPr>
            <a:r>
              <a:rPr lang="en-US" altLang="zh-CN" sz="2800" b="1" u="sng" dirty="0"/>
              <a:t>1. Floating-Point Data Representation</a:t>
            </a:r>
          </a:p>
          <a:p>
            <a:pPr marL="0" lv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dirty="0"/>
              <a:t>2. Representable Numbers</a:t>
            </a:r>
          </a:p>
          <a:p>
            <a:pPr mar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dirty="0"/>
              <a:t>3. Arithmetic Accuracy and Rounding</a:t>
            </a:r>
          </a:p>
          <a:p>
            <a:pPr mar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dirty="0"/>
              <a:t>4. Algorithm Considerations</a:t>
            </a:r>
          </a:p>
          <a:p>
            <a:pPr mar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dirty="0"/>
              <a:t>5. Linear solvers and numerical stability</a:t>
            </a:r>
          </a:p>
          <a:p>
            <a:pPr marL="0" indent="0" hangingPunct="0">
              <a:buNone/>
            </a:pPr>
            <a:endParaRPr lang="en-US" altLang="zh-CN" sz="2800" b="1" dirty="0"/>
          </a:p>
          <a:p>
            <a:pPr marL="0" indent="0" hangingPunct="0">
              <a:buNone/>
            </a:pPr>
            <a:endParaRPr lang="en-US" altLang="zh-CN" sz="2800" b="1" dirty="0"/>
          </a:p>
          <a:p>
            <a:pPr marL="0" indent="0" hangingPunct="0">
              <a:buNone/>
            </a:pPr>
            <a:endParaRPr lang="en-US" altLang="zh-CN" sz="28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lvl="0" indent="0" hangingPunct="0">
              <a:buNone/>
            </a:pPr>
            <a:endParaRPr lang="en-US" altLang="zh-CN" sz="28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17538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Algorithm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191" y="1483360"/>
            <a:ext cx="9139767" cy="5620759"/>
          </a:xfrm>
        </p:spPr>
        <p:txBody>
          <a:bodyPr/>
          <a:lstStyle/>
          <a:p>
            <a:pPr>
              <a:defRPr/>
            </a:pPr>
            <a:r>
              <a:rPr lang="zh-CN" altLang="en-US" sz="2600" dirty="0"/>
              <a:t>串行求和：</a:t>
            </a:r>
            <a:endParaRPr lang="en-US" sz="2600" dirty="0"/>
          </a:p>
          <a:p>
            <a:pPr marL="503972" lvl="1" indent="0">
              <a:buNone/>
              <a:defRPr/>
            </a:pPr>
            <a:r>
              <a:rPr lang="en-US" sz="2200" dirty="0"/>
              <a:t>1.00*2</a:t>
            </a:r>
            <a:r>
              <a:rPr lang="en-US" sz="2200" baseline="30000" dirty="0"/>
              <a:t>0</a:t>
            </a:r>
            <a:r>
              <a:rPr lang="en-US" sz="2200" dirty="0"/>
              <a:t> +1.00*2</a:t>
            </a:r>
            <a:r>
              <a:rPr lang="en-US" sz="2200" baseline="30000" dirty="0"/>
              <a:t>0</a:t>
            </a:r>
            <a:r>
              <a:rPr lang="en-US" sz="2200" dirty="0"/>
              <a:t> + 1.00*2</a:t>
            </a:r>
            <a:r>
              <a:rPr lang="en-US" sz="2200" baseline="30000" dirty="0"/>
              <a:t>-2 </a:t>
            </a:r>
            <a:r>
              <a:rPr lang="en-US" sz="2200" dirty="0"/>
              <a:t>+ 1.00*2</a:t>
            </a:r>
            <a:r>
              <a:rPr lang="en-US" sz="2200" baseline="30000" dirty="0"/>
              <a:t>-2  </a:t>
            </a:r>
            <a:r>
              <a:rPr lang="en-US" sz="2200" dirty="0"/>
              <a:t>                             </a:t>
            </a:r>
          </a:p>
          <a:p>
            <a:pPr marL="503972" lvl="1" indent="0">
              <a:buNone/>
              <a:defRPr/>
            </a:pPr>
            <a:r>
              <a:rPr lang="en-US" sz="2200" dirty="0"/>
              <a:t>    = 1.00*2</a:t>
            </a:r>
            <a:r>
              <a:rPr lang="en-US" sz="2200" baseline="30000" dirty="0"/>
              <a:t>1</a:t>
            </a:r>
            <a:r>
              <a:rPr lang="en-US" sz="2200" dirty="0"/>
              <a:t> + 1.00*2</a:t>
            </a:r>
            <a:r>
              <a:rPr lang="en-US" sz="2200" baseline="30000" dirty="0"/>
              <a:t>-2 </a:t>
            </a:r>
            <a:r>
              <a:rPr lang="en-US" sz="2200" dirty="0"/>
              <a:t>+ 1.00*2</a:t>
            </a:r>
            <a:r>
              <a:rPr lang="en-US" sz="2200" baseline="30000" dirty="0"/>
              <a:t>-2  </a:t>
            </a:r>
          </a:p>
          <a:p>
            <a:pPr marL="503972" lvl="1" indent="0">
              <a:buNone/>
              <a:defRPr/>
            </a:pPr>
            <a:r>
              <a:rPr lang="en-US" sz="2200" baseline="30000" dirty="0"/>
              <a:t>      </a:t>
            </a:r>
            <a:r>
              <a:rPr lang="en-US" sz="2200" dirty="0"/>
              <a:t>= 1.00*2</a:t>
            </a:r>
            <a:r>
              <a:rPr lang="en-US" sz="2200" baseline="30000" dirty="0"/>
              <a:t>1</a:t>
            </a:r>
            <a:r>
              <a:rPr lang="en-US" sz="2200" dirty="0"/>
              <a:t> + 1.00*2</a:t>
            </a:r>
            <a:r>
              <a:rPr lang="en-US" sz="2200" baseline="30000" dirty="0"/>
              <a:t>-2 </a:t>
            </a:r>
          </a:p>
          <a:p>
            <a:pPr marL="503972" lvl="1" indent="0">
              <a:buNone/>
              <a:defRPr/>
            </a:pPr>
            <a:r>
              <a:rPr lang="en-US" sz="2200" baseline="30000" dirty="0"/>
              <a:t>      </a:t>
            </a:r>
            <a:r>
              <a:rPr lang="en-US" sz="2200" dirty="0"/>
              <a:t>= 1.00*2</a:t>
            </a:r>
            <a:r>
              <a:rPr lang="en-US" sz="2200" baseline="30000" dirty="0"/>
              <a:t>1</a:t>
            </a:r>
            <a:endParaRPr lang="en-US" sz="2110" dirty="0"/>
          </a:p>
          <a:p>
            <a:pPr>
              <a:defRPr/>
            </a:pPr>
            <a:r>
              <a:rPr lang="zh-CN" altLang="en-US" sz="2600" dirty="0"/>
              <a:t>并行规约：</a:t>
            </a:r>
            <a:endParaRPr lang="en-US" sz="2600" dirty="0"/>
          </a:p>
          <a:p>
            <a:pPr marL="423836" lvl="1" indent="0">
              <a:buNone/>
              <a:defRPr/>
            </a:pPr>
            <a:r>
              <a:rPr lang="en-US" sz="2200" dirty="0"/>
              <a:t>	(1.00*2</a:t>
            </a:r>
            <a:r>
              <a:rPr lang="en-US" sz="2200" baseline="30000" dirty="0"/>
              <a:t>0</a:t>
            </a:r>
            <a:r>
              <a:rPr lang="en-US" sz="2200" dirty="0"/>
              <a:t> +1.00*2</a:t>
            </a:r>
            <a:r>
              <a:rPr lang="en-US" sz="2200" baseline="30000" dirty="0"/>
              <a:t>0</a:t>
            </a:r>
            <a:r>
              <a:rPr lang="en-US" sz="2200" dirty="0"/>
              <a:t>) + (1.00*2</a:t>
            </a:r>
            <a:r>
              <a:rPr lang="en-US" sz="2200" baseline="30000" dirty="0"/>
              <a:t>-2 </a:t>
            </a:r>
            <a:r>
              <a:rPr lang="en-US" sz="2200" dirty="0"/>
              <a:t>+ 1.00*2</a:t>
            </a:r>
            <a:r>
              <a:rPr lang="en-US" sz="2200" baseline="30000" dirty="0"/>
              <a:t>-2 </a:t>
            </a:r>
            <a:r>
              <a:rPr lang="en-US" sz="2200" dirty="0"/>
              <a:t>)</a:t>
            </a:r>
            <a:r>
              <a:rPr lang="en-US" sz="2200" baseline="30000" dirty="0"/>
              <a:t> </a:t>
            </a:r>
          </a:p>
          <a:p>
            <a:pPr marL="423836" lvl="1" indent="0">
              <a:buNone/>
              <a:defRPr/>
            </a:pPr>
            <a:r>
              <a:rPr lang="en-US" sz="2200" dirty="0"/>
              <a:t>		= 1.00*2</a:t>
            </a:r>
            <a:r>
              <a:rPr lang="en-US" sz="2200" baseline="30000" dirty="0"/>
              <a:t>1</a:t>
            </a:r>
            <a:r>
              <a:rPr lang="en-US" sz="2200" dirty="0"/>
              <a:t> + 1.00*2</a:t>
            </a:r>
            <a:r>
              <a:rPr lang="en-US" sz="2200" baseline="30000" dirty="0"/>
              <a:t>-1 </a:t>
            </a:r>
            <a:endParaRPr lang="en-US" sz="2200" dirty="0"/>
          </a:p>
          <a:p>
            <a:pPr marL="637700" lvl="2" indent="0">
              <a:buNone/>
              <a:defRPr/>
            </a:pPr>
            <a:r>
              <a:rPr lang="en-US" sz="2200" dirty="0"/>
              <a:t>	= 1.0</a:t>
            </a:r>
            <a:r>
              <a:rPr lang="en-US" sz="2200" u="sng" dirty="0"/>
              <a:t>1</a:t>
            </a:r>
            <a:r>
              <a:rPr lang="en-US" sz="2200" dirty="0"/>
              <a:t>*2</a:t>
            </a:r>
            <a:r>
              <a:rPr lang="en-US" sz="2200" baseline="30000" dirty="0"/>
              <a:t>1</a:t>
            </a:r>
          </a:p>
          <a:p>
            <a:pPr marL="637700" lvl="2" indent="0">
              <a:buNone/>
              <a:defRPr/>
            </a:pPr>
            <a:endParaRPr lang="en-US" dirty="0"/>
          </a:p>
          <a:p>
            <a:pPr marL="348014" lvl="1" indent="-348014">
              <a:defRPr/>
            </a:pPr>
            <a:r>
              <a:rPr lang="zh-CN" altLang="en-US" sz="2600" dirty="0"/>
              <a:t>并行计算时，先对运算数据进行排序</a:t>
            </a:r>
            <a:endParaRPr lang="en-US" sz="2600" dirty="0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0185" y="6887704"/>
            <a:ext cx="209991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818954" indent="-314982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259929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763900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267872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26183659-63B9-4060-B749-4A4E9CDA9D52}" type="slidenum">
              <a:rPr lang="en-US" sz="1543">
                <a:latin typeface="Times New Roman" pitchFamily="18" charset="0"/>
              </a:rPr>
              <a:pPr eaLnBrk="1" hangingPunct="1"/>
              <a:t>30</a:t>
            </a:fld>
            <a:endParaRPr lang="en-US" sz="1543">
              <a:latin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877" y="5933186"/>
            <a:ext cx="5329827" cy="54889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270704" y="2162612"/>
            <a:ext cx="1625766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LTStd-Roman"/>
              </a:rPr>
              <a:t>5-bit</a:t>
            </a:r>
          </a:p>
          <a:p>
            <a:r>
              <a:rPr lang="en-US" altLang="zh-CN" dirty="0"/>
              <a:t>representation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08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Runtime Math Library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470191" y="1503680"/>
            <a:ext cx="9139767" cy="5600439"/>
          </a:xfrm>
        </p:spPr>
        <p:txBody>
          <a:bodyPr/>
          <a:lstStyle/>
          <a:p>
            <a:pPr marL="503972" indent="-503972">
              <a:lnSpc>
                <a:spcPct val="100000"/>
              </a:lnSpc>
            </a:pPr>
            <a:r>
              <a:rPr lang="zh-CN" altLang="en-US" sz="2600" dirty="0">
                <a:ea typeface="ＭＳ Ｐゴシック" pitchFamily="34" charset="-128"/>
              </a:rPr>
              <a:t>有两种数学运算函数实现版本：</a:t>
            </a:r>
            <a:endParaRPr lang="en-US" sz="2600" dirty="0">
              <a:ea typeface="ＭＳ Ｐゴシック" pitchFamily="34" charset="-128"/>
            </a:endParaRPr>
          </a:p>
          <a:p>
            <a:pPr marL="1074439" lvl="1" indent="-444475"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__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</a:t>
            </a:r>
            <a:r>
              <a:rPr lang="en-US" sz="2000" dirty="0">
                <a:ea typeface="ＭＳ Ｐゴシック" pitchFamily="34" charset="-128"/>
              </a:rPr>
              <a:t>: direct mapping to hardware ISA</a:t>
            </a:r>
          </a:p>
          <a:p>
            <a:pPr marL="1578411" lvl="2" indent="-377979">
              <a:lnSpc>
                <a:spcPct val="100000"/>
              </a:lnSpc>
            </a:pPr>
            <a:r>
              <a:rPr lang="zh-CN" altLang="en-US" sz="2000" dirty="0">
                <a:ea typeface="ＭＳ Ｐゴシック" pitchFamily="34" charset="-128"/>
              </a:rPr>
              <a:t>速度快但准确度低</a:t>
            </a:r>
            <a:r>
              <a:rPr lang="en-US" sz="2000" dirty="0">
                <a:ea typeface="ＭＳ Ｐゴシック" pitchFamily="34" charset="-128"/>
              </a:rPr>
              <a:t> </a:t>
            </a:r>
          </a:p>
          <a:p>
            <a:pPr marL="1578411" lvl="2" indent="-377979">
              <a:lnSpc>
                <a:spcPct val="100000"/>
              </a:lnSpc>
            </a:pPr>
            <a:r>
              <a:rPr lang="fr-FR" sz="2000" dirty="0" err="1">
                <a:ea typeface="ＭＳ Ｐゴシック" pitchFamily="34" charset="-128"/>
              </a:rPr>
              <a:t>Examples</a:t>
            </a:r>
            <a:r>
              <a:rPr lang="fr-FR" sz="2000" dirty="0">
                <a:ea typeface="ＭＳ Ｐゴシック" pitchFamily="34" charset="-128"/>
              </a:rPr>
              <a:t>: </a:t>
            </a:r>
            <a:r>
              <a:rPr lang="fr-FR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__sin(x), __</a:t>
            </a:r>
            <a:r>
              <a:rPr lang="fr-FR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exp</a:t>
            </a:r>
            <a:r>
              <a:rPr lang="fr-FR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(x), __</a:t>
            </a:r>
            <a:r>
              <a:rPr lang="fr-FR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pow</a:t>
            </a:r>
            <a:r>
              <a:rPr lang="fr-FR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x,y</a:t>
            </a:r>
            <a:r>
              <a:rPr lang="fr-FR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1074439" lvl="1" indent="-444475"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 </a:t>
            </a:r>
            <a:r>
              <a:rPr lang="en-US" sz="2000" dirty="0">
                <a:ea typeface="ＭＳ Ｐゴシック" pitchFamily="34" charset="-128"/>
              </a:rPr>
              <a:t>: compile to multiple instructions</a:t>
            </a:r>
          </a:p>
          <a:p>
            <a:pPr marL="1578411" lvl="2" indent="-377979">
              <a:lnSpc>
                <a:spcPct val="100000"/>
              </a:lnSpc>
            </a:pPr>
            <a:r>
              <a:rPr lang="zh-CN" altLang="en-US" sz="2000" dirty="0">
                <a:ea typeface="ＭＳ Ｐゴシック" pitchFamily="34" charset="-128"/>
              </a:rPr>
              <a:t>速度慢但准确度高</a:t>
            </a:r>
            <a:r>
              <a:rPr lang="en-US" sz="2000" dirty="0">
                <a:ea typeface="ＭＳ Ｐゴシック" pitchFamily="34" charset="-128"/>
              </a:rPr>
              <a:t> (0.5 </a:t>
            </a:r>
            <a:r>
              <a:rPr lang="en-US" sz="2000" dirty="0" err="1">
                <a:ea typeface="ＭＳ Ｐゴシック" pitchFamily="34" charset="-128"/>
              </a:rPr>
              <a:t>ulp</a:t>
            </a:r>
            <a:r>
              <a:rPr lang="en-US" sz="2000" dirty="0">
                <a:ea typeface="ＭＳ Ｐゴシック" pitchFamily="34" charset="-128"/>
              </a:rPr>
              <a:t>, units in the least place, or less)</a:t>
            </a:r>
          </a:p>
          <a:p>
            <a:pPr marL="1578411" lvl="2" indent="-377979">
              <a:lnSpc>
                <a:spcPct val="100000"/>
              </a:lnSpc>
            </a:pPr>
            <a:r>
              <a:rPr lang="fr-FR" sz="2000" dirty="0" err="1">
                <a:ea typeface="ＭＳ Ｐゴシック" pitchFamily="34" charset="-128"/>
              </a:rPr>
              <a:t>Examples</a:t>
            </a:r>
            <a:r>
              <a:rPr lang="fr-FR" sz="2000" dirty="0">
                <a:ea typeface="ＭＳ Ｐゴシック" pitchFamily="34" charset="-128"/>
              </a:rPr>
              <a:t>: sin(x), </a:t>
            </a:r>
            <a:r>
              <a:rPr lang="fr-FR" sz="2000" dirty="0" err="1">
                <a:ea typeface="ＭＳ Ｐゴシック" pitchFamily="34" charset="-128"/>
              </a:rPr>
              <a:t>exp</a:t>
            </a:r>
            <a:r>
              <a:rPr lang="fr-FR" sz="2000" dirty="0">
                <a:ea typeface="ＭＳ Ｐゴシック" pitchFamily="34" charset="-128"/>
              </a:rPr>
              <a:t>(x), </a:t>
            </a:r>
            <a:r>
              <a:rPr lang="fr-FR" sz="2000" dirty="0" err="1">
                <a:ea typeface="ＭＳ Ｐゴシック" pitchFamily="34" charset="-128"/>
              </a:rPr>
              <a:t>pow</a:t>
            </a:r>
            <a:r>
              <a:rPr lang="fr-FR" sz="2000" dirty="0">
                <a:ea typeface="ＭＳ Ｐゴシック" pitchFamily="34" charset="-128"/>
              </a:rPr>
              <a:t>(</a:t>
            </a:r>
            <a:r>
              <a:rPr lang="fr-FR" sz="2000" dirty="0" err="1">
                <a:ea typeface="ＭＳ Ｐゴシック" pitchFamily="34" charset="-128"/>
              </a:rPr>
              <a:t>x,y</a:t>
            </a:r>
            <a:r>
              <a:rPr lang="fr-FR" sz="2000" dirty="0">
                <a:ea typeface="ＭＳ Ｐゴシック" pitchFamily="34" charset="-128"/>
              </a:rPr>
              <a:t>)</a:t>
            </a:r>
            <a:endParaRPr lang="en-US" sz="2000" dirty="0">
              <a:ea typeface="ＭＳ Ｐゴシック" pitchFamily="34" charset="-128"/>
            </a:endParaRPr>
          </a:p>
          <a:p>
            <a:pPr marL="503972" indent="-503972">
              <a:lnSpc>
                <a:spcPct val="100000"/>
              </a:lnSpc>
            </a:pPr>
            <a:endParaRPr lang="en-US" dirty="0">
              <a:ea typeface="ＭＳ Ｐゴシック" pitchFamily="34" charset="-128"/>
            </a:endParaRPr>
          </a:p>
          <a:p>
            <a:pPr marL="503972" indent="-503972">
              <a:lnSpc>
                <a:spcPct val="100000"/>
              </a:lnSpc>
            </a:pPr>
            <a:r>
              <a:rPr lang="zh-CN" altLang="en-US" sz="2400" dirty="0">
                <a:ea typeface="ＭＳ Ｐゴシック" pitchFamily="34" charset="-128"/>
              </a:rPr>
              <a:t>如果使用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>
                <a:solidFill>
                  <a:srgbClr val="0114C5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-</a:t>
            </a:r>
            <a:r>
              <a:rPr lang="en-US" sz="2400" dirty="0" err="1">
                <a:solidFill>
                  <a:srgbClr val="0114C5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use_fast_math</a:t>
            </a:r>
            <a:r>
              <a:rPr lang="en-US" sz="2400" dirty="0">
                <a:solidFill>
                  <a:srgbClr val="0114C5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zh-CN" alt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选项，编译器将强制所有</a:t>
            </a:r>
            <a:r>
              <a:rPr lang="en-US" sz="24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func</a:t>
            </a:r>
            <a:r>
              <a:rPr lang="zh-CN" alt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编译为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__</a:t>
            </a:r>
            <a:r>
              <a:rPr lang="en-US" sz="24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</a:t>
            </a:r>
            <a:r>
              <a:rPr lang="zh-CN" alt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版本。</a:t>
            </a:r>
            <a:endParaRPr lang="en-US" sz="24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0185" y="6887704"/>
            <a:ext cx="209991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818954" indent="-314982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259929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763900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267872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359EB80C-95D1-47C9-A517-B8D85D8ED3D5}" type="slidenum">
              <a:rPr lang="en-US" sz="1543">
                <a:latin typeface="Times New Roman" pitchFamily="18" charset="0"/>
              </a:rPr>
              <a:pPr eaLnBrk="1" hangingPunct="1"/>
              <a:t>31</a:t>
            </a:fld>
            <a:endParaRPr lang="en-US" sz="1543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4559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Make your program float-safe!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470191" y="1524000"/>
            <a:ext cx="9139767" cy="5580119"/>
          </a:xfrm>
        </p:spPr>
        <p:txBody>
          <a:bodyPr/>
          <a:lstStyle/>
          <a:p>
            <a:pPr marL="650603" indent="-444475"/>
            <a:r>
              <a:rPr lang="zh-CN" altLang="en-US" sz="2400" dirty="0">
                <a:ea typeface="ＭＳ Ｐゴシック" pitchFamily="34" charset="-128"/>
              </a:rPr>
              <a:t>双精度可能会带来性能成本。</a:t>
            </a:r>
          </a:p>
          <a:p>
            <a:pPr marL="650603" indent="-444475"/>
            <a:r>
              <a:rPr lang="zh-CN" altLang="en-US" sz="2400" dirty="0">
                <a:ea typeface="ＭＳ Ｐゴシック" pitchFamily="34" charset="-128"/>
              </a:rPr>
              <a:t>如果使用双精度或未声明类型时不加小心，可能会导致运行速度变慢。</a:t>
            </a:r>
          </a:p>
          <a:p>
            <a:pPr marL="650603" indent="-444475"/>
            <a:endParaRPr lang="zh-CN" altLang="en-US" sz="2400" dirty="0">
              <a:ea typeface="ＭＳ Ｐゴシック" pitchFamily="34" charset="-128"/>
            </a:endParaRPr>
          </a:p>
          <a:p>
            <a:pPr marL="650603" indent="-444475"/>
            <a:r>
              <a:rPr lang="zh-CN" altLang="en-US" sz="2400" dirty="0">
                <a:ea typeface="ＭＳ Ｐゴシック" pitchFamily="34" charset="-128"/>
              </a:rPr>
              <a:t>明确指定单精度非常重要，以避免在不需要的地方使用双精度：</a:t>
            </a:r>
            <a:endParaRPr lang="en-US" sz="2400" dirty="0">
              <a:ea typeface="ＭＳ Ｐゴシック" pitchFamily="34" charset="-128"/>
            </a:endParaRPr>
          </a:p>
          <a:p>
            <a:pPr marL="1074439" lvl="1" indent="-444475"/>
            <a:r>
              <a:rPr lang="en-US" sz="2205" dirty="0">
                <a:ea typeface="ＭＳ Ｐゴシック" pitchFamily="34" charset="-128"/>
              </a:rPr>
              <a:t>Add ‘f’ specifier on float literals:</a:t>
            </a:r>
          </a:p>
          <a:p>
            <a:pPr marL="1578411" lvl="2" indent="-377979"/>
            <a:r>
              <a:rPr lang="en-US" sz="1984" dirty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foo = bar * 0.123;</a:t>
            </a:r>
            <a:r>
              <a:rPr lang="en-US" sz="1984" dirty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   // double assumed </a:t>
            </a:r>
          </a:p>
          <a:p>
            <a:pPr marL="1578411" lvl="2" indent="-377979"/>
            <a:r>
              <a:rPr lang="en-US" sz="1984" dirty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foo = bar * 0.123f;</a:t>
            </a:r>
            <a:r>
              <a:rPr lang="en-US" sz="1984" dirty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  // float explicit</a:t>
            </a:r>
          </a:p>
          <a:p>
            <a:pPr marL="1578411" lvl="2" indent="-377979"/>
            <a:endParaRPr lang="en-US" sz="1984" dirty="0">
              <a:solidFill>
                <a:schemeClr val="tx2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1074439" lvl="1" indent="-444475"/>
            <a:r>
              <a:rPr lang="en-US" sz="2205" dirty="0">
                <a:ea typeface="ＭＳ Ｐゴシック" pitchFamily="34" charset="-128"/>
              </a:rPr>
              <a:t>Use float version of standard library functions</a:t>
            </a:r>
          </a:p>
          <a:p>
            <a:pPr marL="1578411" lvl="2" indent="-377979"/>
            <a:r>
              <a:rPr lang="en-US" sz="1984" dirty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foo = sin(bar);</a:t>
            </a:r>
            <a:r>
              <a:rPr lang="en-US" sz="1984" dirty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   // double assumed </a:t>
            </a:r>
          </a:p>
          <a:p>
            <a:pPr marL="1578411" lvl="2" indent="-377979"/>
            <a:r>
              <a:rPr lang="en-US" sz="1984" dirty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foo = </a:t>
            </a:r>
            <a:r>
              <a:rPr lang="en-US" sz="1984" dirty="0" err="1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sinf</a:t>
            </a:r>
            <a:r>
              <a:rPr lang="en-US" sz="1984" dirty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(bar);</a:t>
            </a:r>
            <a:r>
              <a:rPr lang="en-US" sz="1984" dirty="0">
                <a:solidFill>
                  <a:schemeClr val="tx2"/>
                </a:solidFill>
                <a:latin typeface="Courier New" pitchFamily="49" charset="0"/>
                <a:ea typeface="ＭＳ Ｐゴシック" pitchFamily="34" charset="-128"/>
              </a:rPr>
              <a:t>  // single precision explicit</a:t>
            </a:r>
          </a:p>
          <a:p>
            <a:pPr marL="1074439" lvl="1" indent="-444475"/>
            <a:endParaRPr lang="en-US" sz="2205" dirty="0">
              <a:solidFill>
                <a:schemeClr val="tx2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0185" y="6887704"/>
            <a:ext cx="2099910" cy="5039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1pPr>
            <a:lvl2pPr marL="818954" indent="-314982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2pPr>
            <a:lvl3pPr marL="1259929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3pPr>
            <a:lvl4pPr marL="1763900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4pPr>
            <a:lvl5pPr marL="2267872" indent="-251986" eaLnBrk="0" hangingPunct="0"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Palatino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B1D6B957-3BB6-4297-A6DA-A822531A5C01}" type="slidenum">
              <a:rPr lang="en-US" sz="1543">
                <a:latin typeface="Times New Roman" pitchFamily="18" charset="0"/>
              </a:rPr>
              <a:pPr eaLnBrk="1" hangingPunct="1"/>
              <a:t>32</a:t>
            </a:fld>
            <a:endParaRPr lang="en-US" sz="1543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646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+mn-lt"/>
                <a:ea typeface="+mn-ea"/>
                <a:cs typeface="+mn-cs"/>
              </a:rPr>
              <a:t>Content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449346"/>
          </a:xfrm>
        </p:spPr>
        <p:txBody>
          <a:bodyPr>
            <a:normAutofit/>
          </a:bodyPr>
          <a:lstStyle/>
          <a:p>
            <a:pPr marL="0" lvl="0" indent="0" hangingPunct="0">
              <a:buNone/>
            </a:pPr>
            <a:r>
              <a:rPr lang="en-US" altLang="zh-CN" sz="2800" b="1" dirty="0"/>
              <a:t>1. Floating-Point Data Representation</a:t>
            </a:r>
          </a:p>
          <a:p>
            <a:pPr marL="0" lv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dirty="0"/>
              <a:t>2. Representable Numbers</a:t>
            </a:r>
          </a:p>
          <a:p>
            <a:pPr mar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dirty="0"/>
              <a:t>3. Arithmetic Accuracy and Rounding</a:t>
            </a:r>
          </a:p>
          <a:p>
            <a:pPr mar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dirty="0"/>
              <a:t>4. Algorithm Considerations</a:t>
            </a:r>
          </a:p>
          <a:p>
            <a:pPr marL="0" indent="0" hangingPunct="0">
              <a:buNone/>
            </a:pPr>
            <a:endParaRPr lang="en-US" altLang="zh-CN" sz="800" b="1" dirty="0"/>
          </a:p>
          <a:p>
            <a:pPr marL="0" indent="0" hangingPunct="0">
              <a:buNone/>
            </a:pPr>
            <a:r>
              <a:rPr lang="en-US" altLang="zh-CN" sz="2800" b="1" u="sng" dirty="0"/>
              <a:t>5. Linear solvers and numerical stability</a:t>
            </a:r>
          </a:p>
          <a:p>
            <a:pPr marL="0" indent="0" hangingPunct="0">
              <a:buNone/>
            </a:pPr>
            <a:endParaRPr lang="en-US" altLang="zh-CN" sz="2800" b="1" dirty="0"/>
          </a:p>
          <a:p>
            <a:pPr marL="0" indent="0" hangingPunct="0">
              <a:buNone/>
            </a:pPr>
            <a:endParaRPr lang="en-US" altLang="zh-CN" sz="2800" b="1" dirty="0"/>
          </a:p>
          <a:p>
            <a:pPr marL="0" indent="0" hangingPunct="0">
              <a:buNone/>
            </a:pPr>
            <a:endParaRPr lang="en-US" altLang="zh-CN" sz="28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lvl="0" indent="0" hangingPunct="0">
              <a:buNone/>
            </a:pPr>
            <a:endParaRPr lang="en-US" altLang="zh-CN" sz="28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81927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191" y="1595121"/>
            <a:ext cx="9139767" cy="4978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/>
              <a:t>线性系统求解器</a:t>
            </a:r>
            <a:r>
              <a:rPr lang="zh-CN" altLang="en-US" sz="2800" dirty="0"/>
              <a:t> 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可能需要对不同的输入值采用不同顺序的浮点运算，以找到解。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endParaRPr lang="zh-CN" altLang="en-US" sz="2000" dirty="0"/>
          </a:p>
          <a:p>
            <a:pPr>
              <a:lnSpc>
                <a:spcPct val="100000"/>
              </a:lnSpc>
            </a:pPr>
            <a:r>
              <a:rPr lang="zh-CN" altLang="en-US" sz="2800" b="1" dirty="0"/>
              <a:t>数值稳定算法</a:t>
            </a:r>
            <a:endParaRPr lang="en-US" altLang="zh-CN" sz="2800" b="1" dirty="0"/>
          </a:p>
          <a:p>
            <a:pPr lvl="1">
              <a:lnSpc>
                <a:spcPct val="100000"/>
              </a:lnSpc>
            </a:pPr>
            <a:r>
              <a:rPr lang="en-US" sz="2310" b="1" dirty="0"/>
              <a:t>Numerically Stable Algorithm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能够始终找到合适的运算顺序，从而求得问题解的算法。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endParaRPr lang="zh-CN" altLang="en-US" sz="2000" dirty="0"/>
          </a:p>
          <a:p>
            <a:pPr>
              <a:lnSpc>
                <a:spcPct val="100000"/>
              </a:lnSpc>
            </a:pPr>
            <a:r>
              <a:rPr lang="zh-CN" altLang="en-US" sz="2800" b="1" dirty="0"/>
              <a:t>数值不稳定算法</a:t>
            </a:r>
            <a:endParaRPr lang="en-US" altLang="zh-CN" sz="2800" b="1" dirty="0"/>
          </a:p>
          <a:p>
            <a:pPr lvl="1">
              <a:lnSpc>
                <a:spcPct val="100000"/>
              </a:lnSpc>
            </a:pPr>
            <a:r>
              <a:rPr lang="en-US" sz="2310" b="1" dirty="0"/>
              <a:t>Numerically Unstable Algorithm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无法做到这一点的算法。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80185" y="6887704"/>
            <a:ext cx="2099910" cy="5039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2C4E4A-3F6A-4776-8D04-9FCC803F1B6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29">
        <p:fade/>
      </p:transition>
    </mc:Choice>
    <mc:Fallback xmlns="">
      <p:transition spd="med" advTm="50029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83042"/>
              </p:ext>
            </p:extLst>
          </p:nvPr>
        </p:nvGraphicFramePr>
        <p:xfrm>
          <a:off x="902516" y="1969855"/>
          <a:ext cx="2939872" cy="1170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254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3X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+ 5Y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+2Z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19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2X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3Y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  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11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+ 2Y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+ 2Z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11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262372" y="2310269"/>
            <a:ext cx="377100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2517" y="1478739"/>
            <a:ext cx="1045479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4" dirty="0"/>
              <a:t>Original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30137"/>
              </p:ext>
            </p:extLst>
          </p:nvPr>
        </p:nvGraphicFramePr>
        <p:xfrm>
          <a:off x="5237346" y="1969855"/>
          <a:ext cx="3772886" cy="1170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254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+ 5/3Y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+ 2/3Z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19/3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3/2Y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+ 1/2Z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11/2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     2Y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     2Z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11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87340" y="3538967"/>
            <a:ext cx="5516879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Step 1: divide equation 1 by 3, equation 2 by 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275535" y="5004818"/>
            <a:ext cx="363937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7278"/>
              </p:ext>
            </p:extLst>
          </p:nvPr>
        </p:nvGraphicFramePr>
        <p:xfrm>
          <a:off x="5237346" y="4528972"/>
          <a:ext cx="3772886" cy="1170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254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+ 5/3Y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+2/3Z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19/3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-  1/6Y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- 1/6Z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 -5/6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1/3Y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+ 4/3Z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14/3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54327" y="5699428"/>
            <a:ext cx="4268471" cy="70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Step 2: subtract equation 1 from equation 2 and equation 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Elimination Example</a:t>
            </a:r>
          </a:p>
        </p:txBody>
      </p:sp>
    </p:spTree>
    <p:extLst>
      <p:ext uri="{BB962C8B-B14F-4D97-AF65-F5344CB8AC3E}">
        <p14:creationId xmlns:p14="http://schemas.microsoft.com/office/powerpoint/2010/main" val="39000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90730"/>
              </p:ext>
            </p:extLst>
          </p:nvPr>
        </p:nvGraphicFramePr>
        <p:xfrm>
          <a:off x="1132534" y="2003037"/>
          <a:ext cx="3275859" cy="1170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254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+ 5/3Y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+2/3Z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19/3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-  1/6Y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- 1/6Z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 -5/6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1/3Y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+ 4/3Z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14/3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94797"/>
              </p:ext>
            </p:extLst>
          </p:nvPr>
        </p:nvGraphicFramePr>
        <p:xfrm>
          <a:off x="5422318" y="2003037"/>
          <a:ext cx="3402597" cy="1170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52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+ 5/3Y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+ 2/3Z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19/3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52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      5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52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    4Z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14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71714" y="3588946"/>
            <a:ext cx="6553200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Step 3: divide equation 2 by -1/6 and equation 3 by 1/3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675729" y="2420272"/>
            <a:ext cx="363937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39650"/>
              </p:ext>
            </p:extLst>
          </p:nvPr>
        </p:nvGraphicFramePr>
        <p:xfrm>
          <a:off x="5422318" y="4499607"/>
          <a:ext cx="3402595" cy="1250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466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+ 5/3Y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+ 2/3Z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19/3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43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      5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43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    3Z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      9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35446" y="5765239"/>
            <a:ext cx="3779838" cy="70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Step 4: subtract equation 2 from equation 3 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4675728" y="4961277"/>
            <a:ext cx="363937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Elimination Example (Cont.)</a:t>
            </a:r>
          </a:p>
        </p:txBody>
      </p:sp>
    </p:spTree>
    <p:extLst>
      <p:ext uri="{BB962C8B-B14F-4D97-AF65-F5344CB8AC3E}">
        <p14:creationId xmlns:p14="http://schemas.microsoft.com/office/powerpoint/2010/main" val="145794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787193"/>
              </p:ext>
            </p:extLst>
          </p:nvPr>
        </p:nvGraphicFramePr>
        <p:xfrm>
          <a:off x="5349018" y="1227112"/>
          <a:ext cx="3597917" cy="1117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584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X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+ 5/3Y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+2/3Z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= 19/3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Y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+</a:t>
                      </a:r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      </a:t>
                      </a:r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=       5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55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</a:t>
                      </a:r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     </a:t>
                      </a:r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=       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4534247" y="1612730"/>
            <a:ext cx="377100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4155" y="2444200"/>
            <a:ext cx="6268719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Step 5: divide equation 3 by 3.  We have solution for Z!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48721"/>
              </p:ext>
            </p:extLst>
          </p:nvPr>
        </p:nvGraphicFramePr>
        <p:xfrm>
          <a:off x="5349018" y="3098415"/>
          <a:ext cx="3597917" cy="1133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3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X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+ 5/3Y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+2/3Z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= 19/3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Y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        </a:t>
                      </a:r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          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=       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55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=       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4564577" y="3500601"/>
            <a:ext cx="363937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4155" y="4433627"/>
            <a:ext cx="685342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Step 6: substitute Z solution into equation 2. Solution for Y!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4526541" y="5652882"/>
            <a:ext cx="377100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>
              <a:solidFill>
                <a:schemeClr val="tx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12807"/>
              </p:ext>
            </p:extLst>
          </p:nvPr>
        </p:nvGraphicFramePr>
        <p:xfrm>
          <a:off x="5349019" y="5101672"/>
          <a:ext cx="3597917" cy="1157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44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X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=       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46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Y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        </a:t>
                      </a:r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          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=       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75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=       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794155" y="6330775"/>
            <a:ext cx="659942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Step 7: substitute Y and Z into equation 1.  Solution for X!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76988"/>
              </p:ext>
            </p:extLst>
          </p:nvPr>
        </p:nvGraphicFramePr>
        <p:xfrm>
          <a:off x="820717" y="1192231"/>
          <a:ext cx="3275859" cy="1195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756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X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+ 5/3Y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+ 2/3Z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= 19/3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Y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+</a:t>
                      </a:r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      </a:t>
                      </a:r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=       5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+    3Z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=       9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Elimination Example (Cont.)</a:t>
            </a:r>
          </a:p>
        </p:txBody>
      </p:sp>
    </p:spTree>
    <p:extLst>
      <p:ext uri="{BB962C8B-B14F-4D97-AF65-F5344CB8AC3E}">
        <p14:creationId xmlns:p14="http://schemas.microsoft.com/office/powerpoint/2010/main" val="378493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470454"/>
              </p:ext>
            </p:extLst>
          </p:nvPr>
        </p:nvGraphicFramePr>
        <p:xfrm>
          <a:off x="1160436" y="695626"/>
          <a:ext cx="2687884" cy="1170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254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796" marR="100796" marT="50398" marB="503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5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594125" y="1108407"/>
            <a:ext cx="377100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5969" y="1887035"/>
            <a:ext cx="1141659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5" dirty="0"/>
              <a:t>Original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55474"/>
              </p:ext>
            </p:extLst>
          </p:nvPr>
        </p:nvGraphicFramePr>
        <p:xfrm>
          <a:off x="5624994" y="751840"/>
          <a:ext cx="3264510" cy="10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32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5/3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2/3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19/3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94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3/2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1/2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11/2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94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92883" y="1821913"/>
            <a:ext cx="2687336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3" dirty="0"/>
              <a:t>Step 1: divide row 1 by 3, row 2 by 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809261" y="6247595"/>
            <a:ext cx="363937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661462"/>
              </p:ext>
            </p:extLst>
          </p:nvPr>
        </p:nvGraphicFramePr>
        <p:xfrm>
          <a:off x="935759" y="2425654"/>
          <a:ext cx="3275859" cy="1010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575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5/3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2/3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19/3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192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-  </a:t>
                      </a:r>
                      <a:r>
                        <a:rPr lang="en-US" sz="1500" kern="1200" dirty="0">
                          <a:solidFill>
                            <a:srgbClr val="0114C5"/>
                          </a:solidFill>
                          <a:latin typeface="+mn-lt"/>
                          <a:ea typeface="+mn-ea"/>
                          <a:cs typeface="+mn-cs"/>
                        </a:rPr>
                        <a:t>1/6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- 1/6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-5/6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192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4/3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14/3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89170" y="3436021"/>
            <a:ext cx="2854607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3" dirty="0"/>
              <a:t>Step 2: subtract row 1 from row 2 and row 3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35731"/>
              </p:ext>
            </p:extLst>
          </p:nvPr>
        </p:nvGraphicFramePr>
        <p:xfrm>
          <a:off x="5613645" y="2428063"/>
          <a:ext cx="3275859" cy="1007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986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5/3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2/3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19/3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86">
                <a:tc>
                  <a:txBody>
                    <a:bodyPr/>
                    <a:lstStyle/>
                    <a:p>
                      <a:pPr algn="r"/>
                      <a:endParaRPr lang="en-US" sz="1500" kern="1200" dirty="0">
                        <a:solidFill>
                          <a:srgbClr val="0114C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      1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5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86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4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14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486406" y="2783621"/>
            <a:ext cx="377100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45424" y="3406448"/>
            <a:ext cx="3238727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3" dirty="0"/>
              <a:t>Step 3: divide row 2 by -1/6 and row 3 by 1/3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747187" y="2687315"/>
            <a:ext cx="363937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765505"/>
              </p:ext>
            </p:extLst>
          </p:nvPr>
        </p:nvGraphicFramePr>
        <p:xfrm>
          <a:off x="935760" y="4129715"/>
          <a:ext cx="3275859" cy="1001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6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5/3</a:t>
                      </a:r>
                    </a:p>
                  </a:txBody>
                  <a:tcPr marL="100796" marR="100796" marT="50398" marB="50398">
                    <a:lnL>
                      <a:noFill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2/3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19/3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77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lnT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      1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  5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77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 9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60436" y="5108502"/>
            <a:ext cx="3448493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3" dirty="0"/>
              <a:t>Step 4: subtract row 2 from row 3 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69669"/>
              </p:ext>
            </p:extLst>
          </p:nvPr>
        </p:nvGraphicFramePr>
        <p:xfrm>
          <a:off x="5613645" y="4128298"/>
          <a:ext cx="3275859" cy="1003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6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5/3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2/3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19/3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239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 5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507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</a:t>
                      </a:r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    1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 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504548" y="4544980"/>
            <a:ext cx="377100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5834" y="5131329"/>
            <a:ext cx="3027781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3" dirty="0"/>
              <a:t>Step 5: divide equation 3 by 3</a:t>
            </a:r>
          </a:p>
          <a:p>
            <a:r>
              <a:rPr lang="en-US" sz="1543" dirty="0"/>
              <a:t>Solution for Z!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96793"/>
              </p:ext>
            </p:extLst>
          </p:nvPr>
        </p:nvGraphicFramePr>
        <p:xfrm>
          <a:off x="935760" y="5821047"/>
          <a:ext cx="3275859" cy="1031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488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5/3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2/3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19/3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98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    </a:t>
                      </a:r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          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  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74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    1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  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4747187" y="4480933"/>
            <a:ext cx="363937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0435" y="6871731"/>
            <a:ext cx="3448493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3" dirty="0"/>
              <a:t>Step 6: substitute Z solution into equation 2. Solution for Y!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499684" y="6223815"/>
            <a:ext cx="377100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>
              <a:solidFill>
                <a:schemeClr val="tx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1142"/>
              </p:ext>
            </p:extLst>
          </p:nvPr>
        </p:nvGraphicFramePr>
        <p:xfrm>
          <a:off x="5624993" y="5824126"/>
          <a:ext cx="3264510" cy="1031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606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  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19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    </a:t>
                      </a:r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          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 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78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    1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 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915834" y="6871731"/>
            <a:ext cx="3345712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3" dirty="0"/>
              <a:t>Step 7: substitute Y and Z into equation 1.  Solution for X!</a:t>
            </a:r>
          </a:p>
        </p:txBody>
      </p:sp>
    </p:spTree>
    <p:extLst>
      <p:ext uri="{BB962C8B-B14F-4D97-AF65-F5344CB8AC3E}">
        <p14:creationId xmlns:p14="http://schemas.microsoft.com/office/powerpoint/2010/main" val="23777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8310" y="425583"/>
            <a:ext cx="9164006" cy="519694"/>
          </a:xfrm>
        </p:spPr>
        <p:txBody>
          <a:bodyPr/>
          <a:lstStyle/>
          <a:p>
            <a:r>
              <a:rPr lang="en-US" sz="3086" dirty="0"/>
              <a:t>Basic Gaussian Elimination is Easy to Parallelize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0191" y="1544320"/>
            <a:ext cx="9139767" cy="55597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让每个线程执行一行</a:t>
            </a:r>
            <a:r>
              <a:rPr lang="en-US" altLang="zh-CN" sz="2400" dirty="0"/>
              <a:t>row</a:t>
            </a:r>
            <a:r>
              <a:rPr lang="zh-CN" altLang="en-US" sz="2400" dirty="0"/>
              <a:t>的所有计算。</a:t>
            </a:r>
          </a:p>
          <a:p>
            <a:pPr lvl="1">
              <a:lnSpc>
                <a:spcPct val="100000"/>
              </a:lnSpc>
            </a:pPr>
            <a:r>
              <a:rPr lang="zh-CN" altLang="en-US" sz="1800" dirty="0"/>
              <a:t>在每个除法步骤中，所有的除法操作都可以并行进行。</a:t>
            </a:r>
          </a:p>
          <a:p>
            <a:pPr lvl="1">
              <a:lnSpc>
                <a:spcPct val="100000"/>
              </a:lnSpc>
            </a:pPr>
            <a:r>
              <a:rPr lang="zh-CN" altLang="en-US" sz="1800" dirty="0"/>
              <a:t>在每个减法步骤中，所有的减法操作都可以并行进行。</a:t>
            </a:r>
          </a:p>
          <a:p>
            <a:pPr lvl="1">
              <a:lnSpc>
                <a:spcPct val="100000"/>
              </a:lnSpc>
            </a:pPr>
            <a:r>
              <a:rPr lang="zh-CN" altLang="en-US" sz="1800" dirty="0"/>
              <a:t>每个步骤之后都需要进行屏障同步。</a:t>
            </a:r>
          </a:p>
          <a:p>
            <a:pPr lvl="1"/>
            <a:endParaRPr lang="en-US" sz="2000" dirty="0"/>
          </a:p>
          <a:p>
            <a:r>
              <a:rPr lang="zh-CN" altLang="en-US" dirty="0"/>
              <a:t>然而，存在数值稳定性问题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altLang="zh-CN" sz="2400" b="1" dirty="0">
              <a:solidFill>
                <a:srgbClr val="0114C5"/>
              </a:solidFill>
            </a:endParaRPr>
          </a:p>
          <a:p>
            <a:r>
              <a:rPr lang="en-US" altLang="zh-CN" sz="2400" b="1" dirty="0">
                <a:solidFill>
                  <a:srgbClr val="0114C5"/>
                </a:solidFill>
              </a:rPr>
              <a:t>Pivoting</a:t>
            </a:r>
            <a:r>
              <a:rPr lang="zh-CN" altLang="en-US" dirty="0"/>
              <a:t>选主元</a:t>
            </a:r>
          </a:p>
          <a:p>
            <a:pPr lvl="1"/>
            <a:r>
              <a:rPr lang="zh-CN" altLang="en-US" dirty="0"/>
              <a:t>如果第一个变量的系数为</a:t>
            </a:r>
            <a:r>
              <a:rPr lang="en-US" altLang="zh-CN" dirty="0"/>
              <a:t>0</a:t>
            </a:r>
            <a:r>
              <a:rPr lang="zh-CN" altLang="en-US" dirty="0"/>
              <a:t>，那么从剩余方程中找一个，其主变量的系数不为零</a:t>
            </a:r>
          </a:p>
          <a:p>
            <a:pPr marL="0" indent="0">
              <a:buNone/>
            </a:pPr>
            <a:endParaRPr lang="en-US" altLang="zh-CN" sz="2400" b="1" dirty="0">
              <a:solidFill>
                <a:srgbClr val="0114C5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577" y="4039739"/>
            <a:ext cx="2206256" cy="14060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DBFEE3-99AD-5342-87A8-98D4BEA47D59}"/>
              </a:ext>
            </a:extLst>
          </p:cNvPr>
          <p:cNvSpPr/>
          <p:nvPr/>
        </p:nvSpPr>
        <p:spPr>
          <a:xfrm>
            <a:off x="3623707" y="4009128"/>
            <a:ext cx="411480" cy="3265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2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ea typeface="ＭＳ Ｐゴシック" pitchFamily="34" charset="-128"/>
              </a:rPr>
              <a:t>What is IEEE floating-point format?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470191" y="1595120"/>
            <a:ext cx="9139767" cy="55089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ea typeface="ＭＳ Ｐゴシック" pitchFamily="34" charset="-128"/>
              </a:rPr>
              <a:t>IEEE 754 standard </a:t>
            </a:r>
          </a:p>
          <a:p>
            <a:pPr lvl="1">
              <a:lnSpc>
                <a:spcPct val="100000"/>
              </a:lnSpc>
            </a:pPr>
            <a:r>
              <a:rPr lang="zh-CN" altLang="en-US" sz="2310" dirty="0">
                <a:ea typeface="ＭＳ Ｐゴシック" pitchFamily="34" charset="-128"/>
              </a:rPr>
              <a:t>广泛采用的浮点数工业标准</a:t>
            </a:r>
            <a:r>
              <a:rPr lang="en-US" sz="2310" dirty="0">
                <a:ea typeface="ＭＳ Ｐゴシック" pitchFamily="34" charset="-128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zh-CN" altLang="en-US" sz="2310" dirty="0">
                <a:ea typeface="ＭＳ Ｐゴシック" pitchFamily="34" charset="-128"/>
              </a:rPr>
              <a:t>保证不同厂商的硬件设备在计算上保持一致（跨平台）</a:t>
            </a:r>
            <a:endParaRPr lang="en-US" sz="2310" dirty="0">
              <a:ea typeface="ＭＳ Ｐゴシック" pitchFamily="34" charset="-128"/>
            </a:endParaRPr>
          </a:p>
          <a:p>
            <a:pPr>
              <a:lnSpc>
                <a:spcPct val="10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ea typeface="ＭＳ Ｐゴシック" pitchFamily="34" charset="-128"/>
              </a:rPr>
              <a:t>二进制浮点数的表示包括</a:t>
            </a:r>
            <a:r>
              <a:rPr lang="en-US" altLang="zh-CN" sz="2800" dirty="0">
                <a:ea typeface="ＭＳ Ｐゴシック" pitchFamily="34" charset="-128"/>
              </a:rPr>
              <a:t>3</a:t>
            </a:r>
            <a:r>
              <a:rPr lang="zh-CN" altLang="en-US" sz="2800" dirty="0">
                <a:ea typeface="ＭＳ Ｐゴシック" pitchFamily="34" charset="-128"/>
              </a:rPr>
              <a:t>各部分</a:t>
            </a:r>
            <a:r>
              <a:rPr lang="en-US" sz="2800" dirty="0">
                <a:ea typeface="ＭＳ Ｐゴシック" pitchFamily="34" charset="-128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200" b="1" dirty="0">
                <a:solidFill>
                  <a:srgbClr val="0114C5"/>
                </a:solidFill>
                <a:ea typeface="ＭＳ Ｐゴシック" pitchFamily="34" charset="-128"/>
              </a:rPr>
              <a:t>sign (S), exponent (E), and mantissa (M)</a:t>
            </a:r>
          </a:p>
          <a:p>
            <a:pPr lvl="1">
              <a:lnSpc>
                <a:spcPct val="100000"/>
              </a:lnSpc>
            </a:pPr>
            <a:r>
              <a:rPr lang="zh-CN" altLang="en-US" sz="2200" b="1" dirty="0">
                <a:solidFill>
                  <a:srgbClr val="0114C5"/>
                </a:solidFill>
                <a:ea typeface="ＭＳ Ｐゴシック" pitchFamily="34" charset="-128"/>
              </a:rPr>
              <a:t>符号、指数、尾数</a:t>
            </a:r>
            <a:endParaRPr lang="en-US" sz="2200" b="1" dirty="0">
              <a:solidFill>
                <a:srgbClr val="0114C5"/>
              </a:solidFill>
              <a:ea typeface="ＭＳ Ｐゴシック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dirty="0">
                <a:ea typeface="ＭＳ Ｐゴシック" pitchFamily="34" charset="-128"/>
              </a:rPr>
              <a:t>每个</a:t>
            </a:r>
            <a:r>
              <a:rPr lang="en-US" sz="2200" dirty="0">
                <a:ea typeface="ＭＳ Ｐゴシック" pitchFamily="34" charset="-128"/>
              </a:rPr>
              <a:t> (S, E, M)</a:t>
            </a:r>
            <a:r>
              <a:rPr lang="zh-CN" altLang="en-US" sz="2200" dirty="0">
                <a:ea typeface="ＭＳ Ｐゴシック" pitchFamily="34" charset="-128"/>
              </a:rPr>
              <a:t>三元组可唯一确定一个浮点数</a:t>
            </a:r>
            <a:endParaRPr lang="en-US" sz="2200" dirty="0">
              <a:ea typeface="ＭＳ Ｐゴシック" pitchFamily="34" charset="-128"/>
            </a:endParaRPr>
          </a:p>
          <a:p>
            <a:pPr lvl="1">
              <a:lnSpc>
                <a:spcPct val="100000"/>
              </a:lnSpc>
            </a:pPr>
            <a:endParaRPr lang="en-US" sz="2200" dirty="0">
              <a:ea typeface="ＭＳ Ｐゴシック" pitchFamily="34" charset="-128"/>
            </a:endParaRPr>
          </a:p>
          <a:p>
            <a:pPr lvl="1" eaLnBrk="1" hangingPunct="1">
              <a:lnSpc>
                <a:spcPct val="100000"/>
              </a:lnSpc>
            </a:pPr>
            <a:endParaRPr lang="en-US" sz="2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1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01862"/>
              </p:ext>
            </p:extLst>
          </p:nvPr>
        </p:nvGraphicFramePr>
        <p:xfrm>
          <a:off x="1018646" y="1931917"/>
          <a:ext cx="2687884" cy="1170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254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5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16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536334" y="2351898"/>
            <a:ext cx="377100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454"/>
              </p:ext>
            </p:extLst>
          </p:nvPr>
        </p:nvGraphicFramePr>
        <p:xfrm>
          <a:off x="5503701" y="1931917"/>
          <a:ext cx="3275860" cy="1170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254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3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16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23074" y="3495631"/>
            <a:ext cx="6634480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Pivoting: Swap row 1 (Equation 1) with row 2 (Equation 2)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00392"/>
              </p:ext>
            </p:extLst>
          </p:nvPr>
        </p:nvGraphicFramePr>
        <p:xfrm>
          <a:off x="5503703" y="4286562"/>
          <a:ext cx="3275859" cy="1170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254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3/2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11/2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16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23074" y="5755262"/>
            <a:ext cx="6740205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Step 1: divide row 1 by </a:t>
            </a:r>
            <a:r>
              <a:rPr lang="en-US" altLang="zh-CN" sz="1984" dirty="0"/>
              <a:t>2</a:t>
            </a:r>
            <a:r>
              <a:rPr lang="en-US" sz="1984" dirty="0"/>
              <a:t>, no need to divide row 2 or row 3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512561" y="4703797"/>
            <a:ext cx="377100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4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(Cont.)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25609"/>
              </p:ext>
            </p:extLst>
          </p:nvPr>
        </p:nvGraphicFramePr>
        <p:xfrm>
          <a:off x="5335187" y="1931917"/>
          <a:ext cx="3310973" cy="1170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52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3/2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11/2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52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      2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    16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52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3/2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11/2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23952"/>
              </p:ext>
            </p:extLst>
          </p:nvPr>
        </p:nvGraphicFramePr>
        <p:xfrm>
          <a:off x="1092482" y="1931917"/>
          <a:ext cx="3275859" cy="1170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254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3/2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11/2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16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663214" y="2345665"/>
            <a:ext cx="377100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4560" y="3359855"/>
            <a:ext cx="6451599" cy="70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Step 2: subtract row 1 from row  3 (column 1 of row 2 is already 0)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663214" y="4741072"/>
            <a:ext cx="377100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463717"/>
              </p:ext>
            </p:extLst>
          </p:nvPr>
        </p:nvGraphicFramePr>
        <p:xfrm>
          <a:off x="5335187" y="4320350"/>
          <a:ext cx="3310973" cy="1257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63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3/2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1/2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11/2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13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2/5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16/5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413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  3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94560" y="5755262"/>
            <a:ext cx="4871967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Step 3: divide row 2 by 5 and row 3 by 1/2</a:t>
            </a:r>
          </a:p>
        </p:txBody>
      </p:sp>
    </p:spTree>
    <p:extLst>
      <p:ext uri="{BB962C8B-B14F-4D97-AF65-F5344CB8AC3E}">
        <p14:creationId xmlns:p14="http://schemas.microsoft.com/office/powerpoint/2010/main" val="31817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(Cont.)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03132"/>
              </p:ext>
            </p:extLst>
          </p:nvPr>
        </p:nvGraphicFramePr>
        <p:xfrm>
          <a:off x="1129284" y="1748856"/>
          <a:ext cx="3275859" cy="1242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7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3/2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1/2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11/2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483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2/5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16/5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483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  3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788323" y="2217249"/>
            <a:ext cx="377100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98498"/>
              </p:ext>
            </p:extLst>
          </p:nvPr>
        </p:nvGraphicFramePr>
        <p:xfrm>
          <a:off x="5502293" y="1748855"/>
          <a:ext cx="3214987" cy="1242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11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3/2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11/2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1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2/5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  16/5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71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</a:t>
                      </a:r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  13/5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  39/5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5440" y="3191529"/>
            <a:ext cx="4254782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Step 4: subtract row 2 from row 3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85440" y="5419276"/>
            <a:ext cx="3738880" cy="70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Step 5: divide row 3 by 13/5</a:t>
            </a:r>
          </a:p>
          <a:p>
            <a:r>
              <a:rPr lang="en-US" sz="1984" dirty="0"/>
              <a:t>Solution for Z!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42251"/>
              </p:ext>
            </p:extLst>
          </p:nvPr>
        </p:nvGraphicFramePr>
        <p:xfrm>
          <a:off x="5502293" y="4012925"/>
          <a:ext cx="3214987" cy="1133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3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5/3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19/3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2/5         </a:t>
                      </a:r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          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  16/5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55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    1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      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4764551" y="4590107"/>
            <a:ext cx="363937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021840" y="3235370"/>
            <a:ext cx="5706357" cy="70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Step 6: substitute Z solution into equation 2. Solution for Y!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4626246" y="2099909"/>
            <a:ext cx="377100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>
              <a:solidFill>
                <a:schemeClr val="tx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85262"/>
              </p:ext>
            </p:extLst>
          </p:nvPr>
        </p:nvGraphicFramePr>
        <p:xfrm>
          <a:off x="5346253" y="4035995"/>
          <a:ext cx="3275859" cy="1133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3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      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        </a:t>
                      </a:r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          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     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55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    1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     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021840" y="5671265"/>
            <a:ext cx="5622360" cy="70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Step 7: substitute Y and Z into equation 1.  Solution for X!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85334"/>
              </p:ext>
            </p:extLst>
          </p:nvPr>
        </p:nvGraphicFramePr>
        <p:xfrm>
          <a:off x="5346253" y="1763924"/>
          <a:ext cx="3275859" cy="1133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3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5/3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19/3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        </a:t>
                      </a:r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          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      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55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    1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      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Right Arrow 29"/>
          <p:cNvSpPr/>
          <p:nvPr/>
        </p:nvSpPr>
        <p:spPr>
          <a:xfrm>
            <a:off x="4626246" y="4439750"/>
            <a:ext cx="377100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(Cont.)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351505"/>
              </p:ext>
            </p:extLst>
          </p:nvPr>
        </p:nvGraphicFramePr>
        <p:xfrm>
          <a:off x="1007480" y="1763924"/>
          <a:ext cx="3275859" cy="1133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3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5/3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19/3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2/5         </a:t>
                      </a:r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          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  16/5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55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    1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      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35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36602"/>
              </p:ext>
            </p:extLst>
          </p:nvPr>
        </p:nvGraphicFramePr>
        <p:xfrm>
          <a:off x="164652" y="284480"/>
          <a:ext cx="2687884" cy="1170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254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5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16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3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2977852" y="703576"/>
            <a:ext cx="377100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0185" y="1439364"/>
            <a:ext cx="1141659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5" dirty="0"/>
              <a:t>Original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063641"/>
              </p:ext>
            </p:extLst>
          </p:nvPr>
        </p:nvGraphicFramePr>
        <p:xfrm>
          <a:off x="5628287" y="1992598"/>
          <a:ext cx="3275859" cy="996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897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3/2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1/2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11/2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37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2/5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16/5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7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3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38153" y="1372839"/>
            <a:ext cx="3485409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3" dirty="0"/>
              <a:t>Step 1: divide row 1 by 3, no need to divide row 2 or row 3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143666" y="667906"/>
            <a:ext cx="363937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29629"/>
              </p:ext>
            </p:extLst>
          </p:nvPr>
        </p:nvGraphicFramePr>
        <p:xfrm>
          <a:off x="6640499" y="284480"/>
          <a:ext cx="3275859" cy="1170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254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3/2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11/2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5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16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59814" y="3008221"/>
            <a:ext cx="3598802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3" dirty="0"/>
              <a:t>Step 2: subtract row 1 from row  3 (column 1 of row 2 is already 0)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0286"/>
              </p:ext>
            </p:extLst>
          </p:nvPr>
        </p:nvGraphicFramePr>
        <p:xfrm>
          <a:off x="973092" y="1992597"/>
          <a:ext cx="3275859" cy="996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124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3/2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11/2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24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5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      2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16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24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3/2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11/2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289248" y="2393631"/>
            <a:ext cx="377100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8287" y="2963922"/>
            <a:ext cx="3359856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3" dirty="0"/>
              <a:t>Step 3: divide row 2 by 5 and row 3 by 1/2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787909" y="2393631"/>
            <a:ext cx="363937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8926" y="4888186"/>
            <a:ext cx="367354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3" dirty="0"/>
              <a:t>Step 4: subtract row 2 from row 3 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37215"/>
              </p:ext>
            </p:extLst>
          </p:nvPr>
        </p:nvGraphicFramePr>
        <p:xfrm>
          <a:off x="982204" y="3646052"/>
          <a:ext cx="3275859" cy="1102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584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3/2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11/2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2/5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16/5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86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</a:t>
                      </a:r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  13/5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39/5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74689" y="4075923"/>
            <a:ext cx="377100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26790" y="4748387"/>
            <a:ext cx="3779838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3" dirty="0"/>
              <a:t>Step 5: divide row 3 by 13/5</a:t>
            </a:r>
          </a:p>
          <a:p>
            <a:r>
              <a:rPr lang="en-US" sz="1543" dirty="0"/>
              <a:t>Solution for Z!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60769"/>
              </p:ext>
            </p:extLst>
          </p:nvPr>
        </p:nvGraphicFramePr>
        <p:xfrm>
          <a:off x="5626790" y="3642681"/>
          <a:ext cx="3275859" cy="1102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131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5/3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2/3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19/3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077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2/5         </a:t>
                      </a:r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          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16/5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627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    1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  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4787908" y="4069194"/>
            <a:ext cx="363937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8924" y="6523922"/>
            <a:ext cx="3275861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3" dirty="0"/>
              <a:t>Step 6: substitute Z solution into equation 2. Solution for Y!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69824" y="5862563"/>
            <a:ext cx="377100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>
              <a:solidFill>
                <a:schemeClr val="tx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418967"/>
              </p:ext>
            </p:extLst>
          </p:nvPr>
        </p:nvGraphicFramePr>
        <p:xfrm>
          <a:off x="5637399" y="5354949"/>
          <a:ext cx="3275859" cy="1119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3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  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    </a:t>
                      </a:r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          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 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86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    1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 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637399" y="6523922"/>
            <a:ext cx="4115823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3" dirty="0"/>
              <a:t>Step 7: substitute Y and Z into equation 1.  Solution for X!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27294"/>
              </p:ext>
            </p:extLst>
          </p:nvPr>
        </p:nvGraphicFramePr>
        <p:xfrm>
          <a:off x="3383195" y="296088"/>
          <a:ext cx="2687884" cy="1170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254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3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>
                          <a:solidFill>
                            <a:srgbClr val="0114C5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16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0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 2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114C5"/>
                          </a:solidFill>
                        </a:rPr>
                        <a:t>11</a:t>
                      </a:r>
                    </a:p>
                  </a:txBody>
                  <a:tcPr marL="100796" marR="100796" marT="50398" marB="5039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229398" y="1375709"/>
            <a:ext cx="3485409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3" dirty="0">
                <a:solidFill>
                  <a:srgbClr val="FF0000"/>
                </a:solidFill>
              </a:rPr>
              <a:t>Pivoting: Swap row 1 (Equation 1) with row 2 (Equation 2)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05509"/>
              </p:ext>
            </p:extLst>
          </p:nvPr>
        </p:nvGraphicFramePr>
        <p:xfrm>
          <a:off x="968926" y="5425782"/>
          <a:ext cx="3275859" cy="1119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3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5/3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2/3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19/3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    </a:t>
                      </a:r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          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  2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86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aseline="0" dirty="0">
                          <a:solidFill>
                            <a:srgbClr val="0114C5"/>
                          </a:solidFill>
                        </a:rPr>
                        <a:t>    1</a:t>
                      </a:r>
                      <a:endParaRPr lang="en-US" sz="1500" dirty="0">
                        <a:solidFill>
                          <a:srgbClr val="0114C5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solidFill>
                            <a:srgbClr val="0114C5"/>
                          </a:solidFill>
                        </a:rPr>
                        <a:t>       3</a:t>
                      </a:r>
                    </a:p>
                  </a:txBody>
                  <a:tcPr marL="100796" marR="100796" marT="50398" marB="50398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Right Arrow 29"/>
          <p:cNvSpPr/>
          <p:nvPr/>
        </p:nvSpPr>
        <p:spPr>
          <a:xfrm>
            <a:off x="4781326" y="5746523"/>
            <a:ext cx="377100" cy="335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7471" y="6817768"/>
            <a:ext cx="1125629" cy="32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43" dirty="0">
                <a:solidFill>
                  <a:schemeClr val="bg1"/>
                </a:solidFill>
              </a:rPr>
              <a:t>Figure 7.11</a:t>
            </a:r>
          </a:p>
        </p:txBody>
      </p:sp>
    </p:spTree>
    <p:extLst>
      <p:ext uri="{BB962C8B-B14F-4D97-AF65-F5344CB8AC3E}">
        <p14:creationId xmlns:p14="http://schemas.microsoft.com/office/powerpoint/2010/main" val="431116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Pivoting Hard to Parallelize?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0191" y="1615440"/>
            <a:ext cx="9139767" cy="548867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需要扫描（</a:t>
            </a:r>
            <a:r>
              <a:rPr lang="en-US" altLang="zh-CN" sz="2800" dirty="0"/>
              <a:t>scan</a:t>
            </a:r>
            <a:r>
              <a:rPr lang="zh-CN" altLang="en-US" sz="2800" dirty="0"/>
              <a:t>）所有行（实际上在一般情况下是列）以找到最佳的选主元候选。</a:t>
            </a:r>
          </a:p>
          <a:p>
            <a:endParaRPr lang="zh-CN" altLang="en-US" sz="2800" dirty="0"/>
          </a:p>
          <a:p>
            <a:pPr lvl="1"/>
            <a:r>
              <a:rPr lang="zh-CN" altLang="en-US" sz="2400" dirty="0"/>
              <a:t>这对并行计算步骤造成了重大干扰。</a:t>
            </a:r>
          </a:p>
          <a:p>
            <a:pPr lvl="1"/>
            <a:endParaRPr lang="zh-CN" altLang="en-US" sz="2400" dirty="0"/>
          </a:p>
          <a:p>
            <a:pPr lvl="1"/>
            <a:r>
              <a:rPr lang="zh-CN" altLang="en-US" sz="2400" dirty="0"/>
              <a:t>大多数并行算法避免使用完全选主元。</a:t>
            </a:r>
          </a:p>
          <a:p>
            <a:pPr lvl="1"/>
            <a:endParaRPr lang="zh-CN" altLang="en-US" sz="2400" dirty="0"/>
          </a:p>
          <a:p>
            <a:pPr lvl="1"/>
            <a:r>
              <a:rPr lang="zh-CN" altLang="en-US" sz="2400" dirty="0"/>
              <a:t>因此，大多数并行算法在一定程度上存在数值不稳定性。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913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Summary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449346"/>
          </a:xfrm>
        </p:spPr>
        <p:txBody>
          <a:bodyPr>
            <a:normAutofit/>
          </a:bodyPr>
          <a:lstStyle/>
          <a:p>
            <a:pPr marL="457200" lvl="0" indent="-457200" hangingPunct="0">
              <a:buAutoNum type="arabicPeriod"/>
            </a:pPr>
            <a:r>
              <a:rPr lang="zh-CN" altLang="en-US" sz="2600" dirty="0"/>
              <a:t>浮点运算的算术精度概念。</a:t>
            </a:r>
          </a:p>
          <a:p>
            <a:pPr marL="457200" lvl="0" indent="-457200" hangingPunct="0">
              <a:buAutoNum type="arabicPeriod"/>
            </a:pPr>
            <a:endParaRPr lang="zh-CN" altLang="en-US" sz="2600" dirty="0"/>
          </a:p>
          <a:p>
            <a:pPr marL="457200" lvl="0" indent="-457200" hangingPunct="0">
              <a:buAutoNum type="arabicPeriod"/>
            </a:pPr>
            <a:r>
              <a:rPr lang="zh-CN" altLang="en-US" sz="2600" dirty="0"/>
              <a:t>较新的</a:t>
            </a:r>
            <a:r>
              <a:rPr lang="en-US" altLang="zh-CN" sz="2600" dirty="0"/>
              <a:t>GPU</a:t>
            </a:r>
            <a:r>
              <a:rPr lang="zh-CN" altLang="en-US" sz="2600" dirty="0"/>
              <a:t>代支持非规格化（</a:t>
            </a:r>
            <a:r>
              <a:rPr lang="en-US" dirty="0"/>
              <a:t>denormalized</a:t>
            </a:r>
            <a:r>
              <a:rPr lang="zh-CN" altLang="en-US" sz="2600" dirty="0"/>
              <a:t>）数。</a:t>
            </a:r>
          </a:p>
          <a:p>
            <a:pPr marL="457200" lvl="0" indent="-457200" hangingPunct="0">
              <a:buAutoNum type="arabicPeriod"/>
            </a:pPr>
            <a:endParaRPr lang="zh-CN" altLang="en-US" sz="2600" dirty="0"/>
          </a:p>
          <a:p>
            <a:pPr marL="457200" lvl="0" indent="-457200" hangingPunct="0">
              <a:buAutoNum type="arabicPeriod"/>
            </a:pPr>
            <a:r>
              <a:rPr lang="zh-CN" altLang="en-US" sz="2600" dirty="0"/>
              <a:t>要很好地理解为什么：</a:t>
            </a:r>
          </a:p>
          <a:p>
            <a:pPr marL="835213" lvl="1" indent="-457200" hangingPunct="0">
              <a:buAutoNum type="arabicPeriod"/>
            </a:pPr>
            <a:endParaRPr lang="zh-CN" altLang="en-US" sz="2269" dirty="0"/>
          </a:p>
          <a:p>
            <a:pPr marL="835213" lvl="1" indent="-457200" hangingPunct="0">
              <a:buAutoNum type="arabicPeriod"/>
            </a:pPr>
            <a:r>
              <a:rPr lang="en-US" altLang="zh-CN" sz="2269" dirty="0"/>
              <a:t>- </a:t>
            </a:r>
            <a:r>
              <a:rPr lang="zh-CN" altLang="en-US" sz="2269" dirty="0"/>
              <a:t>并行算法常常会影响计算结果的精度；</a:t>
            </a:r>
          </a:p>
          <a:p>
            <a:pPr marL="835213" lvl="1" indent="-457200" hangingPunct="0">
              <a:buAutoNum type="arabicPeriod"/>
            </a:pPr>
            <a:r>
              <a:rPr lang="en-US" altLang="zh-CN" sz="2269" dirty="0"/>
              <a:t>- </a:t>
            </a:r>
            <a:r>
              <a:rPr lang="zh-CN" altLang="en-US" sz="2269" dirty="0"/>
              <a:t>人们可以潜在地使用排序和其他技术来提高精度。</a:t>
            </a:r>
            <a:endParaRPr lang="en-US" altLang="zh-CN" sz="2469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lvl="0" indent="0" hangingPunct="0">
              <a:buNone/>
            </a:pPr>
            <a:endParaRPr lang="en-US" altLang="zh-CN" sz="28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12495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498" y="3324858"/>
            <a:ext cx="5637449" cy="3484099"/>
          </a:xfrm>
        </p:spPr>
        <p:txBody>
          <a:bodyPr>
            <a:normAutofit/>
          </a:bodyPr>
          <a:lstStyle/>
          <a:p>
            <a:r>
              <a:rPr lang="en-US" altLang="zh-CN" sz="2205" b="1" dirty="0">
                <a:solidFill>
                  <a:srgbClr val="1D07BF"/>
                </a:solidFill>
              </a:rPr>
              <a:t>Programming Massively Parallel Processors, </a:t>
            </a:r>
          </a:p>
          <a:p>
            <a:pPr lvl="1"/>
            <a:r>
              <a:rPr lang="en-US" altLang="zh-CN" sz="2205" b="1" dirty="0"/>
              <a:t>A Hands-on Approach</a:t>
            </a:r>
          </a:p>
          <a:p>
            <a:pPr lvl="1"/>
            <a:r>
              <a:rPr lang="en-US" altLang="zh-CN" sz="2205" b="1" dirty="0"/>
              <a:t>Third Edition</a:t>
            </a:r>
          </a:p>
          <a:p>
            <a:pPr lvl="1"/>
            <a:endParaRPr lang="en-US" altLang="zh-CN" sz="2205" b="1" dirty="0"/>
          </a:p>
          <a:p>
            <a:pPr lvl="1"/>
            <a:r>
              <a:rPr lang="en-US" altLang="zh-CN" sz="2205" b="1" dirty="0"/>
              <a:t>Chapter 6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79" y="2983252"/>
            <a:ext cx="2290515" cy="28208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500" y="1863671"/>
            <a:ext cx="8693626" cy="1110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982" indent="-314982">
              <a:buFont typeface="Arial" panose="020B0604020202020204" pitchFamily="34" charset="0"/>
              <a:buChar char="•"/>
            </a:pPr>
            <a:r>
              <a:rPr lang="en-US" altLang="zh-CN" sz="2205" b="1" dirty="0">
                <a:hlinkClick r:id="rId3"/>
              </a:rPr>
              <a:t>CUDA C Programming Guide</a:t>
            </a:r>
            <a:r>
              <a:rPr lang="en-US" altLang="zh-CN" sz="2205" b="1" dirty="0"/>
              <a:t>, </a:t>
            </a:r>
          </a:p>
          <a:p>
            <a:pPr marL="818954" lvl="1" indent="-314982">
              <a:buFont typeface="Arial" panose="020B0604020202020204" pitchFamily="34" charset="0"/>
              <a:buChar char="•"/>
            </a:pPr>
            <a:r>
              <a:rPr lang="en-US" altLang="zh-CN" sz="2205" b="1" dirty="0"/>
              <a:t>https://docs.nvidia.com/cuda/cuda-c-programming-guide/index.html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93498" y="6898573"/>
            <a:ext cx="4787794" cy="503978"/>
          </a:xfrm>
        </p:spPr>
        <p:txBody>
          <a:bodyPr/>
          <a:lstStyle/>
          <a:p>
            <a:pPr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       ECE408/CS483/ECE498al University of Illinois, 2007-2016</a:t>
            </a:r>
          </a:p>
        </p:txBody>
      </p:sp>
    </p:spTree>
    <p:extLst>
      <p:ext uri="{BB962C8B-B14F-4D97-AF65-F5344CB8AC3E}">
        <p14:creationId xmlns:p14="http://schemas.microsoft.com/office/powerpoint/2010/main" val="178947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 format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700456" y="2001091"/>
            <a:ext cx="8413064" cy="66082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IEEE 754 standard floating point format</a:t>
            </a:r>
            <a:endParaRPr 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45" y="2661920"/>
            <a:ext cx="7642013" cy="40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6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ea typeface="ＭＳ Ｐゴシック" pitchFamily="34" charset="-128"/>
              </a:rPr>
              <a:t>What is IEEE floating-point format?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470191" y="1595120"/>
            <a:ext cx="9139767" cy="55089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ea typeface="ＭＳ Ｐゴシック" pitchFamily="34" charset="-128"/>
              </a:rPr>
              <a:t>二进制浮点数的表示包括</a:t>
            </a:r>
            <a:r>
              <a:rPr lang="en-US" altLang="zh-CN" sz="2800" dirty="0">
                <a:ea typeface="ＭＳ Ｐゴシック" pitchFamily="34" charset="-128"/>
              </a:rPr>
              <a:t>3</a:t>
            </a:r>
            <a:r>
              <a:rPr lang="zh-CN" altLang="en-US" sz="2800" dirty="0">
                <a:ea typeface="ＭＳ Ｐゴシック" pitchFamily="34" charset="-128"/>
              </a:rPr>
              <a:t>各部分</a:t>
            </a:r>
            <a:r>
              <a:rPr lang="en-US" sz="2800" dirty="0">
                <a:ea typeface="ＭＳ Ｐゴシック" pitchFamily="34" charset="-128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200" b="1" dirty="0">
                <a:solidFill>
                  <a:srgbClr val="0114C5"/>
                </a:solidFill>
                <a:ea typeface="ＭＳ Ｐゴシック" pitchFamily="34" charset="-128"/>
              </a:rPr>
              <a:t>sign (S), exponent (E), and mantissa (M)</a:t>
            </a:r>
          </a:p>
          <a:p>
            <a:pPr lvl="1">
              <a:lnSpc>
                <a:spcPct val="100000"/>
              </a:lnSpc>
            </a:pPr>
            <a:r>
              <a:rPr lang="zh-CN" altLang="en-US" sz="2200" b="1" dirty="0">
                <a:solidFill>
                  <a:srgbClr val="0114C5"/>
                </a:solidFill>
                <a:ea typeface="ＭＳ Ｐゴシック" pitchFamily="34" charset="-128"/>
              </a:rPr>
              <a:t>符号、指数、尾数</a:t>
            </a:r>
            <a:endParaRPr lang="en-US" sz="2200" b="1" dirty="0">
              <a:solidFill>
                <a:srgbClr val="0114C5"/>
              </a:solidFill>
              <a:ea typeface="ＭＳ Ｐゴシック" pitchFamily="34" charset="-128"/>
            </a:endParaRPr>
          </a:p>
          <a:p>
            <a:pPr lvl="1" eaLnBrk="1" hangingPunct="1"/>
            <a:endParaRPr lang="en-US" sz="2800" dirty="0">
              <a:ea typeface="ＭＳ Ｐゴシック" pitchFamily="34" charset="-128"/>
            </a:endParaRPr>
          </a:p>
          <a:p>
            <a:pPr eaLnBrk="1" hangingPunct="1"/>
            <a:r>
              <a:rPr lang="zh-CN" altLang="en-US" sz="2800" dirty="0">
                <a:ea typeface="ＭＳ Ｐゴシック" pitchFamily="34" charset="-128"/>
              </a:rPr>
              <a:t>每一个</a:t>
            </a:r>
            <a:r>
              <a:rPr lang="en-US" sz="2800" dirty="0">
                <a:ea typeface="ＭＳ Ｐゴシック" pitchFamily="34" charset="-128"/>
              </a:rPr>
              <a:t>IEEE </a:t>
            </a:r>
            <a:r>
              <a:rPr lang="zh-CN" altLang="en-US" sz="2800" dirty="0">
                <a:ea typeface="ＭＳ Ｐゴシック" pitchFamily="34" charset="-128"/>
              </a:rPr>
              <a:t>浮点数的值如何计算？</a:t>
            </a:r>
            <a:endParaRPr lang="en-US" sz="2800" dirty="0">
              <a:ea typeface="ＭＳ Ｐゴシック" pitchFamily="34" charset="-128"/>
            </a:endParaRPr>
          </a:p>
          <a:p>
            <a:pPr lvl="1"/>
            <a:r>
              <a:rPr lang="en-US" sz="2200" b="1" dirty="0">
                <a:solidFill>
                  <a:srgbClr val="0114C5"/>
                </a:solidFill>
                <a:ea typeface="ＭＳ Ｐゴシック" pitchFamily="34" charset="-128"/>
              </a:rPr>
              <a:t>value = (-1)</a:t>
            </a:r>
            <a:r>
              <a:rPr lang="en-US" sz="2200" b="1" baseline="30000" dirty="0">
                <a:solidFill>
                  <a:srgbClr val="0114C5"/>
                </a:solidFill>
                <a:ea typeface="ＭＳ Ｐゴシック" pitchFamily="34" charset="-128"/>
              </a:rPr>
              <a:t>S</a:t>
            </a:r>
            <a:r>
              <a:rPr lang="en-US" sz="2200" b="1" dirty="0">
                <a:solidFill>
                  <a:srgbClr val="0114C5"/>
                </a:solidFill>
                <a:ea typeface="ＭＳ Ｐゴシック" pitchFamily="34" charset="-128"/>
              </a:rPr>
              <a:t> * M * {2</a:t>
            </a:r>
            <a:r>
              <a:rPr lang="en-US" sz="2200" b="1" baseline="30000" dirty="0">
                <a:solidFill>
                  <a:srgbClr val="0114C5"/>
                </a:solidFill>
                <a:ea typeface="ＭＳ Ｐゴシック" pitchFamily="34" charset="-128"/>
              </a:rPr>
              <a:t>E</a:t>
            </a:r>
            <a:r>
              <a:rPr lang="en-US" sz="2200" b="1" dirty="0">
                <a:solidFill>
                  <a:srgbClr val="0114C5"/>
                </a:solidFill>
                <a:ea typeface="ＭＳ Ｐゴシック" pitchFamily="34" charset="-128"/>
              </a:rPr>
              <a:t>}, where 1.0 ≤ M &lt; 10.0</a:t>
            </a:r>
            <a:r>
              <a:rPr lang="en-US" sz="2200" b="1" baseline="-25000" dirty="0">
                <a:solidFill>
                  <a:srgbClr val="0114C5"/>
                </a:solidFill>
                <a:ea typeface="ＭＳ Ｐゴシック" pitchFamily="34" charset="-128"/>
              </a:rPr>
              <a:t>B</a:t>
            </a:r>
          </a:p>
          <a:p>
            <a:pPr lvl="1" eaLnBrk="1" hangingPunct="1"/>
            <a:endParaRPr lang="en-US" sz="2800" dirty="0">
              <a:ea typeface="ＭＳ Ｐゴシック" pitchFamily="34" charset="-128"/>
            </a:endParaRPr>
          </a:p>
          <a:p>
            <a:pPr eaLnBrk="1" hangingPunct="1"/>
            <a:r>
              <a:rPr lang="zh-CN" altLang="en-US" sz="2800" dirty="0">
                <a:ea typeface="ＭＳ Ｐゴシック" pitchFamily="34" charset="-128"/>
              </a:rPr>
              <a:t>符号位 </a:t>
            </a:r>
            <a:r>
              <a:rPr lang="en-US" sz="2800" dirty="0">
                <a:ea typeface="ＭＳ Ｐゴシック" pitchFamily="34" charset="-128"/>
              </a:rPr>
              <a:t>S </a:t>
            </a:r>
            <a:r>
              <a:rPr lang="zh-CN" altLang="en-US" sz="2800" dirty="0">
                <a:ea typeface="ＭＳ Ｐゴシック" pitchFamily="34" charset="-128"/>
              </a:rPr>
              <a:t>很简单</a:t>
            </a:r>
            <a:r>
              <a:rPr lang="en-US" sz="2800" dirty="0">
                <a:ea typeface="ＭＳ Ｐゴシック" pitchFamily="34" charset="-128"/>
              </a:rPr>
              <a:t>: </a:t>
            </a:r>
          </a:p>
          <a:p>
            <a:pPr lvl="1"/>
            <a:r>
              <a:rPr lang="en-US" sz="2310" dirty="0">
                <a:ea typeface="ＭＳ Ｐゴシック" pitchFamily="34" charset="-128"/>
              </a:rPr>
              <a:t>S=0 results in a positive number </a:t>
            </a:r>
          </a:p>
          <a:p>
            <a:pPr lvl="1"/>
            <a:r>
              <a:rPr lang="en-US" sz="2310" dirty="0">
                <a:ea typeface="ＭＳ Ｐゴシック" pitchFamily="34" charset="-128"/>
              </a:rPr>
              <a:t>S=1 is a 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222524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ea typeface="ＭＳ Ｐゴシック" pitchFamily="34" charset="-128"/>
              </a:rPr>
              <a:t>Normalized Representation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470191" y="1666240"/>
            <a:ext cx="9139767" cy="5437879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dirty="0">
                <a:ea typeface="ＭＳ Ｐゴシック" pitchFamily="34" charset="-128"/>
              </a:rPr>
              <a:t>规定</a:t>
            </a:r>
            <a:r>
              <a:rPr lang="en-US" sz="2800" dirty="0">
                <a:solidFill>
                  <a:srgbClr val="0114C5"/>
                </a:solidFill>
                <a:ea typeface="ＭＳ Ｐゴシック" pitchFamily="34" charset="-128"/>
              </a:rPr>
              <a:t>1.0</a:t>
            </a:r>
            <a:r>
              <a:rPr lang="en-US" sz="2800" baseline="-25000" dirty="0">
                <a:solidFill>
                  <a:srgbClr val="0114C5"/>
                </a:solidFill>
                <a:ea typeface="ＭＳ Ｐゴシック" pitchFamily="34" charset="-128"/>
              </a:rPr>
              <a:t>B </a:t>
            </a:r>
            <a:r>
              <a:rPr lang="en-US" sz="2800" dirty="0">
                <a:solidFill>
                  <a:srgbClr val="0114C5"/>
                </a:solidFill>
                <a:ea typeface="ＭＳ Ｐゴシック" pitchFamily="34" charset="-128"/>
              </a:rPr>
              <a:t>≤ M &lt; 10.0</a:t>
            </a:r>
            <a:r>
              <a:rPr lang="en-US" sz="2800" baseline="-25000" dirty="0">
                <a:solidFill>
                  <a:srgbClr val="0114C5"/>
                </a:solidFill>
                <a:ea typeface="ＭＳ Ｐゴシック" pitchFamily="34" charset="-128"/>
              </a:rPr>
              <a:t>B</a:t>
            </a:r>
            <a:r>
              <a:rPr lang="en-US" sz="2800" dirty="0">
                <a:ea typeface="ＭＳ Ｐゴシック" pitchFamily="34" charset="-128"/>
              </a:rPr>
              <a:t> </a:t>
            </a:r>
            <a:r>
              <a:rPr lang="zh-CN" altLang="en-US" sz="2800" dirty="0">
                <a:ea typeface="ＭＳ Ｐゴシック" pitchFamily="34" charset="-128"/>
              </a:rPr>
              <a:t>，使得尾数（</a:t>
            </a:r>
            <a:r>
              <a:rPr lang="en-US" sz="2800" dirty="0">
                <a:ea typeface="ＭＳ Ｐゴシック" pitchFamily="34" charset="-128"/>
              </a:rPr>
              <a:t>mantissa</a:t>
            </a:r>
            <a:r>
              <a:rPr lang="zh-CN" altLang="en-US" sz="2800" dirty="0">
                <a:ea typeface="ＭＳ Ｐゴシック" pitchFamily="34" charset="-128"/>
              </a:rPr>
              <a:t>）所表示数值的唯一性</a:t>
            </a:r>
            <a:r>
              <a:rPr lang="en-US" sz="2800" dirty="0">
                <a:ea typeface="ＭＳ Ｐゴシック" pitchFamily="34" charset="-128"/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zh-CN" altLang="en-US" sz="2200" dirty="0">
                <a:ea typeface="ＭＳ Ｐゴシック" pitchFamily="34" charset="-128"/>
              </a:rPr>
              <a:t>例如</a:t>
            </a:r>
            <a:r>
              <a:rPr lang="en-US" sz="2200" dirty="0">
                <a:ea typeface="ＭＳ Ｐゴシック" pitchFamily="34" charset="-128"/>
              </a:rPr>
              <a:t>, </a:t>
            </a:r>
            <a:r>
              <a:rPr lang="zh-CN" altLang="en-US" sz="2200" dirty="0">
                <a:ea typeface="ＭＳ Ｐゴシック" pitchFamily="34" charset="-128"/>
              </a:rPr>
              <a:t>为表示 </a:t>
            </a:r>
            <a:r>
              <a:rPr lang="en-US" sz="2200" dirty="0">
                <a:ea typeface="ＭＳ Ｐゴシック" pitchFamily="34" charset="-128"/>
              </a:rPr>
              <a:t>0.5</a:t>
            </a:r>
            <a:r>
              <a:rPr lang="en-US" sz="2200" baseline="-25000" dirty="0">
                <a:ea typeface="ＭＳ Ｐゴシック" pitchFamily="34" charset="-128"/>
              </a:rPr>
              <a:t>D</a:t>
            </a:r>
            <a:r>
              <a:rPr lang="en-US" sz="2200" dirty="0">
                <a:ea typeface="ＭＳ Ｐゴシック" pitchFamily="34" charset="-128"/>
              </a:rPr>
              <a:t> </a:t>
            </a:r>
            <a:r>
              <a:rPr lang="zh-CN" altLang="en-US" sz="2200" dirty="0">
                <a:ea typeface="ＭＳ Ｐゴシック" pitchFamily="34" charset="-128"/>
              </a:rPr>
              <a:t>，唯一允许的尾数</a:t>
            </a:r>
            <a:r>
              <a:rPr lang="en-US" sz="2200" dirty="0">
                <a:ea typeface="ＭＳ Ｐゴシック" pitchFamily="34" charset="-128"/>
              </a:rPr>
              <a:t> M =1.0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2200" dirty="0">
                <a:ea typeface="ＭＳ Ｐゴシック" pitchFamily="34" charset="-128"/>
              </a:rPr>
              <a:t>0.5</a:t>
            </a:r>
            <a:r>
              <a:rPr lang="en-US" sz="2200" baseline="-25000" dirty="0">
                <a:ea typeface="ＭＳ Ｐゴシック" pitchFamily="34" charset="-128"/>
              </a:rPr>
              <a:t>D</a:t>
            </a:r>
            <a:r>
              <a:rPr lang="en-US" sz="2200" dirty="0">
                <a:ea typeface="ＭＳ Ｐゴシック" pitchFamily="34" charset="-128"/>
              </a:rPr>
              <a:t>  = 1.0</a:t>
            </a:r>
            <a:r>
              <a:rPr lang="en-US" sz="2200" baseline="-25000" dirty="0">
                <a:ea typeface="ＭＳ Ｐゴシック" pitchFamily="34" charset="-128"/>
              </a:rPr>
              <a:t>B</a:t>
            </a:r>
            <a:r>
              <a:rPr lang="en-US" sz="2200" dirty="0">
                <a:ea typeface="ＭＳ Ｐゴシック" pitchFamily="34" charset="-128"/>
              </a:rPr>
              <a:t> * 2</a:t>
            </a:r>
            <a:r>
              <a:rPr lang="en-US" sz="2200" baseline="30000" dirty="0">
                <a:ea typeface="ＭＳ Ｐゴシック" pitchFamily="34" charset="-128"/>
              </a:rPr>
              <a:t>-1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200" dirty="0">
                <a:ea typeface="ＭＳ Ｐゴシック" pitchFamily="34" charset="-128"/>
              </a:rPr>
              <a:t>10.0</a:t>
            </a:r>
            <a:r>
              <a:rPr lang="en-US" sz="2200" baseline="-25000" dirty="0">
                <a:ea typeface="ＭＳ Ｐゴシック" pitchFamily="34" charset="-128"/>
              </a:rPr>
              <a:t>B</a:t>
            </a:r>
            <a:r>
              <a:rPr lang="en-US" sz="2200" dirty="0">
                <a:ea typeface="ＭＳ Ｐゴシック" pitchFamily="34" charset="-128"/>
              </a:rPr>
              <a:t> * 2 </a:t>
            </a:r>
            <a:r>
              <a:rPr lang="en-US" sz="2200" baseline="30000" dirty="0">
                <a:ea typeface="ＭＳ Ｐゴシック" pitchFamily="34" charset="-128"/>
              </a:rPr>
              <a:t>-2  </a:t>
            </a:r>
            <a:r>
              <a:rPr lang="zh-CN" altLang="en-US" sz="2200" dirty="0">
                <a:ea typeface="ＭＳ Ｐゴシック" pitchFamily="34" charset="-128"/>
              </a:rPr>
              <a:t>或</a:t>
            </a:r>
            <a:r>
              <a:rPr lang="en-US" sz="2200" dirty="0">
                <a:ea typeface="ＭＳ Ｐゴシック" pitchFamily="34" charset="-128"/>
              </a:rPr>
              <a:t>  0.1</a:t>
            </a:r>
            <a:r>
              <a:rPr lang="en-US" sz="2200" baseline="-25000" dirty="0">
                <a:ea typeface="ＭＳ Ｐゴシック" pitchFamily="34" charset="-128"/>
              </a:rPr>
              <a:t>B</a:t>
            </a:r>
            <a:r>
              <a:rPr lang="en-US" sz="2200" dirty="0">
                <a:ea typeface="ＭＳ Ｐゴシック" pitchFamily="34" charset="-128"/>
              </a:rPr>
              <a:t> * 2 </a:t>
            </a:r>
            <a:r>
              <a:rPr lang="en-US" sz="2200" baseline="30000" dirty="0">
                <a:ea typeface="ＭＳ Ｐゴシック" pitchFamily="34" charset="-128"/>
              </a:rPr>
              <a:t>0  </a:t>
            </a:r>
            <a:r>
              <a:rPr lang="zh-CN" altLang="en-US" sz="2200" dirty="0">
                <a:ea typeface="ＭＳ Ｐゴシック" pitchFamily="34" charset="-128"/>
              </a:rPr>
              <a:t>这两种表示都是非法的</a:t>
            </a:r>
            <a:endParaRPr lang="en-US" sz="2200" baseline="30000" dirty="0">
              <a:ea typeface="ＭＳ Ｐゴシック" pitchFamily="34" charset="-128"/>
            </a:endParaRPr>
          </a:p>
          <a:p>
            <a:pPr eaLnBrk="1" hangingPunct="1">
              <a:lnSpc>
                <a:spcPct val="10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ea typeface="ＭＳ Ｐゴシック" pitchFamily="34" charset="-128"/>
              </a:rPr>
              <a:t>因为所有的尾数都表示成</a:t>
            </a:r>
            <a:r>
              <a:rPr lang="en-US" sz="2800" dirty="0">
                <a:ea typeface="ＭＳ Ｐゴシック" pitchFamily="34" charset="-128"/>
              </a:rPr>
              <a:t> </a:t>
            </a:r>
            <a:r>
              <a:rPr lang="en-US" sz="2800" dirty="0">
                <a:solidFill>
                  <a:srgbClr val="0114C5"/>
                </a:solidFill>
                <a:ea typeface="ＭＳ Ｐゴシック" pitchFamily="34" charset="-128"/>
              </a:rPr>
              <a:t>1.XX…</a:t>
            </a:r>
            <a:r>
              <a:rPr lang="zh-CN" altLang="en-US" sz="2800" dirty="0">
                <a:ea typeface="ＭＳ Ｐゴシック" pitchFamily="34" charset="-128"/>
              </a:rPr>
              <a:t>的形式</a:t>
            </a:r>
            <a:r>
              <a:rPr lang="en-US" sz="2800" dirty="0">
                <a:ea typeface="ＭＳ Ｐゴシック" pitchFamily="34" charset="-128"/>
              </a:rPr>
              <a:t>, </a:t>
            </a:r>
            <a:r>
              <a:rPr lang="zh-CN" altLang="en-US" sz="2800" dirty="0">
                <a:ea typeface="ＭＳ Ｐゴシック" pitchFamily="34" charset="-128"/>
              </a:rPr>
              <a:t>因此可以将表示形式中的</a:t>
            </a:r>
            <a:r>
              <a:rPr lang="en-US" sz="2800" dirty="0">
                <a:ea typeface="ＭＳ Ｐゴシック" pitchFamily="34" charset="-128"/>
              </a:rPr>
              <a:t> “1.”</a:t>
            </a:r>
            <a:r>
              <a:rPr lang="zh-CN" altLang="en-US" sz="2800" dirty="0">
                <a:ea typeface="ＭＳ Ｐゴシック" pitchFamily="34" charset="-128"/>
              </a:rPr>
              <a:t>省略掉：</a:t>
            </a:r>
            <a:r>
              <a:rPr lang="en-US" sz="2800" dirty="0">
                <a:ea typeface="ＭＳ Ｐゴシック" pitchFamily="34" charset="-128"/>
              </a:rPr>
              <a:t>  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ea typeface="ＭＳ Ｐゴシック" pitchFamily="34" charset="-128"/>
              </a:rPr>
              <a:t>0.5</a:t>
            </a:r>
            <a:r>
              <a:rPr lang="en-US" sz="2200" baseline="-25000" dirty="0">
                <a:ea typeface="ＭＳ Ｐゴシック" pitchFamily="34" charset="-128"/>
              </a:rPr>
              <a:t>D</a:t>
            </a:r>
            <a:r>
              <a:rPr lang="en-US" sz="2200" dirty="0">
                <a:ea typeface="ＭＳ Ｐゴシック" pitchFamily="34" charset="-128"/>
              </a:rPr>
              <a:t> </a:t>
            </a:r>
            <a:r>
              <a:rPr lang="zh-CN" altLang="en-US" sz="2200" dirty="0">
                <a:ea typeface="ＭＳ Ｐゴシック" pitchFamily="34" charset="-128"/>
              </a:rPr>
              <a:t>的尾数值用</a:t>
            </a:r>
            <a:r>
              <a:rPr lang="en-US" altLang="zh-CN" sz="2200" dirty="0">
                <a:ea typeface="ＭＳ Ｐゴシック" pitchFamily="34" charset="-128"/>
              </a:rPr>
              <a:t>2-bit</a:t>
            </a:r>
            <a:r>
              <a:rPr lang="zh-CN" altLang="en-US" sz="2200" dirty="0">
                <a:ea typeface="ＭＳ Ｐゴシック" pitchFamily="34" charset="-128"/>
              </a:rPr>
              <a:t>写成</a:t>
            </a:r>
            <a:r>
              <a:rPr lang="en-US" sz="2200" dirty="0">
                <a:ea typeface="ＭＳ Ｐゴシック" pitchFamily="34" charset="-128"/>
              </a:rPr>
              <a:t> 00, </a:t>
            </a:r>
            <a:r>
              <a:rPr lang="zh-CN" altLang="en-US" sz="2200" dirty="0">
                <a:ea typeface="ＭＳ Ｐゴシック" pitchFamily="34" charset="-128"/>
              </a:rPr>
              <a:t>这是</a:t>
            </a:r>
            <a:r>
              <a:rPr lang="en-US" sz="2200" dirty="0">
                <a:ea typeface="ＭＳ Ｐゴシック" pitchFamily="34" charset="-128"/>
              </a:rPr>
              <a:t>1.00.</a:t>
            </a:r>
            <a:r>
              <a:rPr lang="zh-CN" altLang="en-US" sz="2200" dirty="0">
                <a:ea typeface="ＭＳ Ｐゴシック" pitchFamily="34" charset="-128"/>
              </a:rPr>
              <a:t>省略</a:t>
            </a:r>
            <a:r>
              <a:rPr lang="en-US" sz="2200" dirty="0">
                <a:ea typeface="ＭＳ Ｐゴシック" pitchFamily="34" charset="-128"/>
              </a:rPr>
              <a:t>“1.”</a:t>
            </a:r>
            <a:r>
              <a:rPr lang="zh-CN" altLang="en-US" sz="2200" dirty="0">
                <a:ea typeface="ＭＳ Ｐゴシック" pitchFamily="34" charset="-128"/>
              </a:rPr>
              <a:t>之后的形式</a:t>
            </a:r>
            <a:r>
              <a:rPr lang="en-US" sz="2200" dirty="0">
                <a:ea typeface="ＭＳ Ｐゴシック" pitchFamily="34" charset="-128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zh-CN" altLang="en-US" sz="2200" dirty="0">
                <a:ea typeface="ＭＳ Ｐゴシック" pitchFamily="34" charset="-128"/>
              </a:rPr>
              <a:t>即省掉</a:t>
            </a:r>
            <a:r>
              <a:rPr lang="en-US" altLang="zh-CN" sz="2200" dirty="0">
                <a:ea typeface="ＭＳ Ｐゴシック" pitchFamily="34" charset="-128"/>
              </a:rPr>
              <a:t>1.</a:t>
            </a:r>
            <a:r>
              <a:rPr lang="zh-CN" altLang="en-US" sz="2200" dirty="0">
                <a:ea typeface="ＭＳ Ｐゴシック" pitchFamily="34" charset="-128"/>
              </a:rPr>
              <a:t>的尾数称为“</a:t>
            </a:r>
            <a:r>
              <a:rPr lang="en-US" sz="2200" dirty="0">
                <a:ea typeface="ＭＳ Ｐゴシック" pitchFamily="34" charset="-128"/>
              </a:rPr>
              <a:t>fraction</a:t>
            </a:r>
            <a:r>
              <a:rPr lang="zh-CN" altLang="en-US" sz="2200" dirty="0">
                <a:ea typeface="ＭＳ Ｐゴシック" pitchFamily="34" charset="-128"/>
              </a:rPr>
              <a:t>”</a:t>
            </a:r>
            <a:endParaRPr lang="en-US" sz="22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795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Exponent Representation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470670" y="1524000"/>
            <a:ext cx="9059410" cy="55801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i="1" dirty="0"/>
              <a:t>指数 </a:t>
            </a:r>
            <a:r>
              <a:rPr lang="en-US" altLang="zh-CN" sz="2800" i="1" dirty="0"/>
              <a:t>E </a:t>
            </a:r>
            <a:r>
              <a:rPr lang="zh-CN" altLang="en-US" sz="2800" i="1" dirty="0"/>
              <a:t>决定了所能表示的数的范围</a:t>
            </a:r>
            <a:r>
              <a:rPr lang="zh-CN" altLang="en-US" sz="2800" dirty="0"/>
              <a:t>（</a:t>
            </a:r>
            <a:r>
              <a:rPr lang="en-US" altLang="zh-CN" sz="2800" dirty="0"/>
              <a:t>range</a:t>
            </a:r>
            <a:r>
              <a:rPr lang="zh-CN" altLang="en-US" sz="2800" dirty="0"/>
              <a:t>）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endParaRPr lang="en-US" sz="2600" dirty="0">
              <a:ea typeface="ＭＳ Ｐゴシック" pitchFamily="34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/>
              <a:t>如果 </a:t>
            </a:r>
            <a:r>
              <a:rPr lang="en-US" altLang="zh-CN" sz="2800" i="1" dirty="0"/>
              <a:t>E  </a:t>
            </a:r>
            <a:r>
              <a:rPr lang="zh-CN" altLang="en-US" sz="2800" dirty="0"/>
              <a:t>取值为</a:t>
            </a:r>
            <a:r>
              <a:rPr lang="en-US" altLang="zh-CN" sz="2800" dirty="0"/>
              <a:t>  64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浮点数所表示的范围在</a:t>
            </a:r>
            <a:r>
              <a:rPr lang="en-US" altLang="zh-CN" sz="2400" dirty="0"/>
              <a:t> 2</a:t>
            </a:r>
            <a:r>
              <a:rPr lang="en-US" altLang="zh-CN" sz="2400" baseline="30000" dirty="0"/>
              <a:t>64</a:t>
            </a:r>
            <a:r>
              <a:rPr lang="en-US" altLang="zh-CN" sz="2400" dirty="0"/>
              <a:t> (&gt;10</a:t>
            </a:r>
            <a:r>
              <a:rPr lang="en-US" altLang="zh-CN" sz="2400" baseline="30000" dirty="0"/>
              <a:t>18</a:t>
            </a:r>
            <a:r>
              <a:rPr lang="en-US" altLang="zh-CN" sz="2400" dirty="0"/>
              <a:t>) </a:t>
            </a:r>
            <a:r>
              <a:rPr lang="zh-CN" altLang="en-US" sz="2400" dirty="0"/>
              <a:t>与 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65</a:t>
            </a:r>
            <a:r>
              <a:rPr lang="zh-CN" altLang="en-US" sz="2400" baseline="30000" dirty="0"/>
              <a:t> </a:t>
            </a:r>
            <a:r>
              <a:rPr lang="zh-CN" altLang="en-US" sz="2400" dirty="0"/>
              <a:t>之间</a:t>
            </a:r>
            <a:endParaRPr lang="en-US" altLang="zh-CN" sz="2400" baseline="30000" dirty="0"/>
          </a:p>
          <a:p>
            <a:pPr lvl="1">
              <a:lnSpc>
                <a:spcPct val="150000"/>
              </a:lnSpc>
            </a:pPr>
            <a:endParaRPr lang="en-US" altLang="zh-CN" sz="2110" baseline="300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如果 </a:t>
            </a:r>
            <a:r>
              <a:rPr lang="en-US" altLang="zh-CN" sz="2800" i="1" dirty="0"/>
              <a:t>E  </a:t>
            </a:r>
            <a:r>
              <a:rPr lang="zh-CN" altLang="en-US" sz="2800" dirty="0"/>
              <a:t>取值为</a:t>
            </a:r>
            <a:r>
              <a:rPr lang="en-US" altLang="zh-CN" sz="2800" dirty="0"/>
              <a:t> −64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浮点数所表示的范围在</a:t>
            </a:r>
            <a:r>
              <a:rPr lang="en-US" altLang="zh-CN" sz="2400" dirty="0"/>
              <a:t> 2</a:t>
            </a:r>
            <a:r>
              <a:rPr lang="en-US" altLang="zh-CN" sz="2400" baseline="30000" dirty="0"/>
              <a:t>−64 </a:t>
            </a:r>
            <a:r>
              <a:rPr lang="en-US" altLang="zh-CN" sz="2400" dirty="0"/>
              <a:t>(&lt;10</a:t>
            </a:r>
            <a:r>
              <a:rPr lang="en-US" altLang="zh-CN" sz="2400" baseline="30000" dirty="0"/>
              <a:t>−18</a:t>
            </a:r>
            <a:r>
              <a:rPr lang="en-US" altLang="zh-CN" sz="2400" dirty="0"/>
              <a:t>) </a:t>
            </a:r>
            <a:r>
              <a:rPr lang="zh-CN" altLang="en-US" sz="2400" dirty="0"/>
              <a:t>与</a:t>
            </a:r>
            <a:r>
              <a:rPr lang="en-US" altLang="zh-CN" sz="2400" dirty="0"/>
              <a:t> 2</a:t>
            </a:r>
            <a:r>
              <a:rPr lang="en-US" altLang="zh-CN" sz="2400" baseline="30000" dirty="0"/>
              <a:t>−63 </a:t>
            </a:r>
            <a:r>
              <a:rPr lang="zh-CN" altLang="en-US" sz="2400" dirty="0"/>
              <a:t>之间</a:t>
            </a:r>
            <a:endParaRPr lang="en-US" altLang="zh-CN" sz="2400" baseline="30000" dirty="0"/>
          </a:p>
          <a:p>
            <a:pPr lvl="1">
              <a:lnSpc>
                <a:spcPct val="150000"/>
              </a:lnSpc>
            </a:pPr>
            <a:endParaRPr lang="en-US" sz="24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868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830" y="425583"/>
            <a:ext cx="9164968" cy="1100045"/>
          </a:xfrm>
        </p:spPr>
        <p:txBody>
          <a:bodyPr/>
          <a:lstStyle/>
          <a:p>
            <a:r>
              <a:rPr lang="en-US" altLang="zh-CN" dirty="0"/>
              <a:t>EXCESS ENCODING OF </a:t>
            </a:r>
            <a:r>
              <a:rPr lang="en-US" altLang="zh-CN" i="1" dirty="0"/>
              <a:t>E</a:t>
            </a:r>
            <a:br>
              <a:rPr lang="en-US" altLang="zh-CN" b="1" i="1" dirty="0"/>
            </a:br>
            <a:endParaRPr lang="en-US" dirty="0">
              <a:ea typeface="ＭＳ Ｐゴシック" pitchFamily="34" charset="-128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470670" y="1524000"/>
            <a:ext cx="4905627" cy="558011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46" dirty="0">
                <a:ea typeface="ＭＳ Ｐゴシック" pitchFamily="34" charset="-128"/>
              </a:rPr>
              <a:t>偏移编码 </a:t>
            </a:r>
            <a:endParaRPr lang="en-US" altLang="zh-CN" sz="2646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646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646" dirty="0">
                <a:ea typeface="ＭＳ Ｐゴシック" pitchFamily="34" charset="-128"/>
              </a:rPr>
              <a:t>对于</a:t>
            </a:r>
            <a:r>
              <a:rPr lang="en-US" sz="2646" dirty="0">
                <a:ea typeface="ＭＳ Ｐゴシック" pitchFamily="34" charset="-128"/>
              </a:rPr>
              <a:t>e-bit </a:t>
            </a:r>
            <a:r>
              <a:rPr lang="zh-CN" altLang="en-US" sz="2646" dirty="0">
                <a:ea typeface="ＭＳ Ｐゴシック" pitchFamily="34" charset="-128"/>
              </a:rPr>
              <a:t>指数表示</a:t>
            </a:r>
            <a:r>
              <a:rPr lang="en-US" sz="2646" dirty="0">
                <a:ea typeface="ＭＳ Ｐゴシック" pitchFamily="34" charset="-128"/>
              </a:rPr>
              <a:t>, </a:t>
            </a:r>
            <a:r>
              <a:rPr lang="zh-CN" altLang="en-US" sz="2646" dirty="0">
                <a:ea typeface="ＭＳ Ｐゴシック" pitchFamily="34" charset="-128"/>
              </a:rPr>
              <a:t>将</a:t>
            </a:r>
            <a:r>
              <a:rPr lang="en-US" sz="2646" dirty="0">
                <a:ea typeface="ＭＳ Ｐゴシック" pitchFamily="34" charset="-128"/>
              </a:rPr>
              <a:t>2</a:t>
            </a:r>
            <a:r>
              <a:rPr lang="en-US" sz="2646" baseline="30000" dirty="0">
                <a:ea typeface="ＭＳ Ｐゴシック" pitchFamily="34" charset="-128"/>
              </a:rPr>
              <a:t>e-1</a:t>
            </a:r>
            <a:r>
              <a:rPr lang="en-US" sz="2646" dirty="0">
                <a:ea typeface="ＭＳ Ｐゴシック" pitchFamily="34" charset="-128"/>
              </a:rPr>
              <a:t>-1 </a:t>
            </a:r>
            <a:r>
              <a:rPr lang="zh-CN" altLang="en-US" sz="2646" dirty="0">
                <a:ea typeface="ＭＳ Ｐゴシック" pitchFamily="34" charset="-128"/>
              </a:rPr>
              <a:t>加到它的 </a:t>
            </a:r>
            <a:r>
              <a:rPr lang="en-US" sz="2646" dirty="0">
                <a:ea typeface="ＭＳ Ｐゴシック" pitchFamily="34" charset="-128"/>
              </a:rPr>
              <a:t>2's complement.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5" dirty="0">
                <a:ea typeface="ＭＳ Ｐゴシック" pitchFamily="34" charset="-128"/>
              </a:rPr>
              <a:t>示例：</a:t>
            </a:r>
            <a:r>
              <a:rPr lang="en-US" sz="2205" dirty="0">
                <a:ea typeface="ＭＳ Ｐゴシック" pitchFamily="34" charset="-128"/>
              </a:rPr>
              <a:t> 3-bit </a:t>
            </a:r>
            <a:r>
              <a:rPr lang="zh-CN" altLang="en-US" sz="2205" dirty="0">
                <a:ea typeface="ＭＳ Ｐゴシック" pitchFamily="34" charset="-128"/>
              </a:rPr>
              <a:t>指数， </a:t>
            </a:r>
            <a:endParaRPr lang="en-US" altLang="zh-CN" sz="2205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5" dirty="0">
                <a:ea typeface="ＭＳ Ｐゴシック" pitchFamily="34" charset="-128"/>
              </a:rPr>
              <a:t>e=3,    011</a:t>
            </a:r>
          </a:p>
          <a:p>
            <a:pPr lvl="1" eaLnBrk="1" hangingPunct="1">
              <a:lnSpc>
                <a:spcPct val="90000"/>
              </a:lnSpc>
            </a:pPr>
            <a:endParaRPr lang="en-US" sz="2205" dirty="0">
              <a:ea typeface="ＭＳ Ｐゴシック" pitchFamily="34" charset="-128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可以使用简单的无符号整数比较器来比较两个浮点数的大小。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2646" dirty="0">
              <a:ea typeface="ＭＳ Ｐゴシック" pitchFamily="34" charset="-128"/>
            </a:endParaRPr>
          </a:p>
          <a:p>
            <a:r>
              <a:rPr lang="en-US" sz="2646" dirty="0">
                <a:ea typeface="ＭＳ Ｐゴシック" pitchFamily="34" charset="-128"/>
              </a:rPr>
              <a:t>+/- </a:t>
            </a:r>
            <a:r>
              <a:rPr lang="zh-CN" altLang="en-US" sz="2646" dirty="0">
                <a:ea typeface="ＭＳ Ｐゴシック" pitchFamily="34" charset="-128"/>
              </a:rPr>
              <a:t>对称的表示区间</a:t>
            </a:r>
            <a:r>
              <a:rPr lang="en-US" sz="2646" dirty="0">
                <a:ea typeface="ＭＳ Ｐゴシック" pitchFamily="34" charset="-128"/>
              </a:rPr>
              <a:t> (111 reserved)</a:t>
            </a:r>
          </a:p>
        </p:txBody>
      </p:sp>
      <p:graphicFrame>
        <p:nvGraphicFramePr>
          <p:cNvPr id="519172" name="Group 4"/>
          <p:cNvGraphicFramePr>
            <a:graphicFrameLocks noGrp="1"/>
          </p:cNvGraphicFramePr>
          <p:nvPr>
            <p:ph type="chart" sz="half" idx="4294967295"/>
          </p:nvPr>
        </p:nvGraphicFramePr>
        <p:xfrm>
          <a:off x="5292301" y="1620272"/>
          <a:ext cx="4493807" cy="5129562"/>
        </p:xfrm>
        <a:graphic>
          <a:graphicData uri="http://schemas.openxmlformats.org/drawingml/2006/table">
            <a:tbl>
              <a:tblPr/>
              <a:tblGrid>
                <a:gridCol w="1738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01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2’s complement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Actual decimal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Excess-3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1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01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1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01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41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(reserved pattern)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01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-3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01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-2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001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L="100796" marR="100796" marT="50401" marB="504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40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3603</Words>
  <Application>Microsoft Macintosh PowerPoint</Application>
  <PresentationFormat>Custom</PresentationFormat>
  <Paragraphs>1141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等线</vt:lpstr>
      <vt:lpstr>等线 Light</vt:lpstr>
      <vt:lpstr>Liberation Sans</vt:lpstr>
      <vt:lpstr>SimSun</vt:lpstr>
      <vt:lpstr>TimesLTStd-Roman</vt:lpstr>
      <vt:lpstr>Arial</vt:lpstr>
      <vt:lpstr>Courier New</vt:lpstr>
      <vt:lpstr>Palatino</vt:lpstr>
      <vt:lpstr>Times New Roman</vt:lpstr>
      <vt:lpstr>Wingdings</vt:lpstr>
      <vt:lpstr>Office 主题​​</vt:lpstr>
      <vt:lpstr>Introduction to CUDA  (9) Numerical Considerations   </vt:lpstr>
      <vt:lpstr>Background </vt:lpstr>
      <vt:lpstr>Content </vt:lpstr>
      <vt:lpstr>What is IEEE floating-point format?</vt:lpstr>
      <vt:lpstr>floating point format</vt:lpstr>
      <vt:lpstr>What is IEEE floating-point format?</vt:lpstr>
      <vt:lpstr>Normalized Representation</vt:lpstr>
      <vt:lpstr>Exponent Representation</vt:lpstr>
      <vt:lpstr>EXCESS ENCODING OF E </vt:lpstr>
      <vt:lpstr>A simple, hypothetical 6-bit FP format</vt:lpstr>
      <vt:lpstr>Content </vt:lpstr>
      <vt:lpstr>Representable Numbers</vt:lpstr>
      <vt:lpstr>Example </vt:lpstr>
      <vt:lpstr>Representable Numbers of a 5-bit Hypothetical IEEE Format</vt:lpstr>
      <vt:lpstr>Observations</vt:lpstr>
      <vt:lpstr>Flush to Zero</vt:lpstr>
      <vt:lpstr>Flush to Zero</vt:lpstr>
      <vt:lpstr>Why is flushing to zero problematic?</vt:lpstr>
      <vt:lpstr>Denormalized Numbers</vt:lpstr>
      <vt:lpstr>Denormalization</vt:lpstr>
      <vt:lpstr>IEEE 754 Format and Precision</vt:lpstr>
      <vt:lpstr>Special Bit Patterns</vt:lpstr>
      <vt:lpstr>Content </vt:lpstr>
      <vt:lpstr>Floating Point Accuracy and Rounding</vt:lpstr>
      <vt:lpstr>Rounding and Error</vt:lpstr>
      <vt:lpstr>Rounding and Error</vt:lpstr>
      <vt:lpstr>Error Measure </vt:lpstr>
      <vt:lpstr>Content </vt:lpstr>
      <vt:lpstr>Order of Operations Matter</vt:lpstr>
      <vt:lpstr>Algorithm Considerations</vt:lpstr>
      <vt:lpstr>Runtime Math Library</vt:lpstr>
      <vt:lpstr>Make your program float-safe!</vt:lpstr>
      <vt:lpstr>Content </vt:lpstr>
      <vt:lpstr>Numerical Stability</vt:lpstr>
      <vt:lpstr>Gaussian Elimination Example</vt:lpstr>
      <vt:lpstr>Gaussian Elimination Example (Cont.)</vt:lpstr>
      <vt:lpstr>Gaussian Elimination Example (Cont.)</vt:lpstr>
      <vt:lpstr>PowerPoint Presentation</vt:lpstr>
      <vt:lpstr>Basic Gaussian Elimination is Easy to Parallelize</vt:lpstr>
      <vt:lpstr>Pivoting</vt:lpstr>
      <vt:lpstr>Pivoting (Cont.)</vt:lpstr>
      <vt:lpstr>Pivoting (Cont.)</vt:lpstr>
      <vt:lpstr>Pivoting (Cont.)</vt:lpstr>
      <vt:lpstr>PowerPoint Presentation</vt:lpstr>
      <vt:lpstr>Why is Pivoting Hard to Parallelize?</vt:lpstr>
      <vt:lpstr>Summary </vt:lpstr>
      <vt:lpstr>Reference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unknown</dc:creator>
  <cp:lastModifiedBy>Microsoft Office User</cp:lastModifiedBy>
  <cp:revision>145</cp:revision>
  <dcterms:created xsi:type="dcterms:W3CDTF">2019-06-15T04:29:32Z</dcterms:created>
  <dcterms:modified xsi:type="dcterms:W3CDTF">2025-03-23T03:02:07Z</dcterms:modified>
</cp:coreProperties>
</file>