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7" r:id="rId4"/>
    <p:sldId id="284" r:id="rId5"/>
    <p:sldId id="259" r:id="rId6"/>
    <p:sldId id="298" r:id="rId7"/>
    <p:sldId id="299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4" r:id="rId16"/>
    <p:sldId id="276" r:id="rId17"/>
    <p:sldId id="277" r:id="rId18"/>
    <p:sldId id="288" r:id="rId19"/>
    <p:sldId id="289" r:id="rId20"/>
    <p:sldId id="278" r:id="rId21"/>
    <p:sldId id="279" r:id="rId22"/>
    <p:sldId id="281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F5CE2-804D-4B91-95FA-749BB5E9D96A}" v="10" dt="2024-03-06T10:04:54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enema" userId="1f873c50-2de7-4311-b114-8432d9e08508" providerId="ADAL" clId="{8BFF5CE2-804D-4B91-95FA-749BB5E9D96A}"/>
    <pc:docChg chg="addSld delSld modSld">
      <pc:chgData name="Sven Venema" userId="1f873c50-2de7-4311-b114-8432d9e08508" providerId="ADAL" clId="{8BFF5CE2-804D-4B91-95FA-749BB5E9D96A}" dt="2024-03-06T12:31:27.111" v="12" actId="20577"/>
      <pc:docMkLst>
        <pc:docMk/>
      </pc:docMkLst>
      <pc:sldChg chg="modSp add del">
        <pc:chgData name="Sven Venema" userId="1f873c50-2de7-4311-b114-8432d9e08508" providerId="ADAL" clId="{8BFF5CE2-804D-4B91-95FA-749BB5E9D96A}" dt="2024-03-06T10:04:54.146" v="11"/>
        <pc:sldMkLst>
          <pc:docMk/>
          <pc:sldMk cId="2512733801" sldId="268"/>
        </pc:sldMkLst>
        <pc:graphicFrameChg chg="mod">
          <ac:chgData name="Sven Venema" userId="1f873c50-2de7-4311-b114-8432d9e08508" providerId="ADAL" clId="{8BFF5CE2-804D-4B91-95FA-749BB5E9D96A}" dt="2024-03-06T10:04:54.146" v="11"/>
          <ac:graphicFrameMkLst>
            <pc:docMk/>
            <pc:sldMk cId="2512733801" sldId="268"/>
            <ac:graphicFrameMk id="6" creationId="{A8681796-172B-1BBE-097E-8631D0665F91}"/>
          </ac:graphicFrameMkLst>
        </pc:graphicFrameChg>
      </pc:sldChg>
      <pc:sldChg chg="modSp mod">
        <pc:chgData name="Sven Venema" userId="1f873c50-2de7-4311-b114-8432d9e08508" providerId="ADAL" clId="{8BFF5CE2-804D-4B91-95FA-749BB5E9D96A}" dt="2024-03-06T12:31:27.111" v="12" actId="20577"/>
        <pc:sldMkLst>
          <pc:docMk/>
          <pc:sldMk cId="1441612130" sldId="291"/>
        </pc:sldMkLst>
        <pc:graphicFrameChg chg="modGraphic">
          <ac:chgData name="Sven Venema" userId="1f873c50-2de7-4311-b114-8432d9e08508" providerId="ADAL" clId="{8BFF5CE2-804D-4B91-95FA-749BB5E9D96A}" dt="2024-03-06T12:31:27.111" v="12" actId="20577"/>
          <ac:graphicFrameMkLst>
            <pc:docMk/>
            <pc:sldMk cId="1441612130" sldId="291"/>
            <ac:graphicFrameMk id="6" creationId="{2CC75F05-82CA-595A-4BB4-239597738030}"/>
          </ac:graphicFrameMkLst>
        </pc:graphicFrameChg>
      </pc:sldChg>
      <pc:sldChg chg="add del">
        <pc:chgData name="Sven Venema" userId="1f873c50-2de7-4311-b114-8432d9e08508" providerId="ADAL" clId="{8BFF5CE2-804D-4B91-95FA-749BB5E9D96A}" dt="2024-03-06T10:04:15.173" v="2" actId="2696"/>
        <pc:sldMkLst>
          <pc:docMk/>
          <pc:sldMk cId="3693793866" sldId="300"/>
        </pc:sldMkLst>
      </pc:sldChg>
    </pc:docChg>
  </pc:docChgLst>
  <pc:docChgLst>
    <pc:chgData name="Sven Venema" userId="1f873c50-2de7-4311-b114-8432d9e08508" providerId="ADAL" clId="{88C6C995-EF7F-4383-86A9-892A52C313F0}"/>
    <pc:docChg chg="modSld">
      <pc:chgData name="Sven Venema" userId="1f873c50-2de7-4311-b114-8432d9e08508" providerId="ADAL" clId="{88C6C995-EF7F-4383-86A9-892A52C313F0}" dt="2024-03-06T10:17:54.270" v="0" actId="20577"/>
      <pc:docMkLst>
        <pc:docMk/>
      </pc:docMkLst>
      <pc:sldChg chg="modSp mod">
        <pc:chgData name="Sven Venema" userId="1f873c50-2de7-4311-b114-8432d9e08508" providerId="ADAL" clId="{88C6C995-EF7F-4383-86A9-892A52C313F0}" dt="2024-03-06T10:17:54.270" v="0" actId="20577"/>
        <pc:sldMkLst>
          <pc:docMk/>
          <pc:sldMk cId="2512733801" sldId="268"/>
        </pc:sldMkLst>
        <pc:spChg chg="mod">
          <ac:chgData name="Sven Venema" userId="1f873c50-2de7-4311-b114-8432d9e08508" providerId="ADAL" clId="{88C6C995-EF7F-4383-86A9-892A52C313F0}" dt="2024-03-06T10:17:54.270" v="0" actId="20577"/>
          <ac:spMkLst>
            <pc:docMk/>
            <pc:sldMk cId="2512733801" sldId="268"/>
            <ac:spMk id="3" creationId="{6433B832-3AEA-7812-16A6-26D82C949E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35773"/>
            <a:ext cx="9144000" cy="999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Presenters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78FE5A-B63A-3AA3-173E-2AF52CC82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8022" y="792562"/>
            <a:ext cx="9035955" cy="305130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Course code and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1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136525"/>
            <a:ext cx="9035955" cy="658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3608" y="1146412"/>
            <a:ext cx="10789693" cy="50607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8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FF68AD-E2AE-40C3-BA06-D5751BA728A5}" type="datetimeFigureOut">
              <a:rPr lang="en-AU" smtClean="0"/>
              <a:t>30/10/2024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7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857" y="168119"/>
            <a:ext cx="9086088" cy="523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857" y="952743"/>
            <a:ext cx="10515600" cy="51806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Topic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6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680037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68003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05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151330"/>
            <a:ext cx="8945607" cy="658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28" y="1825625"/>
            <a:ext cx="526840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266" y="1825625"/>
            <a:ext cx="526840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8" y="112238"/>
            <a:ext cx="8993424" cy="5560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6142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384" y="1681163"/>
            <a:ext cx="523428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384" y="2505075"/>
            <a:ext cx="523429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694" y="0"/>
            <a:ext cx="9035955" cy="65845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14475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33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04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FF6FBB9-F390-F31A-DA79-53334AAD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2" y="136525"/>
            <a:ext cx="9110472" cy="51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A4272C-6B11-A30A-F7D9-DCB28956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02" y="783771"/>
            <a:ext cx="10515600" cy="538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A1CBD-0C78-7C79-FCB8-599E330BF104}"/>
              </a:ext>
            </a:extLst>
          </p:cNvPr>
          <p:cNvSpPr txBox="1"/>
          <p:nvPr/>
        </p:nvSpPr>
        <p:spPr>
          <a:xfrm>
            <a:off x="0" y="6444476"/>
            <a:ext cx="760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accent3"/>
                </a:solidFill>
              </a:rPr>
              <a:t>1007ICT / 7611ICT Computer Systems and Cyber Security.   © Griffith University, Queensland, Australia.</a:t>
            </a:r>
            <a:endParaRPr lang="en-AU" sz="1200" baseline="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BD91F-2C95-BD0E-1170-39AE7A7F7C8B}"/>
              </a:ext>
            </a:extLst>
          </p:cNvPr>
          <p:cNvSpPr txBox="1"/>
          <p:nvPr/>
        </p:nvSpPr>
        <p:spPr>
          <a:xfrm>
            <a:off x="11798968" y="6352143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B5E925-3656-4BED-AAE6-DA63BED3E174}" type="slidenum">
              <a:rPr lang="en-US" sz="1200" baseline="0" smtClean="0">
                <a:solidFill>
                  <a:schemeClr val="accent3"/>
                </a:solidFill>
              </a:rPr>
              <a:t>‹#›</a:t>
            </a:fld>
            <a:r>
              <a:rPr lang="en-US" baseline="0" dirty="0">
                <a:solidFill>
                  <a:schemeClr val="bg1"/>
                </a:solidFill>
              </a:rPr>
              <a:t> </a:t>
            </a:r>
            <a:endParaRPr lang="en-AU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0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60780-8866-9FEE-6560-CA9E88F9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1007ICT / 7611ICT</a:t>
            </a:r>
            <a:br>
              <a:rPr lang="en-US" dirty="0"/>
            </a:br>
            <a:r>
              <a:rPr lang="en-US" dirty="0"/>
              <a:t>Computer Systems and Cyber Security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Module 2: Data Representation</a:t>
            </a:r>
            <a:endParaRPr lang="en-AU" sz="3600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E4D7E851-3067-F51A-B307-36E6F0C9C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5773"/>
            <a:ext cx="9144000" cy="11395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 </a:t>
            </a:r>
            <a:r>
              <a:rPr lang="en-US" dirty="0" err="1"/>
              <a:t>Liat</a:t>
            </a:r>
            <a:r>
              <a:rPr lang="en-US" dirty="0"/>
              <a:t> </a:t>
            </a:r>
            <a:r>
              <a:rPr lang="en-US" dirty="0" err="1"/>
              <a:t>Rozenberg</a:t>
            </a:r>
            <a:endParaRPr lang="en-US" dirty="0"/>
          </a:p>
          <a:p>
            <a:r>
              <a:rPr lang="en-US" dirty="0"/>
              <a:t>Dr Ming Jin</a:t>
            </a:r>
          </a:p>
          <a:p>
            <a:r>
              <a:rPr lang="en-US" dirty="0" err="1"/>
              <a:t>Mr</a:t>
            </a:r>
            <a:r>
              <a:rPr lang="en-US" dirty="0"/>
              <a:t> Gary Scot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87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ADB20A-B99E-F737-9589-0C73CC40EA2F}"/>
              </a:ext>
            </a:extLst>
          </p:cNvPr>
          <p:cNvSpPr/>
          <p:nvPr/>
        </p:nvSpPr>
        <p:spPr>
          <a:xfrm>
            <a:off x="6967057" y="3429000"/>
            <a:ext cx="4202884" cy="1526796"/>
          </a:xfrm>
          <a:prstGeom prst="roundRect">
            <a:avLst/>
          </a:prstGeom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62EAE-38D6-C54A-02EC-9D12978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9" y="59062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Decimal to Binary Conversion</a:t>
            </a:r>
            <a:r>
              <a:rPr lang="en-US" altLang="en-US" sz="1800" dirty="0"/>
              <a:t> </a:t>
            </a:r>
            <a:r>
              <a:rPr lang="en-US" altLang="en-US" sz="2700" dirty="0"/>
              <a:t>(Section 1.6)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6393-B3CF-613C-4E85-2A0FA2A9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9" y="515753"/>
            <a:ext cx="10031103" cy="612832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/>
              <a:t>To convert any number N, base 10, to binary: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(a)  Find the largest power of 2 &lt;= N, say 2</a:t>
            </a:r>
            <a:r>
              <a:rPr lang="en-US" altLang="en-US" baseline="30000" dirty="0"/>
              <a:t>X</a:t>
            </a:r>
            <a:r>
              <a:rPr lang="en-US" altLang="en-US" dirty="0"/>
              <a:t>   </a:t>
            </a:r>
            <a:br>
              <a:rPr lang="en-US" altLang="en-US" dirty="0"/>
            </a:br>
            <a:r>
              <a:rPr lang="en-US" altLang="en-US" dirty="0"/>
              <a:t>(b)  then subtract 2</a:t>
            </a:r>
            <a:r>
              <a:rPr lang="en-US" altLang="en-US" baseline="30000" dirty="0"/>
              <a:t>X</a:t>
            </a:r>
            <a:r>
              <a:rPr lang="en-US" altLang="en-US" dirty="0"/>
              <a:t> from N.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Substitute N- 2</a:t>
            </a:r>
            <a:r>
              <a:rPr lang="en-US" altLang="en-US" baseline="30000" dirty="0"/>
              <a:t>X</a:t>
            </a:r>
            <a:r>
              <a:rPr lang="en-US" altLang="en-US" dirty="0"/>
              <a:t> for N then repeat step 1b until (N- 2</a:t>
            </a:r>
            <a:r>
              <a:rPr lang="en-US" altLang="en-US" baseline="30000" dirty="0"/>
              <a:t>X</a:t>
            </a:r>
            <a:r>
              <a:rPr lang="en-US" altLang="en-US" dirty="0"/>
              <a:t>) becomes  0.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Assemble the binary number with 1s in the bit positions corresponding </a:t>
            </a:r>
            <a:br>
              <a:rPr lang="en-US" altLang="en-US" dirty="0"/>
            </a:br>
            <a:r>
              <a:rPr lang="en-US" altLang="en-US" dirty="0"/>
              <a:t>to powers of 2 used in the decomposition of N, and 0s elsewhere.</a:t>
            </a:r>
            <a:br>
              <a:rPr lang="en-US" altLang="en-US" sz="1800" dirty="0"/>
            </a:br>
            <a:endParaRPr lang="en-GB" altLang="en-US" sz="7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400" dirty="0"/>
              <a:t>Example Convert 770 to binary 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000" dirty="0"/>
              <a:t>1a) 	    The largest power of 2 &lt;= 770, is 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accent3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accent3"/>
                </a:solidFill>
              </a:rPr>
              <a:t>9</a:t>
            </a:r>
            <a:r>
              <a:rPr lang="en-US" altLang="en-US" sz="2000" dirty="0"/>
              <a:t> </a:t>
            </a:r>
            <a:r>
              <a:rPr lang="en-GB" altLang="en-US" sz="2000" dirty="0"/>
              <a:t>or 512.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000" dirty="0"/>
              <a:t>1b) 	    Subtract 512 from 770 which gives you 258.</a:t>
            </a:r>
          </a:p>
          <a:p>
            <a:pPr marL="914400" lvl="1" indent="-457200" eaLnBrk="1" hangingPunct="1">
              <a:lnSpc>
                <a:spcPct val="90000"/>
              </a:lnSpc>
              <a:buAutoNum type="arabicParenR" startAt="2"/>
            </a:pPr>
            <a:r>
              <a:rPr lang="en-GB" altLang="en-US" sz="2000" dirty="0"/>
              <a:t>    The largest power of 2 &lt;= 258, is 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accent3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accent3"/>
                </a:solidFill>
              </a:rPr>
              <a:t>8</a:t>
            </a:r>
            <a:r>
              <a:rPr lang="en-US" altLang="en-US" sz="2000" dirty="0"/>
              <a:t> </a:t>
            </a:r>
            <a:r>
              <a:rPr lang="en-GB" altLang="en-US" sz="2000" dirty="0"/>
              <a:t>or 256.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000" dirty="0"/>
              <a:t>1b) 	    Subtract 256 from 258 which gives you 2.</a:t>
            </a:r>
          </a:p>
          <a:p>
            <a:pPr marL="457200" lvl="1" indent="0">
              <a:buNone/>
            </a:pPr>
            <a:r>
              <a:rPr lang="en-GB" altLang="en-US" sz="2000" dirty="0"/>
              <a:t>2) 	    The largest power of 2 &lt;= 2, is 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accent3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accent3"/>
                </a:solidFill>
              </a:rPr>
              <a:t>1</a:t>
            </a:r>
            <a:r>
              <a:rPr lang="en-US" altLang="en-US" sz="2000" dirty="0"/>
              <a:t> </a:t>
            </a:r>
            <a:r>
              <a:rPr lang="en-GB" altLang="en-US" sz="2000" dirty="0"/>
              <a:t>or 2.</a:t>
            </a:r>
          </a:p>
          <a:p>
            <a:pPr marL="457200" lvl="1" indent="0">
              <a:buNone/>
            </a:pPr>
            <a:r>
              <a:rPr lang="en-GB" altLang="en-US" sz="2000" dirty="0"/>
              <a:t>1b) 	    Subtract 2 from 2 which gives you 0. </a:t>
            </a:r>
          </a:p>
          <a:p>
            <a:pPr marL="457200" lvl="1" indent="0">
              <a:buNone/>
            </a:pPr>
            <a:r>
              <a:rPr lang="en-GB" altLang="en-US" sz="2000" dirty="0"/>
              <a:t>2) 	    We have reached 0, stop finding powers of 2 and go to step 3.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000" dirty="0"/>
              <a:t>3) 	    Powers of 2 used to decompose 770 are: 9, 8, and 1.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000" dirty="0"/>
              <a:t>	    Set those bit positions to 1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CE7A47EC-91AB-B5C4-B0C6-2503B7F0A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36007"/>
              </p:ext>
            </p:extLst>
          </p:nvPr>
        </p:nvGraphicFramePr>
        <p:xfrm>
          <a:off x="7449249" y="4091238"/>
          <a:ext cx="3238500" cy="36512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9">
            <a:extLst>
              <a:ext uri="{FF2B5EF4-FFF2-40B4-BE49-F238E27FC236}">
                <a16:creationId xmlns:a16="http://schemas.microsoft.com/office/drawing/2014/main" id="{5AAF8CB1-AABA-8B30-DA18-6B0B43724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75389"/>
              </p:ext>
            </p:extLst>
          </p:nvPr>
        </p:nvGraphicFramePr>
        <p:xfrm>
          <a:off x="7449249" y="3726110"/>
          <a:ext cx="3238500" cy="36512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8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8475F1-D995-B20B-430C-F8CA89B4C491}"/>
              </a:ext>
            </a:extLst>
          </p:cNvPr>
          <p:cNvSpPr/>
          <p:nvPr/>
        </p:nvSpPr>
        <p:spPr>
          <a:xfrm>
            <a:off x="5796058" y="164795"/>
            <a:ext cx="4061006" cy="6345062"/>
          </a:xfrm>
          <a:prstGeom prst="roundRect">
            <a:avLst/>
          </a:prstGeom>
          <a:effectLst>
            <a:outerShdw blurRad="50800" dist="508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F7B02-040C-C9F1-C8B5-11AF8471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6" y="45727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Hexadecimal </a:t>
            </a:r>
            <a:r>
              <a:rPr lang="en-GB" altLang="en-US" sz="2700" dirty="0"/>
              <a:t>(Section 2.6)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B6BA-0550-2025-DB21-48E0165C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7" y="631144"/>
            <a:ext cx="5507238" cy="574510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AU" altLang="en-US" sz="2400" dirty="0"/>
              <a:t>Hexadecimal (Hex) and binary numbers are closely related since 16 is a power </a:t>
            </a:r>
            <a:br>
              <a:rPr lang="en-AU" altLang="en-US" sz="2400" dirty="0"/>
            </a:br>
            <a:r>
              <a:rPr lang="en-AU" altLang="en-US" sz="2400" dirty="0"/>
              <a:t>of 2 (</a:t>
            </a:r>
            <a:r>
              <a:rPr lang="en-AU" altLang="en-US" sz="2400" b="1" dirty="0">
                <a:solidFill>
                  <a:schemeClr val="accent3"/>
                </a:solidFill>
              </a:rPr>
              <a:t>2</a:t>
            </a:r>
            <a:r>
              <a:rPr lang="en-AU" altLang="en-US" sz="2400" b="1" baseline="30000" dirty="0">
                <a:solidFill>
                  <a:schemeClr val="accent3"/>
                </a:solidFill>
              </a:rPr>
              <a:t>4</a:t>
            </a:r>
            <a:r>
              <a:rPr lang="en-AU" altLang="en-US" sz="2400" b="1" dirty="0">
                <a:solidFill>
                  <a:schemeClr val="accent3"/>
                </a:solidFill>
              </a:rPr>
              <a:t> </a:t>
            </a:r>
            <a:r>
              <a:rPr lang="en-AU" altLang="en-US" sz="2400" dirty="0"/>
              <a:t>)</a:t>
            </a:r>
          </a:p>
          <a:p>
            <a:pPr eaLnBrk="1" hangingPunct="1">
              <a:defRPr/>
            </a:pPr>
            <a:r>
              <a:rPr lang="en-AU" altLang="en-US" sz="2400" dirty="0"/>
              <a:t>Conversion between hexadecimal and binary is also straightforward</a:t>
            </a:r>
          </a:p>
          <a:p>
            <a:pPr eaLnBrk="1" hangingPunct="1">
              <a:defRPr/>
            </a:pPr>
            <a:r>
              <a:rPr lang="en-AU" altLang="en-US" sz="2400" dirty="0"/>
              <a:t>Hexadecimal has </a:t>
            </a:r>
            <a:r>
              <a:rPr lang="en-AU" altLang="en-US" sz="2400" b="1" dirty="0">
                <a:solidFill>
                  <a:schemeClr val="accent3"/>
                </a:solidFill>
              </a:rPr>
              <a:t>16</a:t>
            </a:r>
            <a:r>
              <a:rPr lang="en-AU" altLang="en-US" sz="2400" dirty="0"/>
              <a:t> digits:</a:t>
            </a:r>
            <a:br>
              <a:rPr lang="en-AU" altLang="en-US" sz="2400" dirty="0"/>
            </a:br>
            <a:br>
              <a:rPr lang="en-AU" altLang="en-US" sz="1600" dirty="0"/>
            </a:br>
            <a:r>
              <a:rPr lang="en-AU" altLang="en-US" sz="2400" dirty="0"/>
              <a:t>	from </a:t>
            </a:r>
            <a:r>
              <a:rPr lang="en-AU" altLang="en-US" sz="2400" b="1" dirty="0">
                <a:solidFill>
                  <a:schemeClr val="accent3"/>
                </a:solidFill>
              </a:rPr>
              <a:t>0</a:t>
            </a:r>
            <a:r>
              <a:rPr lang="en-AU" altLang="en-US" sz="2400" dirty="0"/>
              <a:t> to </a:t>
            </a:r>
            <a:r>
              <a:rPr lang="en-AU" altLang="en-US" sz="2400" b="1" dirty="0">
                <a:solidFill>
                  <a:schemeClr val="accent3"/>
                </a:solidFill>
              </a:rPr>
              <a:t>F </a:t>
            </a:r>
          </a:p>
          <a:p>
            <a:pPr eaLnBrk="1" hangingPunct="1">
              <a:defRPr/>
            </a:pPr>
            <a:r>
              <a:rPr lang="en-AU" altLang="en-US" sz="2400" dirty="0"/>
              <a:t>Each hexadecimal digit only requires </a:t>
            </a:r>
            <a:r>
              <a:rPr lang="en-AU" altLang="en-US" sz="2400" b="1" dirty="0">
                <a:solidFill>
                  <a:schemeClr val="accent3"/>
                </a:solidFill>
              </a:rPr>
              <a:t>4</a:t>
            </a:r>
            <a:r>
              <a:rPr lang="en-AU" altLang="en-US" sz="2400" dirty="0"/>
              <a:t> binary bits to represent it</a:t>
            </a:r>
          </a:p>
          <a:p>
            <a:pPr eaLnBrk="1" hangingPunct="1">
              <a:defRPr/>
            </a:pPr>
            <a:r>
              <a:rPr lang="en-AU" altLang="en-US" sz="2400" dirty="0"/>
              <a:t>To convert between binary and hexadecimal </a:t>
            </a:r>
            <a:r>
              <a:rPr lang="en-AU" altLang="en-US" sz="2400" b="1" dirty="0">
                <a:solidFill>
                  <a:schemeClr val="accent3"/>
                </a:solidFill>
              </a:rPr>
              <a:t>grouping four binary digits together </a:t>
            </a:r>
            <a:r>
              <a:rPr lang="en-AU" altLang="en-US" sz="2400" dirty="0"/>
              <a:t>to make one hexadecimal digit</a:t>
            </a:r>
          </a:p>
          <a:p>
            <a:pPr eaLnBrk="1" hangingPunct="1">
              <a:defRPr/>
            </a:pPr>
            <a:r>
              <a:rPr lang="en-AU" altLang="en-US" sz="2400" dirty="0"/>
              <a:t>Hexadecimal numbers often have a “</a:t>
            </a:r>
            <a:r>
              <a:rPr lang="en-AU" altLang="en-US" sz="2400" b="1" dirty="0">
                <a:solidFill>
                  <a:schemeClr val="accent3"/>
                </a:solidFill>
              </a:rPr>
              <a:t>0x</a:t>
            </a:r>
            <a:r>
              <a:rPr lang="en-AU" altLang="en-US" sz="2400" dirty="0"/>
              <a:t>” in front to identify them. E.g. </a:t>
            </a:r>
            <a:r>
              <a:rPr lang="en-AU" altLang="en-US" sz="2400" b="1" dirty="0">
                <a:solidFill>
                  <a:schemeClr val="accent3"/>
                </a:solidFill>
              </a:rPr>
              <a:t>0xF1</a:t>
            </a:r>
          </a:p>
          <a:p>
            <a:pPr eaLnBrk="1" hangingPunct="1">
              <a:defRPr/>
            </a:pPr>
            <a:r>
              <a:rPr lang="en-AU" altLang="en-US" sz="2400" dirty="0"/>
              <a:t>Hexadecimal numbers can use capitals or lowercase for letters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1CEBC7-D3D3-4A16-0FC2-15A556443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15395"/>
              </p:ext>
            </p:extLst>
          </p:nvPr>
        </p:nvGraphicFramePr>
        <p:xfrm>
          <a:off x="6235203" y="897998"/>
          <a:ext cx="3182715" cy="5364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552">
                  <a:extLst>
                    <a:ext uri="{9D8B030D-6E8A-4147-A177-3AD203B41FA5}">
                      <a16:colId xmlns:a16="http://schemas.microsoft.com/office/drawing/2014/main" val="4173052609"/>
                    </a:ext>
                  </a:extLst>
                </a:gridCol>
                <a:gridCol w="1442570">
                  <a:extLst>
                    <a:ext uri="{9D8B030D-6E8A-4147-A177-3AD203B41FA5}">
                      <a16:colId xmlns:a16="http://schemas.microsoft.com/office/drawing/2014/main" val="1164845760"/>
                    </a:ext>
                  </a:extLst>
                </a:gridCol>
                <a:gridCol w="772593">
                  <a:extLst>
                    <a:ext uri="{9D8B030D-6E8A-4147-A177-3AD203B41FA5}">
                      <a16:colId xmlns:a16="http://schemas.microsoft.com/office/drawing/2014/main" val="3365284032"/>
                    </a:ext>
                  </a:extLst>
                </a:gridCol>
              </a:tblGrid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0 0 0 0 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0 0 0 1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52520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0 0 1 0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88365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0 1 1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33016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0 1 0 0 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522740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1 0 1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91021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1 1 0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8515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86290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0 0 0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35556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0 0 1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348751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0 1 0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020134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0 1 1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36875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1 1 0 0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131245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1 0 1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566526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1 1 1 0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520304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1 1 1 1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4734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4AC850-71D5-DD2A-0631-18AE01E4770D}"/>
              </a:ext>
            </a:extLst>
          </p:cNvPr>
          <p:cNvSpPr txBox="1"/>
          <p:nvPr/>
        </p:nvSpPr>
        <p:spPr>
          <a:xfrm>
            <a:off x="6188811" y="48618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Decimal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B29A0-BBD9-63B0-8993-66A2B4D105B9}"/>
              </a:ext>
            </a:extLst>
          </p:cNvPr>
          <p:cNvSpPr txBox="1"/>
          <p:nvPr/>
        </p:nvSpPr>
        <p:spPr>
          <a:xfrm>
            <a:off x="7498886" y="164795"/>
            <a:ext cx="7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Binary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8C1206-BA8D-6B79-E939-9E6DF03B18FB}"/>
              </a:ext>
            </a:extLst>
          </p:cNvPr>
          <p:cNvSpPr txBox="1"/>
          <p:nvPr/>
        </p:nvSpPr>
        <p:spPr>
          <a:xfrm>
            <a:off x="8717589" y="443056"/>
            <a:ext cx="54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Hex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70FC7-ADC7-99C6-0720-B9324292180C}"/>
              </a:ext>
            </a:extLst>
          </p:cNvPr>
          <p:cNvSpPr txBox="1"/>
          <p:nvPr/>
        </p:nvSpPr>
        <p:spPr>
          <a:xfrm>
            <a:off x="7498886" y="4531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8 4 2 1 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1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EF06-F3C7-BE8C-B29E-237B0F57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5167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Why use hexadecimal?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8EBC-149C-0B80-C3FF-9A2C9F64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48971"/>
            <a:ext cx="9546872" cy="62206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AU" sz="2400" dirty="0"/>
              <a:t>To simplify the binary numbering system</a:t>
            </a:r>
          </a:p>
          <a:p>
            <a:pPr>
              <a:defRPr/>
            </a:pPr>
            <a:r>
              <a:rPr lang="en-AU" sz="2400" dirty="0"/>
              <a:t>Computers use binary while humans can use hexadecimal to </a:t>
            </a:r>
            <a:r>
              <a:rPr lang="en-AU" sz="2400" b="1" dirty="0">
                <a:solidFill>
                  <a:schemeClr val="accent3"/>
                </a:solidFill>
              </a:rPr>
              <a:t>shorten binary </a:t>
            </a:r>
            <a:r>
              <a:rPr lang="en-AU" sz="2400" dirty="0"/>
              <a:t>and make it easier to understand</a:t>
            </a:r>
            <a:endParaRPr lang="en-AU" sz="1600" dirty="0"/>
          </a:p>
          <a:p>
            <a:pPr marL="0" indent="0">
              <a:buNone/>
              <a:defRPr/>
            </a:pPr>
            <a:r>
              <a:rPr lang="en-AU" sz="2400" b="1" dirty="0">
                <a:solidFill>
                  <a:schemeClr val="accent3"/>
                </a:solidFill>
              </a:rPr>
              <a:t>Uses </a:t>
            </a:r>
          </a:p>
          <a:p>
            <a:pPr>
              <a:lnSpc>
                <a:spcPct val="110000"/>
              </a:lnSpc>
              <a:defRPr/>
            </a:pPr>
            <a:r>
              <a:rPr lang="en-AU" sz="2400" b="1" dirty="0"/>
              <a:t>To define locations in memory. </a:t>
            </a:r>
            <a:br>
              <a:rPr lang="en-AU" sz="2400" b="1" dirty="0"/>
            </a:br>
            <a:r>
              <a:rPr lang="en-AU" sz="2400" dirty="0"/>
              <a:t>Every byte is two hexadecimal digits compared to eight digits when using binary. E.g. </a:t>
            </a:r>
            <a:r>
              <a:rPr lang="en-AU" sz="2400" b="1" dirty="0">
                <a:solidFill>
                  <a:schemeClr val="accent3"/>
                </a:solidFill>
              </a:rPr>
              <a:t>F3 instead of 11110011</a:t>
            </a:r>
          </a:p>
          <a:p>
            <a:pPr>
              <a:lnSpc>
                <a:spcPct val="110000"/>
              </a:lnSpc>
              <a:defRPr/>
            </a:pPr>
            <a:r>
              <a:rPr lang="en-AU" sz="2400" b="1" dirty="0"/>
              <a:t>To define colours on web pages. </a:t>
            </a:r>
            <a:br>
              <a:rPr lang="en-AU" sz="2400" b="1" dirty="0"/>
            </a:br>
            <a:r>
              <a:rPr lang="en-AU" sz="2400" dirty="0"/>
              <a:t>Each primary colour – red, green and blue is characterised by two hexadecimal digits.  The format being used is #RRGGBB.  RR stands for red, GG stands for green, and BB stands for blue. E.g. </a:t>
            </a:r>
            <a:r>
              <a:rPr lang="en-AU" sz="2400" b="1" dirty="0">
                <a:solidFill>
                  <a:schemeClr val="accent3"/>
                </a:solidFill>
              </a:rPr>
              <a:t>FF0000 = FULL red</a:t>
            </a:r>
          </a:p>
          <a:p>
            <a:pPr>
              <a:lnSpc>
                <a:spcPct val="120000"/>
              </a:lnSpc>
              <a:defRPr/>
            </a:pPr>
            <a:r>
              <a:rPr lang="en-AU" sz="2400" b="1" dirty="0"/>
              <a:t>To represent Media Access Control (MAC) addresses. </a:t>
            </a:r>
            <a:br>
              <a:rPr lang="en-AU" sz="2400" b="1" dirty="0"/>
            </a:br>
            <a:r>
              <a:rPr lang="en-AU" sz="2400" dirty="0"/>
              <a:t>MAC addresses consist of 12-digit hexadecimal numbers and is used to uniquely identify each network adapter.</a:t>
            </a:r>
          </a:p>
          <a:p>
            <a:pPr>
              <a:lnSpc>
                <a:spcPct val="120000"/>
              </a:lnSpc>
              <a:defRPr/>
            </a:pPr>
            <a:r>
              <a:rPr lang="en-AU" sz="2400" b="1" dirty="0"/>
              <a:t>To display error messages. </a:t>
            </a:r>
            <a:br>
              <a:rPr lang="en-AU" sz="2400" b="1" dirty="0"/>
            </a:br>
            <a:r>
              <a:rPr lang="en-AU" sz="2400" dirty="0"/>
              <a:t>Hexadecimals are used to define the memory location of the error.  This is useful for programmers in finding and fixing errors.</a:t>
            </a:r>
          </a:p>
        </p:txBody>
      </p:sp>
    </p:spTree>
    <p:extLst>
      <p:ext uri="{BB962C8B-B14F-4D97-AF65-F5344CB8AC3E}">
        <p14:creationId xmlns:p14="http://schemas.microsoft.com/office/powerpoint/2010/main" val="86082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769C-2DB1-0D04-7DBE-70D5659C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7" y="126032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Octal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B832-3AEA-7812-16A6-26D82C94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7" y="1155311"/>
            <a:ext cx="5476980" cy="4547377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800" dirty="0"/>
              <a:t>Octal numbers are similar to hexadecimal but only have 8 digits </a:t>
            </a:r>
          </a:p>
          <a:p>
            <a:pPr marL="0" indent="0" eaLnBrk="1" hangingPunct="1">
              <a:buNone/>
            </a:pPr>
            <a:r>
              <a:rPr lang="en-AU" altLang="en-US" dirty="0"/>
              <a:t>	</a:t>
            </a:r>
            <a:r>
              <a:rPr lang="en-AU" altLang="en-US" sz="2800" dirty="0"/>
              <a:t>from 0 to 7</a:t>
            </a:r>
          </a:p>
          <a:p>
            <a:pPr eaLnBrk="1" hangingPunct="1"/>
            <a:r>
              <a:rPr lang="en-AU" altLang="en-US" sz="2800" dirty="0"/>
              <a:t>Octal digits are made up from groups of 3 bits</a:t>
            </a:r>
            <a:endParaRPr lang="en-AU" altLang="en-US" dirty="0"/>
          </a:p>
          <a:p>
            <a:pPr eaLnBrk="1" hangingPunct="1"/>
            <a:r>
              <a:rPr lang="en-AU" altLang="en-US" sz="2800" dirty="0"/>
              <a:t>The top of the table shows Octal values from 0 </a:t>
            </a:r>
            <a:r>
              <a:rPr lang="en-AU" altLang="en-US" sz="2800"/>
              <a:t>to 7</a:t>
            </a:r>
            <a:endParaRPr lang="en-AU" alt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B429C4-0600-913F-B1C1-34578E3ACE40}"/>
              </a:ext>
            </a:extLst>
          </p:cNvPr>
          <p:cNvSpPr/>
          <p:nvPr/>
        </p:nvSpPr>
        <p:spPr>
          <a:xfrm>
            <a:off x="5848310" y="1084217"/>
            <a:ext cx="4061006" cy="4134396"/>
          </a:xfrm>
          <a:prstGeom prst="roundRect">
            <a:avLst/>
          </a:prstGeom>
          <a:effectLst>
            <a:outerShdw blurRad="50800" dist="508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681796-172B-1BBE-097E-8631D066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66220"/>
              </p:ext>
            </p:extLst>
          </p:nvPr>
        </p:nvGraphicFramePr>
        <p:xfrm>
          <a:off x="6287455" y="1988747"/>
          <a:ext cx="3182715" cy="2682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552">
                  <a:extLst>
                    <a:ext uri="{9D8B030D-6E8A-4147-A177-3AD203B41FA5}">
                      <a16:colId xmlns:a16="http://schemas.microsoft.com/office/drawing/2014/main" val="4173052609"/>
                    </a:ext>
                  </a:extLst>
                </a:gridCol>
                <a:gridCol w="1442570">
                  <a:extLst>
                    <a:ext uri="{9D8B030D-6E8A-4147-A177-3AD203B41FA5}">
                      <a16:colId xmlns:a16="http://schemas.microsoft.com/office/drawing/2014/main" val="1164845760"/>
                    </a:ext>
                  </a:extLst>
                </a:gridCol>
                <a:gridCol w="772593">
                  <a:extLst>
                    <a:ext uri="{9D8B030D-6E8A-4147-A177-3AD203B41FA5}">
                      <a16:colId xmlns:a16="http://schemas.microsoft.com/office/drawing/2014/main" val="3365284032"/>
                    </a:ext>
                  </a:extLst>
                </a:gridCol>
              </a:tblGrid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0 0 0 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0 0 1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52520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0 1 0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88365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0 1 1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33016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1 0 0 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522740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1 0 1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91021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1 1 0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8515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1 1 1</a:t>
                      </a:r>
                      <a:endParaRPr kumimoji="0" lang="en-AU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862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327A91-964F-DC83-6481-C98E89D9FF24}"/>
              </a:ext>
            </a:extLst>
          </p:cNvPr>
          <p:cNvSpPr txBox="1"/>
          <p:nvPr/>
        </p:nvSpPr>
        <p:spPr>
          <a:xfrm>
            <a:off x="6214938" y="15116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Decimal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5D7F2-C132-0DC5-9988-E0EE93C74383}"/>
              </a:ext>
            </a:extLst>
          </p:cNvPr>
          <p:cNvSpPr txBox="1"/>
          <p:nvPr/>
        </p:nvSpPr>
        <p:spPr>
          <a:xfrm>
            <a:off x="7563402" y="1199916"/>
            <a:ext cx="7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Binary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E5E16-037D-7BA6-0A6B-8A2F92A22C05}"/>
              </a:ext>
            </a:extLst>
          </p:cNvPr>
          <p:cNvSpPr txBox="1"/>
          <p:nvPr/>
        </p:nvSpPr>
        <p:spPr>
          <a:xfrm>
            <a:off x="8729493" y="1478583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Octal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A30A6-04CB-AE9F-78B4-2FC69AF0BFD8}"/>
              </a:ext>
            </a:extLst>
          </p:cNvPr>
          <p:cNvSpPr txBox="1"/>
          <p:nvPr/>
        </p:nvSpPr>
        <p:spPr>
          <a:xfrm>
            <a:off x="7556607" y="14906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8 4 2 1 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3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541A2A-4EB9-7CB0-4FB4-3EE315316A3D}"/>
              </a:ext>
            </a:extLst>
          </p:cNvPr>
          <p:cNvSpPr/>
          <p:nvPr/>
        </p:nvSpPr>
        <p:spPr>
          <a:xfrm>
            <a:off x="7033216" y="2198255"/>
            <a:ext cx="4798503" cy="4353887"/>
          </a:xfrm>
          <a:prstGeom prst="roundRect">
            <a:avLst/>
          </a:prstGeom>
          <a:effectLst>
            <a:outerShdw blurRad="50800" dist="1016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B9CFA-4315-80B6-B54A-419919D0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37410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Why use octal?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57D-4E9C-55A0-E264-2D771D8F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561214"/>
            <a:ext cx="6772611" cy="58980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AU" dirty="0"/>
              <a:t>The main advantage of using Octal numbers is that it uses less digits than decimal and Hexadecimal number systems</a:t>
            </a:r>
          </a:p>
          <a:p>
            <a:pPr lvl="1">
              <a:lnSpc>
                <a:spcPct val="120000"/>
              </a:lnSpc>
              <a:defRPr/>
            </a:pPr>
            <a:r>
              <a:rPr lang="en-AU" sz="2800" dirty="0"/>
              <a:t>It has fewer computations and therefore less computational errors </a:t>
            </a:r>
          </a:p>
          <a:p>
            <a:pPr lvl="1">
              <a:lnSpc>
                <a:spcPct val="120000"/>
              </a:lnSpc>
              <a:defRPr/>
            </a:pPr>
            <a:r>
              <a:rPr lang="en-AU" sz="2800" dirty="0"/>
              <a:t>It uses only 3 bits to represent any digit in binary and it is easy to convert from octal to binary and vice-versa</a:t>
            </a:r>
            <a:endParaRPr lang="en-AU" dirty="0"/>
          </a:p>
          <a:p>
            <a:pPr marL="0" indent="0">
              <a:buNone/>
              <a:defRPr/>
            </a:pPr>
            <a:r>
              <a:rPr lang="en-AU" b="1" dirty="0">
                <a:solidFill>
                  <a:schemeClr val="accent3"/>
                </a:solidFill>
              </a:rPr>
              <a:t>Uses</a:t>
            </a:r>
          </a:p>
          <a:p>
            <a:pPr lvl="1">
              <a:lnSpc>
                <a:spcPct val="120000"/>
              </a:lnSpc>
              <a:defRPr/>
            </a:pPr>
            <a:r>
              <a:rPr lang="en-AU" sz="3000" dirty="0"/>
              <a:t>Octal is best used when the number of bits in </a:t>
            </a:r>
            <a:br>
              <a:rPr lang="en-AU" sz="3000" dirty="0"/>
            </a:br>
            <a:r>
              <a:rPr lang="en-AU" sz="3000" dirty="0"/>
              <a:t>one word is a multiple of 3 </a:t>
            </a:r>
          </a:p>
          <a:p>
            <a:pPr lvl="1">
              <a:lnSpc>
                <a:spcPct val="120000"/>
              </a:lnSpc>
              <a:defRPr/>
            </a:pPr>
            <a:r>
              <a:rPr lang="en-AU" sz="3000" dirty="0"/>
              <a:t>For example, it has  been used:</a:t>
            </a:r>
          </a:p>
          <a:p>
            <a:pPr lvl="2">
              <a:lnSpc>
                <a:spcPct val="120000"/>
              </a:lnSpc>
              <a:defRPr/>
            </a:pPr>
            <a:r>
              <a:rPr lang="en-AU" sz="2600" dirty="0"/>
              <a:t>As a shorthand for representing file permissions on UNIX systems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AU" sz="2600" b="1" dirty="0">
                <a:solidFill>
                  <a:schemeClr val="accent3"/>
                </a:solidFill>
              </a:rPr>
              <a:t>     777</a:t>
            </a:r>
            <a:r>
              <a:rPr lang="en-AU" sz="2600" dirty="0"/>
              <a:t> =         </a:t>
            </a:r>
            <a:r>
              <a:rPr lang="en-AU" sz="2600" b="1" dirty="0">
                <a:solidFill>
                  <a:schemeClr val="accent3"/>
                </a:solidFill>
              </a:rPr>
              <a:t>111         111           111 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AU" sz="2600" dirty="0"/>
              <a:t>                     world  /  group  /  individual</a:t>
            </a:r>
          </a:p>
          <a:p>
            <a:pPr lvl="2">
              <a:lnSpc>
                <a:spcPct val="120000"/>
              </a:lnSpc>
              <a:defRPr/>
            </a:pPr>
            <a:r>
              <a:rPr lang="en-AU" sz="2600" dirty="0"/>
              <a:t>Representation of UTF8 numbers, etc.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7F0CDC-6771-6413-7A4C-93AC834D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70383"/>
              </p:ext>
            </p:extLst>
          </p:nvPr>
        </p:nvGraphicFramePr>
        <p:xfrm>
          <a:off x="7321685" y="2893642"/>
          <a:ext cx="4221566" cy="3205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620">
                  <a:extLst>
                    <a:ext uri="{9D8B030D-6E8A-4147-A177-3AD203B41FA5}">
                      <a16:colId xmlns:a16="http://schemas.microsoft.com/office/drawing/2014/main" val="4173052609"/>
                    </a:ext>
                  </a:extLst>
                </a:gridCol>
                <a:gridCol w="856271">
                  <a:extLst>
                    <a:ext uri="{9D8B030D-6E8A-4147-A177-3AD203B41FA5}">
                      <a16:colId xmlns:a16="http://schemas.microsoft.com/office/drawing/2014/main" val="2470519910"/>
                    </a:ext>
                  </a:extLst>
                </a:gridCol>
                <a:gridCol w="2780675">
                  <a:extLst>
                    <a:ext uri="{9D8B030D-6E8A-4147-A177-3AD203B41FA5}">
                      <a16:colId xmlns:a16="http://schemas.microsoft.com/office/drawing/2014/main" val="457680818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0 0 0 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 access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0 0 1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A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xecute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86588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0 1 0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Write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5252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0 1 1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Write / Execute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88365"/>
                  </a:ext>
                </a:extLst>
              </a:tr>
              <a:tr h="431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1 0 0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Read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33016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1 0 1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Read / Execute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035282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1 1 0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Read / Write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83534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1 1 1</a:t>
                      </a:r>
                      <a:endParaRPr kumimoji="0" lang="en-AU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Read / Write / Execute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403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C4FF9C-5E4E-52AC-A18F-F22590167A93}"/>
              </a:ext>
            </a:extLst>
          </p:cNvPr>
          <p:cNvSpPr txBox="1"/>
          <p:nvPr/>
        </p:nvSpPr>
        <p:spPr>
          <a:xfrm>
            <a:off x="9432468" y="2467348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Permission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F65F0-FF10-8CC3-71AD-059211DD0B44}"/>
              </a:ext>
            </a:extLst>
          </p:cNvPr>
          <p:cNvSpPr txBox="1"/>
          <p:nvPr/>
        </p:nvSpPr>
        <p:spPr>
          <a:xfrm>
            <a:off x="7969172" y="2445883"/>
            <a:ext cx="7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Binary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F9BA8-7D1D-00D9-D26E-8B40FC487586}"/>
              </a:ext>
            </a:extLst>
          </p:cNvPr>
          <p:cNvSpPr txBox="1"/>
          <p:nvPr/>
        </p:nvSpPr>
        <p:spPr>
          <a:xfrm>
            <a:off x="7265985" y="2445883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Value</a:t>
            </a:r>
            <a:endParaRPr lang="en-AU" b="1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D57CE-3B25-F59E-9E0E-3D8268B1415C}"/>
              </a:ext>
            </a:extLst>
          </p:cNvPr>
          <p:cNvCxnSpPr>
            <a:cxnSpLocks/>
          </p:cNvCxnSpPr>
          <p:nvPr/>
        </p:nvCxnSpPr>
        <p:spPr>
          <a:xfrm>
            <a:off x="5111870" y="5520153"/>
            <a:ext cx="1672651" cy="0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9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BF56FB-9283-B373-B046-2D41520198EA}"/>
              </a:ext>
            </a:extLst>
          </p:cNvPr>
          <p:cNvSpPr/>
          <p:nvPr/>
        </p:nvSpPr>
        <p:spPr>
          <a:xfrm>
            <a:off x="3581514" y="2553818"/>
            <a:ext cx="4365772" cy="1560350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BBB81-4DE6-C283-F049-7532EB44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67451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Binary Addition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BE55-4FC7-AC94-DFBE-ED0CB5E3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91255"/>
            <a:ext cx="9250296" cy="5180676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800" dirty="0"/>
              <a:t>How do we add up binary numbers?</a:t>
            </a:r>
          </a:p>
          <a:p>
            <a:pPr eaLnBrk="1" hangingPunct="1"/>
            <a:r>
              <a:rPr lang="en-AU" altLang="en-US" sz="2800" dirty="0"/>
              <a:t>We add up each binary place and take any carry over </a:t>
            </a:r>
            <a:br>
              <a:rPr lang="en-AU" altLang="en-US" sz="2800" dirty="0"/>
            </a:br>
            <a:r>
              <a:rPr lang="en-AU" altLang="en-US" sz="2800" dirty="0"/>
              <a:t>into the next column.</a:t>
            </a:r>
          </a:p>
          <a:p>
            <a:pPr marL="0" indent="0" eaLnBrk="1" hangingPunct="1">
              <a:buNone/>
            </a:pPr>
            <a:r>
              <a:rPr lang="en-AU" altLang="en-US" sz="2800" dirty="0">
                <a:solidFill>
                  <a:schemeClr val="accent3"/>
                </a:solidFill>
              </a:rPr>
              <a:t>Example: Single Bit Addition</a:t>
            </a:r>
          </a:p>
          <a:p>
            <a:pPr eaLnBrk="1" hangingPunct="1"/>
            <a:endParaRPr lang="en-AU" altLang="en-US" sz="2800" dirty="0">
              <a:solidFill>
                <a:schemeClr val="accent3"/>
              </a:solidFill>
            </a:endParaRPr>
          </a:p>
          <a:p>
            <a:pPr lvl="1" eaLnBrk="1" hangingPunct="1"/>
            <a:endParaRPr lang="en-AU" altLang="en-US" sz="2000" dirty="0">
              <a:solidFill>
                <a:schemeClr val="accent3"/>
              </a:solidFill>
            </a:endParaRPr>
          </a:p>
          <a:p>
            <a:pPr lvl="1" eaLnBrk="1" hangingPunct="1"/>
            <a:endParaRPr lang="en-AU" altLang="en-US" sz="2000" dirty="0">
              <a:solidFill>
                <a:schemeClr val="accent3"/>
              </a:solidFill>
            </a:endParaRPr>
          </a:p>
          <a:p>
            <a:pPr marL="0" indent="0" eaLnBrk="1" hangingPunct="1">
              <a:buNone/>
            </a:pPr>
            <a:br>
              <a:rPr lang="en-AU" altLang="en-US" sz="2800" dirty="0">
                <a:solidFill>
                  <a:schemeClr val="accent3"/>
                </a:solidFill>
              </a:rPr>
            </a:br>
            <a:r>
              <a:rPr lang="en-AU" altLang="en-US" sz="2800" dirty="0">
                <a:solidFill>
                  <a:schemeClr val="accent3"/>
                </a:solidFill>
              </a:rPr>
              <a:t>Example: Multiple Bit Addition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EE6316-0D06-7AD3-0035-C3D4D6385374}"/>
              </a:ext>
            </a:extLst>
          </p:cNvPr>
          <p:cNvSpPr/>
          <p:nvPr/>
        </p:nvSpPr>
        <p:spPr>
          <a:xfrm>
            <a:off x="1559379" y="4607384"/>
            <a:ext cx="8237764" cy="1786855"/>
          </a:xfrm>
          <a:prstGeom prst="roundRect">
            <a:avLst/>
          </a:prstGeom>
          <a:effectLst>
            <a:outerShdw blurRad="50800" dist="1016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6" name="Group 1028">
            <a:extLst>
              <a:ext uri="{FF2B5EF4-FFF2-40B4-BE49-F238E27FC236}">
                <a16:creationId xmlns:a16="http://schemas.microsoft.com/office/drawing/2014/main" id="{672CD2AC-2447-8D87-1B91-6FFE2313C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56740"/>
              </p:ext>
            </p:extLst>
          </p:nvPr>
        </p:nvGraphicFramePr>
        <p:xfrm>
          <a:off x="3861209" y="2720675"/>
          <a:ext cx="3797064" cy="1349561"/>
        </p:xfrm>
        <a:graphic>
          <a:graphicData uri="http://schemas.openxmlformats.org/drawingml/2006/table">
            <a:tbl>
              <a:tblPr/>
              <a:tblGrid>
                <a:gridCol w="4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A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+  B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3" marB="45733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1078">
            <a:extLst>
              <a:ext uri="{FF2B5EF4-FFF2-40B4-BE49-F238E27FC236}">
                <a16:creationId xmlns:a16="http://schemas.microsoft.com/office/drawing/2014/main" id="{B319A5DC-75D6-772D-2E18-CD473F458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59362"/>
              </p:ext>
            </p:extLst>
          </p:nvPr>
        </p:nvGraphicFramePr>
        <p:xfrm>
          <a:off x="2080627" y="4882648"/>
          <a:ext cx="7358228" cy="1236325"/>
        </p:xfrm>
        <a:graphic>
          <a:graphicData uri="http://schemas.openxmlformats.org/drawingml/2006/table">
            <a:tbl>
              <a:tblPr/>
              <a:tblGrid>
                <a:gridCol w="103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3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4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7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0 0 1 0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0 1 1 1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0 0 1 1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1 0 0 1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9 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A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0 1 0 0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1 1 0 0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0 1 1 1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0 1 1 0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  B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0 1 1 0</a:t>
                      </a:r>
                    </a:p>
                  </a:txBody>
                  <a:tcPr marT="45733" marB="45733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0 0 1 1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1 0 1 0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1 1 1 1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33" marB="457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89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6797-1C32-70C6-F0A4-941BD91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58772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Negative Integers </a:t>
            </a:r>
            <a:r>
              <a:rPr lang="en-GB" altLang="en-US" sz="2700" dirty="0"/>
              <a:t>(Section 4.2)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FB1D-344B-D4C7-7043-C5971037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82576"/>
            <a:ext cx="9895114" cy="19597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So far, we have only dealt with positive integers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We need some way of representing the signs (+ or -)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We could try making the </a:t>
            </a:r>
            <a:r>
              <a:rPr lang="en-AU" altLang="en-US" sz="2400" dirty="0">
                <a:solidFill>
                  <a:schemeClr val="accent3"/>
                </a:solidFill>
              </a:rPr>
              <a:t>most significant bit</a:t>
            </a:r>
            <a:r>
              <a:rPr lang="en-AU" altLang="en-US" sz="2400" dirty="0"/>
              <a:t> (</a:t>
            </a:r>
            <a:r>
              <a:rPr lang="en-AU" altLang="en-US" sz="2400" b="1" dirty="0">
                <a:solidFill>
                  <a:schemeClr val="accent4"/>
                </a:solidFill>
              </a:rPr>
              <a:t>left-most bit</a:t>
            </a:r>
            <a:r>
              <a:rPr lang="en-AU" altLang="en-US" sz="2400" dirty="0"/>
              <a:t>) in a word </a:t>
            </a:r>
            <a:br>
              <a:rPr lang="en-AU" altLang="en-US" sz="2400" dirty="0"/>
            </a:br>
            <a:r>
              <a:rPr lang="en-AU" altLang="en-US" sz="2400" b="1" dirty="0">
                <a:solidFill>
                  <a:schemeClr val="accent3"/>
                </a:solidFill>
              </a:rPr>
              <a:t>0 for positive numbers </a:t>
            </a:r>
            <a:r>
              <a:rPr lang="en-AU" altLang="en-US" sz="2400" dirty="0"/>
              <a:t>and </a:t>
            </a:r>
            <a:r>
              <a:rPr lang="en-AU" altLang="en-US" sz="2400" b="1" dirty="0">
                <a:solidFill>
                  <a:schemeClr val="accent3"/>
                </a:solidFill>
              </a:rPr>
              <a:t>1 for negative numbers</a:t>
            </a:r>
            <a:r>
              <a:rPr lang="en-AU" alt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endParaRPr lang="en-AU" altLang="en-US" sz="1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2"/>
                </a:solidFill>
              </a:rPr>
              <a:t>		 E.g.      +2 =  </a:t>
            </a:r>
            <a:r>
              <a:rPr lang="en-AU" altLang="en-US" b="1" dirty="0">
                <a:solidFill>
                  <a:schemeClr val="accent3"/>
                </a:solidFill>
              </a:rPr>
              <a:t>0</a:t>
            </a:r>
            <a:r>
              <a:rPr lang="en-AU" altLang="en-US" b="1" dirty="0">
                <a:solidFill>
                  <a:schemeClr val="bg2"/>
                </a:solidFill>
              </a:rPr>
              <a:t> </a:t>
            </a:r>
            <a:r>
              <a:rPr lang="en-AU" altLang="en-US" dirty="0">
                <a:solidFill>
                  <a:schemeClr val="bg2"/>
                </a:solidFill>
              </a:rPr>
              <a:t>0 0 0 0 0 1 0	 +127 =  </a:t>
            </a:r>
            <a:r>
              <a:rPr lang="en-AU" altLang="en-US" b="1" dirty="0">
                <a:solidFill>
                  <a:schemeClr val="accent3"/>
                </a:solidFill>
              </a:rPr>
              <a:t>0</a:t>
            </a:r>
            <a:r>
              <a:rPr lang="en-AU" altLang="en-US" b="1" dirty="0">
                <a:solidFill>
                  <a:schemeClr val="bg2"/>
                </a:solidFill>
              </a:rPr>
              <a:t> </a:t>
            </a:r>
            <a:r>
              <a:rPr lang="en-AU" altLang="en-US" dirty="0">
                <a:solidFill>
                  <a:schemeClr val="bg2"/>
                </a:solidFill>
              </a:rPr>
              <a:t>1 1 1 1 1 1 1	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2"/>
                </a:solidFill>
              </a:rPr>
              <a:t>                                  -2 =  </a:t>
            </a:r>
            <a:r>
              <a:rPr lang="en-AU" altLang="en-US" b="1" dirty="0">
                <a:solidFill>
                  <a:schemeClr val="accent3"/>
                </a:solidFill>
              </a:rPr>
              <a:t>1 </a:t>
            </a:r>
            <a:r>
              <a:rPr lang="en-AU" altLang="en-US" dirty="0">
                <a:solidFill>
                  <a:schemeClr val="bg2"/>
                </a:solidFill>
              </a:rPr>
              <a:t>0 0 0 0 0 1 0 	 -127 =  </a:t>
            </a:r>
            <a:r>
              <a:rPr lang="en-AU" altLang="en-US" b="1" dirty="0">
                <a:solidFill>
                  <a:schemeClr val="accent3"/>
                </a:solidFill>
              </a:rPr>
              <a:t>1</a:t>
            </a:r>
            <a:r>
              <a:rPr lang="en-AU" altLang="en-US" b="1" dirty="0">
                <a:solidFill>
                  <a:schemeClr val="bg2"/>
                </a:solidFill>
              </a:rPr>
              <a:t> </a:t>
            </a:r>
            <a:r>
              <a:rPr lang="en-AU" altLang="en-US" dirty="0">
                <a:solidFill>
                  <a:schemeClr val="bg2"/>
                </a:solidFill>
              </a:rPr>
              <a:t>1 1 1 1 1 1 1</a:t>
            </a:r>
            <a:endParaRPr lang="en-AU" altLang="en-US" sz="2000" dirty="0">
              <a:solidFill>
                <a:schemeClr val="bg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0DE6B-4DF2-4FA6-804B-3EC904368BE1}"/>
              </a:ext>
            </a:extLst>
          </p:cNvPr>
          <p:cNvGrpSpPr/>
          <p:nvPr/>
        </p:nvGrpSpPr>
        <p:grpSpPr>
          <a:xfrm>
            <a:off x="1735281" y="2561017"/>
            <a:ext cx="7750609" cy="2655220"/>
            <a:chOff x="1735281" y="2561017"/>
            <a:chExt cx="7750609" cy="26552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19F501-DF2A-CA4E-3B29-8BF827A6204F}"/>
                </a:ext>
              </a:extLst>
            </p:cNvPr>
            <p:cNvSpPr/>
            <p:nvPr/>
          </p:nvSpPr>
          <p:spPr>
            <a:xfrm>
              <a:off x="1735281" y="2561017"/>
              <a:ext cx="7750609" cy="2655220"/>
            </a:xfrm>
            <a:prstGeom prst="roundRect">
              <a:avLst/>
            </a:prstGeom>
            <a:effectLst>
              <a:outerShdw blurRad="50800" dist="101600" dir="18900000" sx="103000" sy="103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sz="2800" dirty="0">
                  <a:solidFill>
                    <a:schemeClr val="accent3"/>
                  </a:solidFill>
                </a:rPr>
                <a:t> 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7CB54B-3DCD-73A1-5300-A7AB1CFE89C0}"/>
                </a:ext>
              </a:extLst>
            </p:cNvPr>
            <p:cNvGrpSpPr/>
            <p:nvPr/>
          </p:nvGrpSpPr>
          <p:grpSpPr>
            <a:xfrm>
              <a:off x="2618510" y="3110593"/>
              <a:ext cx="6315198" cy="636814"/>
              <a:chOff x="2457450" y="3853543"/>
              <a:chExt cx="5731329" cy="63681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CF40E3-45CA-C6AE-BCDF-2C0C64D54206}"/>
                  </a:ext>
                </a:extLst>
              </p:cNvPr>
              <p:cNvSpPr/>
              <p:nvPr/>
            </p:nvSpPr>
            <p:spPr>
              <a:xfrm>
                <a:off x="2457450" y="3853543"/>
                <a:ext cx="5731329" cy="636814"/>
              </a:xfrm>
              <a:prstGeom prst="rect">
                <a:avLst/>
              </a:prstGeom>
              <a:solidFill>
                <a:schemeClr val="bg1"/>
              </a:solidFill>
              <a:ln w="508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938C18-1251-9282-EC4F-CE58079C4931}"/>
                  </a:ext>
                </a:extLst>
              </p:cNvPr>
              <p:cNvCxnSpPr/>
              <p:nvPr/>
            </p:nvCxnSpPr>
            <p:spPr>
              <a:xfrm>
                <a:off x="3457529" y="3853543"/>
                <a:ext cx="0" cy="63681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EBE45B-0E17-A670-33E5-E627BBD3D242}"/>
                </a:ext>
              </a:extLst>
            </p:cNvPr>
            <p:cNvSpPr txBox="1"/>
            <p:nvPr/>
          </p:nvSpPr>
          <p:spPr>
            <a:xfrm>
              <a:off x="2787826" y="2726006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Sign Bit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5A95CF-4867-55C8-AC80-70540609593B}"/>
                </a:ext>
              </a:extLst>
            </p:cNvPr>
            <p:cNvSpPr txBox="1"/>
            <p:nvPr/>
          </p:nvSpPr>
          <p:spPr>
            <a:xfrm>
              <a:off x="5268080" y="2710751"/>
              <a:ext cx="1599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Remaining bits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84D40E-2CB0-D48F-0AA9-FA484F160AB8}"/>
                </a:ext>
              </a:extLst>
            </p:cNvPr>
            <p:cNvSpPr txBox="1"/>
            <p:nvPr/>
          </p:nvSpPr>
          <p:spPr>
            <a:xfrm>
              <a:off x="2189142" y="4296041"/>
              <a:ext cx="20637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0 = positive integer</a:t>
              </a:r>
            </a:p>
            <a:p>
              <a:r>
                <a:rPr lang="en-US" b="1" dirty="0">
                  <a:solidFill>
                    <a:schemeClr val="accent3"/>
                  </a:solidFill>
                </a:rPr>
                <a:t>1 = negative integer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CAC232-DC99-CD2F-FFBF-13F7E06E0962}"/>
                </a:ext>
              </a:extLst>
            </p:cNvPr>
            <p:cNvSpPr txBox="1"/>
            <p:nvPr/>
          </p:nvSpPr>
          <p:spPr>
            <a:xfrm>
              <a:off x="4700914" y="4259330"/>
              <a:ext cx="2580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Magnitude of the integer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420CA6-21A2-9C06-7C7B-329274631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027" y="3808428"/>
              <a:ext cx="0" cy="395548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973ACF-42E3-B231-231B-9552AABA4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8043" y="3808428"/>
              <a:ext cx="0" cy="395548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43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BB81-4DE6-C283-F049-7532EB44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5" y="0"/>
            <a:ext cx="9369334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Negative Integers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9965E-50A0-FCA7-BE4E-D7D47AB472C7}"/>
              </a:ext>
            </a:extLst>
          </p:cNvPr>
          <p:cNvSpPr txBox="1"/>
          <p:nvPr/>
        </p:nvSpPr>
        <p:spPr>
          <a:xfrm>
            <a:off x="2929210" y="597870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Nanotechnology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422335-D1BB-5D0D-471F-7098B28F4138}"/>
              </a:ext>
            </a:extLst>
          </p:cNvPr>
          <p:cNvSpPr/>
          <p:nvPr/>
        </p:nvSpPr>
        <p:spPr>
          <a:xfrm>
            <a:off x="202605" y="665018"/>
            <a:ext cx="10148221" cy="5683016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GB" sz="2800" dirty="0">
                <a:solidFill>
                  <a:schemeClr val="accent3"/>
                </a:solidFill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5B3B51-0FDD-C43D-EBF3-5D4D3623E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53927"/>
              </p:ext>
            </p:extLst>
          </p:nvPr>
        </p:nvGraphicFramePr>
        <p:xfrm>
          <a:off x="526803" y="2623950"/>
          <a:ext cx="8000672" cy="64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84">
                  <a:extLst>
                    <a:ext uri="{9D8B030D-6E8A-4147-A177-3AD203B41FA5}">
                      <a16:colId xmlns:a16="http://schemas.microsoft.com/office/drawing/2014/main" val="17231570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1525999742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762715833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2640536126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4182231518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48453694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1971494721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536070347"/>
                    </a:ext>
                  </a:extLst>
                </a:gridCol>
              </a:tblGrid>
              <a:tr h="6432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616"/>
                  </a:ext>
                </a:extLst>
              </a:tr>
            </a:tbl>
          </a:graphicData>
        </a:graphic>
      </p:graphicFrame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B0C3AA-AFC3-2532-F645-9B3B231BC375}"/>
              </a:ext>
            </a:extLst>
          </p:cNvPr>
          <p:cNvCxnSpPr/>
          <p:nvPr/>
        </p:nvCxnSpPr>
        <p:spPr>
          <a:xfrm rot="5400000" flipH="1" flipV="1">
            <a:off x="3238891" y="4189354"/>
            <a:ext cx="36933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70C6B7-DCDF-4FEB-C1ED-903926150330}"/>
              </a:ext>
            </a:extLst>
          </p:cNvPr>
          <p:cNvSpPr txBox="1"/>
          <p:nvPr/>
        </p:nvSpPr>
        <p:spPr>
          <a:xfrm>
            <a:off x="8654803" y="2629363"/>
            <a:ext cx="156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Value = </a:t>
            </a:r>
            <a:r>
              <a:rPr lang="en-US" sz="2400" b="1" dirty="0">
                <a:solidFill>
                  <a:schemeClr val="accent3"/>
                </a:solidFill>
              </a:rPr>
              <a:t>+ 5</a:t>
            </a:r>
            <a:endParaRPr lang="en-AU" sz="2400" b="1" dirty="0">
              <a:solidFill>
                <a:schemeClr val="accent3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7BF931-4357-7A46-2BE4-3DB449942628}"/>
              </a:ext>
            </a:extLst>
          </p:cNvPr>
          <p:cNvGrpSpPr/>
          <p:nvPr/>
        </p:nvGrpSpPr>
        <p:grpSpPr>
          <a:xfrm>
            <a:off x="526803" y="1506605"/>
            <a:ext cx="7662220" cy="1054281"/>
            <a:chOff x="526802" y="1414961"/>
            <a:chExt cx="7662220" cy="10542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DC297B-D107-83F0-2093-D9B760793FD3}"/>
                </a:ext>
              </a:extLst>
            </p:cNvPr>
            <p:cNvGrpSpPr/>
            <p:nvPr/>
          </p:nvGrpSpPr>
          <p:grpSpPr>
            <a:xfrm>
              <a:off x="526802" y="1414961"/>
              <a:ext cx="5332945" cy="379057"/>
              <a:chOff x="1770744" y="3838757"/>
              <a:chExt cx="5332945" cy="37905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BAF366-8847-CA68-4ABD-9D76C3F0181A}"/>
                  </a:ext>
                </a:extLst>
              </p:cNvPr>
              <p:cNvSpPr txBox="1"/>
              <p:nvPr/>
            </p:nvSpPr>
            <p:spPr>
              <a:xfrm>
                <a:off x="1770744" y="3848482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Sign Bit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A3569C-DA7E-0C73-DA5F-1A9E13A1044D}"/>
                  </a:ext>
                </a:extLst>
              </p:cNvPr>
              <p:cNvSpPr txBox="1"/>
              <p:nvPr/>
            </p:nvSpPr>
            <p:spPr>
              <a:xfrm>
                <a:off x="5468305" y="3838757"/>
                <a:ext cx="1635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Magnitude bits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C0838B-5415-AA4A-CC70-3516D73C5B44}"/>
                </a:ext>
              </a:extLst>
            </p:cNvPr>
            <p:cNvSpPr txBox="1"/>
            <p:nvPr/>
          </p:nvSpPr>
          <p:spPr>
            <a:xfrm>
              <a:off x="691457" y="2007577"/>
              <a:ext cx="7497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+ / -         64          32          16           8             4            2            1</a:t>
              </a:r>
              <a:endParaRPr lang="en-AU" sz="2400" b="1" dirty="0">
                <a:solidFill>
                  <a:schemeClr val="accent4"/>
                </a:solidFill>
              </a:endParaRP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FA82527-F667-549B-5EC9-8266DD02F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58040"/>
              </p:ext>
            </p:extLst>
          </p:nvPr>
        </p:nvGraphicFramePr>
        <p:xfrm>
          <a:off x="526803" y="5060064"/>
          <a:ext cx="8000672" cy="64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84">
                  <a:extLst>
                    <a:ext uri="{9D8B030D-6E8A-4147-A177-3AD203B41FA5}">
                      <a16:colId xmlns:a16="http://schemas.microsoft.com/office/drawing/2014/main" val="17231570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1525999742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762715833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2640536126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4182231518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48453694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1971494721"/>
                    </a:ext>
                  </a:extLst>
                </a:gridCol>
                <a:gridCol w="1000084">
                  <a:extLst>
                    <a:ext uri="{9D8B030D-6E8A-4147-A177-3AD203B41FA5}">
                      <a16:colId xmlns:a16="http://schemas.microsoft.com/office/drawing/2014/main" val="536070347"/>
                    </a:ext>
                  </a:extLst>
                </a:gridCol>
              </a:tblGrid>
              <a:tr h="6432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AU" sz="3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AU" sz="3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61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BD1C375-F4A9-EB78-7F74-D8616F7C81E7}"/>
              </a:ext>
            </a:extLst>
          </p:cNvPr>
          <p:cNvSpPr txBox="1"/>
          <p:nvPr/>
        </p:nvSpPr>
        <p:spPr>
          <a:xfrm>
            <a:off x="8654803" y="5150852"/>
            <a:ext cx="150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Value = </a:t>
            </a:r>
            <a:r>
              <a:rPr lang="en-US" sz="2400" b="1" dirty="0">
                <a:solidFill>
                  <a:schemeClr val="accent3"/>
                </a:solidFill>
              </a:rPr>
              <a:t>- 5</a:t>
            </a:r>
            <a:endParaRPr lang="en-AU" sz="2400" b="1" dirty="0">
              <a:solidFill>
                <a:schemeClr val="accent3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A0C768-91D5-19CC-817C-D455099F87FE}"/>
              </a:ext>
            </a:extLst>
          </p:cNvPr>
          <p:cNvGrpSpPr/>
          <p:nvPr/>
        </p:nvGrpSpPr>
        <p:grpSpPr>
          <a:xfrm>
            <a:off x="526803" y="3899628"/>
            <a:ext cx="7982942" cy="1088918"/>
            <a:chOff x="526803" y="3899628"/>
            <a:chExt cx="7982942" cy="108891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04440E-D0F7-FE48-6759-95B5852B2C6F}"/>
                </a:ext>
              </a:extLst>
            </p:cNvPr>
            <p:cNvGrpSpPr/>
            <p:nvPr/>
          </p:nvGrpSpPr>
          <p:grpSpPr>
            <a:xfrm>
              <a:off x="526803" y="3899628"/>
              <a:ext cx="7982942" cy="835976"/>
              <a:chOff x="1770745" y="3887310"/>
              <a:chExt cx="7982942" cy="83597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157BC5-AD26-51B2-220F-DAAA73F35A53}"/>
                  </a:ext>
                </a:extLst>
              </p:cNvPr>
              <p:cNvSpPr txBox="1"/>
              <p:nvPr/>
            </p:nvSpPr>
            <p:spPr>
              <a:xfrm>
                <a:off x="1770745" y="3887310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Sign Bit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16CE5F2-3587-06AF-0357-1AA1A1D34C6C}"/>
                  </a:ext>
                </a:extLst>
              </p:cNvPr>
              <p:cNvSpPr txBox="1"/>
              <p:nvPr/>
            </p:nvSpPr>
            <p:spPr>
              <a:xfrm>
                <a:off x="5486034" y="3887310"/>
                <a:ext cx="1635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Magnitude bits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536C52E-329D-2346-5D63-82E25EF75E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8303" y="4369508"/>
                <a:ext cx="13086" cy="34814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CFB5CFB-3B93-462E-395E-40117F3C8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8305" y="4368052"/>
                <a:ext cx="6935382" cy="0"/>
              </a:xfrm>
              <a:prstGeom prst="line">
                <a:avLst/>
              </a:prstGeom>
              <a:ln w="508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87295DF-7906-1550-26BF-56B59BCB1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2889" y="4363869"/>
                <a:ext cx="0" cy="359417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99AC2F-A786-106B-AAB3-F9D6A2C525DD}"/>
                </a:ext>
              </a:extLst>
            </p:cNvPr>
            <p:cNvSpPr txBox="1"/>
            <p:nvPr/>
          </p:nvSpPr>
          <p:spPr>
            <a:xfrm>
              <a:off x="691458" y="4526881"/>
              <a:ext cx="7497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+ / -         64          32          16           8             4            2            1</a:t>
              </a:r>
              <a:endParaRPr lang="en-AU" sz="24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7D5EFAB-8E8E-EBEC-A51C-94029D53BB0E}"/>
              </a:ext>
            </a:extLst>
          </p:cNvPr>
          <p:cNvCxnSpPr>
            <a:cxnSpLocks/>
          </p:cNvCxnSpPr>
          <p:nvPr/>
        </p:nvCxnSpPr>
        <p:spPr>
          <a:xfrm flipV="1">
            <a:off x="1592091" y="1946153"/>
            <a:ext cx="13086" cy="34814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9F5262-BF44-AE52-4AE6-91DCA8A5D804}"/>
              </a:ext>
            </a:extLst>
          </p:cNvPr>
          <p:cNvCxnSpPr>
            <a:cxnSpLocks/>
          </p:cNvCxnSpPr>
          <p:nvPr/>
        </p:nvCxnSpPr>
        <p:spPr>
          <a:xfrm>
            <a:off x="1592093" y="1944697"/>
            <a:ext cx="6935382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B86435-4B52-0ABD-6B1E-C85FAC572F6A}"/>
              </a:ext>
            </a:extLst>
          </p:cNvPr>
          <p:cNvCxnSpPr>
            <a:cxnSpLocks/>
          </p:cNvCxnSpPr>
          <p:nvPr/>
        </p:nvCxnSpPr>
        <p:spPr>
          <a:xfrm flipV="1">
            <a:off x="8516677" y="1940514"/>
            <a:ext cx="0" cy="35941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2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5CA580-B3F3-21FB-9ED7-FD627F85664C}"/>
              </a:ext>
            </a:extLst>
          </p:cNvPr>
          <p:cNvGrpSpPr/>
          <p:nvPr/>
        </p:nvGrpSpPr>
        <p:grpSpPr>
          <a:xfrm>
            <a:off x="280336" y="1161146"/>
            <a:ext cx="8037468" cy="1355377"/>
            <a:chOff x="194441" y="935797"/>
            <a:chExt cx="8037468" cy="1355377"/>
          </a:xfrm>
          <a:effectLst>
            <a:outerShdw blurRad="50800" dist="114300" dir="18900000" sx="102000" sy="102000" algn="bl" rotWithShape="0">
              <a:prstClr val="black">
                <a:alpha val="40000"/>
              </a:prstClr>
            </a:outerShdw>
          </a:effectLst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84522CC-2803-E404-D815-DEF5CD758733}"/>
                </a:ext>
              </a:extLst>
            </p:cNvPr>
            <p:cNvSpPr/>
            <p:nvPr/>
          </p:nvSpPr>
          <p:spPr>
            <a:xfrm>
              <a:off x="194441" y="935797"/>
              <a:ext cx="4173513" cy="1355377"/>
            </a:xfrm>
            <a:prstGeom prst="ellips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514FCA-67BB-A053-4805-CF835D7A8EAD}"/>
                </a:ext>
              </a:extLst>
            </p:cNvPr>
            <p:cNvSpPr txBox="1"/>
            <p:nvPr/>
          </p:nvSpPr>
          <p:spPr>
            <a:xfrm>
              <a:off x="519297" y="1126455"/>
              <a:ext cx="3206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lvl="1" indent="0">
                <a:buNone/>
              </a:pPr>
              <a:r>
                <a:rPr lang="en-AU" altLang="en-US" sz="2800" dirty="0">
                  <a:solidFill>
                    <a:schemeClr val="bg2"/>
                  </a:solidFill>
                </a:rPr>
                <a:t>0 = </a:t>
              </a:r>
              <a:r>
                <a:rPr lang="en-AU" altLang="en-US" sz="2800" b="1" dirty="0">
                  <a:solidFill>
                    <a:schemeClr val="accent3"/>
                  </a:solidFill>
                </a:rPr>
                <a:t>0 </a:t>
              </a:r>
              <a:r>
                <a:rPr lang="en-AU" altLang="en-US" sz="2800" dirty="0">
                  <a:solidFill>
                    <a:schemeClr val="bg2"/>
                  </a:solidFill>
                </a:rPr>
                <a:t>0 0 0 0 0 0 0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9B0F7B-E86D-0006-F149-F5FAA110D790}"/>
                </a:ext>
              </a:extLst>
            </p:cNvPr>
            <p:cNvSpPr txBox="1"/>
            <p:nvPr/>
          </p:nvSpPr>
          <p:spPr>
            <a:xfrm>
              <a:off x="519296" y="1586026"/>
              <a:ext cx="320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 indent="0">
                <a:buNone/>
              </a:pPr>
              <a:r>
                <a:rPr lang="en-AU" altLang="en-US" sz="2800" dirty="0">
                  <a:solidFill>
                    <a:schemeClr val="bg2"/>
                  </a:solidFill>
                </a:rPr>
                <a:t>0 = </a:t>
              </a:r>
              <a:r>
                <a:rPr lang="en-AU" altLang="en-US" sz="2800" b="1" dirty="0">
                  <a:solidFill>
                    <a:schemeClr val="accent3"/>
                  </a:solidFill>
                </a:rPr>
                <a:t>0 </a:t>
              </a:r>
              <a:r>
                <a:rPr lang="en-AU" altLang="en-US" sz="2800" dirty="0">
                  <a:solidFill>
                    <a:schemeClr val="bg2"/>
                  </a:solidFill>
                </a:rPr>
                <a:t>0 0 0 0 0 0 0</a:t>
              </a:r>
            </a:p>
          </p:txBody>
        </p:sp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9681448D-496A-C950-7E61-40B27A9D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03" y="1062131"/>
              <a:ext cx="2551906" cy="867903"/>
            </a:xfrm>
            <a:prstGeom prst="cloudCallout">
              <a:avLst>
                <a:gd name="adj1" fmla="val -101119"/>
                <a:gd name="adj2" fmla="val 43019"/>
              </a:avLst>
            </a:prstGeom>
            <a:noFill/>
            <a:ln w="25400">
              <a:solidFill>
                <a:srgbClr val="FF461B"/>
              </a:solidFill>
              <a:round/>
              <a:headEnd/>
              <a:tailEnd/>
            </a:ln>
            <a:effectLst>
              <a:outerShdw blurRad="50800" dist="101600" dir="18900000" sx="104000" sy="104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r>
                <a:rPr lang="en-AU" altLang="en-US" sz="2400" b="1" dirty="0">
                  <a:solidFill>
                    <a:schemeClr val="accent3"/>
                  </a:solidFill>
                </a:rPr>
                <a:t>Hmmm…</a:t>
              </a:r>
              <a:endParaRPr lang="en-AU" altLang="en-US" sz="1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BBB81-4DE6-C283-F049-7532EB44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5" y="35188"/>
            <a:ext cx="9369334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Negative Integers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422335-D1BB-5D0D-471F-7098B28F4138}"/>
              </a:ext>
            </a:extLst>
          </p:cNvPr>
          <p:cNvSpPr/>
          <p:nvPr/>
        </p:nvSpPr>
        <p:spPr>
          <a:xfrm>
            <a:off x="100924" y="2806791"/>
            <a:ext cx="9812004" cy="3699164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GB" sz="2800">
                <a:solidFill>
                  <a:schemeClr val="accent3"/>
                </a:solidFill>
              </a:rPr>
              <a:t>  </a:t>
            </a:r>
            <a:endParaRPr lang="en-GB" sz="2800" dirty="0">
              <a:solidFill>
                <a:schemeClr val="accent3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5B3B51-0FDD-C43D-EBF3-5D4D3623E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9493"/>
              </p:ext>
            </p:extLst>
          </p:nvPr>
        </p:nvGraphicFramePr>
        <p:xfrm>
          <a:off x="557859" y="3860049"/>
          <a:ext cx="7346808" cy="531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51">
                  <a:extLst>
                    <a:ext uri="{9D8B030D-6E8A-4147-A177-3AD203B41FA5}">
                      <a16:colId xmlns:a16="http://schemas.microsoft.com/office/drawing/2014/main" val="17231570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1525999742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762715833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2640536126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4182231518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48453694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1971494721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536070347"/>
                    </a:ext>
                  </a:extLst>
                </a:gridCol>
              </a:tblGrid>
              <a:tr h="5316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61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7570C6B7-DCDF-4FEB-C1ED-903926150330}"/>
              </a:ext>
            </a:extLst>
          </p:cNvPr>
          <p:cNvSpPr txBox="1"/>
          <p:nvPr/>
        </p:nvSpPr>
        <p:spPr>
          <a:xfrm>
            <a:off x="8069323" y="3867807"/>
            <a:ext cx="156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Value = </a:t>
            </a:r>
            <a:r>
              <a:rPr lang="en-US" sz="2400" b="1" dirty="0">
                <a:solidFill>
                  <a:schemeClr val="accent3"/>
                </a:solidFill>
              </a:rPr>
              <a:t>+ 0</a:t>
            </a:r>
            <a:endParaRPr lang="en-AU" sz="2400" b="1" dirty="0">
              <a:solidFill>
                <a:schemeClr val="accent3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7BF931-4357-7A46-2BE4-3DB449942628}"/>
              </a:ext>
            </a:extLst>
          </p:cNvPr>
          <p:cNvGrpSpPr/>
          <p:nvPr/>
        </p:nvGrpSpPr>
        <p:grpSpPr>
          <a:xfrm>
            <a:off x="557859" y="2938576"/>
            <a:ext cx="7189689" cy="909807"/>
            <a:chOff x="526802" y="1610834"/>
            <a:chExt cx="7189689" cy="90980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DC297B-D107-83F0-2093-D9B760793FD3}"/>
                </a:ext>
              </a:extLst>
            </p:cNvPr>
            <p:cNvGrpSpPr/>
            <p:nvPr/>
          </p:nvGrpSpPr>
          <p:grpSpPr>
            <a:xfrm>
              <a:off x="526802" y="1610834"/>
              <a:ext cx="4989577" cy="392873"/>
              <a:chOff x="1770744" y="4034630"/>
              <a:chExt cx="4989577" cy="39287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BAF366-8847-CA68-4ABD-9D76C3F0181A}"/>
                  </a:ext>
                </a:extLst>
              </p:cNvPr>
              <p:cNvSpPr txBox="1"/>
              <p:nvPr/>
            </p:nvSpPr>
            <p:spPr>
              <a:xfrm>
                <a:off x="1770744" y="4058171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Sign Bit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A3569C-DA7E-0C73-DA5F-1A9E13A1044D}"/>
                  </a:ext>
                </a:extLst>
              </p:cNvPr>
              <p:cNvSpPr txBox="1"/>
              <p:nvPr/>
            </p:nvSpPr>
            <p:spPr>
              <a:xfrm>
                <a:off x="5124937" y="4034630"/>
                <a:ext cx="1635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Magnitude bits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C0838B-5415-AA4A-CC70-3516D73C5B44}"/>
                </a:ext>
              </a:extLst>
            </p:cNvPr>
            <p:cNvSpPr txBox="1"/>
            <p:nvPr/>
          </p:nvSpPr>
          <p:spPr>
            <a:xfrm>
              <a:off x="632500" y="2058976"/>
              <a:ext cx="708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+ / -        64         32         16          8           4           2           1</a:t>
              </a:r>
              <a:endParaRPr lang="en-AU" sz="24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7D5EFAB-8E8E-EBEC-A51C-94029D53BB0E}"/>
              </a:ext>
            </a:extLst>
          </p:cNvPr>
          <p:cNvCxnSpPr>
            <a:cxnSpLocks/>
          </p:cNvCxnSpPr>
          <p:nvPr/>
        </p:nvCxnSpPr>
        <p:spPr>
          <a:xfrm flipV="1">
            <a:off x="1501403" y="3348512"/>
            <a:ext cx="13086" cy="34814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9F5262-BF44-AE52-4AE6-91DCA8A5D804}"/>
              </a:ext>
            </a:extLst>
          </p:cNvPr>
          <p:cNvCxnSpPr>
            <a:cxnSpLocks/>
          </p:cNvCxnSpPr>
          <p:nvPr/>
        </p:nvCxnSpPr>
        <p:spPr>
          <a:xfrm>
            <a:off x="1490986" y="3362789"/>
            <a:ext cx="6413681" cy="14333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B86435-4B52-0ABD-6B1E-C85FAC572F6A}"/>
              </a:ext>
            </a:extLst>
          </p:cNvPr>
          <p:cNvCxnSpPr>
            <a:cxnSpLocks/>
          </p:cNvCxnSpPr>
          <p:nvPr/>
        </p:nvCxnSpPr>
        <p:spPr>
          <a:xfrm flipV="1">
            <a:off x="7904667" y="3348512"/>
            <a:ext cx="0" cy="35941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5672027-2869-F996-61AA-830C1B382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96142"/>
              </p:ext>
            </p:extLst>
          </p:nvPr>
        </p:nvGraphicFramePr>
        <p:xfrm>
          <a:off x="589777" y="5671705"/>
          <a:ext cx="7346808" cy="531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51">
                  <a:extLst>
                    <a:ext uri="{9D8B030D-6E8A-4147-A177-3AD203B41FA5}">
                      <a16:colId xmlns:a16="http://schemas.microsoft.com/office/drawing/2014/main" val="17231570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1525999742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762715833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2640536126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4182231518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48453694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1971494721"/>
                    </a:ext>
                  </a:extLst>
                </a:gridCol>
                <a:gridCol w="918351">
                  <a:extLst>
                    <a:ext uri="{9D8B030D-6E8A-4147-A177-3AD203B41FA5}">
                      <a16:colId xmlns:a16="http://schemas.microsoft.com/office/drawing/2014/main" val="536070347"/>
                    </a:ext>
                  </a:extLst>
                </a:gridCol>
              </a:tblGrid>
              <a:tr h="5316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AU" sz="2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6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7D7A277-91BE-04BB-23DD-2D731782EBBF}"/>
              </a:ext>
            </a:extLst>
          </p:cNvPr>
          <p:cNvSpPr txBox="1"/>
          <p:nvPr/>
        </p:nvSpPr>
        <p:spPr>
          <a:xfrm>
            <a:off x="8101241" y="5679463"/>
            <a:ext cx="150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Value = </a:t>
            </a:r>
            <a:r>
              <a:rPr lang="en-US" sz="2400" b="1" dirty="0">
                <a:solidFill>
                  <a:schemeClr val="accent3"/>
                </a:solidFill>
              </a:rPr>
              <a:t>- 0</a:t>
            </a:r>
            <a:endParaRPr lang="en-AU" sz="2400" b="1" dirty="0">
              <a:solidFill>
                <a:schemeClr val="accent3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DC847-693C-6924-8905-0174FFCDB3E0}"/>
              </a:ext>
            </a:extLst>
          </p:cNvPr>
          <p:cNvGrpSpPr/>
          <p:nvPr/>
        </p:nvGrpSpPr>
        <p:grpSpPr>
          <a:xfrm>
            <a:off x="589777" y="4726375"/>
            <a:ext cx="7123307" cy="933664"/>
            <a:chOff x="526802" y="1586977"/>
            <a:chExt cx="7123307" cy="9336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B310F9-BE6F-E129-AB9D-DAE29ABAEAE5}"/>
                </a:ext>
              </a:extLst>
            </p:cNvPr>
            <p:cNvGrpSpPr/>
            <p:nvPr/>
          </p:nvGrpSpPr>
          <p:grpSpPr>
            <a:xfrm>
              <a:off x="526802" y="1586977"/>
              <a:ext cx="4957659" cy="393261"/>
              <a:chOff x="1770744" y="4010773"/>
              <a:chExt cx="4957659" cy="39326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C35EA7-47B3-92E9-19C7-A447C19A1689}"/>
                  </a:ext>
                </a:extLst>
              </p:cNvPr>
              <p:cNvSpPr txBox="1"/>
              <p:nvPr/>
            </p:nvSpPr>
            <p:spPr>
              <a:xfrm>
                <a:off x="1770744" y="4034702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Sign Bit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D0DCF7-BFEB-2857-74EF-4D79C9668911}"/>
                  </a:ext>
                </a:extLst>
              </p:cNvPr>
              <p:cNvSpPr txBox="1"/>
              <p:nvPr/>
            </p:nvSpPr>
            <p:spPr>
              <a:xfrm>
                <a:off x="5093019" y="4010773"/>
                <a:ext cx="1635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Magnitude bits</a:t>
                </a:r>
                <a:endParaRPr lang="en-AU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8A5416-4D51-C146-4210-EA717E731EDF}"/>
                </a:ext>
              </a:extLst>
            </p:cNvPr>
            <p:cNvSpPr txBox="1"/>
            <p:nvPr/>
          </p:nvSpPr>
          <p:spPr>
            <a:xfrm>
              <a:off x="635047" y="2058976"/>
              <a:ext cx="7015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+ / -        64         32         16          8           4           2           1</a:t>
              </a:r>
              <a:endParaRPr lang="en-AU" sz="24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403DC-4838-FD35-7CD7-6E3CB7F11F6E}"/>
              </a:ext>
            </a:extLst>
          </p:cNvPr>
          <p:cNvCxnSpPr>
            <a:cxnSpLocks/>
          </p:cNvCxnSpPr>
          <p:nvPr/>
        </p:nvCxnSpPr>
        <p:spPr>
          <a:xfrm flipV="1">
            <a:off x="1524167" y="5154811"/>
            <a:ext cx="13086" cy="34814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8C46E5-2442-23D5-7162-D12FA2FA7137}"/>
              </a:ext>
            </a:extLst>
          </p:cNvPr>
          <p:cNvCxnSpPr>
            <a:cxnSpLocks/>
          </p:cNvCxnSpPr>
          <p:nvPr/>
        </p:nvCxnSpPr>
        <p:spPr>
          <a:xfrm>
            <a:off x="1522904" y="5174445"/>
            <a:ext cx="6413681" cy="14333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8B57BD-939C-FE8E-2002-56DE96C346A9}"/>
              </a:ext>
            </a:extLst>
          </p:cNvPr>
          <p:cNvCxnSpPr>
            <a:cxnSpLocks/>
          </p:cNvCxnSpPr>
          <p:nvPr/>
        </p:nvCxnSpPr>
        <p:spPr>
          <a:xfrm flipV="1">
            <a:off x="7933770" y="5154811"/>
            <a:ext cx="0" cy="35941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8C66E9-82F9-EA89-DDB3-A539AEEC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5" y="544871"/>
            <a:ext cx="9276432" cy="673911"/>
          </a:xfrm>
          <a:ln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dirty="0"/>
              <a:t>A problem with this approach, there are two zeroes:</a:t>
            </a:r>
            <a:endParaRPr lang="en-AU" altLang="en-US" sz="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485D3-0124-3C99-CE81-80866204A208}"/>
              </a:ext>
            </a:extLst>
          </p:cNvPr>
          <p:cNvSpPr txBox="1"/>
          <p:nvPr/>
        </p:nvSpPr>
        <p:spPr>
          <a:xfrm>
            <a:off x="280335" y="1320477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AU" altLang="en-US" sz="2800" dirty="0">
                <a:solidFill>
                  <a:schemeClr val="bg2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B8D4BA-41B1-4FC9-329F-9AEF798A7D11}"/>
              </a:ext>
            </a:extLst>
          </p:cNvPr>
          <p:cNvSpPr txBox="1"/>
          <p:nvPr/>
        </p:nvSpPr>
        <p:spPr>
          <a:xfrm>
            <a:off x="312052" y="178074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AU" altLang="en-US" sz="2800" dirty="0">
                <a:solidFill>
                  <a:schemeClr val="bg2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24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BF56FB-9283-B373-B046-2D41520198EA}"/>
              </a:ext>
            </a:extLst>
          </p:cNvPr>
          <p:cNvSpPr/>
          <p:nvPr/>
        </p:nvSpPr>
        <p:spPr>
          <a:xfrm>
            <a:off x="2571108" y="3906982"/>
            <a:ext cx="6705486" cy="2202873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BBB81-4DE6-C283-F049-7532EB44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67451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Negative Integers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BE55-4FC7-AC94-DFBE-ED0CB5E3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6" y="591255"/>
            <a:ext cx="9689771" cy="51806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3200" dirty="0"/>
              <a:t>You can view subtraction in terms of addition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3200" dirty="0"/>
              <a:t>		   </a:t>
            </a:r>
            <a:r>
              <a:rPr lang="en-AU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– C</a:t>
            </a:r>
            <a:r>
              <a:rPr lang="en-AU" altLang="en-US" sz="3200" b="1" dirty="0"/>
              <a:t>   </a:t>
            </a:r>
            <a:r>
              <a:rPr lang="en-AU" altLang="en-US" sz="3200" dirty="0"/>
              <a:t>is equivalent to   </a:t>
            </a:r>
            <a:r>
              <a:rPr lang="en-AU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+ (-C)</a:t>
            </a:r>
            <a:endParaRPr lang="en-AU" altLang="en-US" sz="3200" dirty="0"/>
          </a:p>
          <a:p>
            <a:pPr eaLnBrk="1" hangingPunct="1">
              <a:lnSpc>
                <a:spcPct val="90000"/>
              </a:lnSpc>
            </a:pPr>
            <a:r>
              <a:rPr lang="en-AU" altLang="en-US" sz="3200" dirty="0"/>
              <a:t>Let’s try to </a:t>
            </a:r>
            <a:r>
              <a:rPr lang="en-AU" altLang="en-US" sz="3200" b="1" dirty="0">
                <a:solidFill>
                  <a:schemeClr val="accent3"/>
                </a:solidFill>
              </a:rPr>
              <a:t>add +7 to –5 </a:t>
            </a:r>
            <a:r>
              <a:rPr lang="en-AU" altLang="en-US" sz="3200" dirty="0"/>
              <a:t>with binary addition and using the most significant bit as the sign bit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3200" dirty="0"/>
              <a:t>This does </a:t>
            </a:r>
            <a:r>
              <a:rPr lang="en-AU" altLang="en-US" sz="3200" b="1" dirty="0">
                <a:solidFill>
                  <a:schemeClr val="accent4"/>
                </a:solidFill>
              </a:rPr>
              <a:t>not </a:t>
            </a:r>
            <a:r>
              <a:rPr lang="en-AU" altLang="en-US" sz="3200" dirty="0"/>
              <a:t>work. We need some other way of representing negative numbers so addition works correctly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F39E1001-5CC0-1C58-D734-B980E994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47993"/>
              </p:ext>
            </p:extLst>
          </p:nvPr>
        </p:nvGraphicFramePr>
        <p:xfrm>
          <a:off x="2804643" y="4383442"/>
          <a:ext cx="6238412" cy="1554552"/>
        </p:xfrm>
        <a:graphic>
          <a:graphicData uri="http://schemas.openxmlformats.org/drawingml/2006/table">
            <a:tbl>
              <a:tblPr/>
              <a:tblGrid>
                <a:gridCol w="91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032">
                  <a:extLst>
                    <a:ext uri="{9D8B030D-6E8A-4147-A177-3AD203B41FA5}">
                      <a16:colId xmlns:a16="http://schemas.microsoft.com/office/drawing/2014/main" val="1757750339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+7</a:t>
                      </a:r>
                    </a:p>
                  </a:txBody>
                  <a:tcPr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A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0  0  0  0  1  1  1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A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0  0  0  0  1  0  1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+2</a:t>
                      </a:r>
                    </a:p>
                  </a:txBody>
                  <a:tcPr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A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0  0  0  1  1  0  0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= </a:t>
                      </a:r>
                      <a:r>
                        <a:rPr kumimoji="0" lang="en-A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-12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6F6D87-9E6A-1EEF-559D-806DA6315DCC}"/>
              </a:ext>
            </a:extLst>
          </p:cNvPr>
          <p:cNvSpPr txBox="1"/>
          <p:nvPr/>
        </p:nvSpPr>
        <p:spPr>
          <a:xfrm>
            <a:off x="9599261" y="3344372"/>
            <a:ext cx="460382" cy="3154710"/>
          </a:xfrm>
          <a:prstGeom prst="rect">
            <a:avLst/>
          </a:prstGeom>
          <a:noFill/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4"/>
                </a:solidFill>
              </a:rPr>
              <a:t>!</a:t>
            </a:r>
            <a:endParaRPr lang="en-AU" sz="19900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4E2D8-91EB-236F-B4D4-3640AC35928D}"/>
              </a:ext>
            </a:extLst>
          </p:cNvPr>
          <p:cNvSpPr txBox="1"/>
          <p:nvPr/>
        </p:nvSpPr>
        <p:spPr>
          <a:xfrm>
            <a:off x="4473773" y="4026915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+/-  64   32   16     8     4     2     1 </a:t>
            </a:r>
            <a:endParaRPr lang="en-AU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BE-98FF-DB6E-76F4-54EE55E2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7233"/>
            <a:ext cx="9086088" cy="5238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Last Seminar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312B-00C3-1ECC-9F90-90E82FCD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838662"/>
            <a:ext cx="10366496" cy="51806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/>
              <a:t>Topics covered: </a:t>
            </a:r>
          </a:p>
          <a:p>
            <a:pPr eaLnBrk="1" hangingPunct="1"/>
            <a:r>
              <a:rPr lang="en-US" sz="4400" dirty="0"/>
              <a:t>   Basic Components of Computer Systems</a:t>
            </a:r>
          </a:p>
          <a:p>
            <a:pPr eaLnBrk="1" hangingPunct="1"/>
            <a:r>
              <a:rPr lang="en-US" sz="4400" dirty="0"/>
              <a:t>   Evolution of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350152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15347CD-DBB5-5A10-E44B-F2ACEEB63D48}"/>
              </a:ext>
            </a:extLst>
          </p:cNvPr>
          <p:cNvSpPr txBox="1">
            <a:spLocks noChangeArrowheads="1"/>
          </p:cNvSpPr>
          <p:nvPr/>
        </p:nvSpPr>
        <p:spPr>
          <a:xfrm>
            <a:off x="164503" y="622555"/>
            <a:ext cx="10642042" cy="613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Using a sign bit plus binary magnitude does not work.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Let’s try using a sign bit plus the bitwise complement of the magnitude.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The One’s complement of a binary value is defined as follows: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AU" sz="2800" dirty="0"/>
          </a:p>
          <a:p>
            <a:pPr eaLnBrk="1" hangingPunct="1">
              <a:lnSpc>
                <a:spcPct val="90000"/>
              </a:lnSpc>
              <a:defRPr/>
            </a:pPr>
            <a:endParaRPr lang="en-AU" sz="28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br>
              <a:rPr lang="en-AU" sz="1100" dirty="0"/>
            </a:br>
            <a:br>
              <a:rPr lang="en-AU" sz="1100" dirty="0"/>
            </a:br>
            <a:br>
              <a:rPr lang="en-AU" sz="1100" dirty="0"/>
            </a:br>
            <a:endParaRPr lang="en-AU" sz="11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AU" sz="2800" dirty="0"/>
              <a:t>We can apply One’s Complement a binary number by complementing each of its bits (change all the </a:t>
            </a:r>
            <a:r>
              <a:rPr lang="en-AU" sz="2800" b="1" dirty="0">
                <a:solidFill>
                  <a:schemeClr val="accent3"/>
                </a:solidFill>
              </a:rPr>
              <a:t>1</a:t>
            </a:r>
            <a:r>
              <a:rPr lang="en-AU" sz="2800" dirty="0"/>
              <a:t>s to </a:t>
            </a:r>
            <a:r>
              <a:rPr lang="en-AU" sz="2800" b="1" dirty="0">
                <a:solidFill>
                  <a:schemeClr val="accent4"/>
                </a:solidFill>
              </a:rPr>
              <a:t>0</a:t>
            </a:r>
            <a:r>
              <a:rPr lang="en-AU" sz="2800" dirty="0"/>
              <a:t>s and all the </a:t>
            </a:r>
            <a:r>
              <a:rPr lang="en-AU" sz="2800" b="1" dirty="0">
                <a:solidFill>
                  <a:schemeClr val="accent3"/>
                </a:solidFill>
              </a:rPr>
              <a:t>0</a:t>
            </a:r>
            <a:r>
              <a:rPr lang="en-AU" sz="2800" dirty="0"/>
              <a:t>s to </a:t>
            </a:r>
            <a:r>
              <a:rPr lang="en-AU" sz="2800" b="1" dirty="0">
                <a:solidFill>
                  <a:schemeClr val="accent4"/>
                </a:solidFill>
              </a:rPr>
              <a:t>1</a:t>
            </a:r>
            <a:r>
              <a:rPr lang="en-AU" sz="2800" dirty="0"/>
              <a:t>s)</a:t>
            </a:r>
            <a:br>
              <a:rPr lang="en-AU" sz="2800" dirty="0"/>
            </a:br>
            <a:endParaRPr lang="en-AU" sz="1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sz="2800" dirty="0"/>
              <a:t>		</a:t>
            </a:r>
            <a:endParaRPr lang="en-AU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831B82-2097-C2E0-EB12-DA1859219C57}"/>
              </a:ext>
            </a:extLst>
          </p:cNvPr>
          <p:cNvSpPr/>
          <p:nvPr/>
        </p:nvSpPr>
        <p:spPr>
          <a:xfrm>
            <a:off x="3020173" y="2540901"/>
            <a:ext cx="5708190" cy="1753412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BBB81-4DE6-C283-F049-7532EB44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" y="98751"/>
            <a:ext cx="9369334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One’s Complement</a:t>
            </a:r>
            <a:endParaRPr lang="en-AU" dirty="0"/>
          </a:p>
        </p:txBody>
      </p:sp>
      <p:graphicFrame>
        <p:nvGraphicFramePr>
          <p:cNvPr id="14" name="Group 29">
            <a:extLst>
              <a:ext uri="{FF2B5EF4-FFF2-40B4-BE49-F238E27FC236}">
                <a16:creationId xmlns:a16="http://schemas.microsoft.com/office/drawing/2014/main" id="{6C1AD58F-F7D0-02EB-CA1A-20A878883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9232"/>
              </p:ext>
            </p:extLst>
          </p:nvPr>
        </p:nvGraphicFramePr>
        <p:xfrm>
          <a:off x="3624228" y="2743164"/>
          <a:ext cx="4500076" cy="1371672"/>
        </p:xfrm>
        <a:graphic>
          <a:graphicData uri="http://schemas.openxmlformats.org/drawingml/2006/table">
            <a:tbl>
              <a:tblPr/>
              <a:tblGrid>
                <a:gridCol w="146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</a:t>
                      </a:r>
                    </a:p>
                  </a:txBody>
                  <a:tcPr marL="91431" marR="91431"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One’s Complement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1" marR="91431"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1" marR="91431"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1" marR="91431" marT="45732" marB="4573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8695BA-56EC-8898-8DC3-C995256328B6}"/>
              </a:ext>
            </a:extLst>
          </p:cNvPr>
          <p:cNvSpPr/>
          <p:nvPr/>
        </p:nvSpPr>
        <p:spPr>
          <a:xfrm>
            <a:off x="2268621" y="5150752"/>
            <a:ext cx="7211291" cy="1319645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Group 29">
            <a:extLst>
              <a:ext uri="{FF2B5EF4-FFF2-40B4-BE49-F238E27FC236}">
                <a16:creationId xmlns:a16="http://schemas.microsoft.com/office/drawing/2014/main" id="{B477F09F-45BA-55DC-E72D-BBD64E0D5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6271"/>
              </p:ext>
            </p:extLst>
          </p:nvPr>
        </p:nvGraphicFramePr>
        <p:xfrm>
          <a:off x="2665697" y="5353351"/>
          <a:ext cx="6417141" cy="914448"/>
        </p:xfrm>
        <a:graphic>
          <a:graphicData uri="http://schemas.openxmlformats.org/drawingml/2006/table">
            <a:tbl>
              <a:tblPr/>
              <a:tblGrid>
                <a:gridCol w="3259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Value:</a:t>
                      </a:r>
                    </a:p>
                  </a:txBody>
                  <a:tcPr marL="91431" marR="91431"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1  0  0  0  1  1  1</a:t>
                      </a:r>
                    </a:p>
                  </a:txBody>
                  <a:tcPr marL="91431" marR="91431" marT="45732" marB="4573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One’s Complement:</a:t>
                      </a:r>
                    </a:p>
                  </a:txBody>
                  <a:tcPr marL="91431" marR="91431" marT="45732" marB="45732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0  1  1  1  0  0  0</a:t>
                      </a:r>
                    </a:p>
                  </a:txBody>
                  <a:tcPr marL="91431" marR="91431" marT="45732" marB="4573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2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A35301-2BE0-2199-D309-B96235E7A100}"/>
              </a:ext>
            </a:extLst>
          </p:cNvPr>
          <p:cNvSpPr/>
          <p:nvPr/>
        </p:nvSpPr>
        <p:spPr>
          <a:xfrm>
            <a:off x="135964" y="1525459"/>
            <a:ext cx="8656540" cy="939644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sz="2400" dirty="0">
              <a:solidFill>
                <a:schemeClr val="bg2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9EECF3-3316-1B6A-87A1-229C32F73844}"/>
              </a:ext>
            </a:extLst>
          </p:cNvPr>
          <p:cNvSpPr/>
          <p:nvPr/>
        </p:nvSpPr>
        <p:spPr>
          <a:xfrm>
            <a:off x="6090481" y="1496293"/>
            <a:ext cx="2890308" cy="109415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BBB81-4DE6-C283-F049-7532EB44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3" y="78462"/>
            <a:ext cx="9369334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One’s Complement</a:t>
            </a:r>
            <a:endParaRPr lang="en-A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8637967-A11C-D0BC-2C76-DD0323212718}"/>
              </a:ext>
            </a:extLst>
          </p:cNvPr>
          <p:cNvSpPr txBox="1">
            <a:spLocks noChangeArrowheads="1"/>
          </p:cNvSpPr>
          <p:nvPr/>
        </p:nvSpPr>
        <p:spPr>
          <a:xfrm>
            <a:off x="97863" y="698125"/>
            <a:ext cx="9785278" cy="5654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Using a sign bit plus binary magnitude does not work.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Let’s try using a sign bit plus the bitwise complement of the magnitude. </a:t>
            </a:r>
          </a:p>
          <a:p>
            <a:pPr lvl="3" eaLnBrk="1" hangingPunct="1">
              <a:lnSpc>
                <a:spcPct val="90000"/>
              </a:lnSpc>
            </a:pPr>
            <a:endParaRPr lang="en-AU" altLang="en-US" sz="1000" dirty="0"/>
          </a:p>
          <a:p>
            <a:pPr lvl="3" eaLnBrk="1" hangingPunct="1">
              <a:lnSpc>
                <a:spcPct val="90000"/>
              </a:lnSpc>
            </a:pPr>
            <a:endParaRPr lang="en-AU" altLang="en-US" sz="1000" dirty="0"/>
          </a:p>
          <a:p>
            <a:pPr lvl="3" eaLnBrk="1" hangingPunct="1">
              <a:lnSpc>
                <a:spcPct val="90000"/>
              </a:lnSpc>
            </a:pPr>
            <a:endParaRPr lang="en-AU" altLang="en-US" sz="1000" dirty="0"/>
          </a:p>
          <a:p>
            <a:pPr lvl="3" eaLnBrk="1" hangingPunct="1">
              <a:lnSpc>
                <a:spcPct val="90000"/>
              </a:lnSpc>
            </a:pPr>
            <a:endParaRPr lang="en-AU" altLang="en-US" sz="1000" dirty="0"/>
          </a:p>
          <a:p>
            <a:pPr marL="1371600" lvl="3" indent="0" eaLnBrk="1" hangingPunct="1">
              <a:lnSpc>
                <a:spcPct val="90000"/>
              </a:lnSpc>
              <a:buNone/>
            </a:pPr>
            <a:endParaRPr lang="en-AU" altLang="en-US" sz="1000" dirty="0"/>
          </a:p>
          <a:p>
            <a:pPr lvl="3" eaLnBrk="1" hangingPunct="1">
              <a:lnSpc>
                <a:spcPct val="90000"/>
              </a:lnSpc>
            </a:pPr>
            <a:endParaRPr lang="en-AU" altLang="en-US" sz="1000" dirty="0"/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Now let’s try to add some numbers like before</a:t>
            </a:r>
          </a:p>
          <a:p>
            <a:pPr eaLnBrk="1" hangingPunct="1">
              <a:lnSpc>
                <a:spcPct val="90000"/>
              </a:lnSpc>
            </a:pPr>
            <a:endParaRPr lang="en-AU" altLang="en-US" sz="2800" dirty="0"/>
          </a:p>
          <a:p>
            <a:pPr eaLnBrk="1" hangingPunct="1">
              <a:lnSpc>
                <a:spcPct val="90000"/>
              </a:lnSpc>
            </a:pPr>
            <a:endParaRPr lang="en-AU" altLang="en-US" sz="2800" dirty="0"/>
          </a:p>
          <a:p>
            <a:pPr eaLnBrk="1" hangingPunct="1">
              <a:lnSpc>
                <a:spcPct val="90000"/>
              </a:lnSpc>
            </a:pPr>
            <a:endParaRPr lang="en-AU" altLang="en-US" sz="2800" dirty="0"/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Still </a:t>
            </a:r>
            <a:r>
              <a:rPr lang="en-AU" altLang="en-US" dirty="0">
                <a:solidFill>
                  <a:schemeClr val="accent4"/>
                </a:solidFill>
              </a:rPr>
              <a:t>wrong </a:t>
            </a:r>
            <a:r>
              <a:rPr lang="en-AU" altLang="en-US" dirty="0"/>
              <a:t>but closer – we are only out by 1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The clue to what is</a:t>
            </a:r>
            <a:r>
              <a:rPr lang="en-AU" altLang="en-US" dirty="0">
                <a:solidFill>
                  <a:schemeClr val="accent4"/>
                </a:solidFill>
              </a:rPr>
              <a:t> wrong </a:t>
            </a:r>
            <a:r>
              <a:rPr lang="en-AU" altLang="en-US" dirty="0"/>
              <a:t>is due to having </a:t>
            </a:r>
            <a:r>
              <a:rPr lang="en-AU" altLang="en-US" dirty="0">
                <a:sym typeface="Symbol" panose="05050102010706020507" pitchFamily="18" charset="2"/>
              </a:rPr>
              <a:t>2 zeros</a:t>
            </a:r>
            <a:endParaRPr lang="en-AU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3642E-EF41-15D6-B755-E986D855E6A6}"/>
              </a:ext>
            </a:extLst>
          </p:cNvPr>
          <p:cNvSpPr/>
          <p:nvPr/>
        </p:nvSpPr>
        <p:spPr>
          <a:xfrm>
            <a:off x="135964" y="3047636"/>
            <a:ext cx="11705268" cy="2202872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20AFCBA9-7DA5-C211-1EF4-F3445BDAB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71014"/>
              </p:ext>
            </p:extLst>
          </p:nvPr>
        </p:nvGraphicFramePr>
        <p:xfrm>
          <a:off x="350768" y="3536937"/>
          <a:ext cx="4984232" cy="1371672"/>
        </p:xfrm>
        <a:graphic>
          <a:graphicData uri="http://schemas.openxmlformats.org/drawingml/2006/table">
            <a:tbl>
              <a:tblPr/>
              <a:tblGrid>
                <a:gridCol w="55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237677573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1  1  1  1  0  1  1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+6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0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0  0  0  0  1  1  0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+2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0  0  0  0  0  0  1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=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+1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9">
            <a:extLst>
              <a:ext uri="{FF2B5EF4-FFF2-40B4-BE49-F238E27FC236}">
                <a16:creationId xmlns:a16="http://schemas.microsoft.com/office/drawing/2014/main" id="{61DCAF80-304B-B3A9-BFF2-6D2BF6F5F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91786"/>
              </p:ext>
            </p:extLst>
          </p:nvPr>
        </p:nvGraphicFramePr>
        <p:xfrm>
          <a:off x="6461446" y="3536937"/>
          <a:ext cx="4662116" cy="1371672"/>
        </p:xfrm>
        <a:graphic>
          <a:graphicData uri="http://schemas.openxmlformats.org/drawingml/2006/table">
            <a:tbl>
              <a:tblPr/>
              <a:tblGrid>
                <a:gridCol w="53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4270869998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1  1  1  1  1  0  0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1  1  1  1  1  0  1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1  1  1  1  0  0  1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=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-6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41E492-8D8C-F453-58E4-3C849AE27736}"/>
              </a:ext>
            </a:extLst>
          </p:cNvPr>
          <p:cNvSpPr txBox="1"/>
          <p:nvPr/>
        </p:nvSpPr>
        <p:spPr>
          <a:xfrm>
            <a:off x="1477214" y="3167605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+/-  64  32  16   8    4     2    1 </a:t>
            </a:r>
            <a:endParaRPr lang="en-AU" b="1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11275-5BB0-6993-C8EA-FE8C94CF90BE}"/>
              </a:ext>
            </a:extLst>
          </p:cNvPr>
          <p:cNvSpPr txBox="1"/>
          <p:nvPr/>
        </p:nvSpPr>
        <p:spPr>
          <a:xfrm>
            <a:off x="7447250" y="3155813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+/-  64  32  16   8    4     2    1 </a:t>
            </a:r>
            <a:endParaRPr lang="en-AU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27DF4-952E-5A52-3C3B-6B60BDF0E554}"/>
              </a:ext>
            </a:extLst>
          </p:cNvPr>
          <p:cNvGrpSpPr/>
          <p:nvPr/>
        </p:nvGrpSpPr>
        <p:grpSpPr>
          <a:xfrm>
            <a:off x="1131610" y="4585488"/>
            <a:ext cx="345604" cy="228986"/>
            <a:chOff x="4377367" y="-825690"/>
            <a:chExt cx="318750" cy="2649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078F6D-7274-2E48-13D2-9FA96F44DB80}"/>
                </a:ext>
              </a:extLst>
            </p:cNvPr>
            <p:cNvCxnSpPr/>
            <p:nvPr/>
          </p:nvCxnSpPr>
          <p:spPr>
            <a:xfrm>
              <a:off x="4377367" y="-820495"/>
              <a:ext cx="303041" cy="259772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BE8BF4-1D44-5F09-35DA-0517BB1EA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367" y="-825690"/>
              <a:ext cx="318750" cy="264967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4759F-7C61-F0EC-E3F7-6AC517B47D32}"/>
              </a:ext>
            </a:extLst>
          </p:cNvPr>
          <p:cNvGrpSpPr/>
          <p:nvPr/>
        </p:nvGrpSpPr>
        <p:grpSpPr>
          <a:xfrm>
            <a:off x="7220631" y="4585488"/>
            <a:ext cx="345604" cy="228986"/>
            <a:chOff x="4377367" y="-825690"/>
            <a:chExt cx="318750" cy="2649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CFAA800-E59F-EE5E-6160-2BF3DA3DD126}"/>
                </a:ext>
              </a:extLst>
            </p:cNvPr>
            <p:cNvCxnSpPr/>
            <p:nvPr/>
          </p:nvCxnSpPr>
          <p:spPr>
            <a:xfrm>
              <a:off x="4377367" y="-820495"/>
              <a:ext cx="303041" cy="259772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5CCCBF-02DD-9094-BB48-17CFD3C10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367" y="-825690"/>
              <a:ext cx="318750" cy="264967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6E31D3-052D-2AA8-4F74-D5A9E116EA8D}"/>
              </a:ext>
            </a:extLst>
          </p:cNvPr>
          <p:cNvSpPr txBox="1"/>
          <p:nvPr/>
        </p:nvSpPr>
        <p:spPr>
          <a:xfrm>
            <a:off x="5305892" y="2533174"/>
            <a:ext cx="460382" cy="3154710"/>
          </a:xfrm>
          <a:prstGeom prst="rect">
            <a:avLst/>
          </a:prstGeom>
          <a:noFill/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accent4"/>
                </a:solidFill>
              </a:rPr>
              <a:t>!</a:t>
            </a:r>
            <a:endParaRPr lang="en-AU" sz="19900" b="1" dirty="0">
              <a:solidFill>
                <a:schemeClr val="accent4"/>
              </a:solidFill>
            </a:endParaRPr>
          </a:p>
        </p:txBody>
      </p:sp>
      <p:sp>
        <p:nvSpPr>
          <p:cNvPr id="29" name="AutoShape 32">
            <a:extLst>
              <a:ext uri="{FF2B5EF4-FFF2-40B4-BE49-F238E27FC236}">
                <a16:creationId xmlns:a16="http://schemas.microsoft.com/office/drawing/2014/main" id="{4941DA9D-064C-C514-ED5C-F067BCF3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819" y="2099222"/>
            <a:ext cx="2551906" cy="867903"/>
          </a:xfrm>
          <a:prstGeom prst="cloudCallout">
            <a:avLst>
              <a:gd name="adj1" fmla="val -66598"/>
              <a:gd name="adj2" fmla="val -22508"/>
            </a:avLst>
          </a:prstGeom>
          <a:noFill/>
          <a:ln w="25400">
            <a:solidFill>
              <a:srgbClr val="FF461B"/>
            </a:solidFill>
            <a:round/>
            <a:headEnd/>
            <a:tailEnd/>
          </a:ln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2400" b="1" dirty="0">
                <a:solidFill>
                  <a:schemeClr val="accent3"/>
                </a:solidFill>
              </a:rPr>
              <a:t>Hmmm…</a:t>
            </a:r>
            <a:endParaRPr lang="en-AU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9B5C81-8FB0-4937-34A6-DA6123906445}"/>
              </a:ext>
            </a:extLst>
          </p:cNvPr>
          <p:cNvSpPr txBox="1"/>
          <p:nvPr/>
        </p:nvSpPr>
        <p:spPr>
          <a:xfrm>
            <a:off x="-188243" y="1667291"/>
            <a:ext cx="898074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AU" altLang="en-US" sz="2400" b="1" dirty="0">
                <a:solidFill>
                  <a:schemeClr val="bg2"/>
                </a:solidFill>
              </a:rPr>
              <a:t>+2 = 0 0 0 0 0 0 1 0	 +127 = 0 1 1 1 1 1 1 1	 	+0 = 0 0 0 0 0 0 0 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AU" altLang="en-US" sz="2400" b="1" dirty="0">
                <a:solidFill>
                  <a:schemeClr val="bg2"/>
                </a:solidFill>
              </a:rPr>
              <a:t>-2 =  1 1 1 1 1 1 0 1	 -127 =  1 0 0 0 0 0 0 0	  	-0 =  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295027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DFEE3E-8A09-0348-87D9-CC13F1256031}"/>
              </a:ext>
            </a:extLst>
          </p:cNvPr>
          <p:cNvSpPr/>
          <p:nvPr/>
        </p:nvSpPr>
        <p:spPr>
          <a:xfrm>
            <a:off x="327543" y="1316082"/>
            <a:ext cx="9414197" cy="894893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868F4-6E52-7EC4-A205-6FF8939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03" y="67510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Two’s Complement </a:t>
            </a:r>
            <a:r>
              <a:rPr lang="en-GB" altLang="en-US" sz="3600" dirty="0"/>
              <a:t>(Approach 1)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F0529-693B-FCFA-EBD1-3F54A3E4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3" y="591314"/>
            <a:ext cx="10642754" cy="589929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400" dirty="0"/>
              <a:t>Let’s try </a:t>
            </a:r>
            <a:r>
              <a:rPr lang="en-AU" altLang="en-US" sz="2400" b="1" dirty="0">
                <a:solidFill>
                  <a:schemeClr val="accent3"/>
                </a:solidFill>
              </a:rPr>
              <a:t>One’s complement +1 </a:t>
            </a:r>
            <a:r>
              <a:rPr lang="en-AU" altLang="en-US" sz="2400" dirty="0"/>
              <a:t>for negative numbers:</a:t>
            </a:r>
            <a:br>
              <a:rPr lang="en-AU" altLang="en-US" sz="2400" dirty="0"/>
            </a:br>
            <a:r>
              <a:rPr lang="en-AU" altLang="en-US" sz="2400" dirty="0"/>
              <a:t>This is called </a:t>
            </a:r>
            <a:r>
              <a:rPr lang="en-AU" altLang="en-US" sz="2400" b="1" dirty="0">
                <a:solidFill>
                  <a:schemeClr val="accent3"/>
                </a:solidFill>
              </a:rPr>
              <a:t>Two’s complement</a:t>
            </a:r>
          </a:p>
          <a:p>
            <a:pPr eaLnBrk="1" hangingPunct="1"/>
            <a:endParaRPr lang="en-AU" altLang="en-US" sz="2400" dirty="0"/>
          </a:p>
          <a:p>
            <a:pPr marL="0" indent="0" eaLnBrk="1" hangingPunct="1">
              <a:buNone/>
            </a:pPr>
            <a:endParaRPr lang="en-AU" altLang="en-US" sz="2400" dirty="0"/>
          </a:p>
          <a:p>
            <a:pPr eaLnBrk="1" hangingPunct="1"/>
            <a:r>
              <a:rPr lang="en-AU" altLang="en-US" sz="2400" dirty="0"/>
              <a:t>Now let’s try to add some numbers like before</a:t>
            </a:r>
          </a:p>
          <a:p>
            <a:pPr eaLnBrk="1" hangingPunct="1"/>
            <a:endParaRPr lang="en-AU" altLang="en-US" sz="2400" dirty="0"/>
          </a:p>
          <a:p>
            <a:pPr eaLnBrk="1" hangingPunct="1"/>
            <a:endParaRPr lang="en-AU" altLang="en-US" sz="2400" dirty="0"/>
          </a:p>
          <a:p>
            <a:pPr eaLnBrk="1" hangingPunct="1"/>
            <a:endParaRPr lang="en-AU" altLang="en-US" sz="2400" dirty="0"/>
          </a:p>
          <a:p>
            <a:pPr eaLnBrk="1" hangingPunct="1"/>
            <a:endParaRPr lang="en-AU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AU" alt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83BF61-27ED-3ABD-5FA3-C727D7564A0D}"/>
              </a:ext>
            </a:extLst>
          </p:cNvPr>
          <p:cNvSpPr/>
          <p:nvPr/>
        </p:nvSpPr>
        <p:spPr>
          <a:xfrm>
            <a:off x="362632" y="2678025"/>
            <a:ext cx="11034026" cy="3812582"/>
          </a:xfrm>
          <a:prstGeom prst="roundRect">
            <a:avLst/>
          </a:prstGeom>
          <a:effectLst>
            <a:outerShdw blurRad="50800" dist="1016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DBF31B1-DBBC-1548-4691-A327E74C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10857"/>
              </p:ext>
            </p:extLst>
          </p:nvPr>
        </p:nvGraphicFramePr>
        <p:xfrm>
          <a:off x="764835" y="3041731"/>
          <a:ext cx="4956468" cy="1371672"/>
        </p:xfrm>
        <a:graphic>
          <a:graphicData uri="http://schemas.openxmlformats.org/drawingml/2006/table">
            <a:tbl>
              <a:tblPr/>
              <a:tblGrid>
                <a:gridCol w="55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447">
                  <a:extLst>
                    <a:ext uri="{9D8B030D-6E8A-4147-A177-3AD203B41FA5}">
                      <a16:colId xmlns:a16="http://schemas.microsoft.com/office/drawing/2014/main" val="4012988829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+7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0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0  0  0  0  1  1  1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1  1  1  1  0  1  1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+2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0  0  0  0  0  1  0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=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+2</a:t>
                      </a:r>
                      <a:endParaRPr lang="en-AU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FCD6AD-76A7-2307-5DF9-C37E48343293}"/>
              </a:ext>
            </a:extLst>
          </p:cNvPr>
          <p:cNvSpPr txBox="1"/>
          <p:nvPr/>
        </p:nvSpPr>
        <p:spPr>
          <a:xfrm>
            <a:off x="134103" y="1311146"/>
            <a:ext cx="1018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altLang="en-US" sz="1800" dirty="0">
                <a:solidFill>
                  <a:schemeClr val="bg2"/>
                </a:solidFill>
              </a:rPr>
              <a:t>+7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0000111	 +4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0000100 	 +1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0000001 	 -2 = </a:t>
            </a:r>
            <a:r>
              <a:rPr lang="en-AU" altLang="en-US" sz="1800" b="1" dirty="0">
                <a:solidFill>
                  <a:schemeClr val="accent3"/>
                </a:solidFill>
              </a:rPr>
              <a:t>1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1111110	-5 = </a:t>
            </a:r>
            <a:r>
              <a:rPr lang="en-AU" altLang="en-US" sz="1800" b="1" dirty="0">
                <a:solidFill>
                  <a:schemeClr val="accent3"/>
                </a:solidFill>
              </a:rPr>
              <a:t>1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1111011</a:t>
            </a:r>
          </a:p>
          <a:p>
            <a:pPr lvl="1"/>
            <a:r>
              <a:rPr lang="en-AU" altLang="en-US" sz="1800" dirty="0">
                <a:solidFill>
                  <a:schemeClr val="bg2"/>
                </a:solidFill>
              </a:rPr>
              <a:t>+6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0000110	 +3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0000011 	   0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0000000	 -3 = </a:t>
            </a:r>
            <a:r>
              <a:rPr lang="en-AU" altLang="en-US" sz="1800" b="1" dirty="0">
                <a:solidFill>
                  <a:schemeClr val="accent3"/>
                </a:solidFill>
              </a:rPr>
              <a:t>1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1111101 </a:t>
            </a:r>
          </a:p>
          <a:p>
            <a:pPr lvl="1"/>
            <a:r>
              <a:rPr lang="en-AU" altLang="en-US" sz="1800" dirty="0">
                <a:solidFill>
                  <a:schemeClr val="bg2"/>
                </a:solidFill>
              </a:rPr>
              <a:t>+5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0000101	 +2 = </a:t>
            </a:r>
            <a:r>
              <a:rPr lang="en-AU" altLang="en-US" sz="1800" b="1" dirty="0">
                <a:solidFill>
                  <a:schemeClr val="accent3"/>
                </a:solidFill>
              </a:rPr>
              <a:t>0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0000010 	 -1 =  </a:t>
            </a:r>
            <a:r>
              <a:rPr lang="en-AU" altLang="en-US" sz="1800" b="1" dirty="0">
                <a:solidFill>
                  <a:schemeClr val="accent3"/>
                </a:solidFill>
              </a:rPr>
              <a:t>1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1111111 	 -4 = </a:t>
            </a:r>
            <a:r>
              <a:rPr lang="en-AU" altLang="en-US" sz="1800" b="1" dirty="0">
                <a:solidFill>
                  <a:schemeClr val="accent3"/>
                </a:solidFill>
              </a:rPr>
              <a:t>1</a:t>
            </a:r>
            <a:r>
              <a:rPr lang="en-AU" altLang="en-US" sz="1800" b="1" dirty="0">
                <a:solidFill>
                  <a:schemeClr val="bg2"/>
                </a:solidFill>
              </a:rPr>
              <a:t> </a:t>
            </a:r>
            <a:r>
              <a:rPr lang="en-AU" altLang="en-US" sz="1800" dirty="0">
                <a:solidFill>
                  <a:schemeClr val="bg2"/>
                </a:solidFill>
              </a:rPr>
              <a:t>1111100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5C8ED-D144-6E5F-7FF6-AEE790B8683C}"/>
              </a:ext>
            </a:extLst>
          </p:cNvPr>
          <p:cNvSpPr txBox="1"/>
          <p:nvPr/>
        </p:nvSpPr>
        <p:spPr>
          <a:xfrm>
            <a:off x="1992671" y="267680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+/-  64  32  16   8    4     2    1 </a:t>
            </a:r>
            <a:endParaRPr lang="en-AU" b="1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D36914-1854-5BB3-F945-B88F345C2A28}"/>
              </a:ext>
            </a:extLst>
          </p:cNvPr>
          <p:cNvGrpSpPr/>
          <p:nvPr/>
        </p:nvGrpSpPr>
        <p:grpSpPr>
          <a:xfrm>
            <a:off x="1647067" y="4110048"/>
            <a:ext cx="345604" cy="228986"/>
            <a:chOff x="4377367" y="-825690"/>
            <a:chExt cx="318750" cy="2649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4B3F0-1A44-2BBF-C5A6-87E2B6B16A13}"/>
                </a:ext>
              </a:extLst>
            </p:cNvPr>
            <p:cNvCxnSpPr/>
            <p:nvPr/>
          </p:nvCxnSpPr>
          <p:spPr>
            <a:xfrm>
              <a:off x="4377367" y="-820495"/>
              <a:ext cx="303041" cy="259772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C1D338-E0F9-B90C-20DC-264BACD04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367" y="-825690"/>
              <a:ext cx="318750" cy="264967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Group 28">
            <a:extLst>
              <a:ext uri="{FF2B5EF4-FFF2-40B4-BE49-F238E27FC236}">
                <a16:creationId xmlns:a16="http://schemas.microsoft.com/office/drawing/2014/main" id="{C810DDE1-81B2-9F86-DE78-0600CA1C1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90331"/>
              </p:ext>
            </p:extLst>
          </p:nvPr>
        </p:nvGraphicFramePr>
        <p:xfrm>
          <a:off x="6048919" y="3037631"/>
          <a:ext cx="4956467" cy="1371672"/>
        </p:xfrm>
        <a:graphic>
          <a:graphicData uri="http://schemas.openxmlformats.org/drawingml/2006/table">
            <a:tbl>
              <a:tblPr/>
              <a:tblGrid>
                <a:gridCol w="46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93">
                  <a:extLst>
                    <a:ext uri="{9D8B030D-6E8A-4147-A177-3AD203B41FA5}">
                      <a16:colId xmlns:a16="http://schemas.microsoft.com/office/drawing/2014/main" val="1883538044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 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1  1  1  1  1  0  1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 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1  1  1  1  1  1  0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1 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1  1  1  1  0  1  1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=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928B2C3-6856-CADA-7F7E-428F45764912}"/>
              </a:ext>
            </a:extLst>
          </p:cNvPr>
          <p:cNvGrpSpPr/>
          <p:nvPr/>
        </p:nvGrpSpPr>
        <p:grpSpPr>
          <a:xfrm>
            <a:off x="6824509" y="4110048"/>
            <a:ext cx="345604" cy="228986"/>
            <a:chOff x="4377367" y="-825690"/>
            <a:chExt cx="318750" cy="2649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CA4AC3-A77B-2352-C11E-22B01D08EE56}"/>
                </a:ext>
              </a:extLst>
            </p:cNvPr>
            <p:cNvCxnSpPr/>
            <p:nvPr/>
          </p:nvCxnSpPr>
          <p:spPr>
            <a:xfrm>
              <a:off x="4377367" y="-820495"/>
              <a:ext cx="303041" cy="259772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61209E2-9801-1E8C-FA4E-2809A078F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367" y="-825690"/>
              <a:ext cx="318750" cy="264967"/>
            </a:xfrm>
            <a:prstGeom prst="line">
              <a:avLst/>
            </a:prstGeom>
            <a:ln w="5080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626A0B-83B9-F323-40A9-CF05148BB464}"/>
              </a:ext>
            </a:extLst>
          </p:cNvPr>
          <p:cNvSpPr txBox="1"/>
          <p:nvPr/>
        </p:nvSpPr>
        <p:spPr>
          <a:xfrm>
            <a:off x="7170113" y="2688161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+/-  64  32  16   8    4     2    1 </a:t>
            </a:r>
            <a:endParaRPr lang="en-AU" b="1" dirty="0">
              <a:solidFill>
                <a:schemeClr val="accent4"/>
              </a:solidFill>
            </a:endParaRPr>
          </a:p>
        </p:txBody>
      </p:sp>
      <p:graphicFrame>
        <p:nvGraphicFramePr>
          <p:cNvPr id="18" name="Group 52">
            <a:extLst>
              <a:ext uri="{FF2B5EF4-FFF2-40B4-BE49-F238E27FC236}">
                <a16:creationId xmlns:a16="http://schemas.microsoft.com/office/drawing/2014/main" id="{D12EDC50-8FB1-12EC-5F0E-DBEA2896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297158"/>
              </p:ext>
            </p:extLst>
          </p:nvPr>
        </p:nvGraphicFramePr>
        <p:xfrm>
          <a:off x="764835" y="4867152"/>
          <a:ext cx="4852249" cy="1371672"/>
        </p:xfrm>
        <a:graphic>
          <a:graphicData uri="http://schemas.openxmlformats.org/drawingml/2006/table">
            <a:tbl>
              <a:tblPr/>
              <a:tblGrid>
                <a:gridCol w="54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64">
                  <a:extLst>
                    <a:ext uri="{9D8B030D-6E8A-4147-A177-3AD203B41FA5}">
                      <a16:colId xmlns:a16="http://schemas.microsoft.com/office/drawing/2014/main" val="96973539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+3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0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0  0  0  0  0  1  1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1  1  1  1  0  1  1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1  1  1  1  1  1  0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=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2AF7CC2-0F80-2B3B-D006-C80CDCBB3700}"/>
              </a:ext>
            </a:extLst>
          </p:cNvPr>
          <p:cNvSpPr txBox="1"/>
          <p:nvPr/>
        </p:nvSpPr>
        <p:spPr>
          <a:xfrm>
            <a:off x="1931188" y="4532887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+/-   64  32  16   8    4    2    1 </a:t>
            </a:r>
            <a:endParaRPr lang="en-AU" b="1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373DE4-B2F6-A013-1C14-90B6A46C66B7}"/>
              </a:ext>
            </a:extLst>
          </p:cNvPr>
          <p:cNvSpPr txBox="1"/>
          <p:nvPr/>
        </p:nvSpPr>
        <p:spPr>
          <a:xfrm>
            <a:off x="6997311" y="5126789"/>
            <a:ext cx="236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This works!</a:t>
            </a:r>
            <a:endParaRPr lang="en-AU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7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8F4-6E52-7EC4-A205-6FF8939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03" y="67510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Two’s Complement </a:t>
            </a:r>
            <a:r>
              <a:rPr lang="en-GB" altLang="en-US" sz="3600" dirty="0"/>
              <a:t>(Approach 2)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3F0529-693B-FCFA-EBD1-3F54A3E4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3" y="619176"/>
            <a:ext cx="9718351" cy="589929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3200" dirty="0"/>
              <a:t>There is an alternative (simpler) method to obtain the Two’s complement for a number</a:t>
            </a:r>
          </a:p>
          <a:p>
            <a:pPr eaLnBrk="1" hangingPunct="1"/>
            <a:r>
              <a:rPr lang="en-AU" altLang="en-US" sz="3200" dirty="0"/>
              <a:t>The approach is as follows</a:t>
            </a:r>
          </a:p>
          <a:p>
            <a:pPr marL="857250" lvl="1" indent="-457200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AU" altLang="en-US" sz="2800" dirty="0"/>
              <a:t>Start from the right-hand side of the binary number</a:t>
            </a:r>
          </a:p>
          <a:p>
            <a:pPr marL="857250" lvl="1" indent="-457200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AU" altLang="en-US" sz="2800" dirty="0"/>
              <a:t>For all bits to the left of the first </a:t>
            </a:r>
            <a:r>
              <a:rPr lang="en-AU" altLang="en-US" sz="2800" b="1" dirty="0">
                <a:solidFill>
                  <a:schemeClr val="accent3"/>
                </a:solidFill>
              </a:rPr>
              <a:t>1</a:t>
            </a:r>
          </a:p>
          <a:p>
            <a:pPr marL="857250" lvl="1" indent="-457200" eaLnBrk="1" hangingPunct="1">
              <a:buSzPct val="100000"/>
              <a:buFont typeface="Wingdings" panose="05000000000000000000" pitchFamily="2" charset="2"/>
              <a:buNone/>
            </a:pPr>
            <a:r>
              <a:rPr lang="en-AU" altLang="en-US" sz="2800" dirty="0">
                <a:solidFill>
                  <a:srgbClr val="0070C0"/>
                </a:solidFill>
              </a:rPr>
              <a:t>       </a:t>
            </a:r>
            <a:r>
              <a:rPr lang="en-AU" altLang="en-US" dirty="0"/>
              <a:t>2.1 </a:t>
            </a:r>
            <a:r>
              <a:rPr lang="en-AU" altLang="en-US" sz="2800" dirty="0"/>
              <a:t>Change all </a:t>
            </a:r>
            <a:r>
              <a:rPr lang="en-AU" altLang="en-US" sz="2800" b="1" dirty="0">
                <a:solidFill>
                  <a:schemeClr val="accent3"/>
                </a:solidFill>
              </a:rPr>
              <a:t>1</a:t>
            </a:r>
            <a:r>
              <a:rPr lang="en-AU" altLang="en-US" sz="2800" dirty="0"/>
              <a:t>s to </a:t>
            </a:r>
            <a:r>
              <a:rPr lang="en-AU" altLang="en-US" sz="2800" b="1" dirty="0">
                <a:solidFill>
                  <a:schemeClr val="accent4"/>
                </a:solidFill>
              </a:rPr>
              <a:t>0</a:t>
            </a:r>
            <a:r>
              <a:rPr lang="en-AU" altLang="en-US" sz="2800" dirty="0"/>
              <a:t>s and all </a:t>
            </a:r>
            <a:r>
              <a:rPr lang="en-AU" altLang="en-US" sz="2800" b="1" dirty="0">
                <a:solidFill>
                  <a:schemeClr val="accent3"/>
                </a:solidFill>
              </a:rPr>
              <a:t>0</a:t>
            </a:r>
            <a:r>
              <a:rPr lang="en-AU" altLang="en-US" sz="2800" dirty="0"/>
              <a:t>s to </a:t>
            </a:r>
            <a:r>
              <a:rPr lang="en-AU" altLang="en-US" sz="2800" b="1" dirty="0">
                <a:solidFill>
                  <a:schemeClr val="accent4"/>
                </a:solidFill>
              </a:rPr>
              <a:t>1</a:t>
            </a:r>
            <a:r>
              <a:rPr lang="en-AU" altLang="en-US" sz="2800" dirty="0"/>
              <a:t>s</a:t>
            </a:r>
            <a:endParaRPr lang="en-AU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br>
              <a:rPr lang="en-AU" altLang="en-US" sz="1100" dirty="0"/>
            </a:br>
            <a:r>
              <a:rPr lang="en-AU" altLang="en-US" sz="2400" dirty="0" err="1"/>
              <a:t>Eg</a:t>
            </a:r>
            <a:r>
              <a:rPr lang="en-AU" altLang="en-US" sz="2400" dirty="0"/>
              <a:t>:</a:t>
            </a:r>
          </a:p>
          <a:p>
            <a:pPr eaLnBrk="1" hangingPunct="1"/>
            <a:endParaRPr lang="en-AU" altLang="en-US" sz="2400" dirty="0"/>
          </a:p>
          <a:p>
            <a:pPr eaLnBrk="1" hangingPunct="1"/>
            <a:endParaRPr lang="en-AU" altLang="en-US" sz="2400" dirty="0"/>
          </a:p>
          <a:p>
            <a:pPr eaLnBrk="1" hangingPunct="1"/>
            <a:endParaRPr lang="en-AU" alt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83BF61-27ED-3ABD-5FA3-C727D7564A0D}"/>
              </a:ext>
            </a:extLst>
          </p:cNvPr>
          <p:cNvSpPr/>
          <p:nvPr/>
        </p:nvSpPr>
        <p:spPr>
          <a:xfrm>
            <a:off x="1146490" y="3578898"/>
            <a:ext cx="8827828" cy="2659926"/>
          </a:xfrm>
          <a:prstGeom prst="roundRect">
            <a:avLst/>
          </a:prstGeom>
          <a:effectLst>
            <a:outerShdw blurRad="50800" dist="101600" dir="18900000" sx="103000" sy="103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8" name="Group 52">
            <a:extLst>
              <a:ext uri="{FF2B5EF4-FFF2-40B4-BE49-F238E27FC236}">
                <a16:creationId xmlns:a16="http://schemas.microsoft.com/office/drawing/2014/main" id="{D12EDC50-8FB1-12EC-5F0E-DBEA2896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19197"/>
              </p:ext>
            </p:extLst>
          </p:nvPr>
        </p:nvGraphicFramePr>
        <p:xfrm>
          <a:off x="1588137" y="4529494"/>
          <a:ext cx="4350862" cy="1371672"/>
        </p:xfrm>
        <a:graphic>
          <a:graphicData uri="http://schemas.openxmlformats.org/drawingml/2006/table">
            <a:tbl>
              <a:tblPr/>
              <a:tblGrid>
                <a:gridCol w="78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+36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0  0  1  0  0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1  0  0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-36</a:t>
                      </a:r>
                    </a:p>
                  </a:txBody>
                  <a:tcPr marL="91431" marR="91431" marT="45732" marB="45732" horzOverflow="overflow">
                    <a:lnL cap="flat"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1  1  0  1  1  </a:t>
                      </a: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1  0  0</a:t>
                      </a:r>
                    </a:p>
                  </a:txBody>
                  <a:tcPr marL="91431" marR="91431" marT="45732" marB="45732" horzOverflow="overflow">
                    <a:lnL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974BC065-34CF-D726-ACC4-CB580FA5DA46}"/>
              </a:ext>
            </a:extLst>
          </p:cNvPr>
          <p:cNvSpPr/>
          <p:nvPr/>
        </p:nvSpPr>
        <p:spPr>
          <a:xfrm rot="16200000">
            <a:off x="3931881" y="4247608"/>
            <a:ext cx="211741" cy="1723702"/>
          </a:xfrm>
          <a:prstGeom prst="leftBrac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B66D40-4E25-F734-CDB3-A92C778BD6EA}"/>
              </a:ext>
            </a:extLst>
          </p:cNvPr>
          <p:cNvSpPr txBox="1"/>
          <p:nvPr/>
        </p:nvSpPr>
        <p:spPr>
          <a:xfrm>
            <a:off x="5763983" y="3686629"/>
            <a:ext cx="405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 1 from the right hand-side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7E11D8-FEB4-A148-CCEE-FEDD34985AA7}"/>
              </a:ext>
            </a:extLst>
          </p:cNvPr>
          <p:cNvCxnSpPr>
            <a:cxnSpLocks/>
          </p:cNvCxnSpPr>
          <p:nvPr/>
        </p:nvCxnSpPr>
        <p:spPr>
          <a:xfrm flipH="1">
            <a:off x="5087869" y="3985437"/>
            <a:ext cx="525518" cy="463246"/>
          </a:xfrm>
          <a:prstGeom prst="straightConnector1">
            <a:avLst/>
          </a:prstGeom>
          <a:ln w="508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7438E1-31EC-E654-5A4F-FC6A3A82C138}"/>
              </a:ext>
            </a:extLst>
          </p:cNvPr>
          <p:cNvSpPr txBox="1"/>
          <p:nvPr/>
        </p:nvSpPr>
        <p:spPr>
          <a:xfrm>
            <a:off x="6380646" y="5148232"/>
            <a:ext cx="335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Values in </a:t>
            </a:r>
            <a:r>
              <a:rPr lang="en-US" sz="2400" b="1" dirty="0">
                <a:solidFill>
                  <a:schemeClr val="accent4"/>
                </a:solidFill>
              </a:rPr>
              <a:t>red</a:t>
            </a:r>
            <a:r>
              <a:rPr lang="en-US" sz="2400" dirty="0">
                <a:solidFill>
                  <a:schemeClr val="bg1"/>
                </a:solidFill>
              </a:rPr>
              <a:t> have been changed in Step 2.1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DF63B-2FA0-2287-7BAF-A904409A5DF0}"/>
              </a:ext>
            </a:extLst>
          </p:cNvPr>
          <p:cNvSpPr/>
          <p:nvPr/>
        </p:nvSpPr>
        <p:spPr>
          <a:xfrm>
            <a:off x="504497" y="2921876"/>
            <a:ext cx="10762593" cy="3552496"/>
          </a:xfrm>
          <a:prstGeom prst="roundRect">
            <a:avLst/>
          </a:prstGeom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EDF91-65D3-B91F-8476-168DB2C9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58529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Number Representations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F347-4670-2A68-7CF4-D0547B7C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82333"/>
            <a:ext cx="10515600" cy="5180676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Numbers are stored as a word sized set of bits.</a:t>
            </a:r>
          </a:p>
          <a:p>
            <a:pPr eaLnBrk="1" hangingPunct="1"/>
            <a:r>
              <a:rPr lang="en-US" altLang="en-US" sz="2800" dirty="0"/>
              <a:t>It is possible to use both smaller and larger words sizes to represent numbers of different ranges.</a:t>
            </a:r>
          </a:p>
          <a:p>
            <a:pPr eaLnBrk="1" hangingPunct="1"/>
            <a:r>
              <a:rPr lang="en-US" altLang="en-US" sz="2800" dirty="0"/>
              <a:t>Some programming languages (like C) might use the following unsigned and signed data types on a 32-bit word size architecture: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75F05-82CA-595A-4BB4-23959773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7999"/>
              </p:ext>
            </p:extLst>
          </p:nvPr>
        </p:nvGraphicFramePr>
        <p:xfrm>
          <a:off x="1179648" y="3086413"/>
          <a:ext cx="9443821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4952">
                  <a:extLst>
                    <a:ext uri="{9D8B030D-6E8A-4147-A177-3AD203B41FA5}">
                      <a16:colId xmlns:a16="http://schemas.microsoft.com/office/drawing/2014/main" val="4038371018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3852453235"/>
                    </a:ext>
                  </a:extLst>
                </a:gridCol>
                <a:gridCol w="4792717">
                  <a:extLst>
                    <a:ext uri="{9D8B030D-6E8A-4147-A177-3AD203B41FA5}">
                      <a16:colId xmlns:a16="http://schemas.microsoft.com/office/drawing/2014/main" val="215532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3"/>
                          </a:solidFill>
                        </a:rPr>
                        <a:t>Type</a:t>
                      </a:r>
                      <a:endParaRPr lang="en-AU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Number of bits</a:t>
                      </a:r>
                      <a:endParaRPr lang="en-AU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Range </a:t>
                      </a:r>
                      <a:endParaRPr lang="en-AU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3"/>
                          </a:solidFill>
                        </a:rPr>
                        <a:t>Unsigned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 char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0 .. 255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3"/>
                          </a:solidFill>
                        </a:rPr>
                        <a:t>Unsigned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 int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0 .. 65,535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56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accent3"/>
                          </a:solidFill>
                        </a:rPr>
                        <a:t>Unsigned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 long int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0 .. 4,294,967,295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Char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-128 .. +127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short int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-32,768 .. +32,767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48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long int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-2,147,483,648 .. 2,147,483,647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4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1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EF06-F3C7-BE8C-B29E-237B0F57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5167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I/O Data Types and Encoding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8EBC-149C-0B80-C3FF-9A2C9F64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48971"/>
            <a:ext cx="9875402" cy="6220675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3200" dirty="0"/>
              <a:t>I/O devices need to represent a wide range of </a:t>
            </a:r>
            <a:br>
              <a:rPr lang="en-AU" altLang="en-US" sz="3200" dirty="0"/>
            </a:br>
            <a:r>
              <a:rPr lang="en-AU" altLang="en-US" sz="3200" dirty="0"/>
              <a:t>different data types</a:t>
            </a:r>
          </a:p>
          <a:p>
            <a:pPr lvl="1" eaLnBrk="1" hangingPunct="1"/>
            <a:r>
              <a:rPr lang="en-AU" altLang="en-US" sz="2800" dirty="0"/>
              <a:t>Keyboard presses</a:t>
            </a:r>
          </a:p>
          <a:p>
            <a:pPr lvl="1" eaLnBrk="1" hangingPunct="1"/>
            <a:r>
              <a:rPr lang="en-AU" altLang="en-US" sz="2800" dirty="0"/>
              <a:t>On screen text display </a:t>
            </a:r>
          </a:p>
          <a:p>
            <a:pPr lvl="1" eaLnBrk="1" hangingPunct="1"/>
            <a:r>
              <a:rPr lang="en-AU" altLang="en-US" sz="2800" dirty="0"/>
              <a:t>Bitmapped Images and Graphics</a:t>
            </a:r>
          </a:p>
          <a:p>
            <a:pPr lvl="1" eaLnBrk="1" hangingPunct="1"/>
            <a:r>
              <a:rPr lang="en-AU" altLang="en-US" sz="2800" dirty="0"/>
              <a:t>Audio, Video</a:t>
            </a:r>
          </a:p>
          <a:p>
            <a:pPr eaLnBrk="1" hangingPunct="1"/>
            <a:r>
              <a:rPr lang="en-AU" altLang="en-US" sz="3200" dirty="0"/>
              <a:t>A processor needs to be able to process all of these different types</a:t>
            </a:r>
          </a:p>
          <a:p>
            <a:pPr eaLnBrk="1" hangingPunct="1"/>
            <a:r>
              <a:rPr lang="en-AU" altLang="en-US" sz="3200" dirty="0"/>
              <a:t>Hence, each of these data types has its own internal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0235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DF63B-2FA0-2287-7BAF-A904409A5DF0}"/>
              </a:ext>
            </a:extLst>
          </p:cNvPr>
          <p:cNvSpPr/>
          <p:nvPr/>
        </p:nvSpPr>
        <p:spPr>
          <a:xfrm>
            <a:off x="187968" y="3080951"/>
            <a:ext cx="10976575" cy="3393421"/>
          </a:xfrm>
          <a:prstGeom prst="roundRect">
            <a:avLst/>
          </a:prstGeom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EDF91-65D3-B91F-8476-168DB2C9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58529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Character Data </a:t>
            </a:r>
            <a:r>
              <a:rPr lang="en-US" altLang="en-US" sz="2000" dirty="0"/>
              <a:t>(Section 4.4)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F347-4670-2A68-7CF4-D0547B7C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82333"/>
            <a:ext cx="10515600" cy="51806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Keyboard input consists of a series of individual characters</a:t>
            </a:r>
          </a:p>
          <a:p>
            <a:pPr eaLnBrk="1" hangingPunct="1"/>
            <a:r>
              <a:rPr lang="en-US" altLang="en-US" sz="2400" dirty="0"/>
              <a:t>Onscreen text display also consists of characters</a:t>
            </a:r>
          </a:p>
          <a:p>
            <a:pPr eaLnBrk="1" hangingPunct="1"/>
            <a:r>
              <a:rPr lang="en-US" altLang="en-US" sz="2400" dirty="0"/>
              <a:t>Each character is represented using an 8-bit code that is defined by the ASCII standard. There are other standards (Unicode, EBCDIC) not covered in this course.</a:t>
            </a:r>
          </a:p>
          <a:p>
            <a:pPr eaLnBrk="1" hangingPunct="1"/>
            <a:r>
              <a:rPr lang="en-US" altLang="en-US" sz="2400" dirty="0"/>
              <a:t>We can represent a string of characters using a string of hexadecimal words</a:t>
            </a:r>
            <a:r>
              <a:rPr lang="en-US" altLang="en-US" sz="2400" b="1" dirty="0"/>
              <a:t>: </a:t>
            </a:r>
            <a:r>
              <a:rPr lang="en-US" altLang="en-US" sz="2400" b="1" dirty="0">
                <a:solidFill>
                  <a:schemeClr val="accent3"/>
                </a:solidFill>
              </a:rPr>
              <a:t>“Computer1” = 43 6F 6D 70 75 74 65 72 49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54090EC-74CA-7E96-7061-C78D4D454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28733"/>
              </p:ext>
            </p:extLst>
          </p:nvPr>
        </p:nvGraphicFramePr>
        <p:xfrm>
          <a:off x="3000846" y="3354860"/>
          <a:ext cx="7391400" cy="914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56">
            <a:extLst>
              <a:ext uri="{FF2B5EF4-FFF2-40B4-BE49-F238E27FC236}">
                <a16:creationId xmlns:a16="http://schemas.microsoft.com/office/drawing/2014/main" id="{CDE30016-F431-07EB-6A99-D1F573A9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55493"/>
              </p:ext>
            </p:extLst>
          </p:nvPr>
        </p:nvGraphicFramePr>
        <p:xfrm>
          <a:off x="3000846" y="4335864"/>
          <a:ext cx="7391400" cy="914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3EB0A8BB-FD36-4BEF-E370-93FC9F45A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64281"/>
              </p:ext>
            </p:extLst>
          </p:nvPr>
        </p:nvGraphicFramePr>
        <p:xfrm>
          <a:off x="3000846" y="5327396"/>
          <a:ext cx="7391400" cy="914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F9AF73-AB13-FCF4-81AB-C26EECDADD64}"/>
              </a:ext>
            </a:extLst>
          </p:cNvPr>
          <p:cNvSpPr txBox="1"/>
          <p:nvPr/>
        </p:nvSpPr>
        <p:spPr>
          <a:xfrm>
            <a:off x="499776" y="3452081"/>
            <a:ext cx="2280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tables show some parts of the ASCII character set.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characters and their decimal and hexadecimal values are shown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8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3EAE41-C0D6-6B69-82F1-61C8A0481829}"/>
              </a:ext>
            </a:extLst>
          </p:cNvPr>
          <p:cNvSpPr/>
          <p:nvPr/>
        </p:nvSpPr>
        <p:spPr>
          <a:xfrm>
            <a:off x="168165" y="568000"/>
            <a:ext cx="8208580" cy="5916883"/>
          </a:xfrm>
          <a:prstGeom prst="roundRect">
            <a:avLst/>
          </a:prstGeom>
          <a:solidFill>
            <a:schemeClr val="accent2"/>
          </a:solidFill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157C0A-24EE-D27D-A0B9-A993873BE958}"/>
              </a:ext>
            </a:extLst>
          </p:cNvPr>
          <p:cNvSpPr/>
          <p:nvPr/>
        </p:nvSpPr>
        <p:spPr>
          <a:xfrm>
            <a:off x="8855011" y="2220031"/>
            <a:ext cx="2883881" cy="2528179"/>
          </a:xfrm>
          <a:prstGeom prst="roundRect">
            <a:avLst/>
          </a:prstGeom>
          <a:solidFill>
            <a:schemeClr val="accent2"/>
          </a:solidFill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C7EE-C8D7-F683-60B9-D29BCA8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1" y="44196"/>
            <a:ext cx="10676468" cy="5238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ASCII Table</a:t>
            </a:r>
            <a:endParaRPr lang="en-AU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08F6339F-50BB-09D8-31A4-0B8FDE577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2917"/>
              </p:ext>
            </p:extLst>
          </p:nvPr>
        </p:nvGraphicFramePr>
        <p:xfrm>
          <a:off x="908565" y="803600"/>
          <a:ext cx="6705600" cy="548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LSD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5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678059-FCBD-B25E-9A98-1D4FFE6F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60236"/>
              </p:ext>
            </p:extLst>
          </p:nvPr>
        </p:nvGraphicFramePr>
        <p:xfrm>
          <a:off x="9117145" y="2424984"/>
          <a:ext cx="2489713" cy="200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67">
                  <a:extLst>
                    <a:ext uri="{9D8B030D-6E8A-4147-A177-3AD203B41FA5}">
                      <a16:colId xmlns:a16="http://schemas.microsoft.com/office/drawing/2014/main" val="820024208"/>
                    </a:ext>
                  </a:extLst>
                </a:gridCol>
                <a:gridCol w="730418">
                  <a:extLst>
                    <a:ext uri="{9D8B030D-6E8A-4147-A177-3AD203B41FA5}">
                      <a16:colId xmlns:a16="http://schemas.microsoft.com/office/drawing/2014/main" val="3338872103"/>
                    </a:ext>
                  </a:extLst>
                </a:gridCol>
                <a:gridCol w="1371628">
                  <a:extLst>
                    <a:ext uri="{9D8B030D-6E8A-4147-A177-3AD203B41FA5}">
                      <a16:colId xmlns:a16="http://schemas.microsoft.com/office/drawing/2014/main" val="1973286845"/>
                    </a:ext>
                  </a:extLst>
                </a:gridCol>
              </a:tblGrid>
              <a:tr h="288674"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Hex</a:t>
                      </a:r>
                      <a:endParaRPr lang="en-AU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Binary</a:t>
                      </a:r>
                      <a:endParaRPr lang="en-AU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253"/>
                  </a:ext>
                </a:extLst>
              </a:tr>
              <a:tr h="4029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AU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0100 0001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1087"/>
                  </a:ext>
                </a:extLst>
              </a:tr>
              <a:tr h="4029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AU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65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0110 0001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34003"/>
                  </a:ext>
                </a:extLst>
              </a:tr>
              <a:tr h="4029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B</a:t>
                      </a:r>
                      <a:endParaRPr lang="en-AU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42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0100 0010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89499"/>
                  </a:ext>
                </a:extLst>
              </a:tr>
              <a:tr h="4029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b</a:t>
                      </a:r>
                      <a:endParaRPr lang="en-AU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66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0110 0010</a:t>
                      </a:r>
                      <a:endParaRPr lang="en-AU" sz="2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5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1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3EAE41-C0D6-6B69-82F1-61C8A0481829}"/>
              </a:ext>
            </a:extLst>
          </p:cNvPr>
          <p:cNvSpPr/>
          <p:nvPr/>
        </p:nvSpPr>
        <p:spPr>
          <a:xfrm>
            <a:off x="168164" y="2243501"/>
            <a:ext cx="11204028" cy="4199504"/>
          </a:xfrm>
          <a:prstGeom prst="roundRect">
            <a:avLst/>
          </a:prstGeom>
          <a:solidFill>
            <a:schemeClr val="accent2"/>
          </a:solidFill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C7EE-C8D7-F683-60B9-D29BCA8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1" y="44196"/>
            <a:ext cx="1067646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Bitmap Images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8E37-0AC1-DECD-FA6D-89A156DF92B0}"/>
              </a:ext>
            </a:extLst>
          </p:cNvPr>
          <p:cNvSpPr txBox="1"/>
          <p:nvPr/>
        </p:nvSpPr>
        <p:spPr>
          <a:xfrm>
            <a:off x="168165" y="489174"/>
            <a:ext cx="10205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A bitmap image is a 2D array of </a:t>
            </a:r>
            <a:r>
              <a:rPr lang="en-AU" sz="2000" u="sng" dirty="0">
                <a:solidFill>
                  <a:schemeClr val="bg1"/>
                </a:solidFill>
              </a:rPr>
              <a:t>unsigned</a:t>
            </a:r>
            <a:r>
              <a:rPr lang="en-AU" sz="2000" dirty="0">
                <a:solidFill>
                  <a:schemeClr val="bg1"/>
                </a:solidFill>
              </a:rPr>
              <a:t> numbers where each element specifies the colour at that location.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Each individual element in the array is called a </a:t>
            </a:r>
            <a:r>
              <a:rPr lang="en-AU" sz="2000" b="1" dirty="0">
                <a:solidFill>
                  <a:schemeClr val="accent3"/>
                </a:solidFill>
              </a:rPr>
              <a:t>pixel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A computer display is basically just a large bitmap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solidFill>
                  <a:schemeClr val="bg1"/>
                </a:solidFill>
              </a:rPr>
              <a:t>The number of bits used to represent each pixel defines the number of colour shades that the bitmap can contain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6952C69-8282-DCA8-7AD1-8ECD86ED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25305"/>
              </p:ext>
            </p:extLst>
          </p:nvPr>
        </p:nvGraphicFramePr>
        <p:xfrm>
          <a:off x="1870841" y="3815202"/>
          <a:ext cx="3365520" cy="2284890"/>
        </p:xfrm>
        <a:graphic>
          <a:graphicData uri="http://schemas.openxmlformats.org/drawingml/2006/table">
            <a:tbl>
              <a:tblPr/>
              <a:tblGrid>
                <a:gridCol w="28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Group 149">
            <a:extLst>
              <a:ext uri="{FF2B5EF4-FFF2-40B4-BE49-F238E27FC236}">
                <a16:creationId xmlns:a16="http://schemas.microsoft.com/office/drawing/2014/main" id="{CCFC5EAA-23B6-8EE4-E01E-68B3DA9C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25038"/>
              </p:ext>
            </p:extLst>
          </p:nvPr>
        </p:nvGraphicFramePr>
        <p:xfrm>
          <a:off x="2579183" y="2355497"/>
          <a:ext cx="1885946" cy="1310300"/>
        </p:xfrm>
        <a:graphic>
          <a:graphicData uri="http://schemas.openxmlformats.org/drawingml/2006/table">
            <a:tbl>
              <a:tblPr/>
              <a:tblGrid>
                <a:gridCol w="15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73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92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5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Group 294">
            <a:extLst>
              <a:ext uri="{FF2B5EF4-FFF2-40B4-BE49-F238E27FC236}">
                <a16:creationId xmlns:a16="http://schemas.microsoft.com/office/drawing/2014/main" id="{CA5B18B2-B50F-7FAD-BE58-AE82DF06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56969"/>
              </p:ext>
            </p:extLst>
          </p:nvPr>
        </p:nvGraphicFramePr>
        <p:xfrm>
          <a:off x="5980658" y="3827291"/>
          <a:ext cx="3191316" cy="2284890"/>
        </p:xfrm>
        <a:graphic>
          <a:graphicData uri="http://schemas.openxmlformats.org/drawingml/2006/table">
            <a:tbl>
              <a:tblPr/>
              <a:tblGrid>
                <a:gridCol w="2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59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9050" marR="19050" marT="19050" marB="19050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Group 439">
            <a:extLst>
              <a:ext uri="{FF2B5EF4-FFF2-40B4-BE49-F238E27FC236}">
                <a16:creationId xmlns:a16="http://schemas.microsoft.com/office/drawing/2014/main" id="{9878CB24-0FF9-90E7-D5D1-CCB85D6B2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0102"/>
              </p:ext>
            </p:extLst>
          </p:nvPr>
        </p:nvGraphicFramePr>
        <p:xfrm>
          <a:off x="6876148" y="2392905"/>
          <a:ext cx="1665889" cy="1310300"/>
        </p:xfrm>
        <a:graphic>
          <a:graphicData uri="http://schemas.openxmlformats.org/drawingml/2006/table">
            <a:tbl>
              <a:tblPr/>
              <a:tblGrid>
                <a:gridCol w="13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8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22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53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 Box 584">
            <a:extLst>
              <a:ext uri="{FF2B5EF4-FFF2-40B4-BE49-F238E27FC236}">
                <a16:creationId xmlns:a16="http://schemas.microsoft.com/office/drawing/2014/main" id="{6BEDD895-D1E6-8628-FB75-2452CFB9F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50" y="2542202"/>
            <a:ext cx="167225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b="1" dirty="0">
                <a:solidFill>
                  <a:schemeClr val="accent3"/>
                </a:solidFill>
              </a:rPr>
              <a:t>1 bit Image</a:t>
            </a:r>
          </a:p>
          <a:p>
            <a:pPr algn="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b="1" dirty="0">
                <a:solidFill>
                  <a:schemeClr val="accent3"/>
                </a:solidFill>
              </a:rPr>
              <a:t>12 x 10 pixels</a:t>
            </a:r>
          </a:p>
        </p:txBody>
      </p:sp>
      <p:sp>
        <p:nvSpPr>
          <p:cNvPr id="13" name="Text Box 585">
            <a:extLst>
              <a:ext uri="{FF2B5EF4-FFF2-40B4-BE49-F238E27FC236}">
                <a16:creationId xmlns:a16="http://schemas.microsoft.com/office/drawing/2014/main" id="{CDE716D5-05F4-9632-ACF9-40D4099FC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037" y="2542202"/>
            <a:ext cx="167225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b="1" dirty="0">
                <a:solidFill>
                  <a:schemeClr val="accent3"/>
                </a:solidFill>
              </a:rPr>
              <a:t>4-bit Image</a:t>
            </a:r>
          </a:p>
          <a:p>
            <a:pPr algn="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b="1" dirty="0">
                <a:solidFill>
                  <a:schemeClr val="accent3"/>
                </a:solidFill>
              </a:rPr>
              <a:t>12 x 10 pixels</a:t>
            </a:r>
          </a:p>
        </p:txBody>
      </p:sp>
      <p:sp>
        <p:nvSpPr>
          <p:cNvPr id="14" name="Line 586">
            <a:extLst>
              <a:ext uri="{FF2B5EF4-FFF2-40B4-BE49-F238E27FC236}">
                <a16:creationId xmlns:a16="http://schemas.microsoft.com/office/drawing/2014/main" id="{EC5038CF-C1C2-4AC5-71CB-C4A37EA87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841" y="6293599"/>
            <a:ext cx="336552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15" name="Text Box 587">
            <a:extLst>
              <a:ext uri="{FF2B5EF4-FFF2-40B4-BE49-F238E27FC236}">
                <a16:creationId xmlns:a16="http://schemas.microsoft.com/office/drawing/2014/main" id="{565CE18D-5C0F-F112-9918-AD4A68DA6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432" y="6144194"/>
            <a:ext cx="1885946" cy="2988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tIns="10800" bIns="10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b="1" dirty="0">
                <a:solidFill>
                  <a:schemeClr val="accent3"/>
                </a:solidFill>
              </a:rPr>
              <a:t> 12 bits wide </a:t>
            </a:r>
          </a:p>
        </p:txBody>
      </p:sp>
      <p:sp>
        <p:nvSpPr>
          <p:cNvPr id="16" name="Line 588">
            <a:extLst>
              <a:ext uri="{FF2B5EF4-FFF2-40B4-BE49-F238E27FC236}">
                <a16:creationId xmlns:a16="http://schemas.microsoft.com/office/drawing/2014/main" id="{6C70AE77-C648-F1D7-BF1D-DDE4369D6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0658" y="6293490"/>
            <a:ext cx="3191316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AU"/>
          </a:p>
        </p:txBody>
      </p:sp>
      <p:sp>
        <p:nvSpPr>
          <p:cNvPr id="17" name="Text Box 589">
            <a:extLst>
              <a:ext uri="{FF2B5EF4-FFF2-40B4-BE49-F238E27FC236}">
                <a16:creationId xmlns:a16="http://schemas.microsoft.com/office/drawing/2014/main" id="{F3C0318B-66C9-E562-7A19-91F1A45A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646" y="6144194"/>
            <a:ext cx="1742085" cy="2988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tIns="10800" bIns="10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b="1" dirty="0">
                <a:solidFill>
                  <a:schemeClr val="accent3"/>
                </a:solidFill>
              </a:rPr>
              <a:t> 48 bits wide </a:t>
            </a:r>
          </a:p>
        </p:txBody>
      </p:sp>
      <p:sp>
        <p:nvSpPr>
          <p:cNvPr id="18" name="Text Box 590">
            <a:extLst>
              <a:ext uri="{FF2B5EF4-FFF2-40B4-BE49-F238E27FC236}">
                <a16:creationId xmlns:a16="http://schemas.microsoft.com/office/drawing/2014/main" id="{E3FCC895-6E6F-60D9-26A3-D81CF2FCF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3" y="4599881"/>
            <a:ext cx="1050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600" b="1" dirty="0">
                <a:solidFill>
                  <a:schemeClr val="accent3"/>
                </a:solidFill>
              </a:rPr>
              <a:t>0 = black</a:t>
            </a:r>
            <a:br>
              <a:rPr lang="en-AU" altLang="en-US" sz="1600" b="1" dirty="0">
                <a:solidFill>
                  <a:schemeClr val="accent3"/>
                </a:solidFill>
              </a:rPr>
            </a:br>
            <a:r>
              <a:rPr lang="en-AU" altLang="en-US" sz="1600" b="1" dirty="0">
                <a:solidFill>
                  <a:schemeClr val="accent3"/>
                </a:solidFill>
              </a:rPr>
              <a:t>1 = white</a:t>
            </a:r>
          </a:p>
        </p:txBody>
      </p:sp>
      <p:sp>
        <p:nvSpPr>
          <p:cNvPr id="19" name="Text Box 591">
            <a:extLst>
              <a:ext uri="{FF2B5EF4-FFF2-40B4-BE49-F238E27FC236}">
                <a16:creationId xmlns:a16="http://schemas.microsoft.com/office/drawing/2014/main" id="{BD5B3BA7-E845-462E-80FD-38C0034B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252" y="4599881"/>
            <a:ext cx="1062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600" b="1" dirty="0">
                <a:solidFill>
                  <a:schemeClr val="accent3"/>
                </a:solidFill>
              </a:rPr>
              <a:t>0 = black</a:t>
            </a:r>
            <a:br>
              <a:rPr lang="en-AU" altLang="en-US" sz="1600" b="1" dirty="0">
                <a:solidFill>
                  <a:schemeClr val="accent3"/>
                </a:solidFill>
              </a:rPr>
            </a:br>
            <a:r>
              <a:rPr lang="en-AU" altLang="en-US" sz="1600" b="1" dirty="0">
                <a:solidFill>
                  <a:schemeClr val="accent3"/>
                </a:solidFill>
              </a:rPr>
              <a:t>F = white</a:t>
            </a:r>
          </a:p>
        </p:txBody>
      </p:sp>
    </p:spTree>
    <p:extLst>
      <p:ext uri="{BB962C8B-B14F-4D97-AF65-F5344CB8AC3E}">
        <p14:creationId xmlns:p14="http://schemas.microsoft.com/office/powerpoint/2010/main" val="50081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EF06-F3C7-BE8C-B29E-237B0F57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5167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Colour Formats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8EBC-149C-0B80-C3FF-9A2C9F64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48972"/>
            <a:ext cx="9875402" cy="590125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AU" altLang="en-US" dirty="0"/>
              <a:t>Colour bitmaps can be represented in various ways depending on the colour resolution of the output device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b="1" dirty="0"/>
              <a:t>The bit depth</a:t>
            </a:r>
            <a:r>
              <a:rPr lang="en-US" altLang="en-US" dirty="0"/>
              <a:t> (N) determines the number of </a:t>
            </a:r>
            <a:r>
              <a:rPr lang="en-US" altLang="en-US" dirty="0" err="1"/>
              <a:t>colours</a:t>
            </a:r>
            <a:r>
              <a:rPr lang="en-US" altLang="en-US" dirty="0"/>
              <a:t> that can be simultaneously displayed on the screen = </a:t>
            </a:r>
            <a:r>
              <a:rPr lang="en-US" altLang="en-US" dirty="0">
                <a:solidFill>
                  <a:schemeClr val="accent3"/>
                </a:solidFill>
              </a:rPr>
              <a:t>2</a:t>
            </a:r>
            <a:r>
              <a:rPr lang="en-US" altLang="en-US" baseline="30000" dirty="0">
                <a:solidFill>
                  <a:schemeClr val="accent3"/>
                </a:solidFill>
              </a:rPr>
              <a:t>N</a:t>
            </a:r>
            <a:endParaRPr lang="en-AU" altLang="en-US" baseline="30000" dirty="0">
              <a:solidFill>
                <a:schemeClr val="accent3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GB" altLang="en-US" b="1" i="1" dirty="0">
                <a:cs typeface="Times New Roman" panose="02020603050405020304" pitchFamily="18" charset="0"/>
              </a:rPr>
              <a:t>Bitmaps</a:t>
            </a:r>
            <a:r>
              <a:rPr lang="en-GB" altLang="en-US" i="1" dirty="0">
                <a:cs typeface="Times New Roman" panose="02020603050405020304" pitchFamily="18" charset="0"/>
              </a:rPr>
              <a:t> </a:t>
            </a:r>
            <a:r>
              <a:rPr lang="en-GB" altLang="en-US" dirty="0">
                <a:cs typeface="Times New Roman" panose="02020603050405020304" pitchFamily="18" charset="0"/>
              </a:rPr>
              <a:t>– use a single bit to represent each pixel (ON / OFF).</a:t>
            </a: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GB" altLang="en-US" b="1" i="1" dirty="0" err="1">
                <a:cs typeface="Times New Roman" panose="02020603050405020304" pitchFamily="18" charset="0"/>
              </a:rPr>
              <a:t>GreyScale</a:t>
            </a:r>
            <a:r>
              <a:rPr lang="en-GB" altLang="en-US" i="1" dirty="0">
                <a:cs typeface="Times New Roman" panose="02020603050405020304" pitchFamily="18" charset="0"/>
              </a:rPr>
              <a:t> </a:t>
            </a:r>
            <a:r>
              <a:rPr lang="en-GB" altLang="en-US" dirty="0">
                <a:cs typeface="Times New Roman" panose="02020603050405020304" pitchFamily="18" charset="0"/>
              </a:rPr>
              <a:t>– uses up to </a:t>
            </a:r>
            <a:r>
              <a:rPr lang="en-GB" altLang="en-US" dirty="0">
                <a:solidFill>
                  <a:schemeClr val="accent3"/>
                </a:solidFill>
                <a:cs typeface="Times New Roman" panose="02020603050405020304" pitchFamily="18" charset="0"/>
              </a:rPr>
              <a:t>8 bits/pixel </a:t>
            </a:r>
            <a:r>
              <a:rPr lang="en-GB" altLang="en-US" dirty="0">
                <a:cs typeface="Times New Roman" panose="02020603050405020304" pitchFamily="18" charset="0"/>
              </a:rPr>
              <a:t>to generate output from black (0) to white (255).</a:t>
            </a: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GB" altLang="en-US" b="1" i="1" dirty="0">
                <a:cs typeface="Times New Roman" panose="02020603050405020304" pitchFamily="18" charset="0"/>
              </a:rPr>
              <a:t>Colour mapped</a:t>
            </a:r>
            <a:r>
              <a:rPr lang="en-GB" altLang="en-US" i="1" dirty="0">
                <a:cs typeface="Times New Roman" panose="02020603050405020304" pitchFamily="18" charset="0"/>
              </a:rPr>
              <a:t> </a:t>
            </a:r>
            <a:r>
              <a:rPr lang="en-GB" altLang="en-US" dirty="0">
                <a:cs typeface="Times New Roman" panose="02020603050405020304" pitchFamily="18" charset="0"/>
              </a:rPr>
              <a:t>– uses 8 bits for each pixel as an index into a 24-bit colour (RGB) lookup table to display up to 256 colours (restricted version of True Colour)</a:t>
            </a: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GB" altLang="en-US" b="1" i="1" dirty="0">
                <a:cs typeface="Times New Roman" panose="02020603050405020304" pitchFamily="18" charset="0"/>
              </a:rPr>
              <a:t>True Colour </a:t>
            </a:r>
            <a:r>
              <a:rPr lang="en-GB" altLang="en-US" dirty="0">
                <a:cs typeface="Times New Roman" panose="02020603050405020304" pitchFamily="18" charset="0"/>
              </a:rPr>
              <a:t>– uses </a:t>
            </a:r>
            <a:r>
              <a:rPr lang="en-GB" altLang="en-US" dirty="0">
                <a:solidFill>
                  <a:schemeClr val="accent3"/>
                </a:solidFill>
                <a:cs typeface="Times New Roman" panose="02020603050405020304" pitchFamily="18" charset="0"/>
              </a:rPr>
              <a:t>24-bits / pixel</a:t>
            </a:r>
            <a:r>
              <a:rPr lang="en-GB" altLang="en-US" dirty="0">
                <a:cs typeface="Times New Roman" panose="02020603050405020304" pitchFamily="18" charset="0"/>
              </a:rPr>
              <a:t> to represent the 3 primary colour components (R,G,B) using 8 bits each. May also use 5 bits per component (15/16 bit colour).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GB" altLang="en-US" sz="2300" b="1" dirty="0">
                <a:cs typeface="Times New Roman" panose="02020603050405020304" pitchFamily="18" charset="0"/>
              </a:rPr>
              <a:t>Black(0,0,0), White (255,255,255), Red(255,0,0), Blue(0,0,255) etc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GB" altLang="en-US" sz="2300" b="1" dirty="0">
                <a:cs typeface="Times New Roman" panose="02020603050405020304" pitchFamily="18" charset="0"/>
              </a:rPr>
              <a:t>Some formats may use BGR instead of RGB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GB" altLang="en-US" sz="2300" b="1" dirty="0">
                <a:cs typeface="Times New Roman" panose="02020603050405020304" pitchFamily="18" charset="0"/>
              </a:rPr>
              <a:t>Some formats use 32-bits to support an additional </a:t>
            </a:r>
            <a:r>
              <a:rPr lang="en-GB" altLang="en-US" sz="2300" b="1" dirty="0">
                <a:solidFill>
                  <a:schemeClr val="accent3"/>
                </a:solidFill>
                <a:cs typeface="Times New Roman" panose="02020603050405020304" pitchFamily="18" charset="0"/>
              </a:rPr>
              <a:t>alpha channel </a:t>
            </a:r>
            <a:r>
              <a:rPr lang="en-GB" altLang="en-US" sz="2300" b="1" dirty="0">
                <a:cs typeface="Times New Roman" panose="02020603050405020304" pitchFamily="18" charset="0"/>
              </a:rPr>
              <a:t>that specifies transparency for each pixel as well as the RGB colour.</a:t>
            </a:r>
            <a:endParaRPr lang="en-AU" altLang="en-US" sz="23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BE-98FF-DB6E-76F4-54EE55E2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7233"/>
            <a:ext cx="9086088" cy="5238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Seminar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312B-00C3-1ECC-9F90-90E82FCD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838662"/>
            <a:ext cx="10515600" cy="5180676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600" dirty="0"/>
              <a:t>Learning objectives</a:t>
            </a:r>
          </a:p>
          <a:p>
            <a:pPr eaLnBrk="1" hangingPunct="1"/>
            <a:r>
              <a:rPr lang="en-US" sz="3600" dirty="0"/>
              <a:t>Computer data</a:t>
            </a:r>
          </a:p>
          <a:p>
            <a:pPr eaLnBrk="1" hangingPunct="1"/>
            <a:r>
              <a:rPr lang="en-US" sz="3600" dirty="0"/>
              <a:t>Representing binary integers</a:t>
            </a:r>
          </a:p>
          <a:p>
            <a:pPr eaLnBrk="1" hangingPunct="1"/>
            <a:r>
              <a:rPr lang="en-US" sz="3600" dirty="0"/>
              <a:t>Converting from binary to decimal</a:t>
            </a:r>
          </a:p>
          <a:p>
            <a:pPr eaLnBrk="1" hangingPunct="1"/>
            <a:r>
              <a:rPr lang="en-US" sz="3600" dirty="0"/>
              <a:t>Powers in different bases</a:t>
            </a:r>
          </a:p>
          <a:p>
            <a:pPr eaLnBrk="1" hangingPunct="1"/>
            <a:r>
              <a:rPr lang="en-US" sz="3600" dirty="0"/>
              <a:t>Integer word sizes</a:t>
            </a:r>
          </a:p>
          <a:p>
            <a:pPr eaLnBrk="1" hangingPunct="1"/>
            <a:r>
              <a:rPr lang="en-US" sz="3600" dirty="0"/>
              <a:t>Converting from decimal to binary</a:t>
            </a:r>
          </a:p>
          <a:p>
            <a:pPr eaLnBrk="1" hangingPunct="1"/>
            <a:r>
              <a:rPr lang="en-US" sz="3600" dirty="0"/>
              <a:t>Hexadecimal and octal representations</a:t>
            </a:r>
          </a:p>
          <a:p>
            <a:pPr eaLnBrk="1" hangingPunct="1"/>
            <a:r>
              <a:rPr lang="en-US" sz="3600" dirty="0"/>
              <a:t>Binary addition</a:t>
            </a:r>
          </a:p>
          <a:p>
            <a:pPr eaLnBrk="1" hangingPunct="1"/>
            <a:r>
              <a:rPr lang="en-US" sz="3600" dirty="0"/>
              <a:t>Representing negative numbers</a:t>
            </a:r>
          </a:p>
          <a:p>
            <a:pPr eaLnBrk="1" hangingPunct="1"/>
            <a:r>
              <a:rPr lang="en-US" sz="3600" dirty="0"/>
              <a:t>One’s complement and Two’s complement</a:t>
            </a:r>
          </a:p>
          <a:p>
            <a:pPr eaLnBrk="1" hangingPunct="1"/>
            <a:r>
              <a:rPr lang="en-US" sz="3600" dirty="0"/>
              <a:t>Representing character data, images, and audio</a:t>
            </a:r>
          </a:p>
          <a:p>
            <a:pPr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6036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DF63B-2FA0-2287-7BAF-A904409A5DF0}"/>
              </a:ext>
            </a:extLst>
          </p:cNvPr>
          <p:cNvSpPr/>
          <p:nvPr/>
        </p:nvSpPr>
        <p:spPr>
          <a:xfrm>
            <a:off x="291056" y="3657600"/>
            <a:ext cx="10976575" cy="2810174"/>
          </a:xfrm>
          <a:prstGeom prst="roundRect">
            <a:avLst/>
          </a:prstGeom>
          <a:effectLst>
            <a:outerShdw blurRad="50800" dist="1016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EDF91-65D3-B91F-8476-168DB2C9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58529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Audio and Sounds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F347-4670-2A68-7CF4-D0547B7C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82333"/>
            <a:ext cx="10151561" cy="518067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i="1" dirty="0">
                <a:cs typeface="Times New Roman" panose="02020603050405020304" pitchFamily="18" charset="0"/>
              </a:rPr>
              <a:t>Waveform Audio </a:t>
            </a:r>
            <a:r>
              <a:rPr lang="en-US" altLang="en-US" sz="2000" dirty="0">
                <a:cs typeface="Times New Roman" panose="02020603050405020304" pitchFamily="18" charset="0"/>
              </a:rPr>
              <a:t>file format</a:t>
            </a:r>
            <a:r>
              <a:rPr lang="en-US" altLang="en-US" sz="2000" b="1" i="1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is simply a </a:t>
            </a:r>
            <a:r>
              <a:rPr lang="en-US" altLang="en-US" sz="2000" dirty="0" err="1">
                <a:cs typeface="Times New Roman" panose="02020603050405020304" pitchFamily="18" charset="0"/>
              </a:rPr>
              <a:t>digitised</a:t>
            </a:r>
            <a:r>
              <a:rPr lang="en-US" altLang="en-US" sz="2000" dirty="0">
                <a:cs typeface="Times New Roman" panose="02020603050405020304" pitchFamily="18" charset="0"/>
              </a:rPr>
              <a:t> audio sound wave.</a:t>
            </a:r>
          </a:p>
          <a:p>
            <a:pPr algn="just" eaLnBrk="1" hangingPunct="1"/>
            <a:r>
              <a:rPr lang="en-US" altLang="en-US" sz="2000" dirty="0">
                <a:cs typeface="Times New Roman" panose="02020603050405020304" pitchFamily="18" charset="0"/>
              </a:rPr>
              <a:t>Analogue audio is captured using a microphone and converted to digital in the sound card and stored as Pulse Code Modulation (PCM)</a:t>
            </a:r>
          </a:p>
          <a:p>
            <a:pPr algn="just" eaLnBrk="1" hangingPunct="1"/>
            <a:r>
              <a:rPr lang="en-US" altLang="en-US" sz="2000" dirty="0">
                <a:cs typeface="Times New Roman" panose="02020603050405020304" pitchFamily="18" charset="0"/>
              </a:rPr>
              <a:t>Analogue to Digital conversion first takes discrete samples or snapshots of the value of the sound wave in time and then </a:t>
            </a:r>
            <a:r>
              <a:rPr lang="en-US" altLang="en-US" sz="2000" dirty="0" err="1">
                <a:cs typeface="Times New Roman" panose="02020603050405020304" pitchFamily="18" charset="0"/>
              </a:rPr>
              <a:t>quantises</a:t>
            </a:r>
            <a:r>
              <a:rPr lang="en-US" altLang="en-US" sz="2000" dirty="0">
                <a:cs typeface="Times New Roman" panose="02020603050405020304" pitchFamily="18" charset="0"/>
              </a:rPr>
              <a:t> (or converts) the value of each sample into an unsigned number using a pre-determined </a:t>
            </a:r>
            <a:r>
              <a:rPr lang="en-US" altLang="en-US" sz="2000" dirty="0" err="1">
                <a:cs typeface="Times New Roman" panose="02020603050405020304" pitchFamily="18" charset="0"/>
              </a:rPr>
              <a:t>wordsize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sz="2000" dirty="0">
                <a:cs typeface="Times New Roman" panose="02020603050405020304" pitchFamily="18" charset="0"/>
              </a:rPr>
              <a:t>The resulting representation is an array of unsigned words and is called Pulse Code Modulation (PCM)</a:t>
            </a:r>
          </a:p>
          <a:p>
            <a:pPr lvl="1" algn="just" eaLnBrk="1" hangingPunct="1"/>
            <a:r>
              <a:rPr lang="en-US" altLang="en-US" sz="2000" b="1" dirty="0">
                <a:solidFill>
                  <a:schemeClr val="accent3"/>
                </a:solidFill>
                <a:cs typeface="Times New Roman" panose="02020603050405020304" pitchFamily="18" charset="0"/>
              </a:rPr>
              <a:t>8-bit Example: 80 60 40 40 20 20 20 40 40 60 80 A0 C0 CO E0 </a:t>
            </a:r>
            <a:r>
              <a:rPr lang="en-US" altLang="en-US" sz="2000" b="1" dirty="0" err="1">
                <a:solidFill>
                  <a:schemeClr val="accent3"/>
                </a:solidFill>
                <a:cs typeface="Times New Roman" panose="02020603050405020304" pitchFamily="18" charset="0"/>
              </a:rPr>
              <a:t>E0</a:t>
            </a:r>
            <a:r>
              <a:rPr lang="en-US" altLang="en-US" sz="2000" b="1" dirty="0">
                <a:solidFill>
                  <a:schemeClr val="accent3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accent3"/>
                </a:solidFill>
                <a:cs typeface="Times New Roman" panose="02020603050405020304" pitchFamily="18" charset="0"/>
              </a:rPr>
              <a:t>E0</a:t>
            </a:r>
            <a:endParaRPr lang="en-US" altLang="en-US" sz="2000" b="1" dirty="0">
              <a:solidFill>
                <a:schemeClr val="accent3"/>
              </a:solidFill>
              <a:cs typeface="Times New Roman" panose="02020603050405020304" pitchFamily="18" charset="0"/>
            </a:endParaRPr>
          </a:p>
          <a:p>
            <a:pPr lvl="1" algn="just" eaLnBrk="1" hangingPunct="1"/>
            <a:endParaRPr lang="en-US" altLang="en-US" sz="1600" dirty="0">
              <a:cs typeface="Times New Roman" panose="02020603050405020304" pitchFamily="18" charset="0"/>
            </a:endParaRPr>
          </a:p>
          <a:p>
            <a:pPr eaLnBrk="1" hangingPunct="1"/>
            <a:endParaRPr lang="en-AU" altLang="en-US" sz="20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0F358C4-F580-8169-0B74-38644244BEC1}"/>
              </a:ext>
            </a:extLst>
          </p:cNvPr>
          <p:cNvGrpSpPr>
            <a:grpSpLocks/>
          </p:cNvGrpSpPr>
          <p:nvPr/>
        </p:nvGrpSpPr>
        <p:grpSpPr bwMode="auto">
          <a:xfrm>
            <a:off x="1015374" y="3868216"/>
            <a:ext cx="9609083" cy="2418597"/>
            <a:chOff x="930" y="2946"/>
            <a:chExt cx="3461" cy="78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EE8022EA-040D-BA2D-1B24-411DFA06D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3208"/>
              <a:ext cx="1059" cy="1"/>
            </a:xfrm>
            <a:prstGeom prst="line">
              <a:avLst/>
            </a:prstGeom>
            <a:noFill/>
            <a:ln w="1588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AF087BA-690B-3A66-9C63-E4613AEDF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3472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24CAA67-CB4B-9888-CACC-086417AA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3557"/>
              <a:ext cx="42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r>
                <a:rPr lang="en-AU" altLang="en-US" sz="2400" dirty="0">
                  <a:solidFill>
                    <a:schemeClr val="bg2"/>
                  </a:solidFill>
                </a:rPr>
                <a:t>sampled</a:t>
              </a:r>
              <a:endParaRPr lang="en-AU" altLang="en-US" sz="5400" dirty="0">
                <a:solidFill>
                  <a:schemeClr val="bg2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44FDDE-DE68-1DC7-4BE4-2A3E70DB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3322"/>
              <a:ext cx="11" cy="227"/>
            </a:xfrm>
            <a:custGeom>
              <a:avLst/>
              <a:gdLst>
                <a:gd name="T0" fmla="*/ 10 w 11"/>
                <a:gd name="T1" fmla="*/ 0 h 227"/>
                <a:gd name="T2" fmla="*/ 0 w 11"/>
                <a:gd name="T3" fmla="*/ 0 h 227"/>
                <a:gd name="T4" fmla="*/ 1 w 11"/>
                <a:gd name="T5" fmla="*/ 227 h 227"/>
                <a:gd name="T6" fmla="*/ 11 w 11"/>
                <a:gd name="T7" fmla="*/ 227 h 227"/>
                <a:gd name="T8" fmla="*/ 10 w 11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27"/>
                <a:gd name="T17" fmla="*/ 11 w 11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27">
                  <a:moveTo>
                    <a:pt x="10" y="0"/>
                  </a:moveTo>
                  <a:lnTo>
                    <a:pt x="0" y="0"/>
                  </a:lnTo>
                  <a:lnTo>
                    <a:pt x="1" y="227"/>
                  </a:lnTo>
                  <a:lnTo>
                    <a:pt x="11" y="2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116E34C7-4A55-985D-F343-6AC968F9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3322"/>
              <a:ext cx="10" cy="3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CFA628D6-989E-8663-C99E-04E20DEB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322"/>
              <a:ext cx="11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8EF40DC0-4E51-1A18-0F14-70DCF37D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322"/>
              <a:ext cx="10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D9A147F-F1FE-C761-C362-9C9830D8F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3322"/>
              <a:ext cx="11" cy="302"/>
            </a:xfrm>
            <a:custGeom>
              <a:avLst/>
              <a:gdLst>
                <a:gd name="T0" fmla="*/ 10 w 11"/>
                <a:gd name="T1" fmla="*/ 0 h 302"/>
                <a:gd name="T2" fmla="*/ 0 w 11"/>
                <a:gd name="T3" fmla="*/ 0 h 302"/>
                <a:gd name="T4" fmla="*/ 1 w 11"/>
                <a:gd name="T5" fmla="*/ 302 h 302"/>
                <a:gd name="T6" fmla="*/ 11 w 11"/>
                <a:gd name="T7" fmla="*/ 302 h 302"/>
                <a:gd name="T8" fmla="*/ 10 w 11"/>
                <a:gd name="T9" fmla="*/ 0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02"/>
                <a:gd name="T17" fmla="*/ 11 w 11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02">
                  <a:moveTo>
                    <a:pt x="10" y="0"/>
                  </a:moveTo>
                  <a:lnTo>
                    <a:pt x="0" y="0"/>
                  </a:lnTo>
                  <a:lnTo>
                    <a:pt x="1" y="302"/>
                  </a:lnTo>
                  <a:lnTo>
                    <a:pt x="11" y="30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751FB118-3DAB-98EC-EFDE-B861E0BC9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3322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7AB270A6-280E-95A2-FC72-153D8F3E7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3322"/>
              <a:ext cx="12" cy="113"/>
            </a:xfrm>
            <a:custGeom>
              <a:avLst/>
              <a:gdLst>
                <a:gd name="T0" fmla="*/ 10 w 12"/>
                <a:gd name="T1" fmla="*/ 0 h 113"/>
                <a:gd name="T2" fmla="*/ 0 w 12"/>
                <a:gd name="T3" fmla="*/ 0 h 113"/>
                <a:gd name="T4" fmla="*/ 1 w 12"/>
                <a:gd name="T5" fmla="*/ 113 h 113"/>
                <a:gd name="T6" fmla="*/ 12 w 12"/>
                <a:gd name="T7" fmla="*/ 113 h 113"/>
                <a:gd name="T8" fmla="*/ 10 w 1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13"/>
                <a:gd name="T17" fmla="*/ 12 w 1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13">
                  <a:moveTo>
                    <a:pt x="10" y="0"/>
                  </a:moveTo>
                  <a:lnTo>
                    <a:pt x="0" y="0"/>
                  </a:lnTo>
                  <a:lnTo>
                    <a:pt x="1" y="113"/>
                  </a:lnTo>
                  <a:lnTo>
                    <a:pt x="12" y="1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17D10722-7C5D-6869-1CE6-05F42D2D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3322"/>
              <a:ext cx="10" cy="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EDA5B4C7-B1C8-7E20-818F-E3CC4D78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095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B0A28A5A-4CB8-B120-A7D0-75A9AD47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019"/>
              <a:ext cx="10" cy="3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FB9B6E8-4B42-8598-B41C-FEDEB63A5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982"/>
              <a:ext cx="10" cy="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77E91B4-CF1F-B152-B565-711780A4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982"/>
              <a:ext cx="10" cy="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E11C30D8-E396-61F0-72A4-F37B7290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3019"/>
              <a:ext cx="10" cy="3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32737533-2759-2538-57A7-69023BE85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3095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7AC29A34-99A1-01BE-9C50-44D6CE815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208"/>
              <a:ext cx="11" cy="1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904F542-7CC4-4111-C2A4-256E6957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3208"/>
              <a:ext cx="10" cy="1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1DD6433B-1772-9659-5A7D-03950D401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3322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6D8AD5CE-9813-F076-C152-CC4659273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3322"/>
              <a:ext cx="11" cy="302"/>
            </a:xfrm>
            <a:custGeom>
              <a:avLst/>
              <a:gdLst>
                <a:gd name="T0" fmla="*/ 10 w 11"/>
                <a:gd name="T1" fmla="*/ 0 h 302"/>
                <a:gd name="T2" fmla="*/ 0 w 11"/>
                <a:gd name="T3" fmla="*/ 0 h 302"/>
                <a:gd name="T4" fmla="*/ 1 w 11"/>
                <a:gd name="T5" fmla="*/ 302 h 302"/>
                <a:gd name="T6" fmla="*/ 11 w 11"/>
                <a:gd name="T7" fmla="*/ 302 h 302"/>
                <a:gd name="T8" fmla="*/ 10 w 11"/>
                <a:gd name="T9" fmla="*/ 0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02"/>
                <a:gd name="T17" fmla="*/ 11 w 11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02">
                  <a:moveTo>
                    <a:pt x="10" y="0"/>
                  </a:moveTo>
                  <a:lnTo>
                    <a:pt x="0" y="0"/>
                  </a:lnTo>
                  <a:lnTo>
                    <a:pt x="1" y="302"/>
                  </a:lnTo>
                  <a:lnTo>
                    <a:pt x="11" y="30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40B0CDDA-9643-1C75-93D0-E7C8689AD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3322"/>
              <a:ext cx="10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D6863EE-3E91-9B85-72AE-B0BF759F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3322"/>
              <a:ext cx="10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45AFDDA-ECE3-925F-1C0D-52169307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3322"/>
              <a:ext cx="10" cy="3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F4CDEEE-4F57-EEC5-E84B-414305336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3322"/>
              <a:ext cx="11" cy="227"/>
            </a:xfrm>
            <a:custGeom>
              <a:avLst/>
              <a:gdLst>
                <a:gd name="T0" fmla="*/ 10 w 11"/>
                <a:gd name="T1" fmla="*/ 0 h 227"/>
                <a:gd name="T2" fmla="*/ 0 w 11"/>
                <a:gd name="T3" fmla="*/ 0 h 227"/>
                <a:gd name="T4" fmla="*/ 1 w 11"/>
                <a:gd name="T5" fmla="*/ 227 h 227"/>
                <a:gd name="T6" fmla="*/ 11 w 11"/>
                <a:gd name="T7" fmla="*/ 227 h 227"/>
                <a:gd name="T8" fmla="*/ 10 w 11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27"/>
                <a:gd name="T17" fmla="*/ 11 w 11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27">
                  <a:moveTo>
                    <a:pt x="10" y="0"/>
                  </a:moveTo>
                  <a:lnTo>
                    <a:pt x="0" y="0"/>
                  </a:lnTo>
                  <a:lnTo>
                    <a:pt x="1" y="227"/>
                  </a:lnTo>
                  <a:lnTo>
                    <a:pt x="11" y="2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3D01FCC8-9F47-28C2-FF39-DF36DD25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3322"/>
              <a:ext cx="10" cy="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6CA4DCD-5E51-AD12-48EA-88304AD02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" y="3322"/>
              <a:ext cx="12" cy="75"/>
            </a:xfrm>
            <a:custGeom>
              <a:avLst/>
              <a:gdLst>
                <a:gd name="T0" fmla="*/ 11 w 12"/>
                <a:gd name="T1" fmla="*/ 0 h 75"/>
                <a:gd name="T2" fmla="*/ 0 w 12"/>
                <a:gd name="T3" fmla="*/ 0 h 75"/>
                <a:gd name="T4" fmla="*/ 2 w 12"/>
                <a:gd name="T5" fmla="*/ 75 h 75"/>
                <a:gd name="T6" fmla="*/ 12 w 12"/>
                <a:gd name="T7" fmla="*/ 75 h 75"/>
                <a:gd name="T8" fmla="*/ 11 w 12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5"/>
                <a:gd name="T17" fmla="*/ 12 w 12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5">
                  <a:moveTo>
                    <a:pt x="11" y="0"/>
                  </a:moveTo>
                  <a:lnTo>
                    <a:pt x="0" y="0"/>
                  </a:lnTo>
                  <a:lnTo>
                    <a:pt x="2" y="75"/>
                  </a:lnTo>
                  <a:lnTo>
                    <a:pt x="12" y="7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2AC156F6-6DFB-C06D-1452-BDEE81EBB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3095"/>
              <a:ext cx="1059" cy="1"/>
            </a:xfrm>
            <a:prstGeom prst="line">
              <a:avLst/>
            </a:prstGeom>
            <a:noFill/>
            <a:ln w="1588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98D964B6-40E1-F8C4-0CCD-9C04A28C0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2982"/>
              <a:ext cx="1059" cy="1"/>
            </a:xfrm>
            <a:prstGeom prst="line">
              <a:avLst/>
            </a:prstGeom>
            <a:noFill/>
            <a:ln w="1588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46DE4053-5184-6485-E267-2F7042D7B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3435"/>
              <a:ext cx="1059" cy="1"/>
            </a:xfrm>
            <a:prstGeom prst="line">
              <a:avLst/>
            </a:prstGeom>
            <a:noFill/>
            <a:ln w="1588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E4D4B4FD-72AF-16EA-69AD-BF5A41BFC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3547"/>
              <a:ext cx="1059" cy="2"/>
            </a:xfrm>
            <a:prstGeom prst="line">
              <a:avLst/>
            </a:prstGeom>
            <a:noFill/>
            <a:ln w="1588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9DB79250-972C-139B-170D-D573956B3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3661"/>
              <a:ext cx="1059" cy="1"/>
            </a:xfrm>
            <a:prstGeom prst="line">
              <a:avLst/>
            </a:prstGeom>
            <a:noFill/>
            <a:ln w="1588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42" name="Group 37">
              <a:extLst>
                <a:ext uri="{FF2B5EF4-FFF2-40B4-BE49-F238E27FC236}">
                  <a16:creationId xmlns:a16="http://schemas.microsoft.com/office/drawing/2014/main" id="{41BA82FE-A41D-6FCA-5584-CA045D508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6" y="3292"/>
              <a:ext cx="1135" cy="60"/>
              <a:chOff x="3256" y="3292"/>
              <a:chExt cx="1135" cy="60"/>
            </a:xfrm>
          </p:grpSpPr>
          <p:sp>
            <p:nvSpPr>
              <p:cNvPr id="92" name="Line 38">
                <a:extLst>
                  <a:ext uri="{FF2B5EF4-FFF2-40B4-BE49-F238E27FC236}">
                    <a16:creationId xmlns:a16="http://schemas.microsoft.com/office/drawing/2014/main" id="{06424413-A1A3-6EB1-53B8-4E66CB4EA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3322"/>
                <a:ext cx="1110" cy="1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BEAA52D6-C94E-858B-7AD2-FD6C755A7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3292"/>
                <a:ext cx="27" cy="60"/>
              </a:xfrm>
              <a:custGeom>
                <a:avLst/>
                <a:gdLst>
                  <a:gd name="T0" fmla="*/ 0 w 27"/>
                  <a:gd name="T1" fmla="*/ 60 h 60"/>
                  <a:gd name="T2" fmla="*/ 27 w 27"/>
                  <a:gd name="T3" fmla="*/ 30 h 60"/>
                  <a:gd name="T4" fmla="*/ 0 w 27"/>
                  <a:gd name="T5" fmla="*/ 0 h 60"/>
                  <a:gd name="T6" fmla="*/ 0 w 27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60"/>
                  <a:gd name="T14" fmla="*/ 27 w 27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60">
                    <a:moveTo>
                      <a:pt x="0" y="60"/>
                    </a:moveTo>
                    <a:lnTo>
                      <a:pt x="27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43" name="Group 40">
              <a:extLst>
                <a:ext uri="{FF2B5EF4-FFF2-40B4-BE49-F238E27FC236}">
                  <a16:creationId xmlns:a16="http://schemas.microsoft.com/office/drawing/2014/main" id="{62EB4DF9-7C81-53B4-5C00-8086015CB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982"/>
              <a:ext cx="60" cy="679"/>
              <a:chOff x="3227" y="2982"/>
              <a:chExt cx="60" cy="679"/>
            </a:xfrm>
          </p:grpSpPr>
          <p:sp>
            <p:nvSpPr>
              <p:cNvPr id="90" name="Line 41">
                <a:extLst>
                  <a:ext uri="{FF2B5EF4-FFF2-40B4-BE49-F238E27FC236}">
                    <a16:creationId xmlns:a16="http://schemas.microsoft.com/office/drawing/2014/main" id="{D4A66FAE-3D71-0764-C346-83BF1C132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6" y="3040"/>
                <a:ext cx="1" cy="621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1" name="Freeform 42">
                <a:extLst>
                  <a:ext uri="{FF2B5EF4-FFF2-40B4-BE49-F238E27FC236}">
                    <a16:creationId xmlns:a16="http://schemas.microsoft.com/office/drawing/2014/main" id="{5FB136D6-E8B5-5791-9011-EB4932940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7" y="2982"/>
                <a:ext cx="60" cy="60"/>
              </a:xfrm>
              <a:custGeom>
                <a:avLst/>
                <a:gdLst>
                  <a:gd name="T0" fmla="*/ 60 w 60"/>
                  <a:gd name="T1" fmla="*/ 60 h 60"/>
                  <a:gd name="T2" fmla="*/ 29 w 60"/>
                  <a:gd name="T3" fmla="*/ 0 h 60"/>
                  <a:gd name="T4" fmla="*/ 0 w 60"/>
                  <a:gd name="T5" fmla="*/ 60 h 60"/>
                  <a:gd name="T6" fmla="*/ 60 w 60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0"/>
                  <a:gd name="T14" fmla="*/ 60 w 6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0">
                    <a:moveTo>
                      <a:pt x="60" y="60"/>
                    </a:moveTo>
                    <a:lnTo>
                      <a:pt x="29" y="0"/>
                    </a:lnTo>
                    <a:lnTo>
                      <a:pt x="0" y="6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622789-400E-2347-9732-8BA1CD9F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322"/>
              <a:ext cx="11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861409C-CCD0-FA62-0FC4-AD4E3F0B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982"/>
              <a:ext cx="12" cy="340"/>
            </a:xfrm>
            <a:custGeom>
              <a:avLst/>
              <a:gdLst>
                <a:gd name="T0" fmla="*/ 0 w 12"/>
                <a:gd name="T1" fmla="*/ 340 h 340"/>
                <a:gd name="T2" fmla="*/ 11 w 12"/>
                <a:gd name="T3" fmla="*/ 340 h 340"/>
                <a:gd name="T4" fmla="*/ 12 w 12"/>
                <a:gd name="T5" fmla="*/ 0 h 340"/>
                <a:gd name="T6" fmla="*/ 2 w 12"/>
                <a:gd name="T7" fmla="*/ 0 h 340"/>
                <a:gd name="T8" fmla="*/ 0 w 12"/>
                <a:gd name="T9" fmla="*/ 34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40"/>
                <a:gd name="T17" fmla="*/ 12 w 12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40">
                  <a:moveTo>
                    <a:pt x="0" y="340"/>
                  </a:moveTo>
                  <a:lnTo>
                    <a:pt x="11" y="340"/>
                  </a:lnTo>
                  <a:lnTo>
                    <a:pt x="12" y="0"/>
                  </a:lnTo>
                  <a:lnTo>
                    <a:pt x="2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9F7BFF9-552B-6F2B-7809-3FDAEC8D4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3322"/>
              <a:ext cx="11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B61A4F8-7157-2F20-99EF-7CE98E02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6" y="3322"/>
              <a:ext cx="12" cy="227"/>
            </a:xfrm>
            <a:custGeom>
              <a:avLst/>
              <a:gdLst>
                <a:gd name="T0" fmla="*/ 11 w 12"/>
                <a:gd name="T1" fmla="*/ 0 h 227"/>
                <a:gd name="T2" fmla="*/ 0 w 12"/>
                <a:gd name="T3" fmla="*/ 0 h 227"/>
                <a:gd name="T4" fmla="*/ 2 w 12"/>
                <a:gd name="T5" fmla="*/ 227 h 227"/>
                <a:gd name="T6" fmla="*/ 12 w 12"/>
                <a:gd name="T7" fmla="*/ 227 h 227"/>
                <a:gd name="T8" fmla="*/ 11 w 1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27"/>
                <a:gd name="T17" fmla="*/ 12 w 1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27">
                  <a:moveTo>
                    <a:pt x="11" y="0"/>
                  </a:moveTo>
                  <a:lnTo>
                    <a:pt x="0" y="0"/>
                  </a:lnTo>
                  <a:lnTo>
                    <a:pt x="2" y="227"/>
                  </a:lnTo>
                  <a:lnTo>
                    <a:pt x="12" y="2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DA792-6F83-DE6D-6574-D436C5865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3322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AB2CBE-10E7-F74F-A03B-6321C9E0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3322"/>
              <a:ext cx="10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7ADBC1-C568-94FD-B0C8-B2A6865BF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3322"/>
              <a:ext cx="11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3BD7D2-0C35-FE4F-F36E-B4DCF858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322"/>
              <a:ext cx="12" cy="227"/>
            </a:xfrm>
            <a:custGeom>
              <a:avLst/>
              <a:gdLst>
                <a:gd name="T0" fmla="*/ 11 w 12"/>
                <a:gd name="T1" fmla="*/ 0 h 227"/>
                <a:gd name="T2" fmla="*/ 0 w 12"/>
                <a:gd name="T3" fmla="*/ 0 h 227"/>
                <a:gd name="T4" fmla="*/ 2 w 12"/>
                <a:gd name="T5" fmla="*/ 227 h 227"/>
                <a:gd name="T6" fmla="*/ 12 w 12"/>
                <a:gd name="T7" fmla="*/ 227 h 227"/>
                <a:gd name="T8" fmla="*/ 11 w 1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27"/>
                <a:gd name="T17" fmla="*/ 12 w 1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27">
                  <a:moveTo>
                    <a:pt x="11" y="0"/>
                  </a:moveTo>
                  <a:lnTo>
                    <a:pt x="0" y="0"/>
                  </a:lnTo>
                  <a:lnTo>
                    <a:pt x="2" y="227"/>
                  </a:lnTo>
                  <a:lnTo>
                    <a:pt x="12" y="2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44F37B-2545-3EBE-A4A9-F88922BCF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3322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3AFC6B-90CE-4EF5-0B5B-E1A5822E9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3322"/>
              <a:ext cx="10" cy="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65D51B2-6F84-5B55-54A0-C42B094D7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322"/>
              <a:ext cx="11" cy="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672417-1B98-A75F-578B-65F13235A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095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0021C5B-9F05-4537-4109-07D552716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3095"/>
              <a:ext cx="11" cy="227"/>
            </a:xfrm>
            <a:custGeom>
              <a:avLst/>
              <a:gdLst>
                <a:gd name="T0" fmla="*/ 0 w 11"/>
                <a:gd name="T1" fmla="*/ 227 h 227"/>
                <a:gd name="T2" fmla="*/ 10 w 11"/>
                <a:gd name="T3" fmla="*/ 227 h 227"/>
                <a:gd name="T4" fmla="*/ 11 w 11"/>
                <a:gd name="T5" fmla="*/ 0 h 227"/>
                <a:gd name="T6" fmla="*/ 1 w 11"/>
                <a:gd name="T7" fmla="*/ 0 h 227"/>
                <a:gd name="T8" fmla="*/ 0 w 11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27"/>
                <a:gd name="T17" fmla="*/ 11 w 11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27">
                  <a:moveTo>
                    <a:pt x="0" y="227"/>
                  </a:moveTo>
                  <a:lnTo>
                    <a:pt x="10" y="227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CBAF6D-4550-1023-371D-7F0BCD8C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982"/>
              <a:ext cx="10" cy="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35ACE1-59AA-8714-2448-993D7D29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82"/>
              <a:ext cx="11" cy="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9C5D71-8C9A-0021-1621-A6A7F7F9D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3095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4562EB-AE81-73C3-61A0-9156888A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3095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19162B-55C2-B5F2-C728-E6793E7C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3208"/>
              <a:ext cx="10" cy="1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7CB076-F834-E6D7-F468-92FD09B6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3208"/>
              <a:ext cx="10" cy="1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B411B0-FF23-5426-485A-2A82BCF1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3322"/>
              <a:ext cx="11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8D5392-0CC9-8E87-57E6-6BFB8154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3322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ECD29F-CCE2-1D84-FF32-2092FE90D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3322"/>
              <a:ext cx="10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A0CC3B1-7B96-98D4-3D3B-643C9C11E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" y="3322"/>
              <a:ext cx="12" cy="339"/>
            </a:xfrm>
            <a:custGeom>
              <a:avLst/>
              <a:gdLst>
                <a:gd name="T0" fmla="*/ 10 w 12"/>
                <a:gd name="T1" fmla="*/ 0 h 339"/>
                <a:gd name="T2" fmla="*/ 0 w 12"/>
                <a:gd name="T3" fmla="*/ 0 h 339"/>
                <a:gd name="T4" fmla="*/ 1 w 12"/>
                <a:gd name="T5" fmla="*/ 339 h 339"/>
                <a:gd name="T6" fmla="*/ 12 w 12"/>
                <a:gd name="T7" fmla="*/ 339 h 339"/>
                <a:gd name="T8" fmla="*/ 10 w 12"/>
                <a:gd name="T9" fmla="*/ 0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39"/>
                <a:gd name="T17" fmla="*/ 12 w 12"/>
                <a:gd name="T18" fmla="*/ 339 h 3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39">
                  <a:moveTo>
                    <a:pt x="10" y="0"/>
                  </a:moveTo>
                  <a:lnTo>
                    <a:pt x="0" y="0"/>
                  </a:lnTo>
                  <a:lnTo>
                    <a:pt x="1" y="339"/>
                  </a:lnTo>
                  <a:lnTo>
                    <a:pt x="12" y="3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C5000E-BD69-6ED1-2BA7-BFDB6F9F1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3322"/>
              <a:ext cx="10" cy="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5EA30A5-3502-B3AB-FD09-BC2BF868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3322"/>
              <a:ext cx="11" cy="227"/>
            </a:xfrm>
            <a:custGeom>
              <a:avLst/>
              <a:gdLst>
                <a:gd name="T0" fmla="*/ 10 w 11"/>
                <a:gd name="T1" fmla="*/ 0 h 227"/>
                <a:gd name="T2" fmla="*/ 0 w 11"/>
                <a:gd name="T3" fmla="*/ 0 h 227"/>
                <a:gd name="T4" fmla="*/ 1 w 11"/>
                <a:gd name="T5" fmla="*/ 227 h 227"/>
                <a:gd name="T6" fmla="*/ 11 w 11"/>
                <a:gd name="T7" fmla="*/ 227 h 227"/>
                <a:gd name="T8" fmla="*/ 10 w 11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27"/>
                <a:gd name="T17" fmla="*/ 11 w 11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27">
                  <a:moveTo>
                    <a:pt x="10" y="0"/>
                  </a:moveTo>
                  <a:lnTo>
                    <a:pt x="0" y="0"/>
                  </a:lnTo>
                  <a:lnTo>
                    <a:pt x="1" y="227"/>
                  </a:lnTo>
                  <a:lnTo>
                    <a:pt x="11" y="2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59ED9B0-4BEB-EFEB-0CE0-A570BF7D6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22"/>
              <a:ext cx="10" cy="1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9B67C1F-4E25-808B-906C-C9BA68CEF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3322"/>
              <a:ext cx="12" cy="116"/>
            </a:xfrm>
            <a:custGeom>
              <a:avLst/>
              <a:gdLst>
                <a:gd name="T0" fmla="*/ 10 w 12"/>
                <a:gd name="T1" fmla="*/ 0 h 116"/>
                <a:gd name="T2" fmla="*/ 0 w 12"/>
                <a:gd name="T3" fmla="*/ 0 h 116"/>
                <a:gd name="T4" fmla="*/ 1 w 12"/>
                <a:gd name="T5" fmla="*/ 116 h 116"/>
                <a:gd name="T6" fmla="*/ 12 w 12"/>
                <a:gd name="T7" fmla="*/ 116 h 116"/>
                <a:gd name="T8" fmla="*/ 10 w 12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16"/>
                <a:gd name="T17" fmla="*/ 12 w 12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16">
                  <a:moveTo>
                    <a:pt x="10" y="0"/>
                  </a:moveTo>
                  <a:lnTo>
                    <a:pt x="0" y="0"/>
                  </a:lnTo>
                  <a:lnTo>
                    <a:pt x="1" y="116"/>
                  </a:lnTo>
                  <a:lnTo>
                    <a:pt x="12" y="11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746570-D812-1B5D-2A18-F05F71B8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322"/>
              <a:ext cx="10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EC04075-FF2C-6F98-C46F-5C7067071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2982"/>
              <a:ext cx="11" cy="340"/>
            </a:xfrm>
            <a:custGeom>
              <a:avLst/>
              <a:gdLst>
                <a:gd name="T0" fmla="*/ 0 w 11"/>
                <a:gd name="T1" fmla="*/ 340 h 340"/>
                <a:gd name="T2" fmla="*/ 10 w 11"/>
                <a:gd name="T3" fmla="*/ 340 h 340"/>
                <a:gd name="T4" fmla="*/ 11 w 11"/>
                <a:gd name="T5" fmla="*/ 0 h 340"/>
                <a:gd name="T6" fmla="*/ 1 w 11"/>
                <a:gd name="T7" fmla="*/ 0 h 340"/>
                <a:gd name="T8" fmla="*/ 0 w 11"/>
                <a:gd name="T9" fmla="*/ 34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40"/>
                <a:gd name="T17" fmla="*/ 11 w 11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40">
                  <a:moveTo>
                    <a:pt x="0" y="340"/>
                  </a:moveTo>
                  <a:lnTo>
                    <a:pt x="10" y="340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1A58A5-60C2-97E5-40E7-92E3AB345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3322"/>
              <a:ext cx="10" cy="3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8E5D713-919C-7890-0729-59CDDD57A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" y="2982"/>
              <a:ext cx="60" cy="679"/>
              <a:chOff x="2055" y="2982"/>
              <a:chExt cx="60" cy="679"/>
            </a:xfrm>
          </p:grpSpPr>
          <p:sp>
            <p:nvSpPr>
              <p:cNvPr id="88" name="Line 74">
                <a:extLst>
                  <a:ext uri="{FF2B5EF4-FFF2-40B4-BE49-F238E27FC236}">
                    <a16:creationId xmlns:a16="http://schemas.microsoft.com/office/drawing/2014/main" id="{79037EBA-FDC9-E65F-844B-B30FF5E4A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3040"/>
                <a:ext cx="1" cy="621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9" name="Freeform 75">
                <a:extLst>
                  <a:ext uri="{FF2B5EF4-FFF2-40B4-BE49-F238E27FC236}">
                    <a16:creationId xmlns:a16="http://schemas.microsoft.com/office/drawing/2014/main" id="{DBC74803-9D8F-0985-7DF4-03C46E442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982"/>
                <a:ext cx="60" cy="60"/>
              </a:xfrm>
              <a:custGeom>
                <a:avLst/>
                <a:gdLst>
                  <a:gd name="T0" fmla="*/ 60 w 60"/>
                  <a:gd name="T1" fmla="*/ 60 h 60"/>
                  <a:gd name="T2" fmla="*/ 29 w 60"/>
                  <a:gd name="T3" fmla="*/ 0 h 60"/>
                  <a:gd name="T4" fmla="*/ 0 w 60"/>
                  <a:gd name="T5" fmla="*/ 60 h 60"/>
                  <a:gd name="T6" fmla="*/ 60 w 60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0"/>
                  <a:gd name="T14" fmla="*/ 60 w 6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0">
                    <a:moveTo>
                      <a:pt x="60" y="60"/>
                    </a:moveTo>
                    <a:lnTo>
                      <a:pt x="29" y="0"/>
                    </a:lnTo>
                    <a:lnTo>
                      <a:pt x="0" y="6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5" name="Group 76">
              <a:extLst>
                <a:ext uri="{FF2B5EF4-FFF2-40B4-BE49-F238E27FC236}">
                  <a16:creationId xmlns:a16="http://schemas.microsoft.com/office/drawing/2014/main" id="{CC076B56-161B-6B1F-CA3F-3855BACFE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3292"/>
              <a:ext cx="1097" cy="60"/>
              <a:chOff x="2084" y="3292"/>
              <a:chExt cx="1097" cy="60"/>
            </a:xfrm>
          </p:grpSpPr>
          <p:sp>
            <p:nvSpPr>
              <p:cNvPr id="86" name="Line 77">
                <a:extLst>
                  <a:ext uri="{FF2B5EF4-FFF2-40B4-BE49-F238E27FC236}">
                    <a16:creationId xmlns:a16="http://schemas.microsoft.com/office/drawing/2014/main" id="{532EDC02-EF86-956C-D3A7-FD0FFD585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3322"/>
                <a:ext cx="1072" cy="1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87" name="Freeform 78">
                <a:extLst>
                  <a:ext uri="{FF2B5EF4-FFF2-40B4-BE49-F238E27FC236}">
                    <a16:creationId xmlns:a16="http://schemas.microsoft.com/office/drawing/2014/main" id="{63831FD5-3215-1B6B-8435-BC5510863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3292"/>
                <a:ext cx="27" cy="60"/>
              </a:xfrm>
              <a:custGeom>
                <a:avLst/>
                <a:gdLst>
                  <a:gd name="T0" fmla="*/ 0 w 27"/>
                  <a:gd name="T1" fmla="*/ 60 h 60"/>
                  <a:gd name="T2" fmla="*/ 27 w 27"/>
                  <a:gd name="T3" fmla="*/ 30 h 60"/>
                  <a:gd name="T4" fmla="*/ 0 w 27"/>
                  <a:gd name="T5" fmla="*/ 0 h 60"/>
                  <a:gd name="T6" fmla="*/ 0 w 27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60"/>
                  <a:gd name="T14" fmla="*/ 27 w 27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60">
                    <a:moveTo>
                      <a:pt x="0" y="60"/>
                    </a:moveTo>
                    <a:lnTo>
                      <a:pt x="27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6" name="Rectangle 79">
              <a:extLst>
                <a:ext uri="{FF2B5EF4-FFF2-40B4-BE49-F238E27FC236}">
                  <a16:creationId xmlns:a16="http://schemas.microsoft.com/office/drawing/2014/main" id="{FE5D510D-BA16-CF3F-6202-B899946ED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435"/>
              <a:ext cx="3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endParaRPr lang="en-AU" altLang="en-US" sz="2000"/>
            </a:p>
          </p:txBody>
        </p:sp>
        <p:sp>
          <p:nvSpPr>
            <p:cNvPr id="77" name="Rectangle 80">
              <a:extLst>
                <a:ext uri="{FF2B5EF4-FFF2-40B4-BE49-F238E27FC236}">
                  <a16:creationId xmlns:a16="http://schemas.microsoft.com/office/drawing/2014/main" id="{394A9EFF-C162-33F9-7F3F-19A56882B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557"/>
              <a:ext cx="48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r>
                <a:rPr lang="en-AU" altLang="en-US" sz="2400" dirty="0">
                  <a:solidFill>
                    <a:schemeClr val="bg2"/>
                  </a:solidFill>
                </a:rPr>
                <a:t>quantised</a:t>
              </a:r>
              <a:endParaRPr lang="en-AU" altLang="en-US" sz="5400" dirty="0">
                <a:solidFill>
                  <a:schemeClr val="bg2"/>
                </a:solidFill>
              </a:endParaRPr>
            </a:p>
          </p:txBody>
        </p:sp>
        <p:grpSp>
          <p:nvGrpSpPr>
            <p:cNvPr id="78" name="Group 81">
              <a:extLst>
                <a:ext uri="{FF2B5EF4-FFF2-40B4-BE49-F238E27FC236}">
                  <a16:creationId xmlns:a16="http://schemas.microsoft.com/office/drawing/2014/main" id="{A194BC20-B9BF-E5F4-21AB-15B2CC8A8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972"/>
              <a:ext cx="60" cy="679"/>
              <a:chOff x="2055" y="2982"/>
              <a:chExt cx="60" cy="679"/>
            </a:xfrm>
          </p:grpSpPr>
          <p:sp>
            <p:nvSpPr>
              <p:cNvPr id="84" name="Line 82">
                <a:extLst>
                  <a:ext uri="{FF2B5EF4-FFF2-40B4-BE49-F238E27FC236}">
                    <a16:creationId xmlns:a16="http://schemas.microsoft.com/office/drawing/2014/main" id="{1FC0BC86-50FE-53D0-C453-FE13BA6F9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3040"/>
                <a:ext cx="1" cy="621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5" name="Freeform 83">
                <a:extLst>
                  <a:ext uri="{FF2B5EF4-FFF2-40B4-BE49-F238E27FC236}">
                    <a16:creationId xmlns:a16="http://schemas.microsoft.com/office/drawing/2014/main" id="{798A929E-1786-CF41-AE06-2A55BC2A5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982"/>
                <a:ext cx="60" cy="60"/>
              </a:xfrm>
              <a:custGeom>
                <a:avLst/>
                <a:gdLst>
                  <a:gd name="T0" fmla="*/ 60 w 60"/>
                  <a:gd name="T1" fmla="*/ 60 h 60"/>
                  <a:gd name="T2" fmla="*/ 29 w 60"/>
                  <a:gd name="T3" fmla="*/ 0 h 60"/>
                  <a:gd name="T4" fmla="*/ 0 w 60"/>
                  <a:gd name="T5" fmla="*/ 60 h 60"/>
                  <a:gd name="T6" fmla="*/ 60 w 60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0"/>
                  <a:gd name="T14" fmla="*/ 60 w 6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0">
                    <a:moveTo>
                      <a:pt x="60" y="60"/>
                    </a:moveTo>
                    <a:lnTo>
                      <a:pt x="29" y="0"/>
                    </a:lnTo>
                    <a:lnTo>
                      <a:pt x="0" y="60"/>
                    </a:lnTo>
                    <a:lnTo>
                      <a:pt x="60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9" name="Group 84">
              <a:extLst>
                <a:ext uri="{FF2B5EF4-FFF2-40B4-BE49-F238E27FC236}">
                  <a16:creationId xmlns:a16="http://schemas.microsoft.com/office/drawing/2014/main" id="{52CCBF24-F757-98EC-2215-9699E19DB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" y="3282"/>
              <a:ext cx="1097" cy="60"/>
              <a:chOff x="2084" y="3292"/>
              <a:chExt cx="1097" cy="60"/>
            </a:xfrm>
          </p:grpSpPr>
          <p:sp>
            <p:nvSpPr>
              <p:cNvPr id="82" name="Line 85">
                <a:extLst>
                  <a:ext uri="{FF2B5EF4-FFF2-40B4-BE49-F238E27FC236}">
                    <a16:creationId xmlns:a16="http://schemas.microsoft.com/office/drawing/2014/main" id="{857919A9-5EF1-3DFB-8675-80F022574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3322"/>
                <a:ext cx="1072" cy="1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3" name="Freeform 86">
                <a:extLst>
                  <a:ext uri="{FF2B5EF4-FFF2-40B4-BE49-F238E27FC236}">
                    <a16:creationId xmlns:a16="http://schemas.microsoft.com/office/drawing/2014/main" id="{1CF1262D-0FC0-02FD-DE75-47077FF8E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3292"/>
                <a:ext cx="27" cy="60"/>
              </a:xfrm>
              <a:custGeom>
                <a:avLst/>
                <a:gdLst>
                  <a:gd name="T0" fmla="*/ 0 w 27"/>
                  <a:gd name="T1" fmla="*/ 60 h 60"/>
                  <a:gd name="T2" fmla="*/ 27 w 27"/>
                  <a:gd name="T3" fmla="*/ 30 h 60"/>
                  <a:gd name="T4" fmla="*/ 0 w 27"/>
                  <a:gd name="T5" fmla="*/ 0 h 60"/>
                  <a:gd name="T6" fmla="*/ 0 w 27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60"/>
                  <a:gd name="T14" fmla="*/ 27 w 27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60">
                    <a:moveTo>
                      <a:pt x="0" y="60"/>
                    </a:moveTo>
                    <a:lnTo>
                      <a:pt x="27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80" name="Freeform 87">
              <a:extLst>
                <a:ext uri="{FF2B5EF4-FFF2-40B4-BE49-F238E27FC236}">
                  <a16:creationId xmlns:a16="http://schemas.microsoft.com/office/drawing/2014/main" id="{658608A3-6EFB-D3FE-F612-FC7DF4A98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946"/>
              <a:ext cx="1056" cy="780"/>
            </a:xfrm>
            <a:custGeom>
              <a:avLst/>
              <a:gdLst>
                <a:gd name="T0" fmla="*/ 0 w 1056"/>
                <a:gd name="T1" fmla="*/ 366 h 780"/>
                <a:gd name="T2" fmla="*/ 207 w 1056"/>
                <a:gd name="T3" fmla="*/ 719 h 780"/>
                <a:gd name="T4" fmla="*/ 521 w 1056"/>
                <a:gd name="T5" fmla="*/ 1 h 780"/>
                <a:gd name="T6" fmla="*/ 828 w 1056"/>
                <a:gd name="T7" fmla="*/ 712 h 780"/>
                <a:gd name="T8" fmla="*/ 1056 w 1056"/>
                <a:gd name="T9" fmla="*/ 366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6"/>
                <a:gd name="T16" fmla="*/ 0 h 780"/>
                <a:gd name="T17" fmla="*/ 1056 w 1056"/>
                <a:gd name="T18" fmla="*/ 780 h 7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6" h="780">
                  <a:moveTo>
                    <a:pt x="0" y="366"/>
                  </a:moveTo>
                  <a:cubicBezTo>
                    <a:pt x="35" y="425"/>
                    <a:pt x="120" y="780"/>
                    <a:pt x="207" y="719"/>
                  </a:cubicBezTo>
                  <a:cubicBezTo>
                    <a:pt x="294" y="658"/>
                    <a:pt x="418" y="2"/>
                    <a:pt x="521" y="1"/>
                  </a:cubicBezTo>
                  <a:cubicBezTo>
                    <a:pt x="624" y="0"/>
                    <a:pt x="739" y="651"/>
                    <a:pt x="828" y="712"/>
                  </a:cubicBezTo>
                  <a:cubicBezTo>
                    <a:pt x="917" y="773"/>
                    <a:pt x="1008" y="438"/>
                    <a:pt x="1056" y="366"/>
                  </a:cubicBezTo>
                </a:path>
              </a:pathLst>
            </a:custGeom>
            <a:noFill/>
            <a:ln w="508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AU" dirty="0"/>
            </a:p>
          </p:txBody>
        </p:sp>
        <p:sp>
          <p:nvSpPr>
            <p:cNvPr id="81" name="Rectangle 88">
              <a:extLst>
                <a:ext uri="{FF2B5EF4-FFF2-40B4-BE49-F238E27FC236}">
                  <a16:creationId xmlns:a16="http://schemas.microsoft.com/office/drawing/2014/main" id="{15E57FB3-9B09-F904-CA25-56A26743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" y="3451"/>
              <a:ext cx="401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 typeface="Wingdings" panose="05000000000000000000" pitchFamily="2" charset="2"/>
                <a:buNone/>
              </a:pPr>
              <a:r>
                <a:rPr lang="en-AU" altLang="en-US" sz="2400" dirty="0">
                  <a:solidFill>
                    <a:schemeClr val="bg2"/>
                  </a:solidFill>
                </a:rPr>
                <a:t>Sound wave</a:t>
              </a:r>
              <a:endParaRPr lang="en-AU" altLang="en-US" sz="5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30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BE-98FF-DB6E-76F4-54EE55E2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68119"/>
            <a:ext cx="9086088" cy="5238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312B-00C3-1ECC-9F90-90E82FCD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838662"/>
            <a:ext cx="10515600" cy="518067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We have considered:</a:t>
            </a:r>
            <a:br>
              <a:rPr lang="en-US" sz="3600" dirty="0"/>
            </a:br>
            <a:endParaRPr lang="en-US" sz="400" dirty="0"/>
          </a:p>
          <a:p>
            <a:pPr eaLnBrk="1" hangingPunct="1"/>
            <a:r>
              <a:rPr lang="en-US" sz="3600" dirty="0"/>
              <a:t>Computer data</a:t>
            </a:r>
          </a:p>
          <a:p>
            <a:pPr eaLnBrk="1" hangingPunct="1"/>
            <a:r>
              <a:rPr lang="en-US" sz="3600" dirty="0"/>
              <a:t>Representing binary integers</a:t>
            </a:r>
          </a:p>
          <a:p>
            <a:pPr eaLnBrk="1" hangingPunct="1"/>
            <a:r>
              <a:rPr lang="en-US" sz="3600" dirty="0"/>
              <a:t>Converting from binary to decimal</a:t>
            </a:r>
          </a:p>
          <a:p>
            <a:pPr eaLnBrk="1" hangingPunct="1"/>
            <a:r>
              <a:rPr lang="en-US" sz="3600" dirty="0"/>
              <a:t>Powers in different bases</a:t>
            </a:r>
          </a:p>
          <a:p>
            <a:pPr eaLnBrk="1" hangingPunct="1"/>
            <a:r>
              <a:rPr lang="en-US" sz="3600" dirty="0"/>
              <a:t>Integer word sizes</a:t>
            </a:r>
          </a:p>
          <a:p>
            <a:pPr eaLnBrk="1" hangingPunct="1"/>
            <a:r>
              <a:rPr lang="en-US" sz="3600" dirty="0"/>
              <a:t>Converting from decimal to binary</a:t>
            </a:r>
          </a:p>
          <a:p>
            <a:pPr eaLnBrk="1" hangingPunct="1"/>
            <a:r>
              <a:rPr lang="en-US" sz="3600" dirty="0"/>
              <a:t>Hexadecimal and octal representations</a:t>
            </a:r>
          </a:p>
          <a:p>
            <a:pPr eaLnBrk="1" hangingPunct="1"/>
            <a:r>
              <a:rPr lang="en-US" sz="3600" dirty="0"/>
              <a:t>Binary addition</a:t>
            </a:r>
          </a:p>
          <a:p>
            <a:pPr eaLnBrk="1" hangingPunct="1"/>
            <a:r>
              <a:rPr lang="en-US" sz="3600" dirty="0"/>
              <a:t>Representing negative numbers</a:t>
            </a:r>
          </a:p>
          <a:p>
            <a:pPr eaLnBrk="1" hangingPunct="1"/>
            <a:r>
              <a:rPr lang="en-US" sz="3600" dirty="0"/>
              <a:t>One’s complement and Two’s complement</a:t>
            </a:r>
          </a:p>
          <a:p>
            <a:pPr eaLnBrk="1" hangingPunct="1"/>
            <a:r>
              <a:rPr lang="en-US" sz="3600" dirty="0"/>
              <a:t>Representing character data, images, and audio</a:t>
            </a:r>
          </a:p>
        </p:txBody>
      </p:sp>
    </p:spTree>
    <p:extLst>
      <p:ext uri="{BB962C8B-B14F-4D97-AF65-F5344CB8AC3E}">
        <p14:creationId xmlns:p14="http://schemas.microsoft.com/office/powerpoint/2010/main" val="1237785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BE-98FF-DB6E-76F4-54EE55E2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57233"/>
            <a:ext cx="9086088" cy="5238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312B-00C3-1ECC-9F90-90E82FCD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974951"/>
            <a:ext cx="7467600" cy="16811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altLang="en-US" sz="5400" dirty="0"/>
              <a:t>Digital Logic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0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BE-98FF-DB6E-76F4-54EE55E2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7233"/>
            <a:ext cx="9086088" cy="5238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312B-00C3-1ECC-9F90-90E82FCD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838662"/>
            <a:ext cx="10515600" cy="518067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At the end of this seminar, you will have learnt:</a:t>
            </a:r>
            <a:br>
              <a:rPr lang="en-US" sz="3600" dirty="0"/>
            </a:br>
            <a:endParaRPr lang="en-US" sz="400" dirty="0"/>
          </a:p>
          <a:p>
            <a:pPr eaLnBrk="1" hangingPunct="1"/>
            <a:r>
              <a:rPr lang="en-US" altLang="en-US" sz="3600" dirty="0"/>
              <a:t>Gained an understanding of the nature of computer data</a:t>
            </a:r>
          </a:p>
          <a:p>
            <a:pPr eaLnBrk="1" hangingPunct="1"/>
            <a:r>
              <a:rPr lang="en-US" altLang="en-US" sz="3600" dirty="0"/>
              <a:t>Learnt how to represent binary integers</a:t>
            </a:r>
          </a:p>
          <a:p>
            <a:pPr eaLnBrk="1" hangingPunct="1"/>
            <a:r>
              <a:rPr lang="en-US" altLang="en-US" sz="3600" dirty="0"/>
              <a:t>Learnt how to convert from binary to decimal</a:t>
            </a:r>
          </a:p>
          <a:p>
            <a:pPr eaLnBrk="1" hangingPunct="1"/>
            <a:r>
              <a:rPr lang="en-US" altLang="en-US" sz="3600" dirty="0"/>
              <a:t>Learnt how to represent powers in different bases</a:t>
            </a:r>
          </a:p>
          <a:p>
            <a:pPr eaLnBrk="1" hangingPunct="1"/>
            <a:r>
              <a:rPr lang="en-US" altLang="en-US" sz="3600" dirty="0"/>
              <a:t>Gained an understanding of Integer word sizes</a:t>
            </a:r>
          </a:p>
          <a:p>
            <a:pPr eaLnBrk="1" hangingPunct="1"/>
            <a:r>
              <a:rPr lang="en-US" altLang="en-US" sz="3600" dirty="0"/>
              <a:t>Learnt how to convert from decimal to binary</a:t>
            </a:r>
          </a:p>
          <a:p>
            <a:pPr eaLnBrk="1" hangingPunct="1"/>
            <a:r>
              <a:rPr lang="en-US" altLang="en-US" sz="3600" dirty="0"/>
              <a:t>Gained an understanding of hexadecimal and octal number representations</a:t>
            </a:r>
          </a:p>
          <a:p>
            <a:pPr eaLnBrk="1" hangingPunct="1"/>
            <a:r>
              <a:rPr lang="en-US" altLang="en-US" sz="3600" dirty="0"/>
              <a:t>Learnt how to perform binary addition</a:t>
            </a:r>
          </a:p>
          <a:p>
            <a:pPr eaLnBrk="1" hangingPunct="1"/>
            <a:r>
              <a:rPr lang="en-US" altLang="en-US" sz="3600" dirty="0"/>
              <a:t>Learnt how to represent negative numbers in binary</a:t>
            </a:r>
          </a:p>
          <a:p>
            <a:pPr eaLnBrk="1" hangingPunct="1"/>
            <a:r>
              <a:rPr lang="en-US" altLang="en-US" sz="3600" dirty="0"/>
              <a:t>Learnt how to apply One’s complement and Two’s complement</a:t>
            </a:r>
          </a:p>
          <a:p>
            <a:pPr eaLnBrk="1" hangingPunct="1"/>
            <a:r>
              <a:rPr lang="en-US" altLang="en-US" sz="3600" dirty="0"/>
              <a:t>Gained an understanding of how character data, images, and audio are represented digitally</a:t>
            </a:r>
          </a:p>
        </p:txBody>
      </p:sp>
    </p:spTree>
    <p:extLst>
      <p:ext uri="{BB962C8B-B14F-4D97-AF65-F5344CB8AC3E}">
        <p14:creationId xmlns:p14="http://schemas.microsoft.com/office/powerpoint/2010/main" val="28886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BE-98FF-DB6E-76F4-54EE55E2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17446"/>
            <a:ext cx="9086088" cy="5238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/>
              <a:t>Computer Data </a:t>
            </a:r>
            <a:r>
              <a:rPr lang="en-US" sz="2700" dirty="0"/>
              <a:t>(Section 1.5)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312B-00C3-1ECC-9F90-90E82FCD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729604"/>
            <a:ext cx="10106437" cy="589429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Data is basically any type of information that can be stored in a computer memory and processed.</a:t>
            </a:r>
          </a:p>
          <a:p>
            <a:pPr eaLnBrk="1" hangingPunct="1"/>
            <a:r>
              <a:rPr lang="en-US" altLang="en-US" dirty="0"/>
              <a:t>All kinds of information can be stored, as long as it can somehow be represented using 1’s and 0’s (bits).  </a:t>
            </a:r>
          </a:p>
          <a:p>
            <a:pPr eaLnBrk="1" hangingPunct="1"/>
            <a:r>
              <a:rPr lang="en-GB" altLang="en-US" dirty="0"/>
              <a:t>Some examples of different data types</a:t>
            </a:r>
            <a:br>
              <a:rPr lang="en-GB" altLang="en-US" dirty="0"/>
            </a:br>
            <a:endParaRPr lang="en-GB" altLang="en-US" dirty="0"/>
          </a:p>
          <a:p>
            <a:pPr lvl="1" eaLnBrk="1" hangingPunct="1"/>
            <a:r>
              <a:rPr lang="en-GB" altLang="en-US" dirty="0"/>
              <a:t>Audio and Images, etc.		</a:t>
            </a:r>
            <a:r>
              <a:rPr lang="en-GB" altLang="en-US" dirty="0">
                <a:solidFill>
                  <a:srgbClr val="FF0000"/>
                </a:solidFill>
              </a:rPr>
              <a:t>11111111</a:t>
            </a:r>
            <a:r>
              <a:rPr lang="en-GB" altLang="en-US" dirty="0"/>
              <a:t> = White Pixel</a:t>
            </a:r>
          </a:p>
          <a:p>
            <a:pPr marL="457200" lvl="1" indent="0">
              <a:buNone/>
            </a:pPr>
            <a:r>
              <a:rPr lang="en-GB" altLang="en-US" dirty="0"/>
              <a:t>					</a:t>
            </a:r>
            <a:r>
              <a:rPr lang="en-GB" altLang="en-US" dirty="0">
                <a:solidFill>
                  <a:srgbClr val="FF0000"/>
                </a:solidFill>
              </a:rPr>
              <a:t>00000000</a:t>
            </a:r>
            <a:r>
              <a:rPr lang="en-GB" altLang="en-US" dirty="0"/>
              <a:t> = Black Pixel</a:t>
            </a:r>
          </a:p>
          <a:p>
            <a:pPr lvl="1" eaLnBrk="1" hangingPunct="1"/>
            <a:r>
              <a:rPr lang="en-GB" altLang="en-US" dirty="0"/>
              <a:t>Texts / characters			</a:t>
            </a:r>
            <a:r>
              <a:rPr lang="en-GB" altLang="en-US" dirty="0">
                <a:solidFill>
                  <a:srgbClr val="FF0000"/>
                </a:solidFill>
              </a:rPr>
              <a:t>01000001</a:t>
            </a:r>
            <a:r>
              <a:rPr lang="en-GB" altLang="en-US" dirty="0"/>
              <a:t> = letter “A”</a:t>
            </a:r>
          </a:p>
          <a:p>
            <a:pPr marL="457200" lvl="1" indent="0">
              <a:buNone/>
            </a:pPr>
            <a:r>
              <a:rPr lang="en-GB" altLang="en-US" dirty="0"/>
              <a:t>					</a:t>
            </a:r>
            <a:r>
              <a:rPr lang="en-GB" altLang="en-US" dirty="0">
                <a:solidFill>
                  <a:srgbClr val="FF0000"/>
                </a:solidFill>
              </a:rPr>
              <a:t>01000010</a:t>
            </a:r>
            <a:r>
              <a:rPr lang="en-GB" altLang="en-US" dirty="0"/>
              <a:t> = letter “B”</a:t>
            </a:r>
          </a:p>
          <a:p>
            <a:pPr lvl="1" eaLnBrk="1" hangingPunct="1"/>
            <a:r>
              <a:rPr lang="en-GB" altLang="en-US" dirty="0"/>
              <a:t>Different types of numbers	</a:t>
            </a:r>
            <a:r>
              <a:rPr lang="en-GB" altLang="en-US" dirty="0">
                <a:solidFill>
                  <a:srgbClr val="FF0000"/>
                </a:solidFill>
              </a:rPr>
              <a:t>00000100</a:t>
            </a:r>
            <a:r>
              <a:rPr lang="en-GB" altLang="en-US" dirty="0"/>
              <a:t> = Number 4</a:t>
            </a:r>
          </a:p>
          <a:p>
            <a:pPr marL="457200" lvl="1" indent="0">
              <a:buNone/>
            </a:pPr>
            <a:r>
              <a:rPr lang="en-GB" altLang="en-US" dirty="0"/>
              <a:t> 					</a:t>
            </a:r>
            <a:r>
              <a:rPr lang="en-GB" altLang="en-US" dirty="0">
                <a:solidFill>
                  <a:srgbClr val="FF0000"/>
                </a:solidFill>
              </a:rPr>
              <a:t>00000101</a:t>
            </a:r>
            <a:r>
              <a:rPr lang="en-GB" altLang="en-US" dirty="0"/>
              <a:t> = Number 5</a:t>
            </a:r>
          </a:p>
          <a:p>
            <a:pPr lvl="1" eaLnBrk="1" hangingPunct="1"/>
            <a:r>
              <a:rPr lang="en-GB" altLang="en-US" dirty="0"/>
              <a:t>Data Processing Instructions	</a:t>
            </a:r>
            <a:r>
              <a:rPr lang="en-GB" altLang="en-US" dirty="0">
                <a:solidFill>
                  <a:srgbClr val="FF0000"/>
                </a:solidFill>
              </a:rPr>
              <a:t>00011001</a:t>
            </a:r>
            <a:r>
              <a:rPr lang="en-GB" altLang="en-US" dirty="0"/>
              <a:t> = Instruction “Add”</a:t>
            </a:r>
          </a:p>
          <a:p>
            <a:pPr marL="457200" lvl="1" indent="0" eaLnBrk="1" hangingPunct="1"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Since each of these is stored as bits, how those bits are determined depends on what type of data the computer expects or thinks they are.</a:t>
            </a:r>
          </a:p>
        </p:txBody>
      </p:sp>
    </p:spTree>
    <p:extLst>
      <p:ext uri="{BB962C8B-B14F-4D97-AF65-F5344CB8AC3E}">
        <p14:creationId xmlns:p14="http://schemas.microsoft.com/office/powerpoint/2010/main" val="42412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A214-7415-1789-6451-7C5D342C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99" y="736968"/>
            <a:ext cx="10058254" cy="5640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An integer is a whole number (not a real number)</a:t>
            </a:r>
          </a:p>
          <a:p>
            <a:pPr eaLnBrk="1" hangingPunct="1"/>
            <a:r>
              <a:rPr lang="en-GB" altLang="en-US" sz="2400" dirty="0"/>
              <a:t>Integers can be represented in binary form by writing it in base 2 instead of our common base 10 notation.</a:t>
            </a:r>
          </a:p>
          <a:p>
            <a:pPr lvl="1" eaLnBrk="1" hangingPunct="1"/>
            <a:r>
              <a:rPr lang="en-GB" altLang="en-US" dirty="0"/>
              <a:t>In base 10 you count digits 0..9, then powers of 10, e.g. 10, 100</a:t>
            </a:r>
          </a:p>
          <a:p>
            <a:pPr lvl="1" eaLnBrk="1" hangingPunct="1"/>
            <a:r>
              <a:rPr lang="en-GB" altLang="en-US" dirty="0"/>
              <a:t>In base 2 you count digits 0..1, then powers of 2, e.g. 10(=2), 100(=4)</a:t>
            </a:r>
          </a:p>
          <a:p>
            <a:pPr lvl="2" eaLnBrk="1" hangingPunct="1"/>
            <a:endParaRPr lang="en-GB" altLang="en-US" sz="1600" dirty="0"/>
          </a:p>
          <a:p>
            <a:pPr eaLnBrk="1" hangingPunct="1"/>
            <a:r>
              <a:rPr lang="en-US" altLang="en-US" sz="2400" dirty="0"/>
              <a:t>Any number can be evaluated using this formula:</a:t>
            </a:r>
          </a:p>
          <a:p>
            <a:pPr marL="1371600" lvl="3" indent="0" eaLnBrk="1" hangingPunct="1">
              <a:buNone/>
            </a:pPr>
            <a:endParaRPr lang="en-GB" altLang="en-US" dirty="0"/>
          </a:p>
          <a:p>
            <a:pPr marL="1371600" lvl="3" indent="0" eaLnBrk="1" hangingPunct="1">
              <a:buNone/>
            </a:pPr>
            <a:endParaRPr lang="en-GB" altLang="en-US" sz="1000" dirty="0"/>
          </a:p>
          <a:p>
            <a:pPr marL="1371600" lvl="3" indent="0" eaLnBrk="1" hangingPunct="1">
              <a:buNone/>
            </a:pPr>
            <a:endParaRPr lang="en-GB" altLang="en-US" sz="1000" dirty="0"/>
          </a:p>
          <a:p>
            <a:pPr marL="1371600" lvl="3" indent="0" eaLnBrk="1" hangingPunct="1">
              <a:buNone/>
            </a:pPr>
            <a:br>
              <a:rPr lang="en-GB" altLang="en-US" sz="1000" dirty="0"/>
            </a:br>
            <a:br>
              <a:rPr lang="en-GB" altLang="en-US" sz="1000" dirty="0"/>
            </a:br>
            <a:endParaRPr lang="en-GB" altLang="en-US" sz="1000" dirty="0"/>
          </a:p>
          <a:p>
            <a:pPr eaLnBrk="1" hangingPunct="1"/>
            <a:r>
              <a:rPr lang="en-GB" altLang="en-US" sz="2400" dirty="0"/>
              <a:t>Where:</a:t>
            </a:r>
          </a:p>
          <a:p>
            <a:pPr lvl="1" eaLnBrk="1" hangingPunct="1"/>
            <a:r>
              <a:rPr lang="en-GB" altLang="en-US" sz="1800" b="1" i="1" dirty="0"/>
              <a:t>d </a:t>
            </a:r>
            <a:r>
              <a:rPr lang="en-GB" altLang="en-US" sz="1800" dirty="0"/>
              <a:t>subscript </a:t>
            </a:r>
            <a:r>
              <a:rPr lang="en-GB" altLang="en-US" sz="1800" b="1" i="1" dirty="0" err="1"/>
              <a:t>i</a:t>
            </a:r>
            <a:r>
              <a:rPr lang="en-GB" altLang="en-US" sz="1800" b="1" i="1" dirty="0"/>
              <a:t> </a:t>
            </a:r>
            <a:r>
              <a:rPr lang="en-GB" altLang="en-US" sz="1800" dirty="0"/>
              <a:t>is the </a:t>
            </a:r>
            <a:r>
              <a:rPr lang="en-GB" altLang="en-US" sz="1800" dirty="0" err="1"/>
              <a:t>i-th</a:t>
            </a:r>
            <a:r>
              <a:rPr lang="en-GB" altLang="en-US" sz="1800" dirty="0"/>
              <a:t> digit</a:t>
            </a:r>
          </a:p>
          <a:p>
            <a:pPr lvl="1" eaLnBrk="1" hangingPunct="1"/>
            <a:r>
              <a:rPr lang="en-GB" altLang="en-US" sz="1800" b="1" i="1" dirty="0"/>
              <a:t>b </a:t>
            </a:r>
            <a:r>
              <a:rPr lang="en-GB" altLang="en-US" sz="1800" dirty="0"/>
              <a:t>superscript </a:t>
            </a:r>
            <a:r>
              <a:rPr lang="en-GB" altLang="en-US" sz="1800" b="1" i="1" dirty="0" err="1"/>
              <a:t>i</a:t>
            </a:r>
            <a:r>
              <a:rPr lang="en-GB" altLang="en-US" sz="1800" b="1" i="1" dirty="0"/>
              <a:t> </a:t>
            </a:r>
            <a:r>
              <a:rPr lang="en-GB" altLang="en-US" sz="1800" dirty="0"/>
              <a:t>is the base (or radix) raised to the </a:t>
            </a:r>
            <a:r>
              <a:rPr lang="en-GB" altLang="en-US" sz="1800" dirty="0" err="1"/>
              <a:t>i-th</a:t>
            </a:r>
            <a:r>
              <a:rPr lang="en-GB" altLang="en-US" sz="1800" dirty="0"/>
              <a:t> power</a:t>
            </a:r>
          </a:p>
          <a:p>
            <a:pPr lvl="1" eaLnBrk="1" hangingPunct="1"/>
            <a:r>
              <a:rPr lang="en-GB" altLang="en-US" sz="1800" dirty="0"/>
              <a:t>and the number is the </a:t>
            </a:r>
            <a:r>
              <a:rPr lang="en-GB" altLang="en-US" sz="1800" b="1" i="1" dirty="0"/>
              <a:t>sum </a:t>
            </a:r>
            <a:r>
              <a:rPr lang="en-GB" altLang="en-US" sz="1800" dirty="0"/>
              <a:t>of terms from </a:t>
            </a:r>
            <a:r>
              <a:rPr lang="en-GB" altLang="en-US" sz="1800" b="1" i="1" dirty="0" err="1"/>
              <a:t>i</a:t>
            </a:r>
            <a:r>
              <a:rPr lang="en-GB" altLang="en-US" sz="1800" b="1" i="1" dirty="0"/>
              <a:t> </a:t>
            </a:r>
            <a:r>
              <a:rPr lang="en-GB" altLang="en-US" sz="1800" dirty="0"/>
              <a:t>= </a:t>
            </a:r>
            <a:r>
              <a:rPr lang="en-GB" altLang="en-US" sz="1800" b="1" i="1" dirty="0"/>
              <a:t>0 </a:t>
            </a:r>
            <a:r>
              <a:rPr lang="en-GB" altLang="en-US" sz="1800" dirty="0"/>
              <a:t>to </a:t>
            </a:r>
            <a:r>
              <a:rPr lang="en-GB" altLang="en-US" sz="1800" b="1" i="1" dirty="0" err="1"/>
              <a:t>i</a:t>
            </a:r>
            <a:r>
              <a:rPr lang="en-GB" altLang="en-US" sz="1800" b="1" i="1" dirty="0"/>
              <a:t> </a:t>
            </a:r>
            <a:r>
              <a:rPr lang="en-GB" altLang="en-US" sz="1800" dirty="0"/>
              <a:t>= </a:t>
            </a:r>
            <a:r>
              <a:rPr lang="en-GB" altLang="en-US" sz="1800" b="1" i="1" dirty="0"/>
              <a:t>n</a:t>
            </a:r>
          </a:p>
          <a:p>
            <a:pPr lvl="1" eaLnBrk="1" hangingPunct="1"/>
            <a:r>
              <a:rPr lang="en-GB" altLang="en-US" sz="1800" dirty="0"/>
              <a:t>and </a:t>
            </a:r>
            <a:r>
              <a:rPr lang="en-GB" altLang="en-US" sz="1800" b="1" i="1" dirty="0"/>
              <a:t>n </a:t>
            </a:r>
            <a:r>
              <a:rPr lang="en-GB" altLang="en-US" sz="1800" dirty="0"/>
              <a:t>is the number of digits in the number -1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8B9A14-6EE7-5B75-3EAF-6FDD39852F42}"/>
              </a:ext>
            </a:extLst>
          </p:cNvPr>
          <p:cNvSpPr/>
          <p:nvPr/>
        </p:nvSpPr>
        <p:spPr>
          <a:xfrm>
            <a:off x="7827274" y="3175312"/>
            <a:ext cx="3157257" cy="2202290"/>
          </a:xfrm>
          <a:prstGeom prst="roundRect">
            <a:avLst/>
          </a:prstGeom>
          <a:solidFill>
            <a:schemeClr val="bg1"/>
          </a:solidFill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50A74-E507-0532-CAD8-7864EFA1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80" y="105587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Integer Representation </a:t>
            </a:r>
            <a:r>
              <a:rPr lang="en-US" altLang="en-US" sz="2700" dirty="0"/>
              <a:t>(Section 1.6)</a:t>
            </a:r>
            <a:endParaRPr lang="en-A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2F311A-CD1F-AB56-D270-70FC2673EB76}"/>
              </a:ext>
            </a:extLst>
          </p:cNvPr>
          <p:cNvGrpSpPr/>
          <p:nvPr/>
        </p:nvGrpSpPr>
        <p:grpSpPr>
          <a:xfrm>
            <a:off x="2662591" y="3642866"/>
            <a:ext cx="2581835" cy="1267183"/>
            <a:chOff x="6981713" y="1590043"/>
            <a:chExt cx="2581835" cy="126718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505EF4-0471-92C7-ADD6-6BF696D0B9D4}"/>
                </a:ext>
              </a:extLst>
            </p:cNvPr>
            <p:cNvSpPr/>
            <p:nvPr/>
          </p:nvSpPr>
          <p:spPr>
            <a:xfrm>
              <a:off x="6981713" y="1590043"/>
              <a:ext cx="2581835" cy="1267183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101600" dir="18900000" sx="104000" sy="104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aphicFrame>
          <p:nvGraphicFramePr>
            <p:cNvPr id="4" name="Object 5">
              <a:extLst>
                <a:ext uri="{FF2B5EF4-FFF2-40B4-BE49-F238E27FC236}">
                  <a16:creationId xmlns:a16="http://schemas.microsoft.com/office/drawing/2014/main" id="{4958FFEA-4582-8553-71C5-2B11F33BD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2530" y="1712724"/>
            <a:ext cx="1600200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98197" imgH="431613" progId="Equation.3">
                    <p:embed/>
                  </p:oleObj>
                </mc:Choice>
                <mc:Fallback>
                  <p:oleObj name="Equation" r:id="rId2" imgW="698197" imgH="431613" progId="Equation.3">
                    <p:embed/>
                    <p:pic>
                      <p:nvPicPr>
                        <p:cNvPr id="4" name="Object 5">
                          <a:extLst>
                            <a:ext uri="{FF2B5EF4-FFF2-40B4-BE49-F238E27FC236}">
                              <a16:creationId xmlns:a16="http://schemas.microsoft.com/office/drawing/2014/main" id="{4958FFEA-4582-8553-71C5-2B11F33BD0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2530" y="1712724"/>
                          <a:ext cx="1600200" cy="989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7C1A7673-D7F4-6069-7441-D3DE254192B1}"/>
              </a:ext>
            </a:extLst>
          </p:cNvPr>
          <p:cNvGraphicFramePr>
            <a:graphicFrameLocks noGrp="1"/>
          </p:cNvGraphicFramePr>
          <p:nvPr/>
        </p:nvGraphicFramePr>
        <p:xfrm>
          <a:off x="8377202" y="3528274"/>
          <a:ext cx="2057400" cy="1463557"/>
        </p:xfrm>
        <a:graphic>
          <a:graphicData uri="http://schemas.openxmlformats.org/drawingml/2006/table">
            <a:tbl>
              <a:tblPr>
                <a:effectLst>
                  <a:outerShdw blurRad="50800" dist="101600" dir="18900000" sx="104000" sy="104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x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 =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+ 2 x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 =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+ 3 x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=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9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CF1C9F-CB75-E874-20F2-92CF4688F48C}"/>
              </a:ext>
            </a:extLst>
          </p:cNvPr>
          <p:cNvSpPr/>
          <p:nvPr/>
        </p:nvSpPr>
        <p:spPr>
          <a:xfrm>
            <a:off x="1064194" y="1925486"/>
            <a:ext cx="9964542" cy="4324574"/>
          </a:xfrm>
          <a:prstGeom prst="roundRect">
            <a:avLst/>
          </a:prstGeom>
          <a:solidFill>
            <a:schemeClr val="accent2"/>
          </a:solidFill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C7EE-C8D7-F683-60B9-D29BCA8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9" y="25215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Binary Integers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597F-5D93-4876-90BC-5CB4F81A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69" y="565288"/>
            <a:ext cx="9964542" cy="585740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The </a:t>
            </a:r>
            <a:r>
              <a:rPr lang="en-AU" altLang="en-US" sz="2400" i="1" dirty="0"/>
              <a:t>place</a:t>
            </a:r>
            <a:r>
              <a:rPr lang="en-AU" altLang="en-US" sz="2400" dirty="0"/>
              <a:t> of a digit in a binary number gives the power of 2 that the value of that digit represents</a:t>
            </a:r>
            <a:r>
              <a:rPr lang="en-GB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The value of a binary number can be read as follows</a:t>
            </a:r>
            <a:endParaRPr lang="en-GB" altLang="en-US" b="1" dirty="0">
              <a:solidFill>
                <a:schemeClr val="tx2"/>
              </a:solidFill>
            </a:endParaRPr>
          </a:p>
          <a:p>
            <a:pPr lvl="3" eaLnBrk="1" hangingPunct="1">
              <a:lnSpc>
                <a:spcPct val="90000"/>
              </a:lnSpc>
            </a:pPr>
            <a:endParaRPr lang="en-GB" altLang="en-US" sz="105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2000" b="1" dirty="0">
                <a:solidFill>
                  <a:schemeClr val="tx2"/>
                </a:solidFill>
              </a:rPr>
              <a:t>   	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2000" b="1" dirty="0">
                <a:solidFill>
                  <a:schemeClr val="tx2"/>
                </a:solidFill>
              </a:rPr>
              <a:t>		</a:t>
            </a:r>
            <a:br>
              <a:rPr lang="en-AU" altLang="en-US" sz="2000" b="1" dirty="0">
                <a:solidFill>
                  <a:schemeClr val="tx2"/>
                </a:solidFill>
              </a:rPr>
            </a:br>
            <a:r>
              <a:rPr lang="en-AU" altLang="en-US" sz="2000" b="1" dirty="0">
                <a:solidFill>
                  <a:schemeClr val="tx2"/>
                </a:solidFill>
              </a:rPr>
              <a:t> 	</a:t>
            </a:r>
            <a:br>
              <a:rPr lang="en-AU" altLang="en-US" sz="2000" b="1" dirty="0">
                <a:solidFill>
                  <a:schemeClr val="tx2"/>
                </a:solidFill>
              </a:rPr>
            </a:br>
            <a:endParaRPr lang="en-AU" altLang="en-US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400" b="1" dirty="0">
                <a:solidFill>
                  <a:schemeClr val="tx2"/>
                </a:solidFill>
              </a:rPr>
              <a:t>		</a:t>
            </a:r>
            <a:br>
              <a:rPr lang="en-AU" altLang="en-US" sz="1400" b="1" dirty="0">
                <a:solidFill>
                  <a:schemeClr val="tx2"/>
                </a:solidFill>
              </a:rPr>
            </a:br>
            <a:r>
              <a:rPr lang="en-AU" altLang="en-US" sz="1400" b="1" dirty="0">
                <a:solidFill>
                  <a:schemeClr val="tx2"/>
                </a:solidFill>
              </a:rPr>
              <a:t>	</a:t>
            </a:r>
            <a:r>
              <a:rPr lang="en-AU" altLang="en-US" sz="2000" b="1" dirty="0">
                <a:solidFill>
                  <a:schemeClr val="bg2"/>
                </a:solidFill>
              </a:rPr>
              <a:t>Number     </a:t>
            </a:r>
            <a:r>
              <a:rPr lang="en-AU" altLang="en-US" sz="2000" dirty="0">
                <a:solidFill>
                  <a:schemeClr val="bg2"/>
                </a:solidFill>
              </a:rPr>
              <a:t>= 1*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7</a:t>
            </a:r>
            <a:r>
              <a:rPr lang="en-AU" altLang="en-US" sz="2000" dirty="0">
                <a:solidFill>
                  <a:schemeClr val="bg2"/>
                </a:solidFill>
              </a:rPr>
              <a:t>    + 1*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6</a:t>
            </a:r>
            <a:r>
              <a:rPr lang="en-AU" altLang="en-US" sz="2000" dirty="0">
                <a:solidFill>
                  <a:schemeClr val="accent3"/>
                </a:solidFill>
              </a:rPr>
              <a:t> </a:t>
            </a:r>
            <a:r>
              <a:rPr lang="en-AU" altLang="en-US" sz="2000" dirty="0">
                <a:solidFill>
                  <a:schemeClr val="bg2"/>
                </a:solidFill>
              </a:rPr>
              <a:t>  +  0*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5</a:t>
            </a:r>
            <a:r>
              <a:rPr lang="en-AU" altLang="en-US" sz="2000" dirty="0">
                <a:solidFill>
                  <a:schemeClr val="accent3"/>
                </a:solidFill>
              </a:rPr>
              <a:t> </a:t>
            </a:r>
            <a:r>
              <a:rPr lang="en-AU" altLang="en-US" sz="2000" dirty="0">
                <a:solidFill>
                  <a:schemeClr val="bg2"/>
                </a:solidFill>
              </a:rPr>
              <a:t> +  0*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4</a:t>
            </a:r>
            <a:r>
              <a:rPr lang="en-AU" altLang="en-US" sz="2000" dirty="0">
                <a:solidFill>
                  <a:schemeClr val="bg2"/>
                </a:solidFill>
              </a:rPr>
              <a:t>  +  0*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3</a:t>
            </a:r>
            <a:r>
              <a:rPr lang="en-AU" altLang="en-US" sz="2000" dirty="0">
                <a:solidFill>
                  <a:schemeClr val="bg2"/>
                </a:solidFill>
              </a:rPr>
              <a:t>  +  1*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2</a:t>
            </a:r>
            <a:r>
              <a:rPr lang="en-AU" altLang="en-US" sz="2000" dirty="0">
                <a:solidFill>
                  <a:schemeClr val="bg2"/>
                </a:solidFill>
              </a:rPr>
              <a:t>  +  0*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1</a:t>
            </a:r>
            <a:r>
              <a:rPr lang="en-AU" altLang="en-US" sz="2000" dirty="0">
                <a:solidFill>
                  <a:schemeClr val="bg2"/>
                </a:solidFill>
              </a:rPr>
              <a:t>  +  1*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baseline="30000" dirty="0">
                <a:solidFill>
                  <a:schemeClr val="accent3"/>
                </a:solidFill>
              </a:rPr>
              <a:t>0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2000" dirty="0">
                <a:solidFill>
                  <a:schemeClr val="bg2"/>
                </a:solidFill>
              </a:rPr>
              <a:t>     = 1*</a:t>
            </a:r>
            <a:r>
              <a:rPr lang="en-AU" altLang="en-US" sz="2000" b="1" dirty="0">
                <a:solidFill>
                  <a:schemeClr val="accent3"/>
                </a:solidFill>
              </a:rPr>
              <a:t>128</a:t>
            </a:r>
            <a:r>
              <a:rPr lang="en-AU" altLang="en-US" sz="2000" dirty="0">
                <a:solidFill>
                  <a:schemeClr val="bg2"/>
                </a:solidFill>
              </a:rPr>
              <a:t> + 1*</a:t>
            </a:r>
            <a:r>
              <a:rPr lang="en-AU" altLang="en-US" sz="2000" b="1" dirty="0">
                <a:solidFill>
                  <a:schemeClr val="accent3"/>
                </a:solidFill>
              </a:rPr>
              <a:t>64</a:t>
            </a:r>
            <a:r>
              <a:rPr lang="en-AU" altLang="en-US" sz="2000" dirty="0">
                <a:solidFill>
                  <a:schemeClr val="accent3"/>
                </a:solidFill>
              </a:rPr>
              <a:t> </a:t>
            </a:r>
            <a:r>
              <a:rPr lang="en-AU" altLang="en-US" sz="2000" dirty="0">
                <a:solidFill>
                  <a:schemeClr val="bg2"/>
                </a:solidFill>
              </a:rPr>
              <a:t> + 0*</a:t>
            </a:r>
            <a:r>
              <a:rPr lang="en-AU" altLang="en-US" sz="2000" b="1" dirty="0">
                <a:solidFill>
                  <a:schemeClr val="accent3"/>
                </a:solidFill>
              </a:rPr>
              <a:t>32</a:t>
            </a:r>
            <a:r>
              <a:rPr lang="en-AU" altLang="en-US" sz="2000" dirty="0">
                <a:solidFill>
                  <a:schemeClr val="bg2"/>
                </a:solidFill>
              </a:rPr>
              <a:t> + 0*</a:t>
            </a:r>
            <a:r>
              <a:rPr lang="en-AU" altLang="en-US" sz="2000" b="1" dirty="0">
                <a:solidFill>
                  <a:schemeClr val="accent3"/>
                </a:solidFill>
              </a:rPr>
              <a:t>16</a:t>
            </a:r>
            <a:r>
              <a:rPr lang="en-AU" altLang="en-US" sz="2000" dirty="0">
                <a:solidFill>
                  <a:schemeClr val="bg2"/>
                </a:solidFill>
              </a:rPr>
              <a:t> + 0*</a:t>
            </a:r>
            <a:r>
              <a:rPr lang="en-AU" altLang="en-US" sz="2000" b="1" dirty="0">
                <a:solidFill>
                  <a:schemeClr val="accent3"/>
                </a:solidFill>
              </a:rPr>
              <a:t>8</a:t>
            </a:r>
            <a:r>
              <a:rPr lang="en-AU" altLang="en-US" sz="2000" dirty="0">
                <a:solidFill>
                  <a:schemeClr val="bg2"/>
                </a:solidFill>
              </a:rPr>
              <a:t>   + 1*</a:t>
            </a:r>
            <a:r>
              <a:rPr lang="en-AU" altLang="en-US" sz="2000" b="1" dirty="0">
                <a:solidFill>
                  <a:schemeClr val="accent3"/>
                </a:solidFill>
              </a:rPr>
              <a:t>4</a:t>
            </a:r>
            <a:r>
              <a:rPr lang="en-AU" altLang="en-US" sz="2000" dirty="0">
                <a:solidFill>
                  <a:schemeClr val="bg2"/>
                </a:solidFill>
              </a:rPr>
              <a:t>  + 0*</a:t>
            </a:r>
            <a:r>
              <a:rPr lang="en-AU" altLang="en-US" sz="2000" b="1" dirty="0">
                <a:solidFill>
                  <a:schemeClr val="accent3"/>
                </a:solidFill>
              </a:rPr>
              <a:t>2</a:t>
            </a:r>
            <a:r>
              <a:rPr lang="en-AU" altLang="en-US" sz="2000" b="1" dirty="0">
                <a:solidFill>
                  <a:schemeClr val="bg2"/>
                </a:solidFill>
              </a:rPr>
              <a:t> </a:t>
            </a:r>
            <a:r>
              <a:rPr lang="en-AU" altLang="en-US" sz="2000" dirty="0">
                <a:solidFill>
                  <a:schemeClr val="bg2"/>
                </a:solidFill>
              </a:rPr>
              <a:t>  + 1*</a:t>
            </a:r>
            <a:r>
              <a:rPr lang="en-AU" altLang="en-US" sz="2000" b="1" dirty="0">
                <a:solidFill>
                  <a:schemeClr val="accent3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2000" dirty="0">
                <a:solidFill>
                  <a:schemeClr val="bg2"/>
                </a:solidFill>
              </a:rPr>
              <a:t>		                    = 197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dirty="0"/>
              <a:t>                </a:t>
            </a:r>
            <a:r>
              <a:rPr lang="en-GB" altLang="en-US" sz="2000" dirty="0"/>
              <a:t>Examples: Binary to Decimal Conversion</a:t>
            </a:r>
          </a:p>
          <a:p>
            <a:pPr marL="1828800" lvl="4" indent="0">
              <a:buNone/>
            </a:pPr>
            <a:r>
              <a:rPr lang="en-GB" altLang="en-US" sz="1200" b="1" dirty="0">
                <a:solidFill>
                  <a:schemeClr val="accent3"/>
                </a:solidFill>
              </a:rPr>
              <a:t>       </a:t>
            </a:r>
            <a:r>
              <a:rPr lang="en-GB" altLang="en-US" b="1" dirty="0">
                <a:solidFill>
                  <a:schemeClr val="accent3"/>
                </a:solidFill>
              </a:rPr>
              <a:t>00000011</a:t>
            </a:r>
            <a:r>
              <a:rPr lang="en-GB" altLang="en-US" b="1" baseline="-25000" dirty="0">
                <a:solidFill>
                  <a:schemeClr val="accent3"/>
                </a:solidFill>
              </a:rPr>
              <a:t>2</a:t>
            </a:r>
            <a:r>
              <a:rPr lang="en-GB" altLang="en-US" b="1" dirty="0">
                <a:solidFill>
                  <a:schemeClr val="accent3"/>
                </a:solidFill>
              </a:rPr>
              <a:t> </a:t>
            </a:r>
            <a:r>
              <a:rPr lang="en-GB" altLang="en-US" dirty="0"/>
              <a:t>= 2 + 1 = 3</a:t>
            </a:r>
          </a:p>
          <a:p>
            <a:pPr marL="1828800" lvl="4" indent="0">
              <a:buNone/>
            </a:pPr>
            <a:r>
              <a:rPr lang="en-GB" altLang="en-US" b="1" dirty="0">
                <a:solidFill>
                  <a:schemeClr val="accent3"/>
                </a:solidFill>
              </a:rPr>
              <a:t>     00010010</a:t>
            </a:r>
            <a:r>
              <a:rPr lang="en-GB" altLang="en-US" b="1" baseline="-25000" dirty="0">
                <a:solidFill>
                  <a:schemeClr val="accent3"/>
                </a:solidFill>
              </a:rPr>
              <a:t>2</a:t>
            </a:r>
            <a:r>
              <a:rPr lang="en-GB" altLang="en-US" b="1" dirty="0">
                <a:solidFill>
                  <a:schemeClr val="accent3"/>
                </a:solidFill>
              </a:rPr>
              <a:t> </a:t>
            </a:r>
            <a:r>
              <a:rPr lang="en-GB" altLang="en-US" dirty="0"/>
              <a:t>= 16 + 2 </a:t>
            </a:r>
            <a:r>
              <a:rPr lang="en-GB" altLang="en-US"/>
              <a:t>= 18</a:t>
            </a:r>
            <a:endParaRPr lang="en-GB" altLang="en-US" dirty="0"/>
          </a:p>
          <a:p>
            <a:pPr marL="1828800" lvl="4" indent="0">
              <a:buNone/>
            </a:pPr>
            <a:r>
              <a:rPr lang="en-GB" altLang="en-US" b="1" dirty="0">
                <a:solidFill>
                  <a:schemeClr val="accent3"/>
                </a:solidFill>
              </a:rPr>
              <a:t>     10000101</a:t>
            </a:r>
            <a:r>
              <a:rPr lang="en-GB" altLang="en-US" b="1" baseline="-25000" dirty="0">
                <a:solidFill>
                  <a:schemeClr val="accent3"/>
                </a:solidFill>
              </a:rPr>
              <a:t>2</a:t>
            </a:r>
            <a:r>
              <a:rPr lang="en-GB" altLang="en-US" b="1" dirty="0">
                <a:solidFill>
                  <a:schemeClr val="accent3"/>
                </a:solidFill>
              </a:rPr>
              <a:t> </a:t>
            </a:r>
            <a:r>
              <a:rPr lang="en-GB" altLang="en-US" dirty="0"/>
              <a:t>= 128 + 4 + 1 = 133</a:t>
            </a:r>
          </a:p>
          <a:p>
            <a:pPr marL="1828800" lvl="4" indent="0">
              <a:buNone/>
            </a:pPr>
            <a:r>
              <a:rPr lang="en-GB" altLang="en-US" b="1" dirty="0">
                <a:solidFill>
                  <a:schemeClr val="accent3"/>
                </a:solidFill>
              </a:rPr>
              <a:t>     11110000</a:t>
            </a:r>
            <a:r>
              <a:rPr lang="en-GB" altLang="en-US" b="1" baseline="-25000" dirty="0">
                <a:solidFill>
                  <a:schemeClr val="accent3"/>
                </a:solidFill>
              </a:rPr>
              <a:t>2</a:t>
            </a:r>
            <a:r>
              <a:rPr lang="en-GB" altLang="en-US" b="1" dirty="0">
                <a:solidFill>
                  <a:schemeClr val="accent3"/>
                </a:solidFill>
              </a:rPr>
              <a:t> </a:t>
            </a:r>
            <a:r>
              <a:rPr lang="en-GB" altLang="en-US" dirty="0"/>
              <a:t>= 128 + 64 + 32 + 16 = 240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1800" dirty="0"/>
          </a:p>
        </p:txBody>
      </p:sp>
      <p:graphicFrame>
        <p:nvGraphicFramePr>
          <p:cNvPr id="10" name="Group 24">
            <a:extLst>
              <a:ext uri="{FF2B5EF4-FFF2-40B4-BE49-F238E27FC236}">
                <a16:creationId xmlns:a16="http://schemas.microsoft.com/office/drawing/2014/main" id="{290DCB44-0468-B09B-0EB3-2B77EC23B733}"/>
              </a:ext>
            </a:extLst>
          </p:cNvPr>
          <p:cNvGraphicFramePr>
            <a:graphicFrameLocks noGrp="1"/>
          </p:cNvGraphicFramePr>
          <p:nvPr/>
        </p:nvGraphicFramePr>
        <p:xfrm>
          <a:off x="4448090" y="2425002"/>
          <a:ext cx="2590800" cy="36512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404" marB="45404"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44">
            <a:extLst>
              <a:ext uri="{FF2B5EF4-FFF2-40B4-BE49-F238E27FC236}">
                <a16:creationId xmlns:a16="http://schemas.microsoft.com/office/drawing/2014/main" id="{64E5AB3F-238F-F492-DC84-A439C672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314" y="2043328"/>
            <a:ext cx="4438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b="1" dirty="0">
                <a:solidFill>
                  <a:schemeClr val="accent3"/>
                </a:solidFill>
              </a:rPr>
              <a:t>Bit Position    7   6   5   4   3   2   1   0         </a:t>
            </a:r>
          </a:p>
        </p:txBody>
      </p:sp>
      <p:sp>
        <p:nvSpPr>
          <p:cNvPr id="12" name="Text Box 45">
            <a:extLst>
              <a:ext uri="{FF2B5EF4-FFF2-40B4-BE49-F238E27FC236}">
                <a16:creationId xmlns:a16="http://schemas.microsoft.com/office/drawing/2014/main" id="{32E2998F-853C-226E-1B2E-934411A4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842" y="2383419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 typeface="Wingdings" panose="05000000000000000000" pitchFamily="2" charset="2"/>
              <a:buNone/>
            </a:pPr>
            <a:r>
              <a:rPr lang="en-AU" altLang="en-US" sz="1800" dirty="0">
                <a:solidFill>
                  <a:schemeClr val="bg2"/>
                </a:solidFill>
              </a:rPr>
              <a:t>Bit Value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0E999F-6955-AE37-579F-34C77F04531B}"/>
              </a:ext>
            </a:extLst>
          </p:cNvPr>
          <p:cNvGrpSpPr/>
          <p:nvPr/>
        </p:nvGrpSpPr>
        <p:grpSpPr>
          <a:xfrm>
            <a:off x="2778580" y="2772410"/>
            <a:ext cx="5797746" cy="585186"/>
            <a:chOff x="2829261" y="3096884"/>
            <a:chExt cx="5797746" cy="58518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5BB3E8-2019-08C4-A4AF-357004ACD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9261" y="3096884"/>
              <a:ext cx="1657830" cy="539201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00F6B40-D80D-F254-DE3E-278FD7A67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874" y="3114604"/>
              <a:ext cx="1139389" cy="542995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C455BC6-C875-C499-1876-ACC8A8AEA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615" y="3119982"/>
              <a:ext cx="626909" cy="526860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941235-57E9-00E3-7444-A6B8AEA420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9170" y="3114604"/>
              <a:ext cx="263838" cy="532238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616D49-AAA0-511D-CFA2-5564B62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5930295" y="3114604"/>
              <a:ext cx="232340" cy="532238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C039C0-6011-688A-3B79-6BFC8079B4C0}"/>
                </a:ext>
              </a:extLst>
            </p:cNvPr>
            <p:cNvCxnSpPr>
              <a:cxnSpLocks/>
            </p:cNvCxnSpPr>
            <p:nvPr/>
          </p:nvCxnSpPr>
          <p:spPr>
            <a:xfrm>
              <a:off x="6207085" y="3119982"/>
              <a:ext cx="575199" cy="516103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491C84-513D-F1F8-BEFE-86C8DC0B6BDD}"/>
                </a:ext>
              </a:extLst>
            </p:cNvPr>
            <p:cNvCxnSpPr>
              <a:cxnSpLocks/>
            </p:cNvCxnSpPr>
            <p:nvPr/>
          </p:nvCxnSpPr>
          <p:spPr>
            <a:xfrm>
              <a:off x="6625518" y="3109226"/>
              <a:ext cx="938443" cy="548373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AFBB3-AA84-0C41-CA3F-1F8A0B408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01251" y="3096884"/>
              <a:ext cx="1525756" cy="585186"/>
            </a:xfrm>
            <a:prstGeom prst="straightConnector1">
              <a:avLst/>
            </a:prstGeom>
            <a:ln w="666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0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3EAE41-C0D6-6B69-82F1-61C8A0481829}"/>
              </a:ext>
            </a:extLst>
          </p:cNvPr>
          <p:cNvSpPr/>
          <p:nvPr/>
        </p:nvSpPr>
        <p:spPr>
          <a:xfrm>
            <a:off x="53761" y="864948"/>
            <a:ext cx="9991760" cy="5410899"/>
          </a:xfrm>
          <a:prstGeom prst="roundRect">
            <a:avLst/>
          </a:prstGeom>
          <a:solidFill>
            <a:schemeClr val="accent2"/>
          </a:solidFill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C7EE-C8D7-F683-60B9-D29BCA8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1" y="44196"/>
            <a:ext cx="10676468" cy="5238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Powers in Different Bases</a:t>
            </a:r>
            <a:endParaRPr lang="en-A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487BBA-ABEA-70FA-83B0-3F631F92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90095"/>
              </p:ext>
            </p:extLst>
          </p:nvPr>
        </p:nvGraphicFramePr>
        <p:xfrm>
          <a:off x="5596507" y="1501265"/>
          <a:ext cx="1633429" cy="198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4">
                  <a:extLst>
                    <a:ext uri="{9D8B030D-6E8A-4147-A177-3AD203B41FA5}">
                      <a16:colId xmlns:a16="http://schemas.microsoft.com/office/drawing/2014/main" val="4173052609"/>
                    </a:ext>
                  </a:extLst>
                </a:gridCol>
                <a:gridCol w="1023835">
                  <a:extLst>
                    <a:ext uri="{9D8B030D-6E8A-4147-A177-3AD203B41FA5}">
                      <a16:colId xmlns:a16="http://schemas.microsoft.com/office/drawing/2014/main" val="457680818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5252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88365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33016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4096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5227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6D21D0-1709-4ACC-ADA6-9FEA15AD2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65942"/>
              </p:ext>
            </p:extLst>
          </p:nvPr>
        </p:nvGraphicFramePr>
        <p:xfrm>
          <a:off x="7839902" y="1501265"/>
          <a:ext cx="1633429" cy="198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689">
                  <a:extLst>
                    <a:ext uri="{9D8B030D-6E8A-4147-A177-3AD203B41FA5}">
                      <a16:colId xmlns:a16="http://schemas.microsoft.com/office/drawing/2014/main" val="4173052609"/>
                    </a:ext>
                  </a:extLst>
                </a:gridCol>
                <a:gridCol w="993740">
                  <a:extLst>
                    <a:ext uri="{9D8B030D-6E8A-4147-A177-3AD203B41FA5}">
                      <a16:colId xmlns:a16="http://schemas.microsoft.com/office/drawing/2014/main" val="457680818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86588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5252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4096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88365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65,536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3301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AACFB7-F220-32B3-2EF9-703A9FB0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82425"/>
              </p:ext>
            </p:extLst>
          </p:nvPr>
        </p:nvGraphicFramePr>
        <p:xfrm>
          <a:off x="3424591" y="1501265"/>
          <a:ext cx="1561950" cy="4358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75">
                  <a:extLst>
                    <a:ext uri="{9D8B030D-6E8A-4147-A177-3AD203B41FA5}">
                      <a16:colId xmlns:a16="http://schemas.microsoft.com/office/drawing/2014/main" val="4173052609"/>
                    </a:ext>
                  </a:extLst>
                </a:gridCol>
                <a:gridCol w="780975">
                  <a:extLst>
                    <a:ext uri="{9D8B030D-6E8A-4147-A177-3AD203B41FA5}">
                      <a16:colId xmlns:a16="http://schemas.microsoft.com/office/drawing/2014/main" val="457680818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5252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88365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33016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52274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91021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8515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8629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35556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348751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02013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A5779AE-CD9F-788F-52CD-7C7DC3E35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68234"/>
              </p:ext>
            </p:extLst>
          </p:nvPr>
        </p:nvGraphicFramePr>
        <p:xfrm>
          <a:off x="590909" y="1501265"/>
          <a:ext cx="2223716" cy="4358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8">
                  <a:extLst>
                    <a:ext uri="{9D8B030D-6E8A-4147-A177-3AD203B41FA5}">
                      <a16:colId xmlns:a16="http://schemas.microsoft.com/office/drawing/2014/main" val="4173052609"/>
                    </a:ext>
                  </a:extLst>
                </a:gridCol>
                <a:gridCol w="1503708">
                  <a:extLst>
                    <a:ext uri="{9D8B030D-6E8A-4147-A177-3AD203B41FA5}">
                      <a16:colId xmlns:a16="http://schemas.microsoft.com/office/drawing/2014/main" val="457680818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5252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88365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33016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52274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91021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1,000,000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8515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10,000,000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8629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100,000,000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35556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1,000,000,000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348751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AU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10,000,000,000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020134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BD76EDD-8766-F0E7-A05F-F7D78D2E8B45}"/>
              </a:ext>
            </a:extLst>
          </p:cNvPr>
          <p:cNvGrpSpPr/>
          <p:nvPr/>
        </p:nvGrpSpPr>
        <p:grpSpPr>
          <a:xfrm>
            <a:off x="1224197" y="1006191"/>
            <a:ext cx="8135913" cy="396996"/>
            <a:chOff x="1474852" y="1046679"/>
            <a:chExt cx="8135913" cy="396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35453C-9475-6F5D-2540-4AB3EE0A5AD3}"/>
                </a:ext>
              </a:extLst>
            </p:cNvPr>
            <p:cNvSpPr txBox="1"/>
            <p:nvPr/>
          </p:nvSpPr>
          <p:spPr>
            <a:xfrm>
              <a:off x="1474852" y="1046679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Decimal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DFBA49-E357-0FC9-8201-2165CB94D73E}"/>
                </a:ext>
              </a:extLst>
            </p:cNvPr>
            <p:cNvSpPr txBox="1"/>
            <p:nvPr/>
          </p:nvSpPr>
          <p:spPr>
            <a:xfrm>
              <a:off x="4056400" y="1072704"/>
              <a:ext cx="799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Binary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C9A243-5AE9-D821-2FC7-D38A7AAD9D29}"/>
                </a:ext>
              </a:extLst>
            </p:cNvPr>
            <p:cNvSpPr txBox="1"/>
            <p:nvPr/>
          </p:nvSpPr>
          <p:spPr>
            <a:xfrm>
              <a:off x="8203777" y="1074343"/>
              <a:ext cx="140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Hexadecimal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0D81E8-44FF-E7B6-DB7B-7D92481044BE}"/>
                </a:ext>
              </a:extLst>
            </p:cNvPr>
            <p:cNvSpPr txBox="1"/>
            <p:nvPr/>
          </p:nvSpPr>
          <p:spPr>
            <a:xfrm>
              <a:off x="6321795" y="1072704"/>
              <a:ext cx="68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Octal</a:t>
              </a:r>
              <a:endParaRPr lang="en-AU" b="1" dirty="0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2D4CA94-5F0E-B03E-2E0F-C29DF8A7B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80546"/>
              </p:ext>
            </p:extLst>
          </p:nvPr>
        </p:nvGraphicFramePr>
        <p:xfrm>
          <a:off x="5785793" y="4472923"/>
          <a:ext cx="3460475" cy="81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853">
                  <a:extLst>
                    <a:ext uri="{9D8B030D-6E8A-4147-A177-3AD203B41FA5}">
                      <a16:colId xmlns:a16="http://schemas.microsoft.com/office/drawing/2014/main" val="457680818"/>
                    </a:ext>
                  </a:extLst>
                </a:gridCol>
                <a:gridCol w="603984">
                  <a:extLst>
                    <a:ext uri="{9D8B030D-6E8A-4147-A177-3AD203B41FA5}">
                      <a16:colId xmlns:a16="http://schemas.microsoft.com/office/drawing/2014/main" val="2357315638"/>
                    </a:ext>
                  </a:extLst>
                </a:gridCol>
                <a:gridCol w="2235638">
                  <a:extLst>
                    <a:ext uri="{9D8B030D-6E8A-4147-A177-3AD203B41FA5}">
                      <a16:colId xmlns:a16="http://schemas.microsoft.com/office/drawing/2014/main" val="4120844777"/>
                    </a:ext>
                  </a:extLst>
                </a:gridCol>
              </a:tblGrid>
              <a:tr h="406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AU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</a:t>
                      </a:r>
                      <a:r>
                        <a:rPr kumimoji="0" lang="en-AU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Value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34913"/>
                  </a:ext>
                </a:extLst>
              </a:tr>
              <a:tr h="406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2x8 + 1*1 = 17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8658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984105E-19CF-3F1F-692D-DF8A36DDC0F4}"/>
              </a:ext>
            </a:extLst>
          </p:cNvPr>
          <p:cNvSpPr txBox="1"/>
          <p:nvPr/>
        </p:nvSpPr>
        <p:spPr>
          <a:xfrm>
            <a:off x="6742324" y="3991309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Octal example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DF63B-2FA0-2287-7BAF-A904409A5DF0}"/>
              </a:ext>
            </a:extLst>
          </p:cNvPr>
          <p:cNvSpPr/>
          <p:nvPr/>
        </p:nvSpPr>
        <p:spPr>
          <a:xfrm>
            <a:off x="184558" y="1686186"/>
            <a:ext cx="10515600" cy="4731391"/>
          </a:xfrm>
          <a:prstGeom prst="roundRect">
            <a:avLst/>
          </a:prstGeom>
          <a:effectLst>
            <a:outerShdw blurRad="50800" dist="101600" dir="18900000" sx="104000" sy="104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EDF91-65D3-B91F-8476-168DB2C9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58529"/>
            <a:ext cx="9086088" cy="523804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Bits and Values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F347-4670-2A68-7CF4-D0547B7C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82333"/>
            <a:ext cx="10515600" cy="5180676"/>
          </a:xfrm>
        </p:spPr>
        <p:txBody>
          <a:bodyPr/>
          <a:lstStyle/>
          <a:p>
            <a:r>
              <a:rPr lang="en-AU" altLang="en-US" sz="2800" dirty="0"/>
              <a:t>If we have N bits, we can represent 2</a:t>
            </a:r>
            <a:r>
              <a:rPr lang="en-AU" altLang="en-US" sz="2800" b="1" baseline="30000" dirty="0"/>
              <a:t>N</a:t>
            </a:r>
            <a:r>
              <a:rPr lang="en-AU" altLang="en-US" sz="2800" dirty="0"/>
              <a:t> different values with </a:t>
            </a:r>
            <a:br>
              <a:rPr lang="en-AU" altLang="en-US" sz="2800" dirty="0"/>
            </a:br>
            <a:r>
              <a:rPr lang="en-AU" altLang="en-US" sz="2800" dirty="0"/>
              <a:t>those N bits. Note that we start counting values from 0.</a:t>
            </a:r>
          </a:p>
          <a:p>
            <a:pPr eaLnBrk="1" hangingPunct="1"/>
            <a:endParaRPr lang="en-AU" sz="2800" dirty="0">
              <a:latin typeface="Verdana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75F05-82CA-595A-4BB4-23959773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51302"/>
              </p:ext>
            </p:extLst>
          </p:nvPr>
        </p:nvGraphicFramePr>
        <p:xfrm>
          <a:off x="908840" y="1994481"/>
          <a:ext cx="8915633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275">
                  <a:extLst>
                    <a:ext uri="{9D8B030D-6E8A-4147-A177-3AD203B41FA5}">
                      <a16:colId xmlns:a16="http://schemas.microsoft.com/office/drawing/2014/main" val="4038371018"/>
                    </a:ext>
                  </a:extLst>
                </a:gridCol>
                <a:gridCol w="3154261">
                  <a:extLst>
                    <a:ext uri="{9D8B030D-6E8A-4147-A177-3AD203B41FA5}">
                      <a16:colId xmlns:a16="http://schemas.microsoft.com/office/drawing/2014/main" val="3852453235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215532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3"/>
                          </a:solidFill>
                        </a:rPr>
                        <a:t>Number of bits</a:t>
                      </a:r>
                      <a:endParaRPr lang="en-AU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Number of values</a:t>
                      </a:r>
                      <a:endParaRPr lang="en-AU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</a:rPr>
                        <a:t>Range (0 .. Values-1)</a:t>
                      </a:r>
                      <a:endParaRPr lang="en-AU" sz="24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0 .. 1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0 .. 3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56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0 .. 7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0 .. 15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3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256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0 .. 255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48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65,536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0 .. 65,535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4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4,294,967,296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0 .. 4,294,967,295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6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en-US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AU" altLang="en-US" sz="2400" b="1" baseline="30000" dirty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en-AU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0 .. </a:t>
                      </a:r>
                      <a:r>
                        <a:rPr lang="en-AU" altLang="en-US" sz="240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AU" altLang="en-US" sz="2400" b="1" baseline="30000" dirty="0">
                          <a:solidFill>
                            <a:schemeClr val="bg2"/>
                          </a:solidFill>
                        </a:rPr>
                        <a:t>N 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</a:rPr>
                        <a:t>-1</a:t>
                      </a:r>
                      <a:endParaRPr lang="en-AU" sz="24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4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1105"/>
      </p:ext>
    </p:extLst>
  </p:cSld>
  <p:clrMapOvr>
    <a:masterClrMapping/>
  </p:clrMapOvr>
</p:sld>
</file>

<file path=ppt/theme/theme1.xml><?xml version="1.0" encoding="utf-8"?>
<a:theme xmlns:a="http://schemas.openxmlformats.org/drawingml/2006/main" name="Dark_Mode_Seminar_Slides_Theme_1007">
  <a:themeElements>
    <a:clrScheme name="Dark_Mode_Slide_Seminar">
      <a:dk1>
        <a:srgbClr val="DBDBDB"/>
      </a:dk1>
      <a:lt1>
        <a:srgbClr val="161616"/>
      </a:lt1>
      <a:dk2>
        <a:srgbClr val="EDEDED"/>
      </a:dk2>
      <a:lt2>
        <a:srgbClr val="000000"/>
      </a:lt2>
      <a:accent1>
        <a:srgbClr val="2B2B2B"/>
      </a:accent1>
      <a:accent2>
        <a:srgbClr val="3E3E3E"/>
      </a:accent2>
      <a:accent3>
        <a:srgbClr val="75BFFF"/>
      </a:accent3>
      <a:accent4>
        <a:srgbClr val="C94545"/>
      </a:accent4>
      <a:accent5>
        <a:srgbClr val="998135"/>
      </a:accent5>
      <a:accent6>
        <a:srgbClr val="4E6E38"/>
      </a:accent6>
      <a:hlink>
        <a:srgbClr val="75BFFF"/>
      </a:hlink>
      <a:folHlink>
        <a:srgbClr val="B4283C"/>
      </a:folHlink>
    </a:clrScheme>
    <a:fontScheme name="Dark_Mode_Slides_Semina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_Mode_Seminar_Slides_Theme_1007" id="{B5A17FD0-1CA2-47D7-9F52-3066A449F9C4}" vid="{3C0369EB-5263-4FF0-97CB-67839D3E092A}"/>
    </a:ext>
  </a:extLst>
</a:theme>
</file>

<file path=docMetadata/LabelInfo.xml><?xml version="1.0" encoding="utf-8"?>
<clbl:labelList xmlns:clbl="http://schemas.microsoft.com/office/2020/mipLabelMetadata">
  <clbl:label id="{9d78f839-bdcb-4a99-8775-1d79bece4e3b}" enabled="1" method="Privilege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Dark_Mode_Seminar_Slides_Theme_1007</Template>
  <TotalTime>2853</TotalTime>
  <Words>4165</Words>
  <Application>Microsoft Macintosh PowerPoint</Application>
  <PresentationFormat>Widescreen</PresentationFormat>
  <Paragraphs>1238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Dark_Mode_Seminar_Slides_Theme_1007</vt:lpstr>
      <vt:lpstr>Equation</vt:lpstr>
      <vt:lpstr>1007ICT / 7611ICT Computer Systems and Cyber Security  Module 2: Data Representation</vt:lpstr>
      <vt:lpstr>Last Seminar</vt:lpstr>
      <vt:lpstr>Seminar Contents</vt:lpstr>
      <vt:lpstr>Learning Objectives</vt:lpstr>
      <vt:lpstr>Computer Data (Section 1.5)</vt:lpstr>
      <vt:lpstr>Integer Representation (Section 1.6)</vt:lpstr>
      <vt:lpstr>Binary Integers</vt:lpstr>
      <vt:lpstr>Powers in Different Bases</vt:lpstr>
      <vt:lpstr>Bits and Values</vt:lpstr>
      <vt:lpstr>Decimal to Binary Conversion (Section 1.6)</vt:lpstr>
      <vt:lpstr>Hexadecimal (Section 2.6)</vt:lpstr>
      <vt:lpstr>Why use hexadecimal?</vt:lpstr>
      <vt:lpstr>Octal</vt:lpstr>
      <vt:lpstr>Why use octal?</vt:lpstr>
      <vt:lpstr>Binary Addition</vt:lpstr>
      <vt:lpstr>Negative Integers (Section 4.2)</vt:lpstr>
      <vt:lpstr>Negative Integers</vt:lpstr>
      <vt:lpstr>Negative Integers</vt:lpstr>
      <vt:lpstr>Negative Integers</vt:lpstr>
      <vt:lpstr>One’s Complement</vt:lpstr>
      <vt:lpstr>One’s Complement</vt:lpstr>
      <vt:lpstr>Two’s Complement (Approach 1)</vt:lpstr>
      <vt:lpstr>Two’s Complement (Approach 2)</vt:lpstr>
      <vt:lpstr>Number Representations</vt:lpstr>
      <vt:lpstr>I/O Data Types and Encoding</vt:lpstr>
      <vt:lpstr>Character Data (Section 4.4)</vt:lpstr>
      <vt:lpstr>ASCII Table</vt:lpstr>
      <vt:lpstr>Bitmap Images</vt:lpstr>
      <vt:lpstr>Colour Formats</vt:lpstr>
      <vt:lpstr>Audio and Sounds</vt:lpstr>
      <vt:lpstr>Summary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Overview</dc:title>
  <dc:creator>__</dc:creator>
  <cp:lastModifiedBy>Liat Rozenberg</cp:lastModifiedBy>
  <cp:revision>203</cp:revision>
  <dcterms:created xsi:type="dcterms:W3CDTF">2024-02-25T07:38:22Z</dcterms:created>
  <dcterms:modified xsi:type="dcterms:W3CDTF">2024-10-30T11:39:34Z</dcterms:modified>
</cp:coreProperties>
</file>