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7"/>
  </p:notesMasterIdLst>
  <p:sldIdLst>
    <p:sldId id="277" r:id="rId5"/>
    <p:sldId id="278" r:id="rId6"/>
    <p:sldId id="279" r:id="rId7"/>
    <p:sldId id="280" r:id="rId8"/>
    <p:sldId id="285" r:id="rId9"/>
    <p:sldId id="286" r:id="rId10"/>
    <p:sldId id="283" r:id="rId11"/>
    <p:sldId id="281" r:id="rId12"/>
    <p:sldId id="284" r:id="rId13"/>
    <p:sldId id="282" r:id="rId14"/>
    <p:sldId id="287" r:id="rId15"/>
    <p:sldId id="28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7/28/2020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E59DB-4C5A-44A3-897C-FF6803F94296}"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6B6E0-E0F8-4800-BD74-7D33DFE5ED7E}"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6DC824-D0E7-4046-8B44-4AAD1C4DE2CF}"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D7CBA-5256-42F3-BAB5-33F095514AE3}"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B80C04-2E33-403B-B014-7E203A57326C}" type="datetime1">
              <a:rPr lang="en-US" smtClean="0"/>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92A49D-7D7F-4D69-A8AA-65D6B58C15F2}" type="datetime1">
              <a:rPr lang="en-US" smtClean="0"/>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6159250" y="2620370"/>
            <a:ext cx="3683262" cy="1026182"/>
          </a:xfrm>
        </p:spPr>
        <p:txBody>
          <a:bodyPr>
            <a:noAutofit/>
          </a:bodyPr>
          <a:lstStyle/>
          <a:p>
            <a:pPr algn="ctr"/>
            <a:r>
              <a:rPr lang="en-US" sz="6600" b="1" dirty="0" smtClean="0"/>
              <a:t>TRANQUIL</a:t>
            </a:r>
            <a:endParaRPr lang="en-US" sz="6600" b="1" dirty="0"/>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4793802" y="3899686"/>
            <a:ext cx="6414158" cy="1190929"/>
          </a:xfrm>
        </p:spPr>
        <p:txBody>
          <a:bodyPr>
            <a:noAutofit/>
          </a:bodyPr>
          <a:lstStyle/>
          <a:p>
            <a:pPr algn="ctr"/>
            <a:r>
              <a:rPr lang="en-US" sz="2800" b="1" dirty="0" smtClean="0"/>
              <a:t>IBM </a:t>
            </a:r>
            <a:r>
              <a:rPr lang="en-US" sz="2800" b="1" dirty="0" smtClean="0"/>
              <a:t>CALL FOR CODE 2020</a:t>
            </a:r>
            <a:endParaRPr lang="en-US" sz="2800" b="1" dirty="0" smtClean="0"/>
          </a:p>
          <a:p>
            <a:pPr algn="ctr"/>
            <a:r>
              <a:rPr lang="en-US" sz="2800" b="1" dirty="0" smtClean="0"/>
              <a:t>CHATBOT Using IBM WATSON ASSISTANT</a:t>
            </a:r>
            <a:endParaRPr lang="en-US" sz="2800" b="1"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5 : HEALTH CARE WORKER</a:t>
            </a:r>
            <a:endParaRPr lang="en-IN" b="1" dirty="0"/>
          </a:p>
        </p:txBody>
      </p:sp>
      <p:sp>
        <p:nvSpPr>
          <p:cNvPr id="3" name="Content Placeholder 2"/>
          <p:cNvSpPr>
            <a:spLocks noGrp="1"/>
          </p:cNvSpPr>
          <p:nvPr>
            <p:ph idx="1"/>
          </p:nvPr>
        </p:nvSpPr>
        <p:spPr>
          <a:xfrm>
            <a:off x="685800" y="1897039"/>
            <a:ext cx="10131425" cy="3921457"/>
          </a:xfrm>
        </p:spPr>
        <p:txBody>
          <a:bodyPr>
            <a:noAutofit/>
          </a:bodyPr>
          <a:lstStyle/>
          <a:p>
            <a:r>
              <a:rPr lang="en-IN" sz="2000" dirty="0" smtClean="0"/>
              <a:t>During this time of crisis, the Health care workers are the real heroes, who are on the frontline fighting this battle fearlessly. </a:t>
            </a:r>
          </a:p>
          <a:p>
            <a:r>
              <a:rPr lang="en-IN" sz="2000" dirty="0" smtClean="0"/>
              <a:t>They put their lives at stake everyday and go to work, to treat and care for the sick and also to prevent others from getting infected.</a:t>
            </a:r>
          </a:p>
          <a:p>
            <a:r>
              <a:rPr lang="en-IN" sz="2000" dirty="0"/>
              <a:t>These heroes are none other than our </a:t>
            </a:r>
            <a:r>
              <a:rPr lang="en-IN" sz="2000" dirty="0" smtClean="0"/>
              <a:t>Doctors</a:t>
            </a:r>
            <a:r>
              <a:rPr lang="en-IN" sz="2000" dirty="0"/>
              <a:t>, Nurses, Lab Technicians, Pathologists, Pharmacists etc. </a:t>
            </a:r>
            <a:endParaRPr lang="en-IN" sz="2000" dirty="0" smtClean="0"/>
          </a:p>
          <a:p>
            <a:r>
              <a:rPr lang="en-IN" sz="2000" dirty="0"/>
              <a:t>They have been staying close to those who have been infected to treat them even though they too have families waiting for them, like ours. They have been sacrificing their comfort of staying indoors and are staying outside so that we can stay peaceful and healthy indoors</a:t>
            </a:r>
            <a:r>
              <a:rPr lang="en-IN" sz="2000" dirty="0" smtClean="0"/>
              <a:t>.</a:t>
            </a:r>
          </a:p>
          <a:p>
            <a:r>
              <a:rPr lang="en-IN" sz="2000" dirty="0" smtClean="0"/>
              <a:t>They are amidst so much chaos, disease and death and it takes a strong and determined </a:t>
            </a:r>
            <a:r>
              <a:rPr lang="en-IN" sz="2000" dirty="0" err="1" smtClean="0"/>
              <a:t>mindset</a:t>
            </a:r>
            <a:r>
              <a:rPr lang="en-IN" sz="2000" dirty="0" smtClean="0"/>
              <a:t> to tackle this situation and stay strong.</a:t>
            </a:r>
            <a:endParaRPr lang="en-IN" sz="2000" dirty="0"/>
          </a:p>
        </p:txBody>
      </p:sp>
    </p:spTree>
    <p:extLst>
      <p:ext uri="{BB962C8B-B14F-4D97-AF65-F5344CB8AC3E}">
        <p14:creationId xmlns:p14="http://schemas.microsoft.com/office/powerpoint/2010/main" val="2224042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8" y="636643"/>
            <a:ext cx="6561163" cy="1156016"/>
          </a:xfrm>
        </p:spPr>
        <p:txBody>
          <a:bodyPr>
            <a:normAutofit/>
          </a:bodyPr>
          <a:lstStyle/>
          <a:p>
            <a:r>
              <a:rPr lang="en-IN" sz="4000" b="1" dirty="0" smtClean="0"/>
              <a:t>Future scope of expansion</a:t>
            </a:r>
            <a:endParaRPr lang="en-IN" sz="4000" b="1" dirty="0"/>
          </a:p>
        </p:txBody>
      </p:sp>
      <p:sp>
        <p:nvSpPr>
          <p:cNvPr id="3" name="Content Placeholder 2"/>
          <p:cNvSpPr>
            <a:spLocks noGrp="1"/>
          </p:cNvSpPr>
          <p:nvPr>
            <p:ph idx="1"/>
          </p:nvPr>
        </p:nvSpPr>
        <p:spPr>
          <a:xfrm>
            <a:off x="685798" y="1214651"/>
            <a:ext cx="10682787" cy="5322627"/>
          </a:xfrm>
        </p:spPr>
        <p:txBody>
          <a:bodyPr>
            <a:noAutofit/>
          </a:bodyPr>
          <a:lstStyle/>
          <a:p>
            <a:r>
              <a:rPr lang="en-IN" sz="2000" dirty="0" smtClean="0"/>
              <a:t>The future plan of expansion includes integration of the chat-bot across various platforms such as SMS, WhatsApp, Skype and other messengers.</a:t>
            </a:r>
          </a:p>
          <a:p>
            <a:r>
              <a:rPr lang="en-IN" sz="2000" dirty="0" smtClean="0"/>
              <a:t>The plan also includes enhancing the dataset of training to recognise even grammatical errors made by people who are not fluent in English.</a:t>
            </a:r>
          </a:p>
          <a:p>
            <a:r>
              <a:rPr lang="en-IN" sz="2000" dirty="0" smtClean="0"/>
              <a:t>The plan includes expanding the dataset across various languages so that the chat-bot can be used and can be of great assistance to people across the globe.</a:t>
            </a:r>
          </a:p>
          <a:p>
            <a:r>
              <a:rPr lang="en-IN" sz="2000" dirty="0" smtClean="0"/>
              <a:t>There is also a plan to include voice recognition in the future and tone analysis to identify the emotions and mental state of a user using the chat-bot</a:t>
            </a:r>
          </a:p>
          <a:p>
            <a:r>
              <a:rPr lang="en-IN" sz="2000" dirty="0" smtClean="0"/>
              <a:t>The future plan also includes increasing the functionality of the chat-bot to perform various other tasks for the users with just a message, click or a voice command.</a:t>
            </a:r>
            <a:endParaRPr lang="en-IN" sz="2000" dirty="0"/>
          </a:p>
        </p:txBody>
      </p:sp>
    </p:spTree>
    <p:extLst>
      <p:ext uri="{BB962C8B-B14F-4D97-AF65-F5344CB8AC3E}">
        <p14:creationId xmlns:p14="http://schemas.microsoft.com/office/powerpoint/2010/main" val="2355207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5038" y="2629469"/>
            <a:ext cx="3858902" cy="1456267"/>
          </a:xfrm>
        </p:spPr>
        <p:txBody>
          <a:bodyPr>
            <a:noAutofit/>
          </a:bodyPr>
          <a:lstStyle/>
          <a:p>
            <a:r>
              <a:rPr lang="en-IN" sz="5400" b="1" dirty="0" smtClean="0"/>
              <a:t>Thank you !</a:t>
            </a:r>
            <a:endParaRPr lang="en-IN" sz="5400" b="1" dirty="0"/>
          </a:p>
        </p:txBody>
      </p:sp>
    </p:spTree>
    <p:extLst>
      <p:ext uri="{BB962C8B-B14F-4D97-AF65-F5344CB8AC3E}">
        <p14:creationId xmlns:p14="http://schemas.microsoft.com/office/powerpoint/2010/main" val="4170841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63E3F80-D945-4490-916D-6384E6895E6F}"/>
              </a:ext>
            </a:extLst>
          </p:cNvPr>
          <p:cNvSpPr txBox="1">
            <a:spLocks/>
          </p:cNvSpPr>
          <p:nvPr/>
        </p:nvSpPr>
        <p:spPr>
          <a:xfrm>
            <a:off x="1148046"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smtClean="0"/>
              <a:t>TEAM NAME :</a:t>
            </a:r>
            <a:endParaRPr lang="en-US" sz="4400" b="1" u="sng" dirty="0"/>
          </a:p>
        </p:txBody>
      </p:sp>
      <p:sp>
        <p:nvSpPr>
          <p:cNvPr id="9" name="Title 1">
            <a:extLst>
              <a:ext uri="{FF2B5EF4-FFF2-40B4-BE49-F238E27FC236}">
                <a16:creationId xmlns:a16="http://schemas.microsoft.com/office/drawing/2014/main" id="{263E3F80-D945-4490-916D-6384E6895E6F}"/>
              </a:ext>
            </a:extLst>
          </p:cNvPr>
          <p:cNvSpPr txBox="1">
            <a:spLocks/>
          </p:cNvSpPr>
          <p:nvPr/>
        </p:nvSpPr>
        <p:spPr>
          <a:xfrm>
            <a:off x="4031042" y="706434"/>
            <a:ext cx="3387964" cy="102618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smtClean="0"/>
              <a:t>PHOENIX </a:t>
            </a:r>
            <a:endParaRPr lang="en-US" sz="4400" b="1" dirty="0"/>
          </a:p>
        </p:txBody>
      </p:sp>
      <p:sp>
        <p:nvSpPr>
          <p:cNvPr id="10" name="Title 1">
            <a:extLst>
              <a:ext uri="{FF2B5EF4-FFF2-40B4-BE49-F238E27FC236}">
                <a16:creationId xmlns:a16="http://schemas.microsoft.com/office/drawing/2014/main" id="{263E3F80-D945-4490-916D-6384E6895E6F}"/>
              </a:ext>
            </a:extLst>
          </p:cNvPr>
          <p:cNvSpPr txBox="1">
            <a:spLocks/>
          </p:cNvSpPr>
          <p:nvPr/>
        </p:nvSpPr>
        <p:spPr>
          <a:xfrm>
            <a:off x="1148046" y="1732616"/>
            <a:ext cx="3607962" cy="1026182"/>
          </a:xfrm>
          <a:prstGeom prst="rect">
            <a:avLst/>
          </a:prstGeom>
          <a:effectLst/>
        </p:spPr>
        <p:txBody>
          <a:bodyPr vert="horz" lIns="91440" tIns="45720" rIns="91440" bIns="45720" rtlCol="0" anchor="ctr">
            <a:normAutofit fontScale="85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smtClean="0"/>
              <a:t>TEAM MEMBERS </a:t>
            </a:r>
            <a:r>
              <a:rPr lang="en-US" sz="4400" b="1" dirty="0" smtClean="0"/>
              <a:t>:</a:t>
            </a:r>
            <a:endParaRPr lang="en-US" sz="4400" b="1" dirty="0"/>
          </a:p>
        </p:txBody>
      </p:sp>
      <p:sp>
        <p:nvSpPr>
          <p:cNvPr id="11" name="Title 1">
            <a:extLst>
              <a:ext uri="{FF2B5EF4-FFF2-40B4-BE49-F238E27FC236}">
                <a16:creationId xmlns:a16="http://schemas.microsoft.com/office/drawing/2014/main" id="{263E3F80-D945-4490-916D-6384E6895E6F}"/>
              </a:ext>
            </a:extLst>
          </p:cNvPr>
          <p:cNvSpPr txBox="1">
            <a:spLocks/>
          </p:cNvSpPr>
          <p:nvPr/>
        </p:nvSpPr>
        <p:spPr>
          <a:xfrm>
            <a:off x="1740458" y="2557981"/>
            <a:ext cx="4347049" cy="2453998"/>
          </a:xfrm>
          <a:prstGeom prst="rect">
            <a:avLst/>
          </a:prstGeom>
          <a:effectLst/>
        </p:spPr>
        <p:txBody>
          <a:bodyPr vert="horz" lIns="91440" tIns="45720" rIns="91440" bIns="45720" rtlCol="0" anchor="ctr">
            <a:normAutofit fontScale="77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Arial" panose="020B0604020202020204" pitchFamily="34" charset="0"/>
              <a:buChar char="•"/>
            </a:pPr>
            <a:r>
              <a:rPr lang="en-US" sz="4400" b="1" dirty="0" smtClean="0"/>
              <a:t>Srinivas r</a:t>
            </a:r>
          </a:p>
          <a:p>
            <a:pPr marL="571500" indent="-571500">
              <a:buFont typeface="Arial" panose="020B0604020202020204" pitchFamily="34" charset="0"/>
              <a:buChar char="•"/>
            </a:pPr>
            <a:r>
              <a:rPr lang="en-US" sz="4400" b="1" dirty="0" err="1" smtClean="0"/>
              <a:t>Sriram</a:t>
            </a:r>
            <a:r>
              <a:rPr lang="en-US" sz="4400" b="1" dirty="0" smtClean="0"/>
              <a:t> s</a:t>
            </a:r>
          </a:p>
          <a:p>
            <a:pPr marL="571500" indent="-571500">
              <a:buFont typeface="Arial" panose="020B0604020202020204" pitchFamily="34" charset="0"/>
              <a:buChar char="•"/>
            </a:pPr>
            <a:r>
              <a:rPr lang="en-US" sz="4400" b="1" dirty="0" err="1" smtClean="0"/>
              <a:t>Payal</a:t>
            </a:r>
            <a:r>
              <a:rPr lang="en-US" sz="4400" b="1" dirty="0" smtClean="0"/>
              <a:t> </a:t>
            </a:r>
            <a:r>
              <a:rPr lang="en-US" sz="4400" b="1" dirty="0" err="1" smtClean="0"/>
              <a:t>mankotia</a:t>
            </a:r>
            <a:endParaRPr lang="en-US" sz="4400" b="1" dirty="0" smtClean="0"/>
          </a:p>
          <a:p>
            <a:pPr marL="571500" indent="-571500">
              <a:buFont typeface="Arial" panose="020B0604020202020204" pitchFamily="34" charset="0"/>
              <a:buChar char="•"/>
            </a:pPr>
            <a:r>
              <a:rPr lang="en-US" sz="4400" b="1" dirty="0" err="1" smtClean="0"/>
              <a:t>Roshini</a:t>
            </a:r>
            <a:r>
              <a:rPr lang="en-US" sz="4400" b="1" dirty="0" smtClean="0"/>
              <a:t> s</a:t>
            </a:r>
          </a:p>
          <a:p>
            <a:pPr marL="571500" indent="-571500">
              <a:buFont typeface="Arial" panose="020B0604020202020204" pitchFamily="34" charset="0"/>
              <a:buChar char="•"/>
            </a:pPr>
            <a:r>
              <a:rPr lang="en-US" sz="4400" b="1" dirty="0" err="1" smtClean="0"/>
              <a:t>Saravana</a:t>
            </a:r>
            <a:r>
              <a:rPr lang="en-US" sz="4400" b="1" dirty="0" smtClean="0"/>
              <a:t> </a:t>
            </a:r>
            <a:r>
              <a:rPr lang="en-US" sz="4400" b="1" dirty="0" err="1" smtClean="0"/>
              <a:t>kumar</a:t>
            </a:r>
            <a:r>
              <a:rPr lang="en-US" sz="4400" b="1" dirty="0" smtClean="0"/>
              <a:t> b</a:t>
            </a:r>
            <a:endParaRPr lang="en-US" sz="4400" b="1" dirty="0"/>
          </a:p>
        </p:txBody>
      </p:sp>
      <p:sp>
        <p:nvSpPr>
          <p:cNvPr id="12" name="Title 1">
            <a:extLst>
              <a:ext uri="{FF2B5EF4-FFF2-40B4-BE49-F238E27FC236}">
                <a16:creationId xmlns:a16="http://schemas.microsoft.com/office/drawing/2014/main" id="{263E3F80-D945-4490-916D-6384E6895E6F}"/>
              </a:ext>
            </a:extLst>
          </p:cNvPr>
          <p:cNvSpPr txBox="1">
            <a:spLocks/>
          </p:cNvSpPr>
          <p:nvPr/>
        </p:nvSpPr>
        <p:spPr>
          <a:xfrm>
            <a:off x="1148046" y="5011979"/>
            <a:ext cx="10118393" cy="1026182"/>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u="sng" dirty="0" smtClean="0"/>
              <a:t>College:</a:t>
            </a:r>
            <a:r>
              <a:rPr lang="en-US" sz="3000" dirty="0" smtClean="0"/>
              <a:t> </a:t>
            </a:r>
            <a:r>
              <a:rPr lang="en-US" sz="3000" b="1" dirty="0" smtClean="0"/>
              <a:t>new horizon college of engineering Bangalore</a:t>
            </a:r>
            <a:endParaRPr lang="en-US" sz="3000" b="1" dirty="0"/>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254759"/>
            <a:ext cx="5755942" cy="1164609"/>
          </a:xfrm>
        </p:spPr>
        <p:txBody>
          <a:bodyPr/>
          <a:lstStyle/>
          <a:p>
            <a:r>
              <a:rPr lang="en-IN" b="1" dirty="0" smtClean="0"/>
              <a:t>Overview of the solution</a:t>
            </a:r>
            <a:endParaRPr lang="en-IN" b="1" dirty="0"/>
          </a:p>
        </p:txBody>
      </p:sp>
      <p:sp>
        <p:nvSpPr>
          <p:cNvPr id="4" name="TextBox 3"/>
          <p:cNvSpPr txBox="1"/>
          <p:nvPr/>
        </p:nvSpPr>
        <p:spPr>
          <a:xfrm>
            <a:off x="426495" y="1419368"/>
            <a:ext cx="11078568" cy="5293757"/>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COVID-19 Pandemic has hit the world massively. In this situation, when there is chaos and disorder everywhere and a humongous threat to mankind, we all are under a great deal of stress, anxiety and fear.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TRANQUIL</a:t>
            </a:r>
            <a:r>
              <a:rPr lang="en-IN" sz="2000" dirty="0"/>
              <a:t>, our chat-bot is here to be your companion during the times of distress and relieve you of the negativity and pressure and to stay calm and composed during this difficult situation.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It </a:t>
            </a:r>
            <a:r>
              <a:rPr lang="en-IN" sz="2000" dirty="0"/>
              <a:t>is built on the fundamental motive of dealing with human emotions, and as we all would agree, to be there for each other in hard and unforeseen circumstances so that we do not let this disease affect our mind. </a:t>
            </a:r>
            <a:endParaRPr lang="en-IN" sz="2000" dirty="0" smtClean="0"/>
          </a:p>
          <a:p>
            <a:pPr algn="just"/>
            <a:endParaRPr lang="en-IN" sz="2000" dirty="0" smtClean="0"/>
          </a:p>
          <a:p>
            <a:pPr marL="285750" indent="-285750" algn="just">
              <a:buFont typeface="Arial" panose="020B0604020202020204" pitchFamily="34" charset="0"/>
              <a:buChar char="•"/>
            </a:pPr>
            <a:r>
              <a:rPr lang="en-IN" sz="2000" dirty="0" smtClean="0"/>
              <a:t>This </a:t>
            </a:r>
            <a:r>
              <a:rPr lang="en-IN" sz="2000" dirty="0"/>
              <a:t>is a really unexpected pandemic for which we were not prepared and we need a lot of support both for our physical as well as mental well-being in order to stay healthy. </a:t>
            </a:r>
            <a:endParaRPr lang="en-IN" sz="2000" dirty="0" smtClean="0"/>
          </a:p>
          <a:p>
            <a:pPr algn="just"/>
            <a:endParaRPr lang="en-IN" sz="2000" dirty="0"/>
          </a:p>
          <a:p>
            <a:pPr marL="285750" indent="-285750" algn="just">
              <a:buFont typeface="Arial" panose="020B0604020202020204" pitchFamily="34" charset="0"/>
              <a:buChar char="•"/>
            </a:pPr>
            <a:r>
              <a:rPr lang="en-IN" sz="2000" dirty="0"/>
              <a:t>So, TRANQUIL is there for you to keep your away from stress and depression, during this critical period of time.</a:t>
            </a:r>
          </a:p>
          <a:p>
            <a:endParaRPr lang="en-IN" dirty="0"/>
          </a:p>
        </p:txBody>
      </p:sp>
    </p:spTree>
    <p:extLst>
      <p:ext uri="{BB962C8B-B14F-4D97-AF65-F5344CB8AC3E}">
        <p14:creationId xmlns:p14="http://schemas.microsoft.com/office/powerpoint/2010/main" val="2174612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5" y="527714"/>
            <a:ext cx="4773301" cy="1164609"/>
          </a:xfrm>
        </p:spPr>
        <p:txBody>
          <a:bodyPr>
            <a:noAutofit/>
          </a:bodyPr>
          <a:lstStyle/>
          <a:p>
            <a:r>
              <a:rPr lang="en-IN" sz="4000" b="1" dirty="0" smtClean="0"/>
              <a:t>SOLUTION approach</a:t>
            </a:r>
            <a:endParaRPr lang="en-IN" sz="4000" b="1" dirty="0"/>
          </a:p>
        </p:txBody>
      </p:sp>
      <p:sp>
        <p:nvSpPr>
          <p:cNvPr id="4" name="TextBox 3"/>
          <p:cNvSpPr txBox="1"/>
          <p:nvPr/>
        </p:nvSpPr>
        <p:spPr>
          <a:xfrm>
            <a:off x="426496" y="1951631"/>
            <a:ext cx="10986448" cy="3754874"/>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smtClean="0"/>
              <a:t>TRANQUIL is built using IBM Watson Assistant, from the IBM Cloud Platform.</a:t>
            </a:r>
          </a:p>
          <a:p>
            <a:pPr algn="just"/>
            <a:endParaRPr lang="en-IN" sz="2000" dirty="0" smtClean="0"/>
          </a:p>
          <a:p>
            <a:pPr marL="285750" indent="-285750" algn="just">
              <a:buFont typeface="Arial" panose="020B0604020202020204" pitchFamily="34" charset="0"/>
              <a:buChar char="•"/>
            </a:pPr>
            <a:r>
              <a:rPr lang="en-IN" sz="2000" dirty="0" smtClean="0"/>
              <a:t>It is built on the basis of human emotions, and predictive analysis of the conversations between any two people.</a:t>
            </a:r>
          </a:p>
          <a:p>
            <a:pPr algn="just"/>
            <a:endParaRPr lang="en-IN" sz="2000" dirty="0" smtClean="0"/>
          </a:p>
          <a:p>
            <a:pPr marL="285750" indent="-285750" algn="just">
              <a:buFont typeface="Arial" panose="020B0604020202020204" pitchFamily="34" charset="0"/>
              <a:buChar char="•"/>
            </a:pPr>
            <a:r>
              <a:rPr lang="en-IN" sz="2000" dirty="0" smtClean="0"/>
              <a:t>It is oriented towards replicating a conversation between any two actual people in order to provide solutions in times of distress.</a:t>
            </a:r>
          </a:p>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The Chat-Bot is trained with a high accuracy anticipating the mental state of people in the current situation, so that it is of great help and assistance to the people. </a:t>
            </a:r>
          </a:p>
          <a:p>
            <a:pPr marL="285750" indent="-285750" algn="just">
              <a:buFont typeface="Arial" panose="020B0604020202020204" pitchFamily="34" charset="0"/>
              <a:buChar char="•"/>
            </a:pPr>
            <a:endParaRPr lang="en-IN" sz="2000" dirty="0"/>
          </a:p>
          <a:p>
            <a:endParaRPr lang="en-IN" dirty="0"/>
          </a:p>
        </p:txBody>
      </p:sp>
    </p:spTree>
    <p:extLst>
      <p:ext uri="{BB962C8B-B14F-4D97-AF65-F5344CB8AC3E}">
        <p14:creationId xmlns:p14="http://schemas.microsoft.com/office/powerpoint/2010/main" val="3863960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316" y="1737308"/>
            <a:ext cx="3677384" cy="1456267"/>
          </a:xfrm>
        </p:spPr>
        <p:txBody>
          <a:bodyPr>
            <a:noAutofit/>
          </a:bodyPr>
          <a:lstStyle/>
          <a:p>
            <a:r>
              <a:rPr lang="en-IN" sz="6000" b="1" dirty="0" smtClean="0"/>
              <a:t>USE CASES</a:t>
            </a:r>
            <a:endParaRPr lang="en-IN" sz="6000" b="1" dirty="0"/>
          </a:p>
        </p:txBody>
      </p:sp>
      <p:sp>
        <p:nvSpPr>
          <p:cNvPr id="3" name="Content Placeholder 2"/>
          <p:cNvSpPr>
            <a:spLocks noGrp="1"/>
          </p:cNvSpPr>
          <p:nvPr>
            <p:ph idx="1"/>
          </p:nvPr>
        </p:nvSpPr>
        <p:spPr>
          <a:xfrm>
            <a:off x="2257851" y="3193575"/>
            <a:ext cx="8047745" cy="1357953"/>
          </a:xfrm>
        </p:spPr>
        <p:txBody>
          <a:bodyPr>
            <a:noAutofit/>
          </a:bodyPr>
          <a:lstStyle/>
          <a:p>
            <a:pPr marL="0" indent="0" algn="just">
              <a:buNone/>
            </a:pPr>
            <a:r>
              <a:rPr lang="en-IN" sz="3200" b="1" dirty="0"/>
              <a:t>N</a:t>
            </a:r>
            <a:r>
              <a:rPr lang="en-IN" sz="3200" b="1" dirty="0" smtClean="0"/>
              <a:t>ow let us look at some of the use cases where this Chat-Bot can be of great assistance</a:t>
            </a:r>
            <a:endParaRPr lang="en-IN" sz="3200" b="1" dirty="0"/>
          </a:p>
        </p:txBody>
      </p:sp>
    </p:spTree>
    <p:extLst>
      <p:ext uri="{BB962C8B-B14F-4D97-AF65-F5344CB8AC3E}">
        <p14:creationId xmlns:p14="http://schemas.microsoft.com/office/powerpoint/2010/main" val="391698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1 : BUSINESS OWNER</a:t>
            </a:r>
            <a:endParaRPr lang="en-IN" b="1" dirty="0"/>
          </a:p>
        </p:txBody>
      </p:sp>
      <p:sp>
        <p:nvSpPr>
          <p:cNvPr id="3" name="Content Placeholder 2"/>
          <p:cNvSpPr>
            <a:spLocks noGrp="1"/>
          </p:cNvSpPr>
          <p:nvPr>
            <p:ph idx="1"/>
          </p:nvPr>
        </p:nvSpPr>
        <p:spPr>
          <a:xfrm>
            <a:off x="685801" y="1896407"/>
            <a:ext cx="10819262" cy="4190494"/>
          </a:xfrm>
        </p:spPr>
        <p:txBody>
          <a:bodyPr>
            <a:noAutofit/>
          </a:bodyPr>
          <a:lstStyle/>
          <a:p>
            <a:pPr algn="just"/>
            <a:r>
              <a:rPr lang="en-IN" sz="2000" dirty="0"/>
              <a:t>The COVID-19 pandemic has caused mass disruptions to the nation's economy, its trade, industry and the lives of </a:t>
            </a:r>
            <a:r>
              <a:rPr lang="en-IN" sz="2000" dirty="0" smtClean="0"/>
              <a:t>citizens.</a:t>
            </a:r>
          </a:p>
          <a:p>
            <a:pPr algn="just"/>
            <a:r>
              <a:rPr lang="en-IN" sz="2000" dirty="0" smtClean="0"/>
              <a:t>There </a:t>
            </a:r>
            <a:r>
              <a:rPr lang="en-IN" sz="2000" dirty="0"/>
              <a:t>is no industry or sector of the economy that has been left unaffected by this </a:t>
            </a:r>
            <a:r>
              <a:rPr lang="en-IN" sz="2000" dirty="0" smtClean="0"/>
              <a:t>situation.</a:t>
            </a:r>
          </a:p>
          <a:p>
            <a:pPr algn="just"/>
            <a:r>
              <a:rPr lang="en-IN" sz="2000" dirty="0" smtClean="0"/>
              <a:t>The </a:t>
            </a:r>
            <a:r>
              <a:rPr lang="en-IN" sz="2000" dirty="0"/>
              <a:t>lock down imposed to prevent the spread of the virus has started to show its impact on businesses in India. With factories shut, movements of people restricted and many businesses stare a massive revenue loss as the economy has come to a grinding </a:t>
            </a:r>
            <a:r>
              <a:rPr lang="en-IN" sz="2000" dirty="0" smtClean="0"/>
              <a:t>halt.</a:t>
            </a:r>
          </a:p>
          <a:p>
            <a:pPr algn="just"/>
            <a:r>
              <a:rPr lang="en-IN" sz="2000" dirty="0" smtClean="0"/>
              <a:t>Tranquil </a:t>
            </a:r>
            <a:r>
              <a:rPr lang="en-IN" sz="2000" dirty="0"/>
              <a:t>chat bot helps the business owners with survival strategies needed to uplift their </a:t>
            </a:r>
            <a:r>
              <a:rPr lang="en-IN" sz="2000" dirty="0" smtClean="0"/>
              <a:t>revenue.</a:t>
            </a:r>
          </a:p>
          <a:p>
            <a:pPr algn="just"/>
            <a:r>
              <a:rPr lang="en-IN" sz="2000" dirty="0" smtClean="0"/>
              <a:t>Educates </a:t>
            </a:r>
            <a:r>
              <a:rPr lang="en-IN" sz="2000" dirty="0"/>
              <a:t>about how to keep in touch with their clients. </a:t>
            </a:r>
            <a:r>
              <a:rPr lang="en-IN" sz="2000" dirty="0" smtClean="0"/>
              <a:t>It gives </a:t>
            </a:r>
            <a:r>
              <a:rPr lang="en-IN" sz="2000" dirty="0"/>
              <a:t>tips to keep their </a:t>
            </a:r>
            <a:r>
              <a:rPr lang="en-IN" sz="2000" dirty="0" smtClean="0"/>
              <a:t>remote employees  and keeps them motivated </a:t>
            </a:r>
            <a:r>
              <a:rPr lang="en-IN" sz="2000" dirty="0"/>
              <a:t>in this lock down by having a strong communication and having engaging activities.</a:t>
            </a:r>
          </a:p>
        </p:txBody>
      </p:sp>
    </p:spTree>
    <p:extLst>
      <p:ext uri="{BB962C8B-B14F-4D97-AF65-F5344CB8AC3E}">
        <p14:creationId xmlns:p14="http://schemas.microsoft.com/office/powerpoint/2010/main" val="660242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2 : HOME MAKER</a:t>
            </a:r>
            <a:endParaRPr lang="en-IN" b="1" dirty="0"/>
          </a:p>
        </p:txBody>
      </p:sp>
      <p:sp>
        <p:nvSpPr>
          <p:cNvPr id="3" name="Content Placeholder 2"/>
          <p:cNvSpPr>
            <a:spLocks noGrp="1"/>
          </p:cNvSpPr>
          <p:nvPr>
            <p:ph idx="1"/>
          </p:nvPr>
        </p:nvSpPr>
        <p:spPr>
          <a:xfrm>
            <a:off x="685801" y="1869743"/>
            <a:ext cx="10131425" cy="4599295"/>
          </a:xfrm>
        </p:spPr>
        <p:txBody>
          <a:bodyPr>
            <a:normAutofit fontScale="85000" lnSpcReduction="10000"/>
          </a:bodyPr>
          <a:lstStyle/>
          <a:p>
            <a:pPr algn="just"/>
            <a:r>
              <a:rPr lang="en-IN" sz="2300" dirty="0"/>
              <a:t>Most of the times the requirements </a:t>
            </a:r>
            <a:r>
              <a:rPr lang="en-IN" sz="2300" dirty="0" smtClean="0"/>
              <a:t>of House </a:t>
            </a:r>
            <a:r>
              <a:rPr lang="en-IN" sz="2300" dirty="0"/>
              <a:t>wives are ignored. They work day and night for their families but they lack psychological support from the family members. The outbreak of coronavirus disease is stressful for the home makers. Fear and anxiety about </a:t>
            </a:r>
            <a:r>
              <a:rPr lang="en-IN" sz="2300" dirty="0" smtClean="0"/>
              <a:t>the </a:t>
            </a:r>
            <a:r>
              <a:rPr lang="en-IN" sz="2300" dirty="0"/>
              <a:t>disease, health of their elderly in family and other family members and managing basic home needs with limited resources can be overwhelming and cause strong emotions in home makers.   </a:t>
            </a:r>
            <a:endParaRPr lang="en-IN" sz="2300" dirty="0" smtClean="0"/>
          </a:p>
          <a:p>
            <a:pPr algn="just"/>
            <a:r>
              <a:rPr lang="en-IN" sz="2300" dirty="0" smtClean="0"/>
              <a:t>Many </a:t>
            </a:r>
            <a:r>
              <a:rPr lang="en-IN" sz="2300" dirty="0"/>
              <a:t>women have been facing domestic violence and verbal and physical abuse even during normal times but the lockdown has aggravated the </a:t>
            </a:r>
            <a:r>
              <a:rPr lang="en-IN" sz="2300" dirty="0" smtClean="0"/>
              <a:t>situation. The </a:t>
            </a:r>
            <a:r>
              <a:rPr lang="en-IN" sz="2300" dirty="0"/>
              <a:t>women and children who live with domestic violence have no escape from their abusers during quarantine.</a:t>
            </a:r>
          </a:p>
          <a:p>
            <a:pPr algn="just"/>
            <a:r>
              <a:rPr lang="en-IN" sz="2300" dirty="0"/>
              <a:t>TRANQUIL </a:t>
            </a:r>
            <a:r>
              <a:rPr lang="en-IN" sz="2300" dirty="0" smtClean="0"/>
              <a:t>chat-bot </a:t>
            </a:r>
            <a:r>
              <a:rPr lang="en-IN" sz="2300" dirty="0"/>
              <a:t>can play a vital role in helping out our home makers to deal with all problems mentioned </a:t>
            </a:r>
            <a:r>
              <a:rPr lang="en-IN" sz="2300" dirty="0" smtClean="0"/>
              <a:t>above. Tranquil </a:t>
            </a:r>
            <a:r>
              <a:rPr lang="en-IN" sz="2300" dirty="0"/>
              <a:t>tries to understand the frame of mind of the home maker and continues to chat with them to understand their position better and reply them in a best possible way that will make them feel better during this crisis </a:t>
            </a:r>
            <a:r>
              <a:rPr lang="en-IN" sz="2300" dirty="0" smtClean="0"/>
              <a:t>time. </a:t>
            </a:r>
          </a:p>
          <a:p>
            <a:pPr algn="just"/>
            <a:r>
              <a:rPr lang="en-IN" sz="2300" dirty="0" smtClean="0"/>
              <a:t>It </a:t>
            </a:r>
            <a:r>
              <a:rPr lang="en-IN" sz="2300" dirty="0"/>
              <a:t>also suggests the house makers to try new things at home to make their quarantine period productive inside home.</a:t>
            </a:r>
          </a:p>
          <a:p>
            <a:endParaRPr lang="en-IN" dirty="0"/>
          </a:p>
        </p:txBody>
      </p:sp>
    </p:spTree>
    <p:extLst>
      <p:ext uri="{BB962C8B-B14F-4D97-AF65-F5344CB8AC3E}">
        <p14:creationId xmlns:p14="http://schemas.microsoft.com/office/powerpoint/2010/main" val="213510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3 : STUDENT</a:t>
            </a:r>
            <a:endParaRPr lang="en-IN" b="1" dirty="0"/>
          </a:p>
        </p:txBody>
      </p:sp>
      <p:sp>
        <p:nvSpPr>
          <p:cNvPr id="3" name="Content Placeholder 2"/>
          <p:cNvSpPr>
            <a:spLocks noGrp="1"/>
          </p:cNvSpPr>
          <p:nvPr>
            <p:ph idx="1"/>
          </p:nvPr>
        </p:nvSpPr>
        <p:spPr>
          <a:xfrm>
            <a:off x="685800" y="1800873"/>
            <a:ext cx="10131425" cy="3649133"/>
          </a:xfrm>
        </p:spPr>
        <p:txBody>
          <a:bodyPr/>
          <a:lstStyle/>
          <a:p>
            <a:r>
              <a:rPr lang="en-IN" dirty="0"/>
              <a:t>Due to the prevailing situation of COVID-19, it's quite evident </a:t>
            </a:r>
            <a:r>
              <a:rPr lang="en-IN" dirty="0" smtClean="0"/>
              <a:t>that many of  the students </a:t>
            </a:r>
            <a:r>
              <a:rPr lang="en-IN" dirty="0"/>
              <a:t>are facing different kinds of hardships for example - mental stress</a:t>
            </a:r>
            <a:r>
              <a:rPr lang="en-IN" dirty="0" smtClean="0"/>
              <a:t>, fear </a:t>
            </a:r>
            <a:r>
              <a:rPr lang="en-IN" dirty="0"/>
              <a:t>of exams, pressure of online classes, boredom </a:t>
            </a:r>
            <a:r>
              <a:rPr lang="en-IN" dirty="0" smtClean="0"/>
              <a:t>etc. </a:t>
            </a:r>
            <a:endParaRPr lang="en-IN" dirty="0"/>
          </a:p>
          <a:p>
            <a:r>
              <a:rPr lang="en-IN" dirty="0" smtClean="0"/>
              <a:t>Hence, we have created a chat-bot in order to assist the students in their daily lives and also to be their companion in difficult times and to share their feelings and relieve them from stress.</a:t>
            </a:r>
            <a:endParaRPr lang="en-IN" dirty="0"/>
          </a:p>
          <a:p>
            <a:r>
              <a:rPr lang="en-IN" dirty="0"/>
              <a:t>The student puts forth the problems he/she faces and the </a:t>
            </a:r>
            <a:r>
              <a:rPr lang="en-IN" dirty="0" smtClean="0"/>
              <a:t>chat-box </a:t>
            </a:r>
            <a:r>
              <a:rPr lang="en-IN" dirty="0"/>
              <a:t>gives the apt solutions to all these </a:t>
            </a:r>
            <a:r>
              <a:rPr lang="en-IN" dirty="0" smtClean="0"/>
              <a:t>problems.</a:t>
            </a:r>
          </a:p>
          <a:p>
            <a:r>
              <a:rPr lang="en-IN" dirty="0" smtClean="0"/>
              <a:t>The chat-bot also acts as a saviour in times of extreme stress and depression caused to students.</a:t>
            </a:r>
            <a:endParaRPr lang="en-IN" dirty="0"/>
          </a:p>
          <a:p>
            <a:endParaRPr lang="en-IN" dirty="0"/>
          </a:p>
        </p:txBody>
      </p:sp>
    </p:spTree>
    <p:extLst>
      <p:ext uri="{BB962C8B-B14F-4D97-AF65-F5344CB8AC3E}">
        <p14:creationId xmlns:p14="http://schemas.microsoft.com/office/powerpoint/2010/main" val="2958886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USE CASE 4 : EMPLOYEE</a:t>
            </a:r>
            <a:endParaRPr lang="en-IN" b="1" dirty="0"/>
          </a:p>
        </p:txBody>
      </p:sp>
      <p:sp>
        <p:nvSpPr>
          <p:cNvPr id="3" name="Content Placeholder 2"/>
          <p:cNvSpPr>
            <a:spLocks noGrp="1"/>
          </p:cNvSpPr>
          <p:nvPr>
            <p:ph idx="1"/>
          </p:nvPr>
        </p:nvSpPr>
        <p:spPr>
          <a:xfrm>
            <a:off x="685801" y="1774208"/>
            <a:ext cx="10131425" cy="4885899"/>
          </a:xfrm>
        </p:spPr>
        <p:txBody>
          <a:bodyPr>
            <a:normAutofit fontScale="92500" lnSpcReduction="20000"/>
          </a:bodyPr>
          <a:lstStyle/>
          <a:p>
            <a:r>
              <a:rPr lang="en-IN" sz="2200" dirty="0"/>
              <a:t>Due to the covid-19 pandemic there's an economic depression due to which most of the companies around the world are implementing pay cut from their employees and even the government sector is no </a:t>
            </a:r>
            <a:r>
              <a:rPr lang="en-IN" sz="2200" dirty="0" smtClean="0"/>
              <a:t>exception</a:t>
            </a:r>
            <a:r>
              <a:rPr lang="en-IN" sz="2200" dirty="0"/>
              <a:t>.</a:t>
            </a:r>
          </a:p>
          <a:p>
            <a:r>
              <a:rPr lang="en-IN" sz="2200" dirty="0"/>
              <a:t>Due to this employees who has lots of commitment and credits are severely affected as they have planed and sorted things according to their income but </a:t>
            </a:r>
            <a:r>
              <a:rPr lang="en-IN" sz="2200" dirty="0" smtClean="0"/>
              <a:t>when </a:t>
            </a:r>
            <a:r>
              <a:rPr lang="en-IN" sz="2200" dirty="0"/>
              <a:t>the companies implement pay cut each and every worker is now under a complication due to sudden unexpected economic deficit </a:t>
            </a:r>
            <a:r>
              <a:rPr lang="en-IN" sz="2200" dirty="0" smtClean="0"/>
              <a:t>.</a:t>
            </a:r>
            <a:endParaRPr lang="en-IN" sz="2200" dirty="0"/>
          </a:p>
          <a:p>
            <a:r>
              <a:rPr lang="en-IN" sz="2200" dirty="0"/>
              <a:t>S</a:t>
            </a:r>
            <a:r>
              <a:rPr lang="en-IN" sz="2200" dirty="0" smtClean="0"/>
              <a:t>o </a:t>
            </a:r>
            <a:r>
              <a:rPr lang="en-IN" sz="2200" dirty="0"/>
              <a:t>we have created a chat bot named Tranquil which can help these </a:t>
            </a:r>
            <a:r>
              <a:rPr lang="en-IN" sz="2200" dirty="0" smtClean="0"/>
              <a:t>people. This </a:t>
            </a:r>
            <a:r>
              <a:rPr lang="en-IN" sz="2200" dirty="0"/>
              <a:t>chat bot is mainly built on understanding human emotions and give them a moral support and suggests a reliable </a:t>
            </a:r>
            <a:r>
              <a:rPr lang="en-IN" sz="2200" dirty="0" smtClean="0"/>
              <a:t>solution. The </a:t>
            </a:r>
            <a:r>
              <a:rPr lang="en-IN" sz="2200" dirty="0"/>
              <a:t>application lets the user to share his/her difficulty hence they can feel a bit relieved.</a:t>
            </a:r>
          </a:p>
          <a:p>
            <a:r>
              <a:rPr lang="en-IN" sz="2200" dirty="0"/>
              <a:t>T</a:t>
            </a:r>
            <a:r>
              <a:rPr lang="en-IN" sz="2200" dirty="0" smtClean="0"/>
              <a:t>he </a:t>
            </a:r>
            <a:r>
              <a:rPr lang="en-IN" sz="2200" dirty="0"/>
              <a:t>application also provides link to all leading job seeking portal and guides the </a:t>
            </a:r>
            <a:r>
              <a:rPr lang="en-IN" sz="2200" dirty="0" smtClean="0"/>
              <a:t>user, it </a:t>
            </a:r>
            <a:r>
              <a:rPr lang="en-IN" sz="2200" dirty="0"/>
              <a:t>also gives an human support by sharing the executive officers so that these experts can aid them in tackling the economic difficulties faced by them.   </a:t>
            </a:r>
          </a:p>
          <a:p>
            <a:r>
              <a:rPr lang="en-IN" sz="2200" dirty="0"/>
              <a:t>This app enables the user to look at the bright side of life and gives them a moral support   </a:t>
            </a:r>
          </a:p>
          <a:p>
            <a:pPr marL="0" indent="0">
              <a:buNone/>
            </a:pPr>
            <a:r>
              <a:rPr lang="en-IN" dirty="0"/>
              <a:t/>
            </a:r>
            <a:br>
              <a:rPr lang="en-IN" dirty="0"/>
            </a:br>
            <a:endParaRPr lang="en-IN" dirty="0"/>
          </a:p>
        </p:txBody>
      </p:sp>
    </p:spTree>
    <p:extLst>
      <p:ext uri="{BB962C8B-B14F-4D97-AF65-F5344CB8AC3E}">
        <p14:creationId xmlns:p14="http://schemas.microsoft.com/office/powerpoint/2010/main" val="42661447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2.xml><?xml version="1.0" encoding="utf-8"?>
<ds:datastoreItem xmlns:ds="http://schemas.openxmlformats.org/officeDocument/2006/customXml" ds:itemID="{B26D5668-1971-40BB-BC7C-94C9B101AAB7}">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infopath/2007/PartnerControls"/>
    <ds:schemaRef ds:uri="http://purl.org/dc/dcmitype/"/>
    <ds:schemaRef ds:uri="http://purl.org/dc/terms/"/>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938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TRANQUIL</vt:lpstr>
      <vt:lpstr>PowerPoint Presentation</vt:lpstr>
      <vt:lpstr>Overview of the solution</vt:lpstr>
      <vt:lpstr>SOLUTION approach</vt:lpstr>
      <vt:lpstr>USE CASES</vt:lpstr>
      <vt:lpstr>USE CASE 1 : BUSINESS OWNER</vt:lpstr>
      <vt:lpstr>USE CASE 2 : HOME MAKER</vt:lpstr>
      <vt:lpstr>USE CASE 3 : STUDENT</vt:lpstr>
      <vt:lpstr>USE CASE 4 : EMPLOYEE</vt:lpstr>
      <vt:lpstr>USE CASE 5 : HEALTH CARE WORKER</vt:lpstr>
      <vt:lpstr>Future scope of expansion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2020-05-23T15:31:18Z</dcterms:created>
  <dcterms:modified xsi:type="dcterms:W3CDTF">2020-07-28T12:54:30Z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