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3" r:id="rId4"/>
    <p:sldId id="265" r:id="rId5"/>
    <p:sldId id="266" r:id="rId6"/>
    <p:sldId id="267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E2DB8-9B25-495D-AA15-AB79CA5CE79C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B2991-18C0-4870-88FC-15CE16EA1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391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E732-F724-4777-A32D-6F313AAAFB52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7FB0-A5E5-4DC8-BE4B-0BBDB7F1B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7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E732-F724-4777-A32D-6F313AAAFB52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7FB0-A5E5-4DC8-BE4B-0BBDB7F1B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09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E732-F724-4777-A32D-6F313AAAFB52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7FB0-A5E5-4DC8-BE4B-0BBDB7F1B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62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E732-F724-4777-A32D-6F313AAAFB52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7FB0-A5E5-4DC8-BE4B-0BBDB7F1B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52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E732-F724-4777-A32D-6F313AAAFB52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7FB0-A5E5-4DC8-BE4B-0BBDB7F1B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30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E732-F724-4777-A32D-6F313AAAFB52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7FB0-A5E5-4DC8-BE4B-0BBDB7F1B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2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E732-F724-4777-A32D-6F313AAAFB52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7FB0-A5E5-4DC8-BE4B-0BBDB7F1B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77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E732-F724-4777-A32D-6F313AAAFB52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7FB0-A5E5-4DC8-BE4B-0BBDB7F1B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83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E732-F724-4777-A32D-6F313AAAFB52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7FB0-A5E5-4DC8-BE4B-0BBDB7F1B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13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E732-F724-4777-A32D-6F313AAAFB52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7FB0-A5E5-4DC8-BE4B-0BBDB7F1B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5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E732-F724-4777-A32D-6F313AAAFB52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7FB0-A5E5-4DC8-BE4B-0BBDB7F1B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94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FE732-F724-4777-A32D-6F313AAAFB52}" type="datetimeFigureOut">
              <a:rPr lang="zh-CN" altLang="en-US" smtClean="0"/>
              <a:t>2014/11/20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7FB0-A5E5-4DC8-BE4B-0BBDB7F1B6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8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mage-net.org/challenges/LSVRC.%20201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Quality Assessment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025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48" y="34932"/>
            <a:ext cx="10515600" cy="1057268"/>
          </a:xfrm>
        </p:spPr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00676" y="835029"/>
            <a:ext cx="1123950" cy="3714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photos</a:t>
            </a:r>
            <a:endParaRPr lang="en-US" dirty="0">
              <a:latin typeface="+mj-lt"/>
            </a:endParaRPr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5962651" y="1206504"/>
            <a:ext cx="0" cy="583805"/>
          </a:xfrm>
          <a:prstGeom prst="straightConnector1">
            <a:avLst/>
          </a:prstGeom>
          <a:ln w="317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562476" y="1790309"/>
            <a:ext cx="2800350" cy="3333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Feature</a:t>
            </a:r>
            <a:r>
              <a:rPr lang="en-US" dirty="0" smtClean="0">
                <a:latin typeface="+mj-lt"/>
              </a:rPr>
              <a:t> extraction</a:t>
            </a:r>
            <a:endParaRPr lang="en-US" dirty="0">
              <a:latin typeface="+mj-lt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293695"/>
              </p:ext>
            </p:extLst>
          </p:nvPr>
        </p:nvGraphicFramePr>
        <p:xfrm>
          <a:off x="2930487" y="2476500"/>
          <a:ext cx="60262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6226"/>
              </a:tblGrid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Deep </a:t>
                      </a:r>
                      <a:r>
                        <a:rPr lang="en-US" baseline="0" dirty="0" smtClean="0"/>
                        <a:t>Learning Feature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Straight Arrow Connector 34"/>
          <p:cNvCxnSpPr>
            <a:endCxn id="36" idx="0"/>
          </p:cNvCxnSpPr>
          <p:nvPr/>
        </p:nvCxnSpPr>
        <p:spPr>
          <a:xfrm flipH="1">
            <a:off x="5962651" y="2821793"/>
            <a:ext cx="1" cy="625877"/>
          </a:xfrm>
          <a:prstGeom prst="straightConnector1">
            <a:avLst/>
          </a:prstGeom>
          <a:ln w="317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438651" y="3447670"/>
            <a:ext cx="3047999" cy="5603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SVM classifier</a:t>
            </a:r>
          </a:p>
        </p:txBody>
      </p:sp>
      <p:cxnSp>
        <p:nvCxnSpPr>
          <p:cNvPr id="42" name="Straight Arrow Connector 41"/>
          <p:cNvCxnSpPr>
            <a:stCxn id="7" idx="4"/>
          </p:cNvCxnSpPr>
          <p:nvPr/>
        </p:nvCxnSpPr>
        <p:spPr>
          <a:xfrm>
            <a:off x="5962651" y="2123684"/>
            <a:ext cx="0" cy="341313"/>
          </a:xfrm>
          <a:prstGeom prst="straightConnector1">
            <a:avLst/>
          </a:prstGeom>
          <a:ln w="317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ecision 42"/>
          <p:cNvSpPr/>
          <p:nvPr/>
        </p:nvSpPr>
        <p:spPr>
          <a:xfrm>
            <a:off x="4457701" y="4633935"/>
            <a:ext cx="3009898" cy="757221"/>
          </a:xfrm>
          <a:prstGeom prst="flowChartDecisio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 or Bad?</a:t>
            </a:r>
            <a:endParaRPr lang="en-US" dirty="0"/>
          </a:p>
        </p:txBody>
      </p:sp>
      <p:cxnSp>
        <p:nvCxnSpPr>
          <p:cNvPr id="53" name="Elbow Connector 52"/>
          <p:cNvCxnSpPr>
            <a:stCxn id="36" idx="4"/>
            <a:endCxn id="43" idx="0"/>
          </p:cNvCxnSpPr>
          <p:nvPr/>
        </p:nvCxnSpPr>
        <p:spPr>
          <a:xfrm rot="5400000">
            <a:off x="5649713" y="4320996"/>
            <a:ext cx="625877" cy="1"/>
          </a:xfrm>
          <a:prstGeom prst="bentConnector3">
            <a:avLst>
              <a:gd name="adj1" fmla="val 50000"/>
            </a:avLst>
          </a:prstGeom>
          <a:ln w="317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48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224" y="1932854"/>
            <a:ext cx="4266520" cy="1459274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1" y="1965512"/>
            <a:ext cx="2803753" cy="1386849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>
            <a:off x="3722914" y="2574674"/>
            <a:ext cx="893310" cy="35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443026"/>
              </p:ext>
            </p:extLst>
          </p:nvPr>
        </p:nvGraphicFramePr>
        <p:xfrm>
          <a:off x="10134589" y="1449929"/>
          <a:ext cx="208280" cy="152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</a:tblGrid>
              <a:tr h="15246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直接箭头连接符 17"/>
          <p:cNvCxnSpPr/>
          <p:nvPr/>
        </p:nvCxnSpPr>
        <p:spPr>
          <a:xfrm>
            <a:off x="9002482" y="2560967"/>
            <a:ext cx="893310" cy="35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>
            <p:extLst/>
          </p:nvPr>
        </p:nvGraphicFramePr>
        <p:xfrm>
          <a:off x="10134589" y="1852700"/>
          <a:ext cx="2082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</a:tblGrid>
              <a:tr h="29391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10134587" y="2244587"/>
          <a:ext cx="2082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</a:tblGrid>
              <a:tr h="29391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/>
          </p:nvPr>
        </p:nvGraphicFramePr>
        <p:xfrm>
          <a:off x="10134588" y="2647356"/>
          <a:ext cx="2082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</a:tblGrid>
              <a:tr h="29391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/>
          </p:nvPr>
        </p:nvGraphicFramePr>
        <p:xfrm>
          <a:off x="10134586" y="3050131"/>
          <a:ext cx="2082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</a:tblGrid>
              <a:tr h="29391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1825737" y="344572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254184" y="344572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9757347" y="342395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919161" y="4005943"/>
            <a:ext cx="10380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(1)  Separate the image into five regions;</a:t>
            </a:r>
          </a:p>
          <a:p>
            <a:pPr marL="342900" indent="-342900">
              <a:buAutoNum type="arabicParenBoth" startAt="2"/>
            </a:pPr>
            <a:r>
              <a:rPr lang="en-US" altLang="zh-CN" dirty="0" smtClean="0"/>
              <a:t>Fed each patch to the </a:t>
            </a:r>
            <a:r>
              <a:rPr lang="en-US" altLang="zh-CN" dirty="0" smtClean="0"/>
              <a:t>DCNN</a:t>
            </a:r>
            <a:r>
              <a:rPr lang="en-US" altLang="zh-CN" baseline="50000" dirty="0" smtClean="0"/>
              <a:t>[2] </a:t>
            </a:r>
            <a:r>
              <a:rPr lang="en-US" altLang="zh-CN" dirty="0" smtClean="0"/>
              <a:t>that trained on </a:t>
            </a:r>
            <a:r>
              <a:rPr lang="en-US" altLang="zh-CN" dirty="0" smtClean="0"/>
              <a:t>ILSVRC</a:t>
            </a:r>
            <a:r>
              <a:rPr lang="en-US" altLang="zh-CN" baseline="50000" dirty="0" smtClean="0"/>
              <a:t>[3] </a:t>
            </a:r>
            <a:r>
              <a:rPr lang="en-US" altLang="zh-CN" dirty="0" smtClean="0"/>
              <a:t>and get the 4096-d feature vector from</a:t>
            </a:r>
          </a:p>
          <a:p>
            <a:r>
              <a:rPr lang="en-US" altLang="zh-CN" dirty="0" smtClean="0"/>
              <a:t>       the last hidden layer;</a:t>
            </a:r>
          </a:p>
          <a:p>
            <a:r>
              <a:rPr lang="en-US" altLang="zh-CN" dirty="0" smtClean="0"/>
              <a:t>(3) Concatenate all five 4096-d feature vectors as the Deep Learning features. 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0" y="0"/>
            <a:ext cx="10515600" cy="10094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Deep learning </a:t>
            </a:r>
            <a:r>
              <a:rPr lang="en-US" sz="4400" dirty="0" smtClean="0"/>
              <a:t>Features</a:t>
            </a:r>
            <a:r>
              <a:rPr lang="en-US" sz="4400" baseline="50000" dirty="0" smtClean="0"/>
              <a:t>[1] </a:t>
            </a:r>
            <a:endParaRPr lang="en-US" sz="4400" baseline="50000" dirty="0"/>
          </a:p>
        </p:txBody>
      </p:sp>
      <p:sp>
        <p:nvSpPr>
          <p:cNvPr id="2" name="右大括号 1"/>
          <p:cNvSpPr/>
          <p:nvPr/>
        </p:nvSpPr>
        <p:spPr>
          <a:xfrm>
            <a:off x="10410940" y="1465243"/>
            <a:ext cx="104660" cy="18871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747947" y="2181340"/>
            <a:ext cx="102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4096 x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92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We Use </a:t>
            </a:r>
            <a:r>
              <a:rPr lang="en-US" dirty="0"/>
              <a:t>the SVM classifier to </a:t>
            </a:r>
            <a:r>
              <a:rPr lang="en-US" dirty="0" smtClean="0"/>
              <a:t>predict the quality of the photos.</a:t>
            </a: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    Input: </a:t>
            </a:r>
          </a:p>
          <a:p>
            <a:pPr lvl="1"/>
            <a:r>
              <a:rPr lang="en-US" sz="1500" dirty="0" smtClean="0">
                <a:latin typeface="+mj-lt"/>
              </a:rPr>
              <a:t>Image feature vector(deep learning feature or hand-craft feature)</a:t>
            </a:r>
          </a:p>
          <a:p>
            <a:pPr marL="0" indent="0">
              <a:buNone/>
            </a:pPr>
            <a:r>
              <a:rPr lang="en-US" sz="1900" dirty="0">
                <a:latin typeface="+mj-lt"/>
              </a:rPr>
              <a:t> </a:t>
            </a:r>
            <a:r>
              <a:rPr lang="en-US" sz="1900" dirty="0" smtClean="0">
                <a:latin typeface="+mj-lt"/>
              </a:rPr>
              <a:t>     </a:t>
            </a:r>
            <a:r>
              <a:rPr lang="en-US" sz="2400" b="1" dirty="0" smtClean="0">
                <a:latin typeface="+mj-lt"/>
              </a:rPr>
              <a:t>Output:</a:t>
            </a:r>
            <a:endParaRPr lang="en-US" sz="2400" b="1" dirty="0">
              <a:latin typeface="+mj-lt"/>
            </a:endParaRPr>
          </a:p>
          <a:p>
            <a:pPr lvl="1"/>
            <a:r>
              <a:rPr lang="en-US" sz="1500" dirty="0" smtClean="0">
                <a:latin typeface="+mj-lt"/>
              </a:rPr>
              <a:t>Label</a:t>
            </a:r>
            <a:r>
              <a:rPr lang="en-US" sz="1500" dirty="0">
                <a:latin typeface="+mj-lt"/>
              </a:rPr>
              <a:t>: </a:t>
            </a:r>
            <a:r>
              <a:rPr lang="en-US" sz="1500" dirty="0" smtClean="0">
                <a:latin typeface="+mj-lt"/>
              </a:rPr>
              <a:t>Good(Quality score in [0.5,1]) / Bad(Quality score in [0,0.5])</a:t>
            </a:r>
            <a:endParaRPr lang="en-US" sz="1500" dirty="0">
              <a:latin typeface="+mj-lt"/>
            </a:endParaRPr>
          </a:p>
          <a:p>
            <a:pPr lvl="1"/>
            <a:r>
              <a:rPr lang="en-US" sz="1500" dirty="0" smtClean="0">
                <a:latin typeface="+mj-lt"/>
              </a:rPr>
              <a:t>Quality </a:t>
            </a:r>
            <a:r>
              <a:rPr lang="en-US" sz="1500" dirty="0">
                <a:latin typeface="+mj-lt"/>
              </a:rPr>
              <a:t>score: [0</a:t>
            </a:r>
            <a:r>
              <a:rPr lang="en-US" sz="1500" dirty="0" smtClean="0">
                <a:latin typeface="+mj-lt"/>
              </a:rPr>
              <a:t>, 1</a:t>
            </a:r>
            <a:r>
              <a:rPr lang="en-US" sz="1500" dirty="0">
                <a:latin typeface="+mj-lt"/>
              </a:rPr>
              <a:t>], higher quality with higher score.</a:t>
            </a:r>
          </a:p>
        </p:txBody>
      </p:sp>
    </p:spTree>
    <p:extLst>
      <p:ext uri="{BB962C8B-B14F-4D97-AF65-F5344CB8AC3E}">
        <p14:creationId xmlns:p14="http://schemas.microsoft.com/office/powerpoint/2010/main" val="234759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r>
              <a:rPr lang="en-US" baseline="50000" dirty="0" smtClean="0"/>
              <a:t>[2] </a:t>
            </a:r>
            <a:endParaRPr lang="en-US" baseline="50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926579"/>
              </p:ext>
            </p:extLst>
          </p:nvPr>
        </p:nvGraphicFramePr>
        <p:xfrm>
          <a:off x="2063587" y="2465256"/>
          <a:ext cx="7317903" cy="1495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137"/>
                <a:gridCol w="2283102"/>
                <a:gridCol w="2623664"/>
              </a:tblGrid>
              <a:tr h="3614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AVA</a:t>
                      </a:r>
                      <a:r>
                        <a:rPr lang="en-US" baseline="0" dirty="0" smtClean="0"/>
                        <a:t> 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#good photos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#bad photos</a:t>
                      </a:r>
                      <a:endParaRPr lang="en-US" sz="2000" dirty="0"/>
                    </a:p>
                  </a:txBody>
                  <a:tcPr/>
                </a:tc>
              </a:tr>
              <a:tr h="3664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</a:t>
                      </a:r>
                      <a:r>
                        <a:rPr lang="en-US" baseline="0" dirty="0" smtClean="0"/>
                        <a:t>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9654</a:t>
                      </a:r>
                      <a:endParaRPr lang="en-US" dirty="0"/>
                    </a:p>
                  </a:txBody>
                  <a:tcPr/>
                </a:tc>
              </a:tr>
              <a:tr h="3664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9654</a:t>
                      </a:r>
                      <a:endParaRPr lang="en-US" dirty="0"/>
                    </a:p>
                  </a:txBody>
                  <a:tcPr/>
                </a:tc>
              </a:tr>
              <a:tr h="3664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19308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56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0" y="87332"/>
            <a:ext cx="10515600" cy="1325563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778409"/>
              </p:ext>
            </p:extLst>
          </p:nvPr>
        </p:nvGraphicFramePr>
        <p:xfrm>
          <a:off x="3294044" y="1382580"/>
          <a:ext cx="4103236" cy="1052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6761"/>
                <a:gridCol w="1646475"/>
              </a:tblGrid>
              <a:tr h="6471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27" marR="635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Accuracy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27" marR="63527" marT="0" marB="0" anchor="ctr"/>
                </a:tc>
              </a:tr>
              <a:tr h="4056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Deep Learning Feature</a:t>
                      </a:r>
                      <a:endParaRPr lang="en-US" sz="1800" u="none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27" marR="6352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83.5%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27" marR="63527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4792" y="2994618"/>
            <a:ext cx="9417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We use 5-fold cross-validation to train the SVM classifier on the training set, then use the classification accuracy on the test set as the only performance metric.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28128" y="3796959"/>
                <a:ext cx="8750461" cy="601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𝑝h𝑜𝑡𝑜𝑠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𝑝h𝑜𝑡𝑜𝑠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28" y="3796959"/>
                <a:ext cx="8750461" cy="6013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61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 smtClean="0"/>
              <a:t>[1] Z. Dong, X. Shen and X. M. Tian. Photo quality assessment with DCNN that understands images well. In IEEE International Conference on Multimedia Modeling, 2014,  accepted</a:t>
            </a:r>
            <a:r>
              <a:rPr lang="en-US" altLang="zh-CN" sz="1600" dirty="0" smtClean="0"/>
              <a:t>.</a:t>
            </a:r>
          </a:p>
          <a:p>
            <a:pPr marL="0" indent="0">
              <a:buNone/>
            </a:pPr>
            <a:r>
              <a:rPr lang="en-US" altLang="zh-CN" sz="1600" dirty="0" smtClean="0"/>
              <a:t>[2] </a:t>
            </a:r>
            <a:r>
              <a:rPr lang="en-US" altLang="zh-CN" sz="1600" dirty="0"/>
              <a:t>A. Krizhevsky, I. </a:t>
            </a:r>
            <a:r>
              <a:rPr lang="en-US" altLang="zh-CN" sz="1600" dirty="0" err="1"/>
              <a:t>Sutskever</a:t>
            </a:r>
            <a:r>
              <a:rPr lang="en-US" altLang="zh-CN" sz="1600" dirty="0"/>
              <a:t>, and G. E. Hinton. </a:t>
            </a:r>
            <a:r>
              <a:rPr lang="en-US" altLang="zh-CN" sz="1600" dirty="0" err="1"/>
              <a:t>Imagenet</a:t>
            </a:r>
            <a:r>
              <a:rPr lang="en-US" altLang="zh-CN" sz="1600" dirty="0"/>
              <a:t> classification with deep convolutional neural networks. In NIPS, 2012.</a:t>
            </a:r>
          </a:p>
          <a:p>
            <a:pPr marL="0" indent="0">
              <a:buNone/>
            </a:pPr>
            <a:r>
              <a:rPr lang="en-US" altLang="zh-CN" sz="1600" dirty="0" smtClean="0"/>
              <a:t>[3] </a:t>
            </a:r>
            <a:r>
              <a:rPr lang="en-US" altLang="zh-CN" sz="1600" dirty="0"/>
              <a:t>J. Deng, A. Berg and L. </a:t>
            </a:r>
            <a:r>
              <a:rPr lang="en-US" altLang="zh-CN" sz="1600" dirty="0" err="1"/>
              <a:t>Fei-Fei</a:t>
            </a:r>
            <a:r>
              <a:rPr lang="en-US" altLang="zh-CN" sz="1600" dirty="0"/>
              <a:t>. Large scale visual recognition challenge 2012. </a:t>
            </a:r>
            <a:r>
              <a:rPr lang="en-US" altLang="zh-CN" sz="1600" dirty="0">
                <a:hlinkClick r:id="rId2"/>
              </a:rPr>
              <a:t>www.image-net.org/challenges/LSVRC. </a:t>
            </a:r>
            <a:r>
              <a:rPr lang="en-US" altLang="zh-CN" sz="1600">
                <a:hlinkClick r:id="rId2"/>
              </a:rPr>
              <a:t>2012</a:t>
            </a:r>
            <a:r>
              <a:rPr lang="en-US" altLang="zh-CN" sz="1600" smtClean="0"/>
              <a:t>.</a:t>
            </a:r>
          </a:p>
          <a:p>
            <a:pPr marL="0" indent="0">
              <a:buNone/>
            </a:pPr>
            <a:r>
              <a:rPr lang="en-US" altLang="zh-CN" sz="1600" smtClean="0"/>
              <a:t>[</a:t>
            </a:r>
            <a:r>
              <a:rPr lang="en-US" altLang="zh-CN" sz="1600" dirty="0" smtClean="0"/>
              <a:t>4] </a:t>
            </a:r>
            <a:r>
              <a:rPr lang="en-US" altLang="zh-CN" sz="1600" dirty="0" smtClean="0"/>
              <a:t>N. Murray, L. </a:t>
            </a:r>
            <a:r>
              <a:rPr lang="en-US" altLang="zh-CN" sz="1600" dirty="0" err="1" smtClean="0"/>
              <a:t>Marchesotti</a:t>
            </a:r>
            <a:r>
              <a:rPr lang="en-US" altLang="zh-CN" sz="1600" dirty="0" smtClean="0"/>
              <a:t>, and F. </a:t>
            </a:r>
            <a:r>
              <a:rPr lang="en-US" altLang="zh-CN" sz="1600" dirty="0" err="1" smtClean="0"/>
              <a:t>Perronnin</a:t>
            </a:r>
            <a:r>
              <a:rPr lang="en-US" altLang="zh-CN" sz="1600" dirty="0" smtClean="0"/>
              <a:t>. AVA: A </a:t>
            </a:r>
            <a:r>
              <a:rPr lang="en-US" altLang="zh-CN" sz="1600" dirty="0" err="1" smtClean="0"/>
              <a:t>largescale</a:t>
            </a:r>
            <a:r>
              <a:rPr lang="en-US" altLang="zh-CN" sz="1600" dirty="0" smtClean="0"/>
              <a:t> database for aesthetic visual analysis. In CVPR, pages 2408–2415. IEEE, 2012.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4610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340</Words>
  <Application>Microsoft Office PowerPoint</Application>
  <PresentationFormat>宽屏</PresentationFormat>
  <Paragraphs>48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SimSun</vt:lpstr>
      <vt:lpstr>SimSun</vt:lpstr>
      <vt:lpstr>Arial</vt:lpstr>
      <vt:lpstr>Calibri</vt:lpstr>
      <vt:lpstr>Calibri Light</vt:lpstr>
      <vt:lpstr>Cambria Math</vt:lpstr>
      <vt:lpstr>Times New Roman</vt:lpstr>
      <vt:lpstr>Office 主题</vt:lpstr>
      <vt:lpstr>Quality Assessment</vt:lpstr>
      <vt:lpstr>Framework</vt:lpstr>
      <vt:lpstr>PowerPoint 演示文稿</vt:lpstr>
      <vt:lpstr>Classifier</vt:lpstr>
      <vt:lpstr>Dataset[2] </vt:lpstr>
      <vt:lpstr>Performance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Assessment</dc:title>
  <dc:creator>xu shen</dc:creator>
  <cp:lastModifiedBy>xu shen</cp:lastModifiedBy>
  <cp:revision>92</cp:revision>
  <dcterms:created xsi:type="dcterms:W3CDTF">2014-10-22T06:29:20Z</dcterms:created>
  <dcterms:modified xsi:type="dcterms:W3CDTF">2014-11-20T14:16:43Z</dcterms:modified>
</cp:coreProperties>
</file>