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</p:sldMasterIdLst>
  <p:notesMasterIdLst>
    <p:notesMasterId r:id="rId41"/>
  </p:notesMasterIdLst>
  <p:sldIdLst>
    <p:sldId id="256" r:id="rId7"/>
    <p:sldId id="291" r:id="rId8"/>
    <p:sldId id="261" r:id="rId9"/>
    <p:sldId id="260" r:id="rId10"/>
    <p:sldId id="262" r:id="rId11"/>
    <p:sldId id="263" r:id="rId12"/>
    <p:sldId id="289" r:id="rId13"/>
    <p:sldId id="282" r:id="rId14"/>
    <p:sldId id="293" r:id="rId15"/>
    <p:sldId id="294" r:id="rId16"/>
    <p:sldId id="296" r:id="rId17"/>
    <p:sldId id="292" r:id="rId18"/>
    <p:sldId id="265" r:id="rId19"/>
    <p:sldId id="266" r:id="rId20"/>
    <p:sldId id="267" r:id="rId21"/>
    <p:sldId id="268" r:id="rId22"/>
    <p:sldId id="269" r:id="rId23"/>
    <p:sldId id="284" r:id="rId24"/>
    <p:sldId id="285" r:id="rId25"/>
    <p:sldId id="271" r:id="rId26"/>
    <p:sldId id="272" r:id="rId27"/>
    <p:sldId id="273" r:id="rId28"/>
    <p:sldId id="286" r:id="rId29"/>
    <p:sldId id="274" r:id="rId30"/>
    <p:sldId id="275" r:id="rId31"/>
    <p:sldId id="277" r:id="rId32"/>
    <p:sldId id="287" r:id="rId33"/>
    <p:sldId id="288" r:id="rId34"/>
    <p:sldId id="278" r:id="rId35"/>
    <p:sldId id="279" r:id="rId36"/>
    <p:sldId id="280" r:id="rId37"/>
    <p:sldId id="281" r:id="rId38"/>
    <p:sldId id="295" r:id="rId39"/>
    <p:sldId id="290" r:id="rId4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00B69E-C21E-FC49-9125-6D1013A0D72D}">
          <p14:sldIdLst>
            <p14:sldId id="256"/>
            <p14:sldId id="291"/>
            <p14:sldId id="261"/>
            <p14:sldId id="260"/>
            <p14:sldId id="262"/>
            <p14:sldId id="263"/>
            <p14:sldId id="289"/>
            <p14:sldId id="282"/>
            <p14:sldId id="293"/>
            <p14:sldId id="294"/>
          </p14:sldIdLst>
        </p14:section>
        <p14:section name="Tutorial" id="{F805C67F-29E1-2246-95DA-5D21E4126611}">
          <p14:sldIdLst>
            <p14:sldId id="296"/>
            <p14:sldId id="292"/>
            <p14:sldId id="265"/>
            <p14:sldId id="266"/>
            <p14:sldId id="267"/>
            <p14:sldId id="268"/>
            <p14:sldId id="269"/>
            <p14:sldId id="284"/>
            <p14:sldId id="285"/>
            <p14:sldId id="271"/>
            <p14:sldId id="272"/>
            <p14:sldId id="273"/>
            <p14:sldId id="286"/>
            <p14:sldId id="274"/>
            <p14:sldId id="275"/>
            <p14:sldId id="277"/>
            <p14:sldId id="287"/>
            <p14:sldId id="288"/>
            <p14:sldId id="278"/>
            <p14:sldId id="279"/>
            <p14:sldId id="280"/>
            <p14:sldId id="281"/>
            <p14:sldId id="295"/>
          </p14:sldIdLst>
        </p14:section>
        <p14:section name="Future Sessions" id="{E8FC2EA8-6530-634F-AEAB-ECA02D3B204C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3"/>
    <p:restoredTop sz="94643"/>
  </p:normalViewPr>
  <p:slideViewPr>
    <p:cSldViewPr>
      <p:cViewPr varScale="1">
        <p:scale>
          <a:sx n="120" d="100"/>
          <a:sy n="120" d="100"/>
        </p:scale>
        <p:origin x="1008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5587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6DF447A6-289B-D74F-B16E-CB6CB5920BF8}" type="slidenum">
              <a:rPr lang="en-AU" altLang="x-none"/>
              <a:pPr/>
              <a:t>‹#›</a:t>
            </a:fld>
            <a:endParaRPr lang="en-AU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CC2068-C541-1643-8266-9DD6E75F5C4D}" type="slidenum">
              <a:rPr lang="en-AU" altLang="x-none"/>
              <a:pPr/>
              <a:t>1</a:t>
            </a:fld>
            <a:endParaRPr lang="en-AU" altLang="x-none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D60DE7C1-DA76-184C-9336-B271465BDFFB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1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58D6CA2E-5FD5-644D-A40F-7CCBA5244257}" type="slidenum">
              <a:rPr lang="en-AU" altLang="x-none" sz="1200">
                <a:solidFill>
                  <a:srgbClr val="000000"/>
                </a:solidFill>
                <a:latin typeface="Calibri" charset="0"/>
              </a:rPr>
              <a:pPr algn="r" eaLnBrk="1">
                <a:buClrTx/>
                <a:buFontTx/>
                <a:buNone/>
              </a:pPr>
              <a:t>1</a:t>
            </a:fld>
            <a:endParaRPr lang="en-AU" altLang="x-none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FB23BD-9158-074D-8633-22A782652819}" type="slidenum">
              <a:rPr lang="en-AU" altLang="x-none"/>
              <a:pPr/>
              <a:t>11</a:t>
            </a:fld>
            <a:endParaRPr lang="en-AU" altLang="x-none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510BB45F-54C4-A54E-B6B7-B9B50939EF62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11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584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FB23BD-9158-074D-8633-22A782652819}" type="slidenum">
              <a:rPr lang="en-AU" altLang="x-none"/>
              <a:pPr/>
              <a:t>12</a:t>
            </a:fld>
            <a:endParaRPr lang="en-AU" altLang="x-none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510BB45F-54C4-A54E-B6B7-B9B50939EF62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12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584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8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DBCBA5-747A-4F46-8DB4-4416531D9C3E}" type="slidenum">
              <a:rPr lang="en-AU" altLang="x-none"/>
              <a:pPr/>
              <a:t>13</a:t>
            </a:fld>
            <a:endParaRPr lang="en-AU" altLang="x-none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54AA3713-4111-AF4B-B04F-ED8295E6EA18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13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4034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5D685D-091F-3C44-9A7F-DE54089C279F}" type="slidenum">
              <a:rPr lang="en-AU" altLang="x-none"/>
              <a:pPr/>
              <a:t>14</a:t>
            </a:fld>
            <a:endParaRPr lang="en-AU" altLang="x-none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763B71F6-656F-484D-ADE9-1EEAEDF33917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14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0FB63B-78CD-0A4B-A2E6-29C5ECB4700F}" type="slidenum">
              <a:rPr lang="en-AU" altLang="x-none"/>
              <a:pPr/>
              <a:t>15</a:t>
            </a:fld>
            <a:endParaRPr lang="en-AU" altLang="x-none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D3D84BA4-56DF-AD4C-B6D3-264BEDB38977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15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5E934C-169B-BF42-B82B-D55F77B2CD70}" type="slidenum">
              <a:rPr lang="en-AU" altLang="x-none"/>
              <a:pPr/>
              <a:t>16</a:t>
            </a:fld>
            <a:endParaRPr lang="en-AU" altLang="x-none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E58801E6-C5A5-E149-AEB4-AFDC4FCFD05B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16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7106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6B9423-9DAF-A84B-B53A-EE7D47C05D38}" type="slidenum">
              <a:rPr lang="en-AU" altLang="x-none"/>
              <a:pPr/>
              <a:t>17</a:t>
            </a:fld>
            <a:endParaRPr lang="en-AU" altLang="x-none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0E1CE210-0A1C-C742-9760-46E11B9030FA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17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8130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6B9423-9DAF-A84B-B53A-EE7D47C05D38}" type="slidenum">
              <a:rPr lang="en-AU" altLang="x-none"/>
              <a:pPr/>
              <a:t>18</a:t>
            </a:fld>
            <a:endParaRPr lang="en-AU" altLang="x-none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0E1CE210-0A1C-C742-9760-46E11B9030FA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18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8130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6B9423-9DAF-A84B-B53A-EE7D47C05D38}" type="slidenum">
              <a:rPr lang="en-AU" altLang="x-none"/>
              <a:pPr/>
              <a:t>19</a:t>
            </a:fld>
            <a:endParaRPr lang="en-AU" altLang="x-none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0E1CE210-0A1C-C742-9760-46E11B9030FA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19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8130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98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64D153-040D-8141-9602-12B481594517}" type="slidenum">
              <a:rPr lang="en-AU" altLang="x-none"/>
              <a:pPr/>
              <a:t>20</a:t>
            </a:fld>
            <a:endParaRPr lang="en-AU" altLang="x-none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CD63C897-30C7-AB49-9440-7B87D9A350B3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20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017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FB23BD-9158-074D-8633-22A782652819}" type="slidenum">
              <a:rPr lang="en-AU" altLang="x-none"/>
              <a:pPr/>
              <a:t>2</a:t>
            </a:fld>
            <a:endParaRPr lang="en-AU" altLang="x-none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510BB45F-54C4-A54E-B6B7-B9B50939EF62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2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584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4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3ABBE7-FD58-9141-BB40-B67C1333754E}" type="slidenum">
              <a:rPr lang="en-AU" altLang="x-none"/>
              <a:pPr/>
              <a:t>21</a:t>
            </a:fld>
            <a:endParaRPr lang="en-AU" altLang="x-none"/>
          </a:p>
        </p:txBody>
      </p:sp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7175" cy="4003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914CF7-02C4-9241-9088-EE6705A6DE56}" type="slidenum">
              <a:rPr lang="en-AU" altLang="x-none"/>
              <a:pPr/>
              <a:t>22</a:t>
            </a:fld>
            <a:endParaRPr lang="en-AU" altLang="x-none"/>
          </a:p>
        </p:txBody>
      </p:sp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7175" cy="4003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914CF7-02C4-9241-9088-EE6705A6DE56}" type="slidenum">
              <a:rPr lang="en-AU" altLang="x-none"/>
              <a:pPr/>
              <a:t>23</a:t>
            </a:fld>
            <a:endParaRPr lang="en-AU" altLang="x-none"/>
          </a:p>
        </p:txBody>
      </p:sp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7175" cy="4003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E0B6C4-B8B9-1E45-B798-DCE2749C5685}" type="slidenum">
              <a:rPr lang="en-AU" altLang="x-none"/>
              <a:pPr/>
              <a:t>24</a:t>
            </a:fld>
            <a:endParaRPr lang="en-AU" altLang="x-none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7175" cy="4003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1F6A8C-0191-F843-9ED9-68C5A5BB22BA}" type="slidenum">
              <a:rPr lang="en-AU" altLang="x-none"/>
              <a:pPr/>
              <a:t>25</a:t>
            </a:fld>
            <a:endParaRPr lang="en-AU" altLang="x-none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7175" cy="4003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F200A3-710C-364B-BB8F-E867E1D89EE7}" type="slidenum">
              <a:rPr lang="en-AU" altLang="x-none"/>
              <a:pPr/>
              <a:t>26</a:t>
            </a:fld>
            <a:endParaRPr lang="en-AU" altLang="x-none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CBB29EB2-D422-9345-96A0-A76D9D38236E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26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632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F200A3-710C-364B-BB8F-E867E1D89EE7}" type="slidenum">
              <a:rPr lang="en-AU" altLang="x-none"/>
              <a:pPr/>
              <a:t>27</a:t>
            </a:fld>
            <a:endParaRPr lang="en-AU" altLang="x-none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CBB29EB2-D422-9345-96A0-A76D9D38236E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27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632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F200A3-710C-364B-BB8F-E867E1D89EE7}" type="slidenum">
              <a:rPr lang="en-AU" altLang="x-none"/>
              <a:pPr/>
              <a:t>28</a:t>
            </a:fld>
            <a:endParaRPr lang="en-AU" altLang="x-none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CBB29EB2-D422-9345-96A0-A76D9D38236E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28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632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0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CC4269-3092-5D4D-80F1-D9DF9FC78891}" type="slidenum">
              <a:rPr lang="en-AU" altLang="x-none"/>
              <a:pPr/>
              <a:t>29</a:t>
            </a:fld>
            <a:endParaRPr lang="en-AU" altLang="x-none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C11B79E0-E617-594B-ACF7-774F6538775F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29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7346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F643F0-2B36-A54D-896B-0A8C9ADD6963}" type="slidenum">
              <a:rPr lang="en-AU" altLang="x-none"/>
              <a:pPr/>
              <a:t>30</a:t>
            </a:fld>
            <a:endParaRPr lang="en-AU" altLang="x-none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8F2EB0FC-3A3C-9E4E-99EE-E9C6E26FF780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30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70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CD4307-8726-3E4C-A740-903A5F84F836}" type="slidenum">
              <a:rPr lang="en-AU" altLang="x-none"/>
              <a:pPr/>
              <a:t>3</a:t>
            </a:fld>
            <a:endParaRPr lang="en-AU" altLang="x-none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3121EAE1-B83F-104A-B77C-DF5CB57858AA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3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993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2C2B5A-9BF0-C547-AB4A-1876F58BA6B5}" type="slidenum">
              <a:rPr lang="en-AU" altLang="x-none"/>
              <a:pPr/>
              <a:t>31</a:t>
            </a:fld>
            <a:endParaRPr lang="en-AU" altLang="x-none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A4C830EF-0E46-FD4F-9693-B0E746B0161D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31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CE0202-DD2F-ED44-BE04-E9D577D0B082}" type="slidenum">
              <a:rPr lang="en-AU" altLang="x-none"/>
              <a:pPr/>
              <a:t>32</a:t>
            </a:fld>
            <a:endParaRPr lang="en-AU" altLang="x-none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A0649970-8A79-6F48-BB14-500AA4A87B87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32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CE0202-DD2F-ED44-BE04-E9D577D0B082}" type="slidenum">
              <a:rPr lang="en-AU" altLang="x-none"/>
              <a:pPr/>
              <a:t>33</a:t>
            </a:fld>
            <a:endParaRPr lang="en-AU" altLang="x-none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A0649970-8A79-6F48-BB14-500AA4A87B87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33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6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CC4269-3092-5D4D-80F1-D9DF9FC78891}" type="slidenum">
              <a:rPr lang="en-AU" altLang="x-none"/>
              <a:pPr/>
              <a:t>34</a:t>
            </a:fld>
            <a:endParaRPr lang="en-AU" altLang="x-none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C11B79E0-E617-594B-ACF7-774F6538775F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34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7346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F8495-C30A-FE42-958E-CBAC8A27D05F}" type="slidenum">
              <a:rPr lang="en-AU" altLang="x-none"/>
              <a:pPr/>
              <a:t>4</a:t>
            </a:fld>
            <a:endParaRPr lang="en-AU" altLang="x-none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4966791E-754D-9846-9A42-340E884ABC08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4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8914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315684-D54F-CC46-A21A-94DA497811FF}" type="slidenum">
              <a:rPr lang="en-AU" altLang="x-none"/>
              <a:pPr/>
              <a:t>5</a:t>
            </a:fld>
            <a:endParaRPr lang="en-AU" altLang="x-none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792D7341-DA7A-AD45-B2F9-9CEB282FD4EC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5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6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6D2775-3EAF-9D4E-BE03-153A407C877B}" type="slidenum">
              <a:rPr lang="en-AU" altLang="x-none"/>
              <a:pPr/>
              <a:t>6</a:t>
            </a:fld>
            <a:endParaRPr lang="en-AU" altLang="x-none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2F0E4FCC-FE19-9A47-8089-0286EC8C70BD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6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1986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794058-89AF-A545-B71D-B18EDC8A278F}" type="slidenum">
              <a:rPr lang="en-AU" altLang="x-none"/>
              <a:pPr/>
              <a:t>8</a:t>
            </a:fld>
            <a:endParaRPr lang="en-AU" altLang="x-none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35588" cy="4002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6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FB23BD-9158-074D-8633-22A782652819}" type="slidenum">
              <a:rPr lang="en-AU" altLang="x-none"/>
              <a:pPr/>
              <a:t>9</a:t>
            </a:fld>
            <a:endParaRPr lang="en-AU" altLang="x-none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510BB45F-54C4-A54E-B6B7-B9B50939EF62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9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584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FB23BD-9158-074D-8633-22A782652819}" type="slidenum">
              <a:rPr lang="en-AU" altLang="x-none"/>
              <a:pPr/>
              <a:t>10</a:t>
            </a:fld>
            <a:endParaRPr lang="en-AU" altLang="x-none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Tx/>
              <a:buFontTx/>
              <a:buNone/>
            </a:pPr>
            <a:fld id="{510BB45F-54C4-A54E-B6B7-B9B50939EF62}" type="slidenum">
              <a:rPr lang="en-AU" altLang="x-none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3000"/>
                </a:lnSpc>
                <a:buClrTx/>
                <a:buFontTx/>
                <a:buNone/>
              </a:pPr>
              <a:t>10</a:t>
            </a:fld>
            <a:endParaRPr lang="en-AU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584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5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273050"/>
            <a:ext cx="2054225" cy="5299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3450" cy="5299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1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1925638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5238" y="1604963"/>
            <a:ext cx="1927225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2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6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061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08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9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0886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1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299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299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6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6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7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62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2250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4963"/>
            <a:ext cx="4033838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18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6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97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46475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95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229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2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299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299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73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65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4807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29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21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60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158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2507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97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59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299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299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1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93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014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70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77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32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535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8220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5657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309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273050"/>
            <a:ext cx="2054225" cy="5299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3450" cy="5299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887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58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36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487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2250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4963"/>
            <a:ext cx="4033838" cy="396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99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737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84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8010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0929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3186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957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299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299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93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3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466725" y="6453188"/>
            <a:ext cx="8280400" cy="1587"/>
          </a:xfrm>
          <a:prstGeom prst="line">
            <a:avLst/>
          </a:prstGeom>
          <a:noFill/>
          <a:ln w="9360" cap="sq">
            <a:solidFill>
              <a:srgbClr val="8082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0075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marL="1143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marL="1600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marL="20574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Line 1"/>
          <p:cNvSpPr>
            <a:spLocks noChangeShapeType="1"/>
          </p:cNvSpPr>
          <p:nvPr/>
        </p:nvSpPr>
        <p:spPr bwMode="auto">
          <a:xfrm>
            <a:off x="466725" y="6453188"/>
            <a:ext cx="8280400" cy="1587"/>
          </a:xfrm>
          <a:prstGeom prst="line">
            <a:avLst/>
          </a:prstGeom>
          <a:noFill/>
          <a:ln w="9360" cap="sq">
            <a:solidFill>
              <a:srgbClr val="8082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4005263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marL="1143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marL="1600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marL="20574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/>
          <p:cNvSpPr>
            <a:spLocks noChangeShapeType="1"/>
          </p:cNvSpPr>
          <p:nvPr/>
        </p:nvSpPr>
        <p:spPr bwMode="auto">
          <a:xfrm>
            <a:off x="466725" y="6453188"/>
            <a:ext cx="8280400" cy="1587"/>
          </a:xfrm>
          <a:prstGeom prst="line">
            <a:avLst/>
          </a:prstGeom>
          <a:noFill/>
          <a:ln w="9360" cap="sq">
            <a:solidFill>
              <a:srgbClr val="8082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8488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marL="1143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marL="1600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marL="20574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/>
          <p:cNvSpPr>
            <a:spLocks noChangeShapeType="1"/>
          </p:cNvSpPr>
          <p:nvPr/>
        </p:nvSpPr>
        <p:spPr bwMode="auto">
          <a:xfrm>
            <a:off x="466725" y="6453188"/>
            <a:ext cx="8280400" cy="1587"/>
          </a:xfrm>
          <a:prstGeom prst="line">
            <a:avLst/>
          </a:prstGeom>
          <a:noFill/>
          <a:ln w="9360" cap="sq">
            <a:solidFill>
              <a:srgbClr val="8082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marL="1143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marL="1600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marL="20574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/>
          <p:cNvSpPr>
            <a:spLocks noChangeShapeType="1"/>
          </p:cNvSpPr>
          <p:nvPr/>
        </p:nvSpPr>
        <p:spPr bwMode="auto">
          <a:xfrm>
            <a:off x="466725" y="6453188"/>
            <a:ext cx="8280400" cy="1587"/>
          </a:xfrm>
          <a:prstGeom prst="line">
            <a:avLst/>
          </a:prstGeom>
          <a:noFill/>
          <a:ln w="9360" cap="sq">
            <a:solidFill>
              <a:srgbClr val="8082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0075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marL="1143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marL="1600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marL="20574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466725" y="6453188"/>
            <a:ext cx="8280400" cy="1587"/>
          </a:xfrm>
          <a:prstGeom prst="line">
            <a:avLst/>
          </a:prstGeom>
          <a:noFill/>
          <a:ln w="9360" cap="sq">
            <a:solidFill>
              <a:srgbClr val="8082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8488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marL="1143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marL="1600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marL="20574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iki.adelaide.edu.au/hp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delaide.edu.au/hpc" TargetMode="External"/><Relationship Id="rId4" Type="http://schemas.openxmlformats.org/officeDocument/2006/relationships/hyperlink" Target="mailto:hpcsupport@adelaide.edu.au" TargetMode="External"/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553200" y="644842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DF8CFDD0-0E92-4443-81F8-030A323DA441}" type="slidenum">
              <a:rPr lang="en-AU" altLang="x-none" sz="1100">
                <a:solidFill>
                  <a:srgbClr val="808285"/>
                </a:solidFill>
                <a:latin typeface="Georgia" charset="0"/>
                <a:ea typeface="DejaVu Sans" charset="0"/>
                <a:cs typeface="DejaVu Sans" charset="0"/>
              </a:rPr>
              <a:pPr algn="r" eaLnBrk="1">
                <a:buClrTx/>
                <a:buFontTx/>
                <a:buNone/>
              </a:pPr>
              <a:t>1</a:t>
            </a:fld>
            <a:endParaRPr lang="en-AU" altLang="x-none" sz="1100">
              <a:solidFill>
                <a:srgbClr val="808285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79388" y="1630363"/>
            <a:ext cx="87074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r>
              <a:rPr lang="en-AU" altLang="x-none" sz="3600" dirty="0" smtClean="0">
                <a:solidFill>
                  <a:srgbClr val="0060A8"/>
                </a:solidFill>
                <a:latin typeface="Georgia" charset="0"/>
                <a:ea typeface="DejaVu Sans" charset="0"/>
                <a:cs typeface="DejaVu Sans" charset="0"/>
              </a:rPr>
              <a:t>2017 </a:t>
            </a:r>
            <a:r>
              <a:rPr lang="en-AU" altLang="x-none" sz="3600" dirty="0">
                <a:solidFill>
                  <a:srgbClr val="0060A8"/>
                </a:solidFill>
                <a:latin typeface="Georgia" charset="0"/>
                <a:ea typeface="DejaVu Sans" charset="0"/>
                <a:cs typeface="DejaVu Sans" charset="0"/>
              </a:rPr>
              <a:t>HPC @</a:t>
            </a:r>
            <a:r>
              <a:rPr lang="en-AU" altLang="x-none" sz="3600" dirty="0" err="1">
                <a:solidFill>
                  <a:srgbClr val="0060A8"/>
                </a:solidFill>
                <a:latin typeface="Georgia" charset="0"/>
                <a:ea typeface="DejaVu Sans" charset="0"/>
                <a:cs typeface="DejaVu Sans" charset="0"/>
              </a:rPr>
              <a:t>UofA</a:t>
            </a:r>
            <a:endParaRPr lang="en-AU" altLang="x-none" sz="3600" dirty="0">
              <a:solidFill>
                <a:srgbClr val="0060A8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81525"/>
            <a:ext cx="1871662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988" y="18030825"/>
            <a:ext cx="9151937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284413" y="2378075"/>
            <a:ext cx="660241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AU" altLang="x-none" sz="3600" dirty="0" smtClean="0">
                <a:solidFill>
                  <a:srgbClr val="0060A8"/>
                </a:solidFill>
                <a:latin typeface="Georgia" charset="0"/>
                <a:ea typeface="DejaVu Sans" charset="0"/>
                <a:cs typeface="DejaVu Sans" charset="0"/>
              </a:rPr>
              <a:t>Introduction to Phoenix</a:t>
            </a:r>
            <a:endParaRPr lang="en-AU" altLang="x-none" sz="3600" dirty="0">
              <a:solidFill>
                <a:srgbClr val="0060A8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647700"/>
            <a:ext cx="8326438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3655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indent="-27940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spcBef>
                <a:spcPts val="1425"/>
              </a:spcBef>
              <a:buClrTx/>
              <a:buFontTx/>
              <a:buNone/>
            </a:pPr>
            <a:r>
              <a:rPr lang="en-AU" altLang="x-none" sz="3600" dirty="0" smtClean="0">
                <a:solidFill>
                  <a:srgbClr val="000000"/>
                </a:solidFill>
              </a:rPr>
              <a:t>Storage:</a:t>
            </a:r>
            <a:endParaRPr lang="en-AU" altLang="x-none" sz="3600" dirty="0">
              <a:solidFill>
                <a:srgbClr val="000000"/>
              </a:solidFill>
            </a:endParaRPr>
          </a:p>
          <a:p>
            <a:pPr marL="463550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FASTDIR</a:t>
            </a:r>
          </a:p>
          <a:p>
            <a:pPr marL="863600" lvl="1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/fast/users/</a:t>
            </a:r>
            <a:r>
              <a:rPr lang="en-AU" altLang="x-none" sz="3600" dirty="0" err="1" smtClean="0">
                <a:solidFill>
                  <a:srgbClr val="000000"/>
                </a:solidFill>
              </a:rPr>
              <a:t>aXXXXXXX</a:t>
            </a:r>
            <a:endParaRPr lang="en-AU" altLang="x-none" sz="3600" dirty="0">
              <a:solidFill>
                <a:srgbClr val="000000"/>
              </a:solidFill>
            </a:endParaRPr>
          </a:p>
          <a:p>
            <a:pPr marL="863600" lvl="1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Inputs and outputs files</a:t>
            </a:r>
          </a:p>
          <a:p>
            <a:pPr marL="863600" lvl="1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Executables</a:t>
            </a:r>
          </a:p>
          <a:p>
            <a:pPr marL="863600" lvl="1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Jobs</a:t>
            </a:r>
          </a:p>
          <a:p>
            <a:pPr marL="863600" lvl="1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endParaRPr lang="en-AU" altLang="x-none" sz="3600" dirty="0">
              <a:solidFill>
                <a:srgbClr val="000000"/>
              </a:solidFill>
            </a:endParaRPr>
          </a:p>
          <a:p>
            <a:pPr marL="863600" lvl="1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Must be your working folder</a:t>
            </a:r>
            <a:endParaRPr lang="en-AU" altLang="x-none" sz="36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2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6521846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Tutorials and Fun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0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647700"/>
            <a:ext cx="8326438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3655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indent="-27940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spcBef>
                <a:spcPts val="1425"/>
              </a:spcBef>
              <a:buClrTx/>
              <a:buFontTx/>
              <a:buNone/>
            </a:pPr>
            <a:r>
              <a:rPr lang="en-AU" altLang="x-none" sz="3600" dirty="0" smtClean="0">
                <a:solidFill>
                  <a:srgbClr val="000000"/>
                </a:solidFill>
              </a:rPr>
              <a:t>What to expect from this Tut?</a:t>
            </a:r>
            <a:endParaRPr lang="en-AU" altLang="x-none" sz="3600" dirty="0" smtClean="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ts val="1425"/>
              </a:spcBef>
              <a:buClrTx/>
              <a:buFontTx/>
              <a:buNone/>
            </a:pPr>
            <a:endParaRPr lang="en-AU" altLang="x-none" sz="3600" dirty="0">
              <a:solidFill>
                <a:srgbClr val="000000"/>
              </a:solidFill>
            </a:endParaRPr>
          </a:p>
          <a:p>
            <a:pPr marL="463550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Log </a:t>
            </a:r>
            <a:r>
              <a:rPr lang="en-AU" altLang="x-none" sz="3600" dirty="0" smtClean="0">
                <a:solidFill>
                  <a:srgbClr val="000000"/>
                </a:solidFill>
              </a:rPr>
              <a:t>on </a:t>
            </a:r>
            <a:r>
              <a:rPr lang="en-AU" altLang="x-none" sz="3600" dirty="0" smtClean="0">
                <a:solidFill>
                  <a:srgbClr val="000000"/>
                </a:solidFill>
              </a:rPr>
              <a:t>Phoenix from command line</a:t>
            </a:r>
            <a:endParaRPr lang="en-AU" altLang="x-none" sz="3600" dirty="0" smtClean="0">
              <a:solidFill>
                <a:srgbClr val="000000"/>
              </a:solidFill>
            </a:endParaRPr>
          </a:p>
          <a:p>
            <a:pPr marL="463550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Transfer files to and from Phoenix</a:t>
            </a:r>
            <a:endParaRPr lang="en-AU" altLang="x-none" sz="3600" dirty="0">
              <a:solidFill>
                <a:srgbClr val="000000"/>
              </a:solidFill>
            </a:endParaRPr>
          </a:p>
          <a:p>
            <a:pPr marL="463550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Submit jobs</a:t>
            </a:r>
            <a:endParaRPr lang="en-AU" altLang="x-none" sz="3600" dirty="0">
              <a:solidFill>
                <a:srgbClr val="000000"/>
              </a:solidFill>
            </a:endParaRPr>
          </a:p>
          <a:p>
            <a:pPr marL="463550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Managing my account </a:t>
            </a:r>
            <a:r>
              <a:rPr lang="en-AU" altLang="x-none" sz="3600" dirty="0">
                <a:solidFill>
                  <a:srgbClr val="000000"/>
                </a:solidFill>
              </a:rPr>
              <a:t/>
            </a:r>
            <a:br>
              <a:rPr lang="en-AU" altLang="x-none" sz="3600" dirty="0">
                <a:solidFill>
                  <a:srgbClr val="000000"/>
                </a:solidFill>
              </a:rPr>
            </a:br>
            <a:endParaRPr lang="en-AU" altLang="x-none" sz="36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6521846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50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  <a:ea typeface="DejaVu Sans" charset="0"/>
                <a:cs typeface="DejaVu Sans" charset="0"/>
              </a:rPr>
              <a:t>Tutorial #1a – How to connect to Phoenix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88963" y="2017713"/>
            <a:ext cx="8228012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14325"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AU" altLang="x-none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SSH client </a:t>
            </a:r>
            <a:r>
              <a:rPr lang="en-AU" altLang="x-none" sz="3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to login</a:t>
            </a:r>
            <a:endParaRPr lang="en-AU" altLang="x-none" sz="3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47700" y="3645197"/>
            <a:ext cx="1474788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07963" indent="-207963"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423863" indent="-212725"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45000"/>
              <a:buFont typeface="Wingdings" charset="2"/>
              <a:buChar char=""/>
            </a:pPr>
            <a:r>
              <a:rPr lang="en-AU" altLang="x-none" dirty="0">
                <a:solidFill>
                  <a:srgbClr val="000000"/>
                </a:solidFill>
                <a:ea typeface="DejaVu Sans" charset="0"/>
                <a:cs typeface="DejaVu Sans" charset="0"/>
              </a:rPr>
              <a:t>Windows:</a:t>
            </a:r>
          </a:p>
          <a:p>
            <a:pPr lvl="1" eaLnBrk="1">
              <a:buSzPct val="45000"/>
              <a:buFont typeface="Wingdings" charset="2"/>
              <a:buChar char=""/>
            </a:pPr>
            <a:r>
              <a:rPr lang="en-AU" altLang="x-non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Bitvise</a:t>
            </a:r>
            <a:endParaRPr lang="en-AU" altLang="x-none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lvl="1" eaLnBrk="1">
              <a:buSzPct val="45000"/>
              <a:buFont typeface="Wingdings" charset="2"/>
              <a:buChar char=""/>
            </a:pPr>
            <a:r>
              <a:rPr lang="en-AU" altLang="x-none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Putty</a:t>
            </a:r>
          </a:p>
          <a:p>
            <a:pPr lvl="1" eaLnBrk="1">
              <a:buSzPct val="45000"/>
              <a:buFont typeface="Wingdings" charset="2"/>
              <a:buChar char=""/>
            </a:pPr>
            <a:endParaRPr lang="en-AU" altLang="x-none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557463" y="3645197"/>
            <a:ext cx="15128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07963" indent="-207963"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423863" indent="-212725"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45000"/>
              <a:buFont typeface="Wingdings" charset="2"/>
              <a:buChar char=""/>
            </a:pPr>
            <a:r>
              <a:rPr lang="en-AU" altLang="x-none">
                <a:solidFill>
                  <a:srgbClr val="000000"/>
                </a:solidFill>
                <a:ea typeface="DejaVu Sans" charset="0"/>
                <a:cs typeface="DejaVu Sans" charset="0"/>
              </a:rPr>
              <a:t>Linux/OSx:</a:t>
            </a:r>
          </a:p>
          <a:p>
            <a:pPr lvl="1" eaLnBrk="1">
              <a:buSzPct val="45000"/>
              <a:buFont typeface="Wingdings" charset="2"/>
              <a:buChar char=""/>
            </a:pPr>
            <a:r>
              <a:rPr lang="en-AU" altLang="x-none">
                <a:solidFill>
                  <a:srgbClr val="000000"/>
                </a:solidFill>
                <a:ea typeface="DejaVu Sans" charset="0"/>
                <a:cs typeface="DejaVu Sans" charset="0"/>
              </a:rPr>
              <a:t>ssh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184775" y="3645197"/>
            <a:ext cx="331152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>
                <a:solidFill>
                  <a:srgbClr val="000000"/>
                </a:solidFill>
                <a:ea typeface="DejaVu Sans" charset="0"/>
                <a:cs typeface="DejaVu Sans" charset="0"/>
              </a:rPr>
              <a:t>Head node:</a:t>
            </a:r>
          </a:p>
          <a:p>
            <a:pPr eaLnBrk="1">
              <a:buClrTx/>
              <a:buFontTx/>
              <a:buNone/>
            </a:pPr>
            <a:endParaRPr lang="en-AU" altLang="x-none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buClrTx/>
              <a:buFontTx/>
              <a:buNone/>
            </a:pPr>
            <a:r>
              <a:rPr lang="en-AU" altLang="x-none">
                <a:solidFill>
                  <a:srgbClr val="000000"/>
                </a:solidFill>
                <a:ea typeface="DejaVu Sans" charset="0"/>
                <a:cs typeface="DejaVu Sans" charset="0"/>
              </a:rPr>
              <a:t>phoenix.adelaide.edu.au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869281" y="5208587"/>
            <a:ext cx="56673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12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4000"/>
              </a:lnSpc>
              <a:buClrTx/>
              <a:buFontTx/>
              <a:buNone/>
            </a:pPr>
            <a:r>
              <a:rPr lang="en-AU" altLang="x-none" sz="2000" b="1" dirty="0" err="1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ssh</a:t>
            </a:r>
            <a:r>
              <a:rPr lang="en-AU" altLang="x-none" sz="2000" b="1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 </a:t>
            </a:r>
            <a:r>
              <a:rPr lang="en-AU" altLang="x-none" sz="2000" b="1" dirty="0" err="1" smtClean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aXXXXXXX@phoenix.adelaide.edu.au</a:t>
            </a:r>
            <a:endParaRPr lang="en-AU" altLang="x-none" sz="2000" b="1" dirty="0">
              <a:solidFill>
                <a:srgbClr val="000000"/>
              </a:solidFill>
              <a:latin typeface="Courier New" charset="0"/>
              <a:ea typeface="DejaVu Sans" charset="0"/>
              <a:cs typeface="DejaVu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988" y="2742119"/>
            <a:ext cx="7534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Copy software from: </a:t>
            </a:r>
            <a:r>
              <a:rPr lang="en-US" sz="2800" b="1" dirty="0">
                <a:solidFill>
                  <a:srgbClr val="FF0000"/>
                </a:solidFill>
              </a:rPr>
              <a:t>https://</a:t>
            </a:r>
            <a:r>
              <a:rPr lang="en-US" sz="2800" b="1" dirty="0" err="1">
                <a:solidFill>
                  <a:srgbClr val="FF0000"/>
                </a:solidFill>
              </a:rPr>
              <a:t>goo.gl</a:t>
            </a:r>
            <a:r>
              <a:rPr lang="en-US" sz="2800" b="1" dirty="0">
                <a:solidFill>
                  <a:srgbClr val="FF0000"/>
                </a:solidFill>
              </a:rPr>
              <a:t>/u4TW34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  <a:ea typeface="DejaVu Sans" charset="0"/>
                <a:cs typeface="DejaVu Sans" charset="0"/>
              </a:rPr>
              <a:t>Tutorial #1b – How to transfer files to Phoenix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88963" y="2017713"/>
            <a:ext cx="8228012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14325"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AU" altLang="x-none" sz="3200">
                <a:solidFill>
                  <a:srgbClr val="000000"/>
                </a:solidFill>
                <a:ea typeface="DejaVu Sans" charset="0"/>
                <a:cs typeface="DejaVu Sans" charset="0"/>
              </a:rPr>
              <a:t>SCP client for file transferring: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47700" y="3095625"/>
            <a:ext cx="1474788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07963" indent="-207963"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423863" indent="-212725"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45000"/>
              <a:buFont typeface="Wingdings" charset="2"/>
              <a:buChar char=""/>
            </a:pPr>
            <a:r>
              <a:rPr lang="en-AU" altLang="x-none" dirty="0">
                <a:solidFill>
                  <a:srgbClr val="000000"/>
                </a:solidFill>
                <a:ea typeface="DejaVu Sans" charset="0"/>
                <a:cs typeface="DejaVu Sans" charset="0"/>
              </a:rPr>
              <a:t>Windows:</a:t>
            </a:r>
          </a:p>
          <a:p>
            <a:pPr lvl="1" eaLnBrk="1">
              <a:buSzPct val="45000"/>
              <a:buFont typeface="Wingdings" charset="2"/>
              <a:buChar char=""/>
            </a:pPr>
            <a:r>
              <a:rPr lang="en-AU" altLang="x-non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Bitvise</a:t>
            </a:r>
            <a:endParaRPr lang="en-AU" altLang="x-none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lvl="1" eaLnBrk="1">
              <a:buSzPct val="45000"/>
              <a:buFont typeface="Wingdings" charset="2"/>
              <a:buChar char=""/>
            </a:pPr>
            <a:r>
              <a:rPr lang="en-AU" altLang="x-none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WinSCP</a:t>
            </a:r>
            <a:endParaRPr lang="en-AU" altLang="x-none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lvl="1" eaLnBrk="1">
              <a:buSzPct val="45000"/>
              <a:buFont typeface="Wingdings" charset="2"/>
              <a:buChar char=""/>
            </a:pPr>
            <a:r>
              <a:rPr lang="en-AU" altLang="x-none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Filezilla</a:t>
            </a:r>
            <a:endParaRPr lang="en-AU" altLang="x-none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57463" y="3095625"/>
            <a:ext cx="15128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07963" indent="-207963"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423863" indent="-212725"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45000"/>
              <a:buFont typeface="Wingdings" charset="2"/>
              <a:buChar char=""/>
            </a:pPr>
            <a:r>
              <a:rPr lang="en-AU" altLang="x-none">
                <a:solidFill>
                  <a:srgbClr val="000000"/>
                </a:solidFill>
                <a:ea typeface="DejaVu Sans" charset="0"/>
                <a:cs typeface="DejaVu Sans" charset="0"/>
              </a:rPr>
              <a:t>Linux/OSx:</a:t>
            </a:r>
          </a:p>
          <a:p>
            <a:pPr lvl="1" eaLnBrk="1">
              <a:buSzPct val="45000"/>
              <a:buFont typeface="Wingdings" charset="2"/>
              <a:buChar char=""/>
            </a:pPr>
            <a:r>
              <a:rPr lang="en-AU" altLang="x-none">
                <a:solidFill>
                  <a:srgbClr val="000000"/>
                </a:solidFill>
                <a:ea typeface="DejaVu Sans" charset="0"/>
                <a:cs typeface="DejaVu Sans" charset="0"/>
              </a:rPr>
              <a:t>scp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184775" y="3095625"/>
            <a:ext cx="331152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>
                <a:solidFill>
                  <a:srgbClr val="000000"/>
                </a:solidFill>
                <a:ea typeface="DejaVu Sans" charset="0"/>
                <a:cs typeface="DejaVu Sans" charset="0"/>
              </a:rPr>
              <a:t>Head node:</a:t>
            </a:r>
          </a:p>
          <a:p>
            <a:pPr eaLnBrk="1">
              <a:buClrTx/>
              <a:buFontTx/>
              <a:buNone/>
            </a:pPr>
            <a:endParaRPr lang="en-AU" altLang="x-none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buClrTx/>
              <a:buFontTx/>
              <a:buNone/>
            </a:pPr>
            <a:r>
              <a:rPr lang="en-AU" altLang="x-none">
                <a:solidFill>
                  <a:srgbClr val="000000"/>
                </a:solidFill>
                <a:ea typeface="DejaVu Sans" charset="0"/>
                <a:cs typeface="DejaVu Sans" charset="0"/>
              </a:rPr>
              <a:t>phoenix.adelaide.edu.au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88963" y="4914900"/>
            <a:ext cx="56673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12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4000"/>
              </a:lnSpc>
              <a:buClrTx/>
              <a:buFontTx/>
              <a:buNone/>
            </a:pPr>
            <a:r>
              <a:rPr lang="en-AU" altLang="x-none" sz="1600" b="1" dirty="0" err="1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scp</a:t>
            </a:r>
            <a:r>
              <a:rPr lang="en-AU" altLang="x-none" sz="1600" b="1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 FILES </a:t>
            </a:r>
            <a:r>
              <a:rPr lang="en-AU" altLang="x-none" sz="1600" b="1" dirty="0" err="1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aXXXXXXX@phoenix.adelaide.edu.au</a:t>
            </a:r>
            <a:r>
              <a:rPr lang="en-AU" altLang="x-none" sz="1600" b="1" dirty="0" smtClean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:/fast/users/</a:t>
            </a:r>
            <a:r>
              <a:rPr lang="en-AU" altLang="x-none" sz="1600" b="1" dirty="0" err="1" smtClean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aXXXXXXX</a:t>
            </a:r>
            <a:endParaRPr lang="en-AU" altLang="x-none" sz="1600" b="1" dirty="0">
              <a:solidFill>
                <a:srgbClr val="000000"/>
              </a:solidFill>
              <a:latin typeface="Courier New" charset="0"/>
              <a:ea typeface="DejaVu Sans" charset="0"/>
              <a:cs typeface="DejaVu Sans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88963" y="4429125"/>
            <a:ext cx="3911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AU" altLang="x-none">
                <a:solidFill>
                  <a:srgbClr val="000000"/>
                </a:solidFill>
                <a:ea typeface="DejaVu Sans" charset="0"/>
                <a:cs typeface="DejaVu Sans" charset="0"/>
              </a:rPr>
              <a:t>From your computer to Phoenix: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57213" y="5949950"/>
            <a:ext cx="56673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12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4000"/>
              </a:lnSpc>
              <a:buClrTx/>
              <a:buFontTx/>
              <a:buNone/>
            </a:pPr>
            <a:r>
              <a:rPr lang="en-AU" altLang="x-none" sz="1600" b="1" dirty="0" err="1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scp</a:t>
            </a:r>
            <a:r>
              <a:rPr lang="en-AU" altLang="x-none" sz="1600" b="1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 </a:t>
            </a:r>
            <a:r>
              <a:rPr lang="en-AU" altLang="x-none" sz="1600" b="1" dirty="0" err="1" smtClean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aXXXXXXX@phoenix.adelaide.edu.au</a:t>
            </a:r>
            <a:r>
              <a:rPr lang="en-AU" altLang="x-none" sz="1600" b="1" dirty="0" smtClean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:/fast/users/</a:t>
            </a:r>
            <a:r>
              <a:rPr lang="en-AU" altLang="x-none" sz="1600" b="1" dirty="0" err="1" smtClean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aXXXXXXX</a:t>
            </a:r>
            <a:r>
              <a:rPr lang="en-AU" altLang="x-none" sz="1600" b="1" dirty="0" smtClean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 .</a:t>
            </a:r>
            <a:endParaRPr lang="en-AU" altLang="x-none" sz="1600" b="1" dirty="0">
              <a:solidFill>
                <a:srgbClr val="000000"/>
              </a:solidFill>
              <a:latin typeface="Courier New" charset="0"/>
              <a:ea typeface="DejaVu Sans" charset="0"/>
              <a:cs typeface="DejaVu Sans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57213" y="5468938"/>
            <a:ext cx="39100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AU" altLang="x-none">
                <a:solidFill>
                  <a:srgbClr val="000000"/>
                </a:solidFill>
                <a:ea typeface="DejaVu Sans" charset="0"/>
                <a:cs typeface="DejaVu Sans" charset="0"/>
              </a:rPr>
              <a:t>From Phoenix to your computer: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503238" y="503238"/>
            <a:ext cx="8062912" cy="568801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600" dirty="0">
                <a:latin typeface="Courier New" charset="0"/>
                <a:ea typeface="DejaVu Sans" charset="0"/>
                <a:cs typeface="DejaVu Sans" charset="0"/>
              </a:rPr>
              <a:t>exequiel@exequiel-ws098:~$ </a:t>
            </a:r>
            <a:r>
              <a:rPr lang="en-AU" altLang="x-none" sz="1600" dirty="0" err="1">
                <a:latin typeface="Courier New" charset="0"/>
                <a:ea typeface="DejaVu Sans" charset="0"/>
                <a:cs typeface="DejaVu Sans" charset="0"/>
              </a:rPr>
              <a:t>ssh</a:t>
            </a:r>
            <a:r>
              <a:rPr lang="en-AU" altLang="x-none" sz="1600" dirty="0">
                <a:latin typeface="Courier New" charset="0"/>
                <a:ea typeface="DejaVu Sans" charset="0"/>
                <a:cs typeface="DejaVu Sans" charset="0"/>
              </a:rPr>
              <a:t> a1634120@phoenix.adelaide.edu.au</a:t>
            </a:r>
          </a:p>
          <a:p>
            <a:pPr eaLnBrk="1">
              <a:buClrTx/>
              <a:buFontTx/>
              <a:buNone/>
            </a:pPr>
            <a:endParaRPr lang="en-AU" altLang="x-none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buClrTx/>
              <a:buFontTx/>
              <a:buNone/>
            </a:pPr>
            <a:r>
              <a:rPr lang="en-AU" altLang="x-none" sz="1600" dirty="0">
                <a:latin typeface="Courier New" charset="0"/>
                <a:ea typeface="DejaVu Sans" charset="0"/>
                <a:cs typeface="DejaVu Sans" charset="0"/>
              </a:rPr>
              <a:t>Last login: Tue May 17 17:29:46 2016 from civeng247.civeng.adelaide.edu.au</a:t>
            </a:r>
          </a:p>
          <a:p>
            <a:pPr eaLnBrk="1">
              <a:buClrTx/>
              <a:buFontTx/>
              <a:buNone/>
            </a:pPr>
            <a:r>
              <a:rPr lang="en-AU" altLang="x-none" sz="1600" dirty="0">
                <a:latin typeface="Courier New" charset="0"/>
                <a:ea typeface="DejaVu Sans" charset="0"/>
                <a:cs typeface="DejaVu Sans" charset="0"/>
              </a:rPr>
              <a:t>[a1634120@l01 ~]$</a:t>
            </a:r>
          </a:p>
          <a:p>
            <a:pPr eaLnBrk="1">
              <a:buClrTx/>
              <a:buFontTx/>
              <a:buNone/>
            </a:pPr>
            <a:r>
              <a:rPr lang="en-AU" altLang="x-none" sz="1600" dirty="0">
                <a:latin typeface="Courier New" charset="0"/>
                <a:ea typeface="DejaVu Sans" charset="0"/>
                <a:cs typeface="DejaVu Sans" charset="0"/>
              </a:rPr>
              <a:t>[a1634120@l01 ~]$ </a:t>
            </a:r>
            <a:r>
              <a:rPr lang="en-AU" altLang="x-none" sz="1600" dirty="0" err="1">
                <a:latin typeface="Courier New" charset="0"/>
                <a:ea typeface="DejaVu Sans" charset="0"/>
                <a:cs typeface="DejaVu Sans" charset="0"/>
              </a:rPr>
              <a:t>pwd</a:t>
            </a:r>
            <a:endParaRPr lang="en-AU" altLang="x-none" sz="1600" dirty="0">
              <a:latin typeface="Courier New" charset="0"/>
              <a:ea typeface="DejaVu Sans" charset="0"/>
              <a:cs typeface="DejaVu Sans" charset="0"/>
            </a:endParaRPr>
          </a:p>
          <a:p>
            <a:pPr eaLnBrk="1">
              <a:buClrTx/>
              <a:buFontTx/>
              <a:buNone/>
            </a:pPr>
            <a:r>
              <a:rPr lang="en-AU" altLang="x-none" sz="1600" dirty="0">
                <a:latin typeface="Courier New" charset="0"/>
                <a:ea typeface="DejaVu Sans" charset="0"/>
                <a:cs typeface="DejaVu Sans" charset="0"/>
              </a:rPr>
              <a:t>/home/a1634120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44463" y="273050"/>
            <a:ext cx="885666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  <a:ea typeface="DejaVu Sans" charset="0"/>
                <a:cs typeface="DejaVu Sans" charset="0"/>
              </a:rPr>
              <a:t>Tutorial #1c – linux commands</a:t>
            </a:r>
          </a:p>
        </p:txBody>
      </p:sp>
      <p:graphicFrame>
        <p:nvGraphicFramePr>
          <p:cNvPr id="20482" name="Group 2"/>
          <p:cNvGraphicFramePr>
            <a:graphicFrameLocks noGrp="1"/>
          </p:cNvGraphicFramePr>
          <p:nvPr/>
        </p:nvGraphicFramePr>
        <p:xfrm>
          <a:off x="1536700" y="1444625"/>
          <a:ext cx="6099175" cy="4890269"/>
        </p:xfrm>
        <a:graphic>
          <a:graphicData uri="http://schemas.openxmlformats.org/drawingml/2006/table">
            <a:tbl>
              <a:tblPr/>
              <a:tblGrid>
                <a:gridCol w="3048000"/>
                <a:gridCol w="3051175"/>
              </a:tblGrid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I want to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Linux command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List files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ls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Know where I am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pwd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Copy files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cp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Delete files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rm 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Create a folder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mkdir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Delete a folder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rmdir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Move to a folder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cd 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Display file content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cat; more; less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Edit a text file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vi; nano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Define a variable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VAR=VALUE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Export a variable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export VAR=VALUE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Check shell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echo $SHELL; echo $0</a:t>
                      </a:r>
                    </a:p>
                  </a:txBody>
                  <a:tcPr marL="90000" marR="90000" marT="131128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  <a:ea typeface="DejaVu Sans" charset="0"/>
                <a:cs typeface="DejaVu Sans" charset="0"/>
              </a:rPr>
              <a:t>Tutorial #2 – Modules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57200" y="1604963"/>
            <a:ext cx="8228013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3863" indent="-319088"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5663" indent="-320675"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45000"/>
              <a:buFont typeface="Wingdings" charset="2"/>
              <a:buChar char=""/>
            </a:pPr>
            <a:r>
              <a:rPr lang="en-AU" altLang="x-none" sz="3200">
                <a:solidFill>
                  <a:srgbClr val="000000"/>
                </a:solidFill>
                <a:ea typeface="DejaVu Sans" charset="0"/>
                <a:cs typeface="DejaVu Sans" charset="0"/>
              </a:rPr>
              <a:t>Modules system features: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800">
                <a:solidFill>
                  <a:srgbClr val="000000"/>
                </a:solidFill>
                <a:ea typeface="DejaVu Sans" charset="0"/>
                <a:cs typeface="DejaVu Sans" charset="0"/>
              </a:rPr>
              <a:t>Easy way to use installed software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800">
                <a:solidFill>
                  <a:srgbClr val="000000"/>
                </a:solidFill>
                <a:ea typeface="DejaVu Sans" charset="0"/>
                <a:cs typeface="DejaVu Sans" charset="0"/>
              </a:rPr>
              <a:t>Automatic dependencies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800">
                <a:solidFill>
                  <a:srgbClr val="000000"/>
                </a:solidFill>
                <a:ea typeface="DejaVu Sans" charset="0"/>
                <a:cs typeface="DejaVu Sans" charset="0"/>
              </a:rPr>
              <a:t>You could install your own software as personal modules!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Modules commands</a:t>
            </a:r>
            <a:endParaRPr lang="en-AU" altLang="x-none" sz="4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74112"/>
              </p:ext>
            </p:extLst>
          </p:nvPr>
        </p:nvGraphicFramePr>
        <p:xfrm>
          <a:off x="457199" y="1397000"/>
          <a:ext cx="822801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1"/>
                <a:gridCol w="62734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Command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avail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List modules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load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Load modules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unload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Unload modules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swap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Changing versions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Fresh start (unload</a:t>
                      </a:r>
                      <a:r>
                        <a:rPr lang="en-US" sz="2800" baseline="0" dirty="0" smtClean="0"/>
                        <a:t> all)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List of loaded modules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show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Show detail of a module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70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Modules commands</a:t>
            </a:r>
            <a:endParaRPr lang="en-AU" altLang="x-none" sz="4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4267"/>
              </p:ext>
            </p:extLst>
          </p:nvPr>
        </p:nvGraphicFramePr>
        <p:xfrm>
          <a:off x="457199" y="1397000"/>
          <a:ext cx="822801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1"/>
                <a:gridCol w="62734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avail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module avail </a:t>
                      </a:r>
                      <a:r>
                        <a:rPr lang="en-US" sz="2400" dirty="0" err="1" smtClean="0"/>
                        <a:t>matlab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module load</a:t>
                      </a:r>
                      <a:r>
                        <a:rPr lang="en-US" sz="2400" baseline="0" dirty="0" smtClean="0"/>
                        <a:t> Python/2.7.11-foss-2016uofa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unload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module</a:t>
                      </a:r>
                      <a:r>
                        <a:rPr lang="en-US" sz="2400" baseline="0" dirty="0" smtClean="0"/>
                        <a:t> unload </a:t>
                      </a:r>
                      <a:r>
                        <a:rPr lang="it-IT" sz="2400" baseline="0" dirty="0" err="1" smtClean="0"/>
                        <a:t>R</a:t>
                      </a:r>
                      <a:r>
                        <a:rPr lang="it-IT" sz="2400" baseline="0" dirty="0" smtClean="0"/>
                        <a:t>/3.3.0-foss-2016uofa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module swap </a:t>
                      </a:r>
                      <a:r>
                        <a:rPr lang="en-US" sz="2400" dirty="0" err="1" smtClean="0"/>
                        <a:t>matlab</a:t>
                      </a:r>
                      <a:r>
                        <a:rPr lang="en-US" sz="2400" dirty="0" smtClean="0"/>
                        <a:t>/2016b </a:t>
                      </a:r>
                      <a:r>
                        <a:rPr lang="en-US" sz="2400" dirty="0" err="1" smtClean="0"/>
                        <a:t>matlab</a:t>
                      </a:r>
                      <a:r>
                        <a:rPr lang="en-US" sz="2400" dirty="0" smtClean="0"/>
                        <a:t>/2016a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purge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module</a:t>
                      </a:r>
                      <a:r>
                        <a:rPr lang="en-US" sz="2400" baseline="0" dirty="0" smtClean="0"/>
                        <a:t> purge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module list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module show </a:t>
                      </a:r>
                      <a:r>
                        <a:rPr lang="en-US" sz="2400" dirty="0" err="1" smtClean="0"/>
                        <a:t>matlab</a:t>
                      </a:r>
                      <a:r>
                        <a:rPr lang="en-US" sz="2400" dirty="0" smtClean="0"/>
                        <a:t>/2016b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21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647700"/>
            <a:ext cx="8326438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3655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indent="-27940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spcBef>
                <a:spcPts val="1425"/>
              </a:spcBef>
              <a:buClrTx/>
              <a:buFontTx/>
              <a:buNone/>
            </a:pPr>
            <a:r>
              <a:rPr lang="en-AU" altLang="x-none" sz="3600" dirty="0" smtClean="0">
                <a:solidFill>
                  <a:srgbClr val="000000"/>
                </a:solidFill>
              </a:rPr>
              <a:t>Objectives:</a:t>
            </a:r>
          </a:p>
          <a:p>
            <a:pPr eaLnBrk="1">
              <a:lnSpc>
                <a:spcPct val="93000"/>
              </a:lnSpc>
              <a:spcBef>
                <a:spcPts val="1425"/>
              </a:spcBef>
              <a:buClrTx/>
              <a:buFontTx/>
              <a:buNone/>
            </a:pPr>
            <a:endParaRPr lang="en-AU" altLang="x-none" sz="3600" dirty="0" smtClean="0">
              <a:solidFill>
                <a:srgbClr val="000000"/>
              </a:solidFill>
            </a:endParaRPr>
          </a:p>
          <a:p>
            <a:pPr marL="463550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Understanding </a:t>
            </a:r>
            <a:r>
              <a:rPr lang="en-AU" altLang="x-none" sz="3600" dirty="0" smtClean="0">
                <a:solidFill>
                  <a:srgbClr val="000000"/>
                </a:solidFill>
              </a:rPr>
              <a:t>Phoenix </a:t>
            </a:r>
            <a:endParaRPr lang="en-AU" altLang="x-none" sz="3600" dirty="0" smtClean="0">
              <a:solidFill>
                <a:srgbClr val="000000"/>
              </a:solidFill>
            </a:endParaRPr>
          </a:p>
          <a:p>
            <a:pPr marL="463550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Submission </a:t>
            </a:r>
            <a:r>
              <a:rPr lang="en-AU" altLang="x-none" sz="3600" dirty="0" smtClean="0">
                <a:solidFill>
                  <a:srgbClr val="000000"/>
                </a:solidFill>
              </a:rPr>
              <a:t>of the first job</a:t>
            </a:r>
          </a:p>
          <a:p>
            <a:pPr marL="463550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Account management</a:t>
            </a:r>
            <a:r>
              <a:rPr lang="en-AU" altLang="x-none" sz="3600" dirty="0">
                <a:solidFill>
                  <a:srgbClr val="000000"/>
                </a:solidFill>
              </a:rPr>
              <a:t/>
            </a:r>
            <a:br>
              <a:rPr lang="en-AU" altLang="x-none" sz="3600" dirty="0">
                <a:solidFill>
                  <a:srgbClr val="000000"/>
                </a:solidFill>
              </a:rPr>
            </a:br>
            <a:endParaRPr lang="en-AU" altLang="x-none" sz="36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  <a:ea typeface="DejaVu Sans" charset="0"/>
                <a:cs typeface="DejaVu Sans" charset="0"/>
              </a:rPr>
              <a:t>Tutorial #2a – Changing shell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042988" y="1916112"/>
            <a:ext cx="7417444" cy="396115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12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4000"/>
              </a:lnSpc>
              <a:buClrTx/>
              <a:buFontTx/>
              <a:buNone/>
            </a:pPr>
            <a:r>
              <a:rPr lang="en-AU" altLang="x-none" sz="2800" dirty="0" smtClean="0">
                <a:latin typeface="Courier New" charset="0"/>
                <a:ea typeface="DejaVu Sans" charset="0"/>
                <a:cs typeface="DejaVu Sans" charset="0"/>
              </a:rPr>
              <a:t>$ echo $SHELL</a:t>
            </a:r>
          </a:p>
          <a:p>
            <a:pPr eaLnBrk="1">
              <a:lnSpc>
                <a:spcPct val="94000"/>
              </a:lnSpc>
              <a:buClrTx/>
              <a:buFontTx/>
              <a:buNone/>
            </a:pPr>
            <a:endParaRPr lang="en-AU" altLang="x-none" sz="2800" dirty="0" smtClean="0">
              <a:latin typeface="Courier New" charset="0"/>
              <a:ea typeface="DejaVu Sans" charset="0"/>
              <a:cs typeface="DejaVu Sans" charset="0"/>
            </a:endParaRPr>
          </a:p>
          <a:p>
            <a:pPr eaLnBrk="1">
              <a:lnSpc>
                <a:spcPct val="94000"/>
              </a:lnSpc>
              <a:buClrTx/>
              <a:buFontTx/>
              <a:buNone/>
            </a:pPr>
            <a:r>
              <a:rPr lang="en-AU" altLang="x-none" sz="2800" dirty="0" smtClean="0">
                <a:latin typeface="Courier New" charset="0"/>
                <a:ea typeface="DejaVu Sans" charset="0"/>
                <a:cs typeface="DejaVu Sans" charset="0"/>
              </a:rPr>
              <a:t>$ </a:t>
            </a:r>
            <a:r>
              <a:rPr lang="en-AU" altLang="x-none" sz="2800" dirty="0">
                <a:latin typeface="Courier New" charset="0"/>
                <a:ea typeface="DejaVu Sans" charset="0"/>
                <a:cs typeface="DejaVu Sans" charset="0"/>
              </a:rPr>
              <a:t>module load </a:t>
            </a:r>
            <a:r>
              <a:rPr lang="en-AU" altLang="x-none" sz="2800" dirty="0" err="1">
                <a:latin typeface="Courier New" charset="0"/>
                <a:ea typeface="DejaVu Sans" charset="0"/>
                <a:cs typeface="DejaVu Sans" charset="0"/>
              </a:rPr>
              <a:t>uofa_util</a:t>
            </a:r>
            <a:endParaRPr lang="en-AU" altLang="x-none" sz="2800" dirty="0">
              <a:latin typeface="Courier New" charset="0"/>
              <a:ea typeface="DejaVu Sans" charset="0"/>
              <a:cs typeface="DejaVu Sans" charset="0"/>
            </a:endParaRPr>
          </a:p>
          <a:p>
            <a:pPr eaLnBrk="1">
              <a:lnSpc>
                <a:spcPct val="94000"/>
              </a:lnSpc>
              <a:buClrTx/>
              <a:buFontTx/>
              <a:buNone/>
            </a:pPr>
            <a:endParaRPr lang="en-AU" altLang="x-none" sz="2800" dirty="0">
              <a:latin typeface="Courier New" charset="0"/>
              <a:ea typeface="DejaVu Sans" charset="0"/>
              <a:cs typeface="DejaVu Sans" charset="0"/>
            </a:endParaRPr>
          </a:p>
          <a:p>
            <a:pPr eaLnBrk="1">
              <a:lnSpc>
                <a:spcPct val="94000"/>
              </a:lnSpc>
              <a:buClrTx/>
            </a:pPr>
            <a:r>
              <a:rPr lang="en-AU" altLang="x-none" sz="2800" dirty="0">
                <a:latin typeface="Courier New" charset="0"/>
                <a:ea typeface="DejaVu Sans" charset="0"/>
                <a:cs typeface="DejaVu Sans" charset="0"/>
              </a:rPr>
              <a:t>$ </a:t>
            </a:r>
            <a:r>
              <a:rPr lang="en-AU" altLang="x-none" sz="2800" dirty="0" smtClean="0">
                <a:latin typeface="Courier New" charset="0"/>
                <a:ea typeface="DejaVu Sans" charset="0"/>
                <a:cs typeface="DejaVu Sans" charset="0"/>
              </a:rPr>
              <a:t>phoenix-shell -s /bin/bash</a:t>
            </a:r>
          </a:p>
          <a:p>
            <a:pPr eaLnBrk="1">
              <a:lnSpc>
                <a:spcPct val="94000"/>
              </a:lnSpc>
              <a:buClrTx/>
            </a:pPr>
            <a:endParaRPr lang="en-AU" altLang="x-none" sz="2800" dirty="0">
              <a:latin typeface="Courier New" charset="0"/>
              <a:ea typeface="DejaVu Sans" charset="0"/>
              <a:cs typeface="DejaVu Sans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483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US" altLang="x-none" sz="4400" dirty="0" smtClean="0">
                <a:solidFill>
                  <a:srgbClr val="000000"/>
                </a:solidFill>
              </a:rPr>
              <a:t>Software on Phoenix</a:t>
            </a:r>
            <a:endParaRPr lang="en-US" altLang="x-none" sz="4400" dirty="0">
              <a:solidFill>
                <a:srgbClr val="000000"/>
              </a:solidFill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4838" cy="47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8440" rIns="0" bIns="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spcBef>
                <a:spcPts val="1425"/>
              </a:spcBef>
              <a:buClrTx/>
              <a:buFontTx/>
              <a:buNone/>
            </a:pPr>
            <a:r>
              <a:rPr lang="en-US" altLang="x-none" sz="2400">
                <a:solidFill>
                  <a:srgbClr val="000000"/>
                </a:solidFill>
              </a:rPr>
              <a:t>Compilers: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400">
                <a:solidFill>
                  <a:srgbClr val="000000"/>
                </a:solidFill>
              </a:rPr>
              <a:t>C/C++ (GNU and Intel)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400">
                <a:solidFill>
                  <a:srgbClr val="000000"/>
                </a:solidFill>
              </a:rPr>
              <a:t>Fortran (GNU, Intel and PGI)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400">
                <a:solidFill>
                  <a:srgbClr val="000000"/>
                </a:solidFill>
              </a:rPr>
              <a:t>C# (mono)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400">
                <a:solidFill>
                  <a:srgbClr val="000000"/>
                </a:solidFill>
              </a:rPr>
              <a:t>Python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400">
                <a:solidFill>
                  <a:srgbClr val="000000"/>
                </a:solidFill>
              </a:rPr>
              <a:t>Matlab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400">
                <a:solidFill>
                  <a:srgbClr val="000000"/>
                </a:solidFill>
              </a:rPr>
              <a:t>Java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400">
                <a:solidFill>
                  <a:srgbClr val="000000"/>
                </a:solidFill>
              </a:rPr>
              <a:t>R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400">
                <a:solidFill>
                  <a:srgbClr val="000000"/>
                </a:solidFill>
              </a:rPr>
              <a:t>Perl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483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US" altLang="x-none" sz="4400" dirty="0">
                <a:solidFill>
                  <a:srgbClr val="000000"/>
                </a:solidFill>
              </a:rPr>
              <a:t>Modules for </a:t>
            </a:r>
            <a:r>
              <a:rPr lang="en-US" altLang="x-none" sz="4400" dirty="0" smtClean="0">
                <a:solidFill>
                  <a:srgbClr val="000000"/>
                </a:solidFill>
              </a:rPr>
              <a:t>Bioinformatics</a:t>
            </a:r>
            <a:endParaRPr lang="en-US" altLang="x-none" sz="4400" dirty="0">
              <a:solidFill>
                <a:srgbClr val="000000"/>
              </a:solidFill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21804" y="1628800"/>
            <a:ext cx="8224838" cy="456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8440" rIns="0" bIns="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smtClean="0">
                <a:solidFill>
                  <a:srgbClr val="000000"/>
                </a:solidFill>
              </a:rPr>
              <a:t>Blast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smtClean="0">
                <a:solidFill>
                  <a:srgbClr val="000000"/>
                </a:solidFill>
              </a:rPr>
              <a:t>Bowtie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smtClean="0">
                <a:solidFill>
                  <a:srgbClr val="000000"/>
                </a:solidFill>
              </a:rPr>
              <a:t>CENSOR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smtClean="0">
                <a:solidFill>
                  <a:srgbClr val="000000"/>
                </a:solidFill>
              </a:rPr>
              <a:t>Cufflinks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smtClean="0">
                <a:solidFill>
                  <a:srgbClr val="000000"/>
                </a:solidFill>
              </a:rPr>
              <a:t>MUSCLE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smtClean="0">
                <a:solidFill>
                  <a:srgbClr val="000000"/>
                </a:solidFill>
              </a:rPr>
              <a:t>QIIME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err="1" smtClean="0">
                <a:solidFill>
                  <a:srgbClr val="000000"/>
                </a:solidFill>
              </a:rPr>
              <a:t>Tophat</a:t>
            </a:r>
            <a:endParaRPr lang="en-US" altLang="x-none" sz="2600" dirty="0" smtClean="0">
              <a:solidFill>
                <a:srgbClr val="000000"/>
              </a:solidFill>
            </a:endParaRP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smtClean="0">
                <a:solidFill>
                  <a:srgbClr val="000000"/>
                </a:solidFill>
              </a:rPr>
              <a:t>Velvet</a:t>
            </a:r>
            <a:endParaRPr lang="en-US" altLang="x-none" sz="26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483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US" altLang="x-none" sz="4400" dirty="0">
                <a:solidFill>
                  <a:srgbClr val="000000"/>
                </a:solidFill>
              </a:rPr>
              <a:t>Modules for Engineering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4838" cy="456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8440" rIns="0" bIns="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err="1" smtClean="0">
                <a:solidFill>
                  <a:srgbClr val="000000"/>
                </a:solidFill>
              </a:rPr>
              <a:t>Abaqus</a:t>
            </a:r>
            <a:r>
              <a:rPr lang="en-US" altLang="x-none" sz="2600" dirty="0" smtClean="0">
                <a:solidFill>
                  <a:srgbClr val="000000"/>
                </a:solidFill>
              </a:rPr>
              <a:t> </a:t>
            </a:r>
            <a:r>
              <a:rPr lang="en-US" altLang="x-none" sz="2600" dirty="0">
                <a:solidFill>
                  <a:srgbClr val="000000"/>
                </a:solidFill>
              </a:rPr>
              <a:t>(Finite element analysis)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err="1">
                <a:solidFill>
                  <a:srgbClr val="000000"/>
                </a:solidFill>
              </a:rPr>
              <a:t>Ansys</a:t>
            </a:r>
            <a:r>
              <a:rPr lang="en-US" altLang="x-none" sz="2600" dirty="0">
                <a:solidFill>
                  <a:srgbClr val="000000"/>
                </a:solidFill>
              </a:rPr>
              <a:t> (Engineering simulation)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>
                <a:solidFill>
                  <a:srgbClr val="000000"/>
                </a:solidFill>
              </a:rPr>
              <a:t>CST (3D electromagnetic EDA solutions)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>
                <a:solidFill>
                  <a:srgbClr val="000000"/>
                </a:solidFill>
              </a:rPr>
              <a:t>Ls-dyna (Finite element)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err="1">
                <a:solidFill>
                  <a:srgbClr val="000000"/>
                </a:solidFill>
              </a:rPr>
              <a:t>Gurobi</a:t>
            </a:r>
            <a:r>
              <a:rPr lang="en-US" altLang="x-none" sz="2600" dirty="0">
                <a:solidFill>
                  <a:srgbClr val="000000"/>
                </a:solidFill>
              </a:rPr>
              <a:t> (</a:t>
            </a:r>
            <a:r>
              <a:rPr lang="en-US" altLang="x-none" sz="2600" dirty="0" err="1">
                <a:solidFill>
                  <a:srgbClr val="000000"/>
                </a:solidFill>
              </a:rPr>
              <a:t>optimisation</a:t>
            </a:r>
            <a:r>
              <a:rPr lang="en-US" altLang="x-none" sz="2600" dirty="0">
                <a:solidFill>
                  <a:srgbClr val="000000"/>
                </a:solidFill>
              </a:rPr>
              <a:t>)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err="1">
                <a:solidFill>
                  <a:srgbClr val="000000"/>
                </a:solidFill>
              </a:rPr>
              <a:t>Theano</a:t>
            </a:r>
            <a:r>
              <a:rPr lang="en-US" altLang="x-none" sz="2600" dirty="0">
                <a:solidFill>
                  <a:srgbClr val="000000"/>
                </a:solidFill>
              </a:rPr>
              <a:t> (Fast computing)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 err="1">
                <a:solidFill>
                  <a:srgbClr val="000000"/>
                </a:solidFill>
              </a:rPr>
              <a:t>Comsol</a:t>
            </a:r>
            <a:r>
              <a:rPr lang="en-US" altLang="x-none" sz="2600" dirty="0">
                <a:solidFill>
                  <a:srgbClr val="000000"/>
                </a:solidFill>
              </a:rPr>
              <a:t> (Multiphysics)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600" dirty="0">
                <a:solidFill>
                  <a:srgbClr val="000000"/>
                </a:solidFill>
              </a:rPr>
              <a:t>GSLIB (</a:t>
            </a:r>
            <a:r>
              <a:rPr lang="en-US" altLang="x-none" sz="2600" dirty="0" err="1">
                <a:solidFill>
                  <a:srgbClr val="000000"/>
                </a:solidFill>
              </a:rPr>
              <a:t>Geostatistics</a:t>
            </a:r>
            <a:r>
              <a:rPr lang="en-US" altLang="x-none" sz="2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52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483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US" altLang="x-none" sz="4400">
                <a:solidFill>
                  <a:srgbClr val="000000"/>
                </a:solidFill>
              </a:rPr>
              <a:t>Toolchains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4838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8440" rIns="0" bIns="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2488" indent="-45720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spcBef>
                <a:spcPts val="1425"/>
              </a:spcBef>
              <a:buClrTx/>
              <a:buFontTx/>
              <a:buNone/>
            </a:pPr>
            <a:r>
              <a:rPr lang="en-US" altLang="x-none" sz="2800" dirty="0">
                <a:solidFill>
                  <a:srgbClr val="000000"/>
                </a:solidFill>
              </a:rPr>
              <a:t>Set of compiler + libraries: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800" dirty="0">
                <a:solidFill>
                  <a:srgbClr val="000000"/>
                </a:solidFill>
              </a:rPr>
              <a:t>FOSS:</a:t>
            </a:r>
          </a:p>
          <a:p>
            <a:pPr lvl="1">
              <a:lnSpc>
                <a:spcPct val="93000"/>
              </a:lnSpc>
              <a:spcBef>
                <a:spcPts val="1138"/>
              </a:spcBef>
              <a:buFont typeface="Arial" charset="0"/>
              <a:buChar char="•"/>
            </a:pPr>
            <a:r>
              <a:rPr lang="en-US" altLang="x-none" sz="2400" dirty="0">
                <a:solidFill>
                  <a:srgbClr val="000000"/>
                </a:solidFill>
              </a:rPr>
              <a:t>GNU compiler</a:t>
            </a:r>
          </a:p>
          <a:p>
            <a:pPr lvl="1">
              <a:lnSpc>
                <a:spcPct val="93000"/>
              </a:lnSpc>
              <a:spcBef>
                <a:spcPts val="1138"/>
              </a:spcBef>
              <a:buFont typeface="Arial" charset="0"/>
              <a:buChar char="•"/>
            </a:pPr>
            <a:r>
              <a:rPr lang="en-US" altLang="x-none" sz="2400" dirty="0">
                <a:solidFill>
                  <a:srgbClr val="000000"/>
                </a:solidFill>
              </a:rPr>
              <a:t>FFTW (Fast Fourier transform)</a:t>
            </a:r>
          </a:p>
          <a:p>
            <a:pPr lvl="1">
              <a:lnSpc>
                <a:spcPct val="93000"/>
              </a:lnSpc>
              <a:spcBef>
                <a:spcPts val="1138"/>
              </a:spcBef>
              <a:buFont typeface="Arial" charset="0"/>
              <a:buChar char="•"/>
            </a:pPr>
            <a:r>
              <a:rPr lang="en-US" altLang="x-none" sz="2400" dirty="0">
                <a:solidFill>
                  <a:srgbClr val="000000"/>
                </a:solidFill>
              </a:rPr>
              <a:t>Open BLAS (BLAS + LAPACK)</a:t>
            </a:r>
          </a:p>
          <a:p>
            <a:pPr lvl="1">
              <a:lnSpc>
                <a:spcPct val="93000"/>
              </a:lnSpc>
              <a:spcBef>
                <a:spcPts val="1138"/>
              </a:spcBef>
              <a:buFont typeface="Arial" charset="0"/>
              <a:buChar char="•"/>
            </a:pPr>
            <a:r>
              <a:rPr lang="en-US" altLang="x-none" sz="2400" dirty="0" err="1">
                <a:solidFill>
                  <a:srgbClr val="000000"/>
                </a:solidFill>
              </a:rPr>
              <a:t>ScaLAPACK</a:t>
            </a:r>
            <a:r>
              <a:rPr lang="en-US" altLang="x-none" sz="2400" dirty="0">
                <a:solidFill>
                  <a:srgbClr val="000000"/>
                </a:solidFill>
              </a:rPr>
              <a:t> (</a:t>
            </a:r>
            <a:r>
              <a:rPr lang="en-US" altLang="x-none" sz="2400" dirty="0" smtClean="0">
                <a:solidFill>
                  <a:srgbClr val="000000"/>
                </a:solidFill>
              </a:rPr>
              <a:t>HPC </a:t>
            </a:r>
            <a:r>
              <a:rPr lang="en-US" altLang="x-none" sz="2400" dirty="0">
                <a:solidFill>
                  <a:srgbClr val="000000"/>
                </a:solidFill>
              </a:rPr>
              <a:t>and distributed LAPACK)</a:t>
            </a:r>
          </a:p>
          <a:p>
            <a:pPr lvl="1">
              <a:lnSpc>
                <a:spcPct val="93000"/>
              </a:lnSpc>
              <a:spcBef>
                <a:spcPts val="1138"/>
              </a:spcBef>
              <a:buFont typeface="Arial" charset="0"/>
              <a:buChar char="•"/>
            </a:pPr>
            <a:r>
              <a:rPr lang="en-US" altLang="x-none" sz="2400" dirty="0" err="1">
                <a:solidFill>
                  <a:srgbClr val="000000"/>
                </a:solidFill>
              </a:rPr>
              <a:t>OpenMPI</a:t>
            </a:r>
            <a:r>
              <a:rPr lang="en-US" altLang="x-none" sz="2400" dirty="0">
                <a:solidFill>
                  <a:srgbClr val="000000"/>
                </a:solidFill>
              </a:rPr>
              <a:t> (distributed)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483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en-US" altLang="x-none" sz="4400">
                <a:solidFill>
                  <a:srgbClr val="000000"/>
                </a:solidFill>
              </a:rPr>
              <a:t>Toolchains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04963"/>
            <a:ext cx="8224838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8440" rIns="0" bIns="0"/>
          <a:lstStyle>
            <a:lvl1pPr marL="342900" indent="-338138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2488" indent="-45720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93000"/>
              </a:lnSpc>
              <a:spcBef>
                <a:spcPts val="1425"/>
              </a:spcBef>
              <a:buClrTx/>
              <a:buFontTx/>
              <a:buNone/>
            </a:pPr>
            <a:r>
              <a:rPr lang="en-US" altLang="x-none" sz="2800">
                <a:solidFill>
                  <a:srgbClr val="000000"/>
                </a:solidFill>
              </a:rPr>
              <a:t>Set of compiler + libraries:</a:t>
            </a:r>
          </a:p>
          <a:p>
            <a:pPr marL="338138" indent="-333375">
              <a:lnSpc>
                <a:spcPct val="93000"/>
              </a:lnSpc>
              <a:spcBef>
                <a:spcPts val="1425"/>
              </a:spcBef>
              <a:buFont typeface="Arial" charset="0"/>
              <a:buChar char="•"/>
            </a:pPr>
            <a:r>
              <a:rPr lang="en-US" altLang="x-none" sz="2800">
                <a:solidFill>
                  <a:srgbClr val="000000"/>
                </a:solidFill>
              </a:rPr>
              <a:t>Intel:</a:t>
            </a:r>
          </a:p>
          <a:p>
            <a:pPr lvl="1">
              <a:lnSpc>
                <a:spcPct val="93000"/>
              </a:lnSpc>
              <a:spcBef>
                <a:spcPts val="1138"/>
              </a:spcBef>
              <a:buFont typeface="Arial" charset="0"/>
              <a:buChar char="•"/>
            </a:pPr>
            <a:r>
              <a:rPr lang="en-US" altLang="x-none" sz="2400">
                <a:solidFill>
                  <a:srgbClr val="000000"/>
                </a:solidFill>
              </a:rPr>
              <a:t>Intel compilers (C/C++/Fortran)</a:t>
            </a:r>
          </a:p>
          <a:p>
            <a:pPr lvl="1">
              <a:lnSpc>
                <a:spcPct val="93000"/>
              </a:lnSpc>
              <a:spcBef>
                <a:spcPts val="1138"/>
              </a:spcBef>
              <a:buFont typeface="Arial" charset="0"/>
              <a:buChar char="•"/>
            </a:pPr>
            <a:r>
              <a:rPr lang="en-US" altLang="x-none" sz="2400">
                <a:solidFill>
                  <a:srgbClr val="000000"/>
                </a:solidFill>
              </a:rPr>
              <a:t>MKL (Mathematical libraries)</a:t>
            </a:r>
          </a:p>
          <a:p>
            <a:pPr lvl="1">
              <a:lnSpc>
                <a:spcPct val="93000"/>
              </a:lnSpc>
              <a:spcBef>
                <a:spcPts val="1138"/>
              </a:spcBef>
              <a:buFont typeface="Arial" charset="0"/>
              <a:buChar char="•"/>
            </a:pPr>
            <a:r>
              <a:rPr lang="en-US" altLang="x-none" sz="2400">
                <a:solidFill>
                  <a:srgbClr val="000000"/>
                </a:solidFill>
              </a:rPr>
              <a:t>OpenMPI (distributed computing)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 dirty="0">
                <a:solidFill>
                  <a:srgbClr val="000000"/>
                </a:solidFill>
              </a:rPr>
              <a:t>Tutorial #3 </a:t>
            </a:r>
            <a:r>
              <a:rPr lang="en-AU" altLang="x-none" sz="4400" dirty="0" smtClean="0">
                <a:solidFill>
                  <a:srgbClr val="000000"/>
                </a:solidFill>
              </a:rPr>
              <a:t>– Python program</a:t>
            </a:r>
            <a:endParaRPr lang="en-AU" altLang="x-none" sz="4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78750"/>
            <a:ext cx="7020272" cy="5265204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57200" y="1604963"/>
            <a:ext cx="8228013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 dirty="0">
                <a:solidFill>
                  <a:srgbClr val="000000"/>
                </a:solidFill>
              </a:rPr>
              <a:t>Tutorial #3 – </a:t>
            </a:r>
            <a:r>
              <a:rPr lang="en-AU" altLang="x-none" sz="4400" dirty="0" smtClean="0">
                <a:solidFill>
                  <a:srgbClr val="000000"/>
                </a:solidFill>
              </a:rPr>
              <a:t>Steps</a:t>
            </a:r>
            <a:endParaRPr lang="en-AU" altLang="x-none" sz="4400" dirty="0">
              <a:solidFill>
                <a:srgbClr val="000000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1604963"/>
            <a:ext cx="8228013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3863" indent="-319088"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Font typeface="Times New Roman" charset="0"/>
              <a:buAutoNum type="arabicPeriod"/>
            </a:pPr>
            <a:r>
              <a:rPr lang="en-AU" altLang="x-none" sz="3200" dirty="0">
                <a:solidFill>
                  <a:srgbClr val="000000"/>
                </a:solidFill>
              </a:rPr>
              <a:t> </a:t>
            </a:r>
            <a:r>
              <a:rPr lang="en-AU" altLang="x-none" sz="3200" dirty="0" smtClean="0">
                <a:solidFill>
                  <a:srgbClr val="000000"/>
                </a:solidFill>
              </a:rPr>
              <a:t>Make a folder in your $HOME</a:t>
            </a:r>
          </a:p>
          <a:p>
            <a:pPr eaLnBrk="1">
              <a:buFont typeface="Times New Roman" charset="0"/>
              <a:buAutoNum type="arabicPeriod"/>
            </a:pPr>
            <a:r>
              <a:rPr lang="en-AU" altLang="x-none" sz="3200" dirty="0" smtClean="0">
                <a:solidFill>
                  <a:srgbClr val="000000"/>
                </a:solidFill>
              </a:rPr>
              <a:t> Copy from /apps/examples/python the python program “</a:t>
            </a:r>
            <a:r>
              <a:rPr lang="en-AU" altLang="x-none" sz="3200" dirty="0" err="1" smtClean="0">
                <a:solidFill>
                  <a:srgbClr val="000000"/>
                </a:solidFill>
              </a:rPr>
              <a:t>histo.py</a:t>
            </a:r>
            <a:r>
              <a:rPr lang="en-AU" altLang="x-none" sz="3200" dirty="0" smtClean="0">
                <a:solidFill>
                  <a:srgbClr val="000000"/>
                </a:solidFill>
              </a:rPr>
              <a:t>”</a:t>
            </a:r>
          </a:p>
          <a:p>
            <a:pPr eaLnBrk="1">
              <a:buFont typeface="Times New Roman" charset="0"/>
              <a:buAutoNum type="arabicPeriod"/>
            </a:pPr>
            <a:r>
              <a:rPr lang="en-AU" altLang="x-none" sz="3200" dirty="0">
                <a:solidFill>
                  <a:srgbClr val="000000"/>
                </a:solidFill>
              </a:rPr>
              <a:t> </a:t>
            </a:r>
            <a:r>
              <a:rPr lang="en-AU" altLang="x-none" sz="3200" dirty="0" smtClean="0">
                <a:solidFill>
                  <a:srgbClr val="000000"/>
                </a:solidFill>
              </a:rPr>
              <a:t>Find and load Python/2.7.11</a:t>
            </a:r>
          </a:p>
          <a:p>
            <a:pPr eaLnBrk="1">
              <a:buFont typeface="Times New Roman" charset="0"/>
              <a:buAutoNum type="arabicPeriod"/>
            </a:pPr>
            <a:r>
              <a:rPr lang="en-AU" altLang="x-none" sz="3200" dirty="0">
                <a:solidFill>
                  <a:srgbClr val="000000"/>
                </a:solidFill>
              </a:rPr>
              <a:t> </a:t>
            </a:r>
            <a:r>
              <a:rPr lang="en-AU" altLang="x-none" sz="3200" dirty="0" smtClean="0">
                <a:solidFill>
                  <a:srgbClr val="000000"/>
                </a:solidFill>
              </a:rPr>
              <a:t>Execute the script</a:t>
            </a:r>
          </a:p>
          <a:p>
            <a:pPr eaLnBrk="1">
              <a:buFont typeface="Times New Roman" charset="0"/>
              <a:buAutoNum type="arabicPeriod"/>
            </a:pPr>
            <a:r>
              <a:rPr lang="en-AU" altLang="x-none" sz="3200" dirty="0">
                <a:solidFill>
                  <a:srgbClr val="000000"/>
                </a:solidFill>
              </a:rPr>
              <a:t> </a:t>
            </a:r>
            <a:r>
              <a:rPr lang="en-AU" altLang="x-none" sz="3200" dirty="0" smtClean="0">
                <a:solidFill>
                  <a:srgbClr val="000000"/>
                </a:solidFill>
              </a:rPr>
              <a:t>Copy the histogram to your PC from Phoenix and compare</a:t>
            </a:r>
            <a:endParaRPr lang="en-AU" altLang="x-none" sz="3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4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57200" y="1604963"/>
            <a:ext cx="8228013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</a:rPr>
              <a:t>Tutorial #3 – Preparing for Job submission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1604963"/>
            <a:ext cx="8228013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3863" indent="-319088"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Font typeface="Times New Roman" charset="0"/>
              <a:buAutoNum type="arabicPeriod"/>
            </a:pPr>
            <a:r>
              <a:rPr lang="en-AU" altLang="x-none" sz="3200">
                <a:solidFill>
                  <a:srgbClr val="000000"/>
                </a:solidFill>
              </a:rPr>
              <a:t> Find all modules you need</a:t>
            </a:r>
          </a:p>
          <a:p>
            <a:pPr eaLnBrk="1">
              <a:buFont typeface="Times New Roman" charset="0"/>
              <a:buAutoNum type="arabicPeriod"/>
            </a:pPr>
            <a:r>
              <a:rPr lang="en-AU" altLang="x-none" sz="3200">
                <a:solidFill>
                  <a:srgbClr val="000000"/>
                </a:solidFill>
              </a:rPr>
              <a:t> Setup inputs and outputs folders</a:t>
            </a:r>
          </a:p>
          <a:p>
            <a:pPr eaLnBrk="1">
              <a:buFont typeface="Times New Roman" charset="0"/>
              <a:buAutoNum type="arabicPeriod"/>
            </a:pPr>
            <a:r>
              <a:rPr lang="en-AU" altLang="x-none" sz="3200">
                <a:solidFill>
                  <a:srgbClr val="000000"/>
                </a:solidFill>
              </a:rPr>
              <a:t> Define some environmental variables</a:t>
            </a:r>
          </a:p>
          <a:p>
            <a:pPr eaLnBrk="1">
              <a:buFont typeface="Times New Roman" charset="0"/>
              <a:buAutoNum type="arabicPeriod"/>
            </a:pPr>
            <a:r>
              <a:rPr lang="en-AU" altLang="x-none" sz="3200">
                <a:solidFill>
                  <a:srgbClr val="000000"/>
                </a:solidFill>
              </a:rPr>
              <a:t> A quick execution on head node</a:t>
            </a:r>
          </a:p>
          <a:p>
            <a:pPr eaLnBrk="1">
              <a:buFont typeface="Times New Roman" charset="0"/>
              <a:buAutoNum type="arabicPeriod"/>
            </a:pPr>
            <a:r>
              <a:rPr lang="en-AU" altLang="x-none" sz="3200">
                <a:solidFill>
                  <a:srgbClr val="000000"/>
                </a:solidFill>
              </a:rPr>
              <a:t> If all is ok, write a script with steps 1-4</a:t>
            </a:r>
          </a:p>
          <a:p>
            <a:pPr eaLnBrk="1">
              <a:buFont typeface="Times New Roman" charset="0"/>
              <a:buAutoNum type="arabicPeriod"/>
            </a:pPr>
            <a:r>
              <a:rPr lang="en-AU" altLang="x-none" sz="3200">
                <a:solidFill>
                  <a:srgbClr val="000000"/>
                </a:solidFill>
              </a:rPr>
              <a:t> Logoff-logon and re-run script (repeatability)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30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589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 dirty="0" smtClean="0">
                <a:solidFill>
                  <a:srgbClr val="000000"/>
                </a:solidFill>
              </a:rPr>
              <a:t>Borrow and adapt</a:t>
            </a:r>
            <a:br>
              <a:rPr lang="en-AU" altLang="x-none" sz="4400" dirty="0" smtClean="0">
                <a:solidFill>
                  <a:srgbClr val="000000"/>
                </a:solidFill>
              </a:rPr>
            </a:br>
            <a:r>
              <a:rPr lang="en-AU" altLang="x-none" sz="4400" dirty="0" smtClean="0">
                <a:solidFill>
                  <a:srgbClr val="000000"/>
                </a:solidFill>
              </a:rPr>
              <a:t>a simple script from our wiki:</a:t>
            </a:r>
          </a:p>
          <a:p>
            <a:pPr algn="ctr" eaLnBrk="1">
              <a:buClrTx/>
              <a:buFontTx/>
              <a:buNone/>
            </a:pPr>
            <a:endParaRPr lang="en-AU" altLang="x-none" sz="4400" dirty="0" smtClean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AU" altLang="x-none" sz="4400" dirty="0" smtClean="0">
                <a:solidFill>
                  <a:srgbClr val="000000"/>
                </a:solidFill>
                <a:hlinkClick r:id="rId3"/>
              </a:rPr>
              <a:t>https://wiki.adelaide.edu.au/hpc</a:t>
            </a:r>
            <a:endParaRPr lang="en-AU" altLang="x-none" sz="4400" dirty="0" smtClean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AU" altLang="x-none" sz="4400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AU" altLang="x-none" sz="4400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AU" altLang="x-none" sz="4400" dirty="0" smtClean="0">
                <a:solidFill>
                  <a:srgbClr val="000000"/>
                </a:solidFill>
              </a:rPr>
              <a:t>Or just copy it from /apps/examples/python</a:t>
            </a:r>
            <a:endParaRPr lang="en-AU" altLang="x-none" sz="44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  <a:ea typeface="DejaVu Sans" charset="0"/>
                <a:cs typeface="DejaVu Sans" charset="0"/>
              </a:rPr>
              <a:t>Phoenix Components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919288"/>
            <a:ext cx="7591425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53336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57200" y="1604963"/>
            <a:ext cx="8228013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 dirty="0">
                <a:solidFill>
                  <a:srgbClr val="000000"/>
                </a:solidFill>
              </a:rPr>
              <a:t>Tutorial #4 – Job submission and monitoring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" y="1604963"/>
            <a:ext cx="8228013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14325"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SzPct val="45000"/>
              <a:buFontTx/>
              <a:buNone/>
            </a:pPr>
            <a:r>
              <a:rPr lang="en-AU" altLang="x-none" sz="3200" dirty="0" smtClean="0">
                <a:solidFill>
                  <a:srgbClr val="000000"/>
                </a:solidFill>
              </a:rPr>
              <a:t> </a:t>
            </a:r>
            <a:endParaRPr lang="en-AU" altLang="x-none" sz="3200" dirty="0">
              <a:solidFill>
                <a:srgbClr val="000000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" y="1844824"/>
            <a:ext cx="8351838" cy="451311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#SBATCH -p batch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#SBATCH -N 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#SBATCH -n 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#SBATCH --time=00:01:00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#SBATCH --mem=5MB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Notification configuration 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#SBATCH --mail-type=ALL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#SBATCH --mail-user=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firstname.lastname@adelaide.edu.au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module load Python/2.7.11-foss-2016uofa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python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histo.py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>
              <a:buClrTx/>
              <a:buFontTx/>
              <a:buNone/>
            </a:pPr>
            <a:endParaRPr lang="en-AU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7200" y="220663"/>
            <a:ext cx="82280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</a:rPr>
              <a:t>Tutorial #4 – Job submission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1340768"/>
            <a:ext cx="8228013" cy="501717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endParaRPr lang="en-AU" altLang="x-none" sz="2400" dirty="0">
              <a:latin typeface="Courier New" charset="0"/>
              <a:ea typeface="DejaVu Sans" charset="0"/>
              <a:cs typeface="DejaVu Sans" charset="0"/>
            </a:endParaRPr>
          </a:p>
          <a:p>
            <a:pPr eaLnBrk="1">
              <a:buClrTx/>
              <a:buFontTx/>
              <a:buNone/>
            </a:pPr>
            <a:r>
              <a:rPr lang="en-AU" altLang="x-none" dirty="0">
                <a:latin typeface="Courier New" charset="0"/>
                <a:ea typeface="DejaVu Sans" charset="0"/>
                <a:cs typeface="DejaVu Sans" charset="0"/>
              </a:rPr>
              <a:t>[a1634120@l01 ~]$ </a:t>
            </a:r>
            <a:r>
              <a:rPr lang="en-AU" altLang="x-none" dirty="0" err="1">
                <a:latin typeface="Courier New" charset="0"/>
                <a:ea typeface="DejaVu Sans" charset="0"/>
                <a:cs typeface="DejaVu Sans" charset="0"/>
              </a:rPr>
              <a:t>sbatch</a:t>
            </a:r>
            <a:r>
              <a:rPr lang="en-AU" altLang="x-none" dirty="0">
                <a:latin typeface="Courier New" charset="0"/>
                <a:ea typeface="DejaVu Sans" charset="0"/>
                <a:cs typeface="DejaVu Sans" charset="0"/>
              </a:rPr>
              <a:t> </a:t>
            </a:r>
            <a:r>
              <a:rPr lang="en-AU" altLang="x-none" dirty="0" err="1" smtClean="0">
                <a:latin typeface="Courier New" charset="0"/>
                <a:ea typeface="DejaVu Sans" charset="0"/>
                <a:cs typeface="DejaVu Sans" charset="0"/>
              </a:rPr>
              <a:t>job.sh</a:t>
            </a:r>
            <a:endParaRPr lang="en-AU" altLang="x-none" dirty="0">
              <a:latin typeface="Courier New" charset="0"/>
              <a:ea typeface="DejaVu Sans" charset="0"/>
              <a:cs typeface="DejaVu Sans" charset="0"/>
            </a:endParaRPr>
          </a:p>
          <a:p>
            <a:pPr eaLnBrk="1">
              <a:buClrTx/>
              <a:buFontTx/>
              <a:buNone/>
            </a:pPr>
            <a:r>
              <a:rPr lang="en-AU" altLang="x-none" dirty="0">
                <a:latin typeface="Courier New" charset="0"/>
                <a:ea typeface="DejaVu Sans" charset="0"/>
                <a:cs typeface="DejaVu Sans" charset="0"/>
              </a:rPr>
              <a:t>Submitted batch job 797573</a:t>
            </a:r>
          </a:p>
          <a:p>
            <a:pPr eaLnBrk="1">
              <a:buClrTx/>
              <a:buFontTx/>
              <a:buNone/>
            </a:pPr>
            <a:r>
              <a:rPr lang="en-AU" altLang="x-none" dirty="0">
                <a:latin typeface="Courier New" charset="0"/>
                <a:ea typeface="DejaVu Sans" charset="0"/>
                <a:cs typeface="DejaVu Sans" charset="0"/>
              </a:rPr>
              <a:t>[a1634120@l01 ~]$ </a:t>
            </a:r>
            <a:r>
              <a:rPr lang="en-AU" altLang="x-none" dirty="0" err="1">
                <a:latin typeface="Courier New" charset="0"/>
                <a:ea typeface="DejaVu Sans" charset="0"/>
                <a:cs typeface="DejaVu Sans" charset="0"/>
              </a:rPr>
              <a:t>squeue</a:t>
            </a:r>
            <a:endParaRPr lang="en-AU" altLang="x-none" dirty="0">
              <a:latin typeface="Courier New" charset="0"/>
              <a:ea typeface="DejaVu Sans" charset="0"/>
              <a:cs typeface="DejaVu Sans" charset="0"/>
            </a:endParaRPr>
          </a:p>
          <a:p>
            <a:pPr eaLnBrk="1">
              <a:buClrTx/>
              <a:buFontTx/>
              <a:buNone/>
            </a:pPr>
            <a:r>
              <a:rPr lang="en-AU" altLang="x-none" dirty="0">
                <a:latin typeface="Courier New" charset="0"/>
                <a:ea typeface="DejaVu Sans" charset="0"/>
                <a:cs typeface="DejaVu Sans" charset="0"/>
              </a:rPr>
              <a:t>[a1634120@l01 ~]$ </a:t>
            </a:r>
            <a:r>
              <a:rPr lang="en-AU" altLang="x-none" dirty="0" err="1">
                <a:latin typeface="Courier New" charset="0"/>
                <a:ea typeface="DejaVu Sans" charset="0"/>
                <a:cs typeface="DejaVu Sans" charset="0"/>
              </a:rPr>
              <a:t>squeue</a:t>
            </a:r>
            <a:r>
              <a:rPr lang="en-AU" altLang="x-none" dirty="0">
                <a:latin typeface="Courier New" charset="0"/>
                <a:ea typeface="DejaVu Sans" charset="0"/>
                <a:cs typeface="DejaVu Sans" charset="0"/>
              </a:rPr>
              <a:t> -u a1634120</a:t>
            </a:r>
          </a:p>
          <a:p>
            <a:pPr eaLnBrk="1">
              <a:buClrTx/>
              <a:buFontTx/>
              <a:buNone/>
            </a:pPr>
            <a:r>
              <a:rPr lang="en-AU" altLang="x-none" dirty="0" smtClean="0">
                <a:latin typeface="Courier New" charset="0"/>
                <a:ea typeface="DejaVu Sans" charset="0"/>
                <a:cs typeface="DejaVu Sans" charset="0"/>
              </a:rPr>
              <a:t>[</a:t>
            </a:r>
            <a:r>
              <a:rPr lang="en-AU" altLang="x-none" dirty="0">
                <a:latin typeface="Courier New" charset="0"/>
                <a:ea typeface="DejaVu Sans" charset="0"/>
                <a:cs typeface="DejaVu Sans" charset="0"/>
              </a:rPr>
              <a:t>a1634120@l01]$ </a:t>
            </a:r>
            <a:r>
              <a:rPr lang="en-AU" altLang="x-none" dirty="0" err="1">
                <a:latin typeface="Courier New" charset="0"/>
                <a:ea typeface="DejaVu Sans" charset="0"/>
                <a:cs typeface="DejaVu Sans" charset="0"/>
              </a:rPr>
              <a:t>rceff</a:t>
            </a:r>
            <a:r>
              <a:rPr lang="en-AU" altLang="x-none" dirty="0">
                <a:latin typeface="Courier New" charset="0"/>
                <a:ea typeface="DejaVu Sans" charset="0"/>
                <a:cs typeface="DejaVu Sans" charset="0"/>
              </a:rPr>
              <a:t> 797573</a:t>
            </a:r>
          </a:p>
          <a:p>
            <a:pPr eaLnBrk="1">
              <a:buClrTx/>
              <a:buFontTx/>
              <a:buNone/>
            </a:pPr>
            <a:r>
              <a:rPr lang="en-AU" altLang="x-none" dirty="0" smtClean="0">
                <a:latin typeface="Courier New" charset="0"/>
                <a:ea typeface="DejaVu Sans" charset="0"/>
                <a:cs typeface="DejaVu Sans" charset="0"/>
              </a:rPr>
              <a:t>Job ID: 1828107</a:t>
            </a:r>
          </a:p>
          <a:p>
            <a:pPr eaLnBrk="1">
              <a:buClrTx/>
              <a:buFontTx/>
              <a:buNone/>
            </a:pPr>
            <a:r>
              <a:rPr lang="en-AU" altLang="x-none" dirty="0" smtClean="0">
                <a:latin typeface="Courier New" charset="0"/>
                <a:ea typeface="DejaVu Sans" charset="0"/>
                <a:cs typeface="DejaVu Sans" charset="0"/>
              </a:rPr>
              <a:t>Cluster: phoenix</a:t>
            </a:r>
          </a:p>
          <a:p>
            <a:pPr eaLnBrk="1">
              <a:buClrTx/>
              <a:buFontTx/>
              <a:buNone/>
            </a:pPr>
            <a:r>
              <a:rPr lang="en-AU" altLang="x-none" dirty="0" smtClean="0">
                <a:latin typeface="Courier New" charset="0"/>
                <a:ea typeface="DejaVu Sans" charset="0"/>
                <a:cs typeface="DejaVu Sans" charset="0"/>
              </a:rPr>
              <a:t>User/Group: a1634120/a1634120</a:t>
            </a:r>
          </a:p>
          <a:p>
            <a:pPr eaLnBrk="1">
              <a:buClrTx/>
              <a:buFontTx/>
              <a:buNone/>
            </a:pPr>
            <a:r>
              <a:rPr lang="en-AU" altLang="x-none" dirty="0" smtClean="0">
                <a:latin typeface="Courier New" charset="0"/>
                <a:ea typeface="DejaVu Sans" charset="0"/>
                <a:cs typeface="DejaVu Sans" charset="0"/>
              </a:rPr>
              <a:t>State: COMPLETED (exit code 0)</a:t>
            </a:r>
          </a:p>
          <a:p>
            <a:pPr eaLnBrk="1">
              <a:buClrTx/>
              <a:buFontTx/>
              <a:buNone/>
            </a:pPr>
            <a:r>
              <a:rPr lang="en-AU" altLang="x-none" dirty="0" smtClean="0">
                <a:latin typeface="Courier New" charset="0"/>
                <a:ea typeface="DejaVu Sans" charset="0"/>
                <a:cs typeface="DejaVu Sans" charset="0"/>
              </a:rPr>
              <a:t>Cores: 1</a:t>
            </a:r>
          </a:p>
          <a:p>
            <a:pPr eaLnBrk="1">
              <a:buClrTx/>
              <a:buFontTx/>
              <a:buNone/>
            </a:pPr>
            <a:r>
              <a:rPr lang="en-AU" altLang="x-none" dirty="0" smtClean="0">
                <a:latin typeface="Courier New" charset="0"/>
                <a:ea typeface="DejaVu Sans" charset="0"/>
                <a:cs typeface="DejaVu Sans" charset="0"/>
              </a:rPr>
              <a:t>CPU Utilized: 00:00:02</a:t>
            </a:r>
          </a:p>
          <a:p>
            <a:pPr eaLnBrk="1">
              <a:buClrTx/>
              <a:buFontTx/>
              <a:buNone/>
            </a:pPr>
            <a:r>
              <a:rPr lang="en-AU" altLang="x-none" dirty="0" smtClean="0">
                <a:latin typeface="Courier New" charset="0"/>
                <a:ea typeface="DejaVu Sans" charset="0"/>
                <a:cs typeface="DejaVu Sans" charset="0"/>
              </a:rPr>
              <a:t>CPU Efficiency: 66.67% of 00:00:03 core-</a:t>
            </a:r>
            <a:r>
              <a:rPr lang="en-AU" altLang="x-none" dirty="0" err="1" smtClean="0">
                <a:latin typeface="Courier New" charset="0"/>
                <a:ea typeface="DejaVu Sans" charset="0"/>
                <a:cs typeface="DejaVu Sans" charset="0"/>
              </a:rPr>
              <a:t>walltime</a:t>
            </a:r>
            <a:endParaRPr lang="en-AU" altLang="x-none" dirty="0" smtClean="0">
              <a:latin typeface="Courier New" charset="0"/>
              <a:ea typeface="DejaVu Sans" charset="0"/>
              <a:cs typeface="DejaVu Sans" charset="0"/>
            </a:endParaRPr>
          </a:p>
          <a:p>
            <a:pPr eaLnBrk="1">
              <a:buClrTx/>
              <a:buFontTx/>
              <a:buNone/>
            </a:pPr>
            <a:r>
              <a:rPr lang="en-AU" altLang="x-none" dirty="0" smtClean="0">
                <a:latin typeface="Courier New" charset="0"/>
                <a:ea typeface="DejaVu Sans" charset="0"/>
                <a:cs typeface="DejaVu Sans" charset="0"/>
              </a:rPr>
              <a:t>Memory Utilized: 1.02 MB</a:t>
            </a:r>
          </a:p>
          <a:p>
            <a:pPr eaLnBrk="1">
              <a:buClrTx/>
              <a:buFontTx/>
              <a:buNone/>
            </a:pPr>
            <a:r>
              <a:rPr lang="en-AU" altLang="x-none" dirty="0" smtClean="0">
                <a:latin typeface="Courier New" charset="0"/>
                <a:ea typeface="DejaVu Sans" charset="0"/>
                <a:cs typeface="DejaVu Sans" charset="0"/>
              </a:rPr>
              <a:t>Memory Efficiency: 20.47% of 5.00 MB</a:t>
            </a:r>
          </a:p>
          <a:p>
            <a:pPr eaLnBrk="1">
              <a:buClrTx/>
              <a:buFontTx/>
              <a:buNone/>
            </a:pPr>
            <a:endParaRPr lang="en-AU" altLang="x-none" sz="1600" dirty="0">
              <a:latin typeface="Courier New" charset="0"/>
              <a:ea typeface="DejaVu Sans" charset="0"/>
              <a:cs typeface="DejaVu Sans" charset="0"/>
            </a:endParaRPr>
          </a:p>
          <a:p>
            <a:pPr eaLnBrk="1">
              <a:buClrTx/>
              <a:buFontTx/>
              <a:buNone/>
            </a:pPr>
            <a:endParaRPr lang="en-AU" altLang="x-none" sz="1600" dirty="0">
              <a:latin typeface="Courier New" charset="0"/>
              <a:ea typeface="DejaVu Sans" charset="0"/>
              <a:cs typeface="DejaVu Sans" charset="0"/>
            </a:endParaRPr>
          </a:p>
          <a:p>
            <a:pPr eaLnBrk="1">
              <a:buClrTx/>
              <a:buFontTx/>
              <a:buNone/>
            </a:pPr>
            <a:endParaRPr lang="en-AU" altLang="x-none" sz="2400" dirty="0">
              <a:solidFill>
                <a:srgbClr val="000000"/>
              </a:solidFill>
            </a:endParaRPr>
          </a:p>
          <a:p>
            <a:pPr eaLnBrk="1">
              <a:buClrTx/>
              <a:buFontTx/>
              <a:buNone/>
            </a:pPr>
            <a:endParaRPr lang="en-AU" altLang="x-none" sz="2400" dirty="0">
              <a:solidFill>
                <a:srgbClr val="000000"/>
              </a:solidFill>
            </a:endParaRPr>
          </a:p>
          <a:p>
            <a:pPr eaLnBrk="1">
              <a:buClrTx/>
              <a:buFontTx/>
              <a:buNone/>
            </a:pPr>
            <a:endParaRPr lang="en-AU" altLang="x-none" sz="2400" dirty="0">
              <a:solidFill>
                <a:srgbClr val="000000"/>
              </a:solidFill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03238" y="4509120"/>
            <a:ext cx="6877074" cy="1152128"/>
          </a:xfrm>
          <a:prstGeom prst="rect">
            <a:avLst/>
          </a:prstGeom>
          <a:solidFill>
            <a:srgbClr val="729FCF">
              <a:alpha val="50000"/>
            </a:srgbClr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  <a:ea typeface="DejaVu Sans" charset="0"/>
                <a:cs typeface="DejaVu Sans" charset="0"/>
              </a:rPr>
              <a:t>Tutorial #5 – Job monitoring</a:t>
            </a:r>
          </a:p>
        </p:txBody>
      </p:sp>
      <p:graphicFrame>
        <p:nvGraphicFramePr>
          <p:cNvPr id="337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84988"/>
              </p:ext>
            </p:extLst>
          </p:nvPr>
        </p:nvGraphicFramePr>
        <p:xfrm>
          <a:off x="1403350" y="1844675"/>
          <a:ext cx="6099175" cy="3314704"/>
        </p:xfrm>
        <a:graphic>
          <a:graphicData uri="http://schemas.openxmlformats.org/drawingml/2006/table">
            <a:tbl>
              <a:tblPr/>
              <a:tblGrid>
                <a:gridCol w="3048000"/>
                <a:gridCol w="3051175"/>
              </a:tblGrid>
              <a:tr h="4143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I want to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Linux command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4143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Submit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sbatch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143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Cancel a job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scancel JOB_ID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143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Get job info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sacct -j JOB_ID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143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Get my jobs in the queue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squeue –u axxxxxxx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143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Get job info 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scontrol show job JOB_ID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143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Get efficiency info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rceff JOB_ID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14338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Get share info</a:t>
                      </a: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14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1pPr>
                      <a:lvl2pPr>
                        <a:lnSpc>
                          <a:spcPct val="93000"/>
                        </a:lnSpc>
                        <a:spcBef>
                          <a:spcPts val="113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2pPr>
                      <a:lvl3pPr>
                        <a:lnSpc>
                          <a:spcPct val="93000"/>
                        </a:lnSpc>
                        <a:spcBef>
                          <a:spcPts val="8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3pPr>
                      <a:lvl4pPr>
                        <a:lnSpc>
                          <a:spcPct val="93000"/>
                        </a:lnSpc>
                        <a:spcBef>
                          <a:spcPts val="5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4pPr>
                      <a:lvl5pPr>
                        <a:lnSpc>
                          <a:spcPct val="93000"/>
                        </a:lnSpc>
                        <a:spcBef>
                          <a:spcPts val="2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Noto Sans CJK SC Regular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sshare</a:t>
                      </a:r>
                      <a:r>
                        <a:rPr kumimoji="0" lang="en-AU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 –u </a:t>
                      </a:r>
                      <a:r>
                        <a:rPr kumimoji="0" lang="en-AU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axxxxxxx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0000" marR="90000" marT="135954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Tutorial </a:t>
            </a:r>
            <a:r>
              <a:rPr lang="en-AU" altLang="x-none" sz="4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#6 </a:t>
            </a:r>
            <a:r>
              <a:rPr lang="en-AU" altLang="x-none" sz="4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– </a:t>
            </a:r>
            <a:r>
              <a:rPr lang="en-AU" altLang="x-none" sz="4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disk usage</a:t>
            </a:r>
            <a:endParaRPr lang="en-AU" altLang="x-none" sz="4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40768"/>
            <a:ext cx="8228013" cy="501717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endParaRPr lang="en-AU" altLang="x-none" sz="2400" dirty="0">
              <a:latin typeface="Courier New" charset="0"/>
              <a:ea typeface="DejaVu Sans" charset="0"/>
              <a:cs typeface="DejaVu Sans" charset="0"/>
            </a:endParaRPr>
          </a:p>
          <a:p>
            <a:r>
              <a:rPr lang="en-US" dirty="0"/>
              <a:t>a1634120@l03 ~]$ </a:t>
            </a:r>
            <a:r>
              <a:rPr lang="en-US" dirty="0" err="1"/>
              <a:t>rcdu</a:t>
            </a:r>
            <a:endParaRPr lang="en-US" dirty="0"/>
          </a:p>
          <a:p>
            <a:r>
              <a:rPr lang="en-US" dirty="0" smtClean="0"/>
              <a:t>===========================================================</a:t>
            </a:r>
            <a:endParaRPr lang="en-US" dirty="0"/>
          </a:p>
          <a:p>
            <a:r>
              <a:rPr lang="en-US" dirty="0"/>
              <a:t>Disk usage for </a:t>
            </a:r>
            <a:r>
              <a:rPr lang="en-US" dirty="0" err="1" smtClean="0"/>
              <a:t>Exequiel</a:t>
            </a:r>
            <a:r>
              <a:rPr lang="en-US" dirty="0" smtClean="0"/>
              <a:t> </a:t>
            </a:r>
            <a:r>
              <a:rPr lang="en-US" dirty="0"/>
              <a:t>Manuel Sepulveda Escobedo (a1634120)</a:t>
            </a:r>
          </a:p>
          <a:p>
            <a:r>
              <a:rPr lang="en-US" dirty="0"/>
              <a:t>---------------------------------------------------------------------------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/home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      224.47 GB of  226.55 GB ( 99.1% 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/fast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        92.55 GB of    4.29 TB (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2.2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 )</a:t>
            </a:r>
          </a:p>
          <a:p>
            <a:r>
              <a:rPr lang="en-US" dirty="0" smtClean="0"/>
              <a:t>===========================================================</a:t>
            </a:r>
            <a:endParaRPr lang="en-US" dirty="0"/>
          </a:p>
          <a:p>
            <a:r>
              <a:rPr lang="en-US" dirty="0"/>
              <a:t>[a1634120@l03 ~]$ </a:t>
            </a:r>
          </a:p>
          <a:p>
            <a:pPr eaLnBrk="1">
              <a:buClrTx/>
              <a:buFontTx/>
              <a:buNone/>
            </a:pPr>
            <a:endParaRPr lang="en-AU" altLang="x-none" sz="2400" dirty="0">
              <a:solidFill>
                <a:srgbClr val="000000"/>
              </a:solidFill>
            </a:endParaRPr>
          </a:p>
          <a:p>
            <a:pPr eaLnBrk="1">
              <a:buClrTx/>
              <a:buFontTx/>
              <a:buNone/>
            </a:pPr>
            <a:endParaRPr lang="en-AU" altLang="x-none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92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589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AU" altLang="x-none" sz="4400" dirty="0" smtClean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AU" altLang="x-none" sz="4400" dirty="0" smtClean="0">
                <a:solidFill>
                  <a:srgbClr val="000000"/>
                </a:solidFill>
                <a:hlinkClick r:id="rId3"/>
              </a:rPr>
              <a:t>https://wiki.adelaide.edu.au/hpc</a:t>
            </a:r>
            <a:endParaRPr lang="en-AU" altLang="x-none" sz="4400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AU" altLang="x-none" sz="4400" dirty="0" smtClean="0">
                <a:solidFill>
                  <a:srgbClr val="000000"/>
                </a:solidFill>
                <a:hlinkClick r:id="rId4"/>
              </a:rPr>
              <a:t>hpcsupport@adelaide.edu.au</a:t>
            </a:r>
            <a:endParaRPr lang="en-AU" altLang="x-none" sz="4400" dirty="0" smtClean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AU" altLang="x-none" sz="4400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AU" altLang="x-none" sz="4400" dirty="0" smtClean="0">
                <a:solidFill>
                  <a:srgbClr val="000000"/>
                </a:solidFill>
              </a:rPr>
              <a:t>Walk-up sessions:</a:t>
            </a:r>
          </a:p>
          <a:p>
            <a:pPr algn="ctr" eaLnBrk="1">
              <a:buClrTx/>
            </a:pPr>
            <a:r>
              <a:rPr lang="en-AU" altLang="x-none" sz="4400" dirty="0" smtClean="0">
                <a:solidFill>
                  <a:srgbClr val="000000"/>
                </a:solidFill>
              </a:rPr>
              <a:t>2</a:t>
            </a:r>
            <a:r>
              <a:rPr lang="en-AU" altLang="x-none" sz="4400" baseline="30000" dirty="0" smtClean="0">
                <a:solidFill>
                  <a:srgbClr val="000000"/>
                </a:solidFill>
              </a:rPr>
              <a:t>nd</a:t>
            </a:r>
            <a:r>
              <a:rPr lang="en-AU" altLang="x-none" sz="4400" dirty="0" smtClean="0">
                <a:solidFill>
                  <a:srgbClr val="000000"/>
                </a:solidFill>
              </a:rPr>
              <a:t> and 4</a:t>
            </a:r>
            <a:r>
              <a:rPr lang="en-AU" altLang="x-none" sz="4400" baseline="30000" dirty="0" smtClean="0">
                <a:solidFill>
                  <a:srgbClr val="000000"/>
                </a:solidFill>
              </a:rPr>
              <a:t>th</a:t>
            </a:r>
            <a:r>
              <a:rPr lang="en-AU" altLang="x-none" sz="4400" dirty="0" smtClean="0">
                <a:solidFill>
                  <a:srgbClr val="000000"/>
                </a:solidFill>
              </a:rPr>
              <a:t> Tuesday</a:t>
            </a:r>
            <a:br>
              <a:rPr lang="en-AU" altLang="x-none" sz="4400" dirty="0" smtClean="0">
                <a:solidFill>
                  <a:srgbClr val="000000"/>
                </a:solidFill>
              </a:rPr>
            </a:br>
            <a:r>
              <a:rPr lang="en-AU" altLang="x-none" sz="4400" dirty="0" smtClean="0">
                <a:solidFill>
                  <a:srgbClr val="000000"/>
                </a:solidFill>
              </a:rPr>
              <a:t>10:00 – 12:00</a:t>
            </a:r>
            <a:br>
              <a:rPr lang="en-AU" altLang="x-none" sz="4400" dirty="0" smtClean="0">
                <a:solidFill>
                  <a:srgbClr val="000000"/>
                </a:solidFill>
              </a:rPr>
            </a:br>
            <a:r>
              <a:rPr lang="en-AU" altLang="x-none" sz="4400" dirty="0" smtClean="0">
                <a:solidFill>
                  <a:srgbClr val="000000"/>
                </a:solidFill>
              </a:rPr>
              <a:t> Learning Innovation Studio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91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  <a:ea typeface="DejaVu Sans" charset="0"/>
                <a:cs typeface="DejaVu Sans" charset="0"/>
              </a:rPr>
              <a:t>Phoenix Specifications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" y="1604963"/>
            <a:ext cx="822801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0637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AU" altLang="x-none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 eaLnBrk="1">
              <a:buClrTx/>
              <a:buFontTx/>
              <a:buNone/>
            </a:pPr>
            <a:r>
              <a:rPr lang="en-AU" altLang="x-none" sz="3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5120 </a:t>
            </a:r>
            <a:r>
              <a:rPr lang="en-AU" altLang="x-none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cores in </a:t>
            </a:r>
            <a:r>
              <a:rPr lang="en-AU" altLang="x-none" sz="3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160 </a:t>
            </a:r>
            <a:r>
              <a:rPr lang="en-AU" altLang="x-none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nodes – 32 cores each</a:t>
            </a:r>
          </a:p>
          <a:p>
            <a:pPr algn="ctr" eaLnBrk="1">
              <a:buClrTx/>
              <a:buFontTx/>
              <a:buNone/>
            </a:pPr>
            <a:endParaRPr lang="en-AU" altLang="x-none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 eaLnBrk="1">
              <a:buClrTx/>
              <a:buFontTx/>
              <a:buNone/>
            </a:pPr>
            <a:r>
              <a:rPr lang="en-AU" altLang="x-none" sz="3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125 </a:t>
            </a:r>
            <a:r>
              <a:rPr lang="en-AU" altLang="x-none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GB each</a:t>
            </a:r>
          </a:p>
          <a:p>
            <a:pPr algn="ctr" eaLnBrk="1">
              <a:buClrTx/>
              <a:buFontTx/>
              <a:buNone/>
            </a:pPr>
            <a:endParaRPr lang="en-AU" altLang="x-none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 eaLnBrk="1">
              <a:buClrTx/>
              <a:buFontTx/>
              <a:buNone/>
            </a:pPr>
            <a:r>
              <a:rPr lang="en-AU" altLang="x-none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144 K80 GPUs</a:t>
            </a:r>
          </a:p>
          <a:p>
            <a:pPr algn="ctr" eaLnBrk="1">
              <a:buClrTx/>
              <a:buFontTx/>
              <a:buNone/>
            </a:pPr>
            <a:endParaRPr lang="en-AU" altLang="x-none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 eaLnBrk="1">
              <a:buClrTx/>
              <a:buFontTx/>
              <a:buNone/>
            </a:pPr>
            <a:r>
              <a:rPr lang="en-AU" altLang="x-none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High speed internal network</a:t>
            </a:r>
          </a:p>
          <a:p>
            <a:pPr eaLnBrk="1">
              <a:buClrTx/>
              <a:buSzPct val="45000"/>
              <a:buFontTx/>
              <a:buNone/>
            </a:pPr>
            <a:endParaRPr lang="en-AU" altLang="x-none" sz="3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  <a:ea typeface="DejaVu Sans" charset="0"/>
                <a:cs typeface="DejaVu Sans" charset="0"/>
              </a:rPr>
              <a:t>Head vs Computing Node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7200" y="1604963"/>
            <a:ext cx="401478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3863" indent="-319088"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5663" indent="-320675"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45000"/>
              <a:buFont typeface="Wingdings" charset="2"/>
              <a:buChar char=""/>
            </a:pPr>
            <a:r>
              <a:rPr lang="en-AU" altLang="x-none" sz="2800">
                <a:solidFill>
                  <a:srgbClr val="000000"/>
                </a:solidFill>
                <a:ea typeface="DejaVu Sans" charset="0"/>
                <a:cs typeface="DejaVu Sans" charset="0"/>
              </a:rPr>
              <a:t>Head node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600">
                <a:solidFill>
                  <a:srgbClr val="000000"/>
                </a:solidFill>
                <a:ea typeface="DejaVu Sans" charset="0"/>
                <a:cs typeface="DejaVu Sans" charset="0"/>
              </a:rPr>
              <a:t>Login on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600">
                <a:solidFill>
                  <a:srgbClr val="000000"/>
                </a:solidFill>
                <a:ea typeface="DejaVu Sans" charset="0"/>
                <a:cs typeface="DejaVu Sans" charset="0"/>
              </a:rPr>
              <a:t>File transfer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600">
                <a:solidFill>
                  <a:srgbClr val="000000"/>
                </a:solidFill>
                <a:ea typeface="DejaVu Sans" charset="0"/>
                <a:cs typeface="DejaVu Sans" charset="0"/>
              </a:rPr>
              <a:t>Compiling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600">
                <a:solidFill>
                  <a:srgbClr val="000000"/>
                </a:solidFill>
                <a:ea typeface="DejaVu Sans" charset="0"/>
                <a:cs typeface="DejaVu Sans" charset="0"/>
              </a:rPr>
              <a:t>Prepare environment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600">
                <a:solidFill>
                  <a:srgbClr val="000000"/>
                </a:solidFill>
                <a:ea typeface="DejaVu Sans" charset="0"/>
                <a:cs typeface="DejaVu Sans" charset="0"/>
              </a:rPr>
              <a:t>Quick executions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600">
                <a:solidFill>
                  <a:srgbClr val="000000"/>
                </a:solidFill>
                <a:ea typeface="DejaVu Sans" charset="0"/>
                <a:cs typeface="DejaVu Sans" charset="0"/>
              </a:rPr>
              <a:t>Job submission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600">
                <a:solidFill>
                  <a:srgbClr val="000000"/>
                </a:solidFill>
                <a:ea typeface="DejaVu Sans" charset="0"/>
                <a:cs typeface="DejaVu Sans" charset="0"/>
              </a:rPr>
              <a:t>Simple pre-post processing (ideally to be done on your local workstation)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673600" y="1604963"/>
            <a:ext cx="401478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23863" indent="-319088"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5663" indent="-320675"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3863" algn="l"/>
                <a:tab pos="871538" algn="l"/>
                <a:tab pos="1320800" algn="l"/>
                <a:tab pos="1770063" algn="l"/>
                <a:tab pos="2219325" algn="l"/>
                <a:tab pos="2668588" algn="l"/>
                <a:tab pos="3117850" algn="l"/>
                <a:tab pos="3567113" algn="l"/>
                <a:tab pos="4016375" algn="l"/>
                <a:tab pos="4465638" algn="l"/>
                <a:tab pos="4914900" algn="l"/>
                <a:tab pos="5364163" algn="l"/>
                <a:tab pos="5813425" algn="l"/>
                <a:tab pos="6262688" algn="l"/>
                <a:tab pos="6711950" algn="l"/>
                <a:tab pos="7161213" algn="l"/>
                <a:tab pos="7610475" algn="l"/>
                <a:tab pos="8059738" algn="l"/>
                <a:tab pos="8509000" algn="l"/>
                <a:tab pos="8958263" algn="l"/>
                <a:tab pos="94075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45000"/>
              <a:buFont typeface="Wingdings" charset="2"/>
              <a:buChar char=""/>
            </a:pPr>
            <a:r>
              <a:rPr lang="en-AU" altLang="x-none" sz="2800">
                <a:solidFill>
                  <a:srgbClr val="000000"/>
                </a:solidFill>
                <a:ea typeface="DejaVu Sans" charset="0"/>
                <a:cs typeface="DejaVu Sans" charset="0"/>
              </a:rPr>
              <a:t>Computing node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600">
                <a:solidFill>
                  <a:srgbClr val="000000"/>
                </a:solidFill>
                <a:ea typeface="DejaVu Sans" charset="0"/>
                <a:cs typeface="DejaVu Sans" charset="0"/>
              </a:rPr>
              <a:t>No direct access to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600">
                <a:solidFill>
                  <a:srgbClr val="000000"/>
                </a:solidFill>
                <a:ea typeface="DejaVu Sans" charset="0"/>
                <a:cs typeface="DejaVu Sans" charset="0"/>
              </a:rPr>
              <a:t>Execute jobs</a:t>
            </a:r>
          </a:p>
          <a:p>
            <a:pPr lvl="1" eaLnBrk="1">
              <a:buSzPct val="75000"/>
              <a:buFont typeface="Symbol" charset="2"/>
              <a:buChar char=""/>
            </a:pPr>
            <a:r>
              <a:rPr lang="en-AU" altLang="x-none" sz="2600">
                <a:solidFill>
                  <a:srgbClr val="000000"/>
                </a:solidFill>
                <a:ea typeface="DejaVu Sans" charset="0"/>
                <a:cs typeface="DejaVu Sans" charset="0"/>
              </a:rPr>
              <a:t>Highest computing power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  <a:ea typeface="DejaVu Sans" charset="0"/>
                <a:cs typeface="DejaVu Sans" charset="0"/>
              </a:rPr>
              <a:t>The scheduler</a:t>
            </a:r>
          </a:p>
          <a:p>
            <a:pPr algn="ctr" eaLnBrk="1">
              <a:buClrTx/>
              <a:buFontTx/>
              <a:buNone/>
            </a:pPr>
            <a:r>
              <a:rPr lang="en-AU" altLang="x-none" sz="4400">
                <a:solidFill>
                  <a:srgbClr val="000000"/>
                </a:solidFill>
                <a:ea typeface="DejaVu Sans" charset="0"/>
                <a:cs typeface="DejaVu Sans" charset="0"/>
              </a:rPr>
              <a:t>(slurm)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200" y="1604963"/>
            <a:ext cx="8228013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Control available resources</a:t>
            </a:r>
          </a:p>
          <a:p>
            <a:pPr algn="ctr" eaLnBrk="1">
              <a:buClrTx/>
              <a:buFontTx/>
              <a:buNone/>
            </a:pPr>
            <a:r>
              <a:rPr lang="en-AU" altLang="x-none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Assign priority according  fair-share system</a:t>
            </a:r>
          </a:p>
          <a:p>
            <a:pPr algn="ctr" eaLnBrk="1">
              <a:buClrTx/>
              <a:buFontTx/>
              <a:buNone/>
            </a:pPr>
            <a:r>
              <a:rPr lang="en-AU" altLang="x-none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Control job execution</a:t>
            </a:r>
          </a:p>
          <a:p>
            <a:pPr algn="ctr" eaLnBrk="1">
              <a:buClrTx/>
              <a:buFontTx/>
              <a:buNone/>
            </a:pPr>
            <a:endParaRPr lang="en-AU" altLang="x-none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 eaLnBrk="1">
              <a:buClrTx/>
              <a:buFontTx/>
              <a:buNone/>
            </a:pPr>
            <a:r>
              <a:rPr lang="en-AU" altLang="x-none" sz="3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Be clever with your job </a:t>
            </a:r>
            <a:r>
              <a:rPr lang="en-AU" altLang="x-none" sz="32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requirements</a:t>
            </a:r>
          </a:p>
          <a:p>
            <a:pPr algn="ctr" eaLnBrk="1">
              <a:buClrTx/>
              <a:buFontTx/>
              <a:buNone/>
            </a:pPr>
            <a:r>
              <a:rPr lang="en-AU" altLang="x-none" sz="32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99% of longer waiting times are due to</a:t>
            </a:r>
            <a:br>
              <a:rPr lang="en-AU" altLang="x-none" sz="32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n-AU" altLang="x-none" sz="3200" b="1" u="sng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bad requests</a:t>
            </a:r>
            <a:endParaRPr lang="en-AU" altLang="x-none" sz="3200" b="1" u="sng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82600" y="4895850"/>
            <a:ext cx="8228013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207963" indent="-207963"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SzPct val="45000"/>
              <a:buFont typeface="Wingdings" charset="2"/>
              <a:buChar char=""/>
            </a:pPr>
            <a:r>
              <a:rPr lang="en-AU" altLang="x-none" sz="2200">
                <a:solidFill>
                  <a:srgbClr val="000000"/>
                </a:solidFill>
                <a:ea typeface="DejaVu Sans" charset="0"/>
                <a:cs typeface="DejaVu Sans" charset="0"/>
              </a:rPr>
              <a:t>10 hours if you program needs only 1</a:t>
            </a:r>
          </a:p>
          <a:p>
            <a:pPr eaLnBrk="1">
              <a:buSzPct val="45000"/>
              <a:buFont typeface="Wingdings" charset="2"/>
              <a:buChar char=""/>
            </a:pPr>
            <a:r>
              <a:rPr lang="en-AU" altLang="x-none" sz="2200">
                <a:solidFill>
                  <a:srgbClr val="000000"/>
                </a:solidFill>
                <a:ea typeface="DejaVu Sans" charset="0"/>
                <a:cs typeface="DejaVu Sans" charset="0"/>
              </a:rPr>
              <a:t>32 GB if you program works with 1GB</a:t>
            </a:r>
          </a:p>
          <a:p>
            <a:pPr eaLnBrk="1">
              <a:buSzPct val="45000"/>
              <a:buFont typeface="Wingdings" charset="2"/>
              <a:buChar char=""/>
            </a:pPr>
            <a:r>
              <a:rPr lang="en-AU" altLang="x-none" sz="2200">
                <a:solidFill>
                  <a:srgbClr val="000000"/>
                </a:solidFill>
                <a:ea typeface="DejaVu Sans" charset="0"/>
                <a:cs typeface="DejaVu Sans" charset="0"/>
              </a:rPr>
              <a:t>Many nodes/cores if your code is NOT PARALLEL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6911975" y="5184775"/>
            <a:ext cx="1871663" cy="792163"/>
          </a:xfrm>
          <a:prstGeom prst="leftArrowCallout">
            <a:avLst>
              <a:gd name="adj1" fmla="val 25000"/>
              <a:gd name="adj2" fmla="val 25000"/>
              <a:gd name="adj3" fmla="val 39379"/>
              <a:gd name="adj4" fmla="val 66667"/>
            </a:avLst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en-AU" altLang="x-none">
                <a:solidFill>
                  <a:srgbClr val="000000"/>
                </a:solidFill>
              </a:rPr>
              <a:t>Common</a:t>
            </a:r>
            <a:br>
              <a:rPr lang="en-AU" altLang="x-none">
                <a:solidFill>
                  <a:srgbClr val="000000"/>
                </a:solidFill>
              </a:rPr>
            </a:br>
            <a:r>
              <a:rPr lang="en-AU" altLang="x-none">
                <a:solidFill>
                  <a:srgbClr val="000000"/>
                </a:solidFill>
              </a:rPr>
              <a:t>Mistakes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SLURM </a:t>
            </a:r>
            <a:r>
              <a:rPr lang="en-AU" dirty="0" err="1"/>
              <a:t>Fairshare</a:t>
            </a:r>
            <a:r>
              <a:rPr lang="en-AU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5600"/>
            <a:ext cx="8686800" cy="4920382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AU" sz="2800" dirty="0"/>
              <a:t>Each account has a numerical allocation (in SU)</a:t>
            </a:r>
          </a:p>
          <a:p>
            <a:pPr marL="457200" indent="-457200">
              <a:buFont typeface="Arial" charset="0"/>
              <a:buChar char="•"/>
            </a:pPr>
            <a:r>
              <a:rPr lang="en-AU" sz="2800" dirty="0"/>
              <a:t>Scheduler compares relative usage vs allocation</a:t>
            </a:r>
          </a:p>
          <a:p>
            <a:pPr lvl="1"/>
            <a:r>
              <a:rPr lang="en-AU" sz="2400" dirty="0"/>
              <a:t>If usage &lt; allocation, job priority is increased</a:t>
            </a:r>
          </a:p>
          <a:p>
            <a:pPr lvl="1"/>
            <a:r>
              <a:rPr lang="en-AU" sz="2400" dirty="0"/>
              <a:t>If usage &gt; allocation, job priority is decreased</a:t>
            </a:r>
          </a:p>
          <a:p>
            <a:pPr marL="457200" indent="-457200">
              <a:buFont typeface="Arial" charset="0"/>
              <a:buChar char="•"/>
            </a:pPr>
            <a:r>
              <a:rPr lang="en-AU" sz="2800" dirty="0"/>
              <a:t>Higher priority jobs run first</a:t>
            </a:r>
          </a:p>
          <a:p>
            <a:pPr marL="457200" indent="-457200">
              <a:buFont typeface="Arial" charset="0"/>
              <a:buChar char="•"/>
            </a:pPr>
            <a:r>
              <a:rPr lang="en-AU" sz="2800" dirty="0"/>
              <a:t>Other factors can also affect when a job starts</a:t>
            </a:r>
          </a:p>
          <a:p>
            <a:pPr lvl="1"/>
            <a:r>
              <a:rPr lang="en-AU" sz="2400" dirty="0"/>
              <a:t>Job only starts if all required resources are available</a:t>
            </a:r>
          </a:p>
          <a:p>
            <a:pPr lvl="1"/>
            <a:r>
              <a:rPr lang="en-AU" sz="2400" dirty="0"/>
              <a:t>E.g. </a:t>
            </a:r>
            <a:r>
              <a:rPr lang="en-AU" sz="2400" dirty="0" smtClean="0"/>
              <a:t>wall-time</a:t>
            </a:r>
            <a:r>
              <a:rPr lang="en-AU" sz="2400" dirty="0"/>
              <a:t>, CPUs, GPUs, memory </a:t>
            </a:r>
            <a:r>
              <a:rPr lang="en-AU" sz="2400" dirty="0" smtClean="0"/>
              <a:t>requested</a:t>
            </a:r>
          </a:p>
          <a:p>
            <a:pPr lvl="1"/>
            <a:r>
              <a:rPr lang="en-AU" sz="2400" b="1" u="sng" dirty="0" smtClean="0">
                <a:solidFill>
                  <a:srgbClr val="FF0000"/>
                </a:solidFill>
              </a:rPr>
              <a:t>Important </a:t>
            </a:r>
            <a:r>
              <a:rPr lang="en-AU" sz="2400" b="1" u="sng" dirty="0">
                <a:solidFill>
                  <a:srgbClr val="FF0000"/>
                </a:solidFill>
              </a:rPr>
              <a:t>to match resource request to job requirement! </a:t>
            </a:r>
          </a:p>
          <a:p>
            <a:pPr lvl="1"/>
            <a:endParaRPr lang="en-AU" sz="2400" dirty="0"/>
          </a:p>
          <a:p>
            <a:endParaRPr lang="en-AU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52525" y="287338"/>
            <a:ext cx="67722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AU" altLang="x-none" sz="3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Speed Up</a:t>
            </a:r>
            <a:endParaRPr lang="en-AU" altLang="x-none" sz="3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2" y="1196752"/>
            <a:ext cx="7313240" cy="492887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1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647700"/>
            <a:ext cx="8326438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3655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indent="-27940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spcBef>
                <a:spcPts val="1425"/>
              </a:spcBef>
              <a:buClrTx/>
              <a:buFontTx/>
              <a:buNone/>
            </a:pPr>
            <a:r>
              <a:rPr lang="en-AU" altLang="x-none" sz="3600" dirty="0" smtClean="0">
                <a:solidFill>
                  <a:srgbClr val="000000"/>
                </a:solidFill>
              </a:rPr>
              <a:t>Storage:</a:t>
            </a:r>
            <a:endParaRPr lang="en-AU" altLang="x-none" sz="3600" dirty="0">
              <a:solidFill>
                <a:srgbClr val="000000"/>
              </a:solidFill>
            </a:endParaRPr>
          </a:p>
          <a:p>
            <a:pPr marL="463550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$HOME (/home/</a:t>
            </a:r>
            <a:r>
              <a:rPr lang="en-AU" altLang="x-none" sz="3600" dirty="0" err="1" smtClean="0">
                <a:solidFill>
                  <a:srgbClr val="000000"/>
                </a:solidFill>
              </a:rPr>
              <a:t>aXXXXXXX</a:t>
            </a:r>
            <a:r>
              <a:rPr lang="en-AU" altLang="x-none" sz="3600" dirty="0" smtClean="0">
                <a:solidFill>
                  <a:srgbClr val="000000"/>
                </a:solidFill>
              </a:rPr>
              <a:t>)</a:t>
            </a:r>
          </a:p>
          <a:p>
            <a:pPr marL="863600" lvl="1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Account configurations</a:t>
            </a:r>
          </a:p>
          <a:p>
            <a:pPr marL="863600" lvl="1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Important things (backup)</a:t>
            </a:r>
          </a:p>
          <a:p>
            <a:pPr marL="863600" lvl="1" indent="-457200" eaLnBrk="1">
              <a:lnSpc>
                <a:spcPct val="93000"/>
              </a:lnSpc>
              <a:spcBef>
                <a:spcPts val="1425"/>
              </a:spcBef>
              <a:buClrTx/>
              <a:buFont typeface="Arial" charset="0"/>
              <a:buChar char="•"/>
            </a:pPr>
            <a:r>
              <a:rPr lang="en-AU" altLang="x-none" sz="3600" dirty="0" smtClean="0">
                <a:solidFill>
                  <a:srgbClr val="000000"/>
                </a:solidFill>
              </a:rPr>
              <a:t>Small quota ~ 5-10GB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6448425"/>
            <a:ext cx="3959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Robert Qiao/ </a:t>
            </a:r>
            <a:r>
              <a:rPr lang="en-AU" altLang="x-none" sz="1100" i="1" dirty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ITS Research Services / </a:t>
            </a:r>
            <a:r>
              <a:rPr lang="en-AU" altLang="x-none" sz="1100" i="1" dirty="0" smtClean="0">
                <a:solidFill>
                  <a:srgbClr val="8B8B8B"/>
                </a:solidFill>
                <a:latin typeface="Georgia" charset="0"/>
                <a:ea typeface="DejaVu Sans" charset="0"/>
                <a:cs typeface="DejaVu Sans" charset="0"/>
              </a:rPr>
              <a:t>2017</a:t>
            </a:r>
            <a:endParaRPr lang="en-AU" altLang="x-none" sz="1100" i="1" dirty="0">
              <a:solidFill>
                <a:srgbClr val="8B8B8B"/>
              </a:solidFill>
              <a:latin typeface="Georgia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40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22490</TotalTime>
  <Words>1342</Words>
  <Application>Microsoft Macintosh PowerPoint</Application>
  <PresentationFormat>On-screen Show (4:3)</PresentationFormat>
  <Paragraphs>403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Calibri</vt:lpstr>
      <vt:lpstr>Courier New</vt:lpstr>
      <vt:lpstr>DejaVu Sans</vt:lpstr>
      <vt:lpstr>Georgia</vt:lpstr>
      <vt:lpstr>Noto Sans CJK SC Regular</vt:lpstr>
      <vt:lpstr>Symbol</vt:lpstr>
      <vt:lpstr>Times New Roman</vt:lpstr>
      <vt:lpstr>Wingdings</vt:lpstr>
      <vt:lpstr>Arial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SLURM Fairshare algorithm</vt:lpstr>
      <vt:lpstr>PowerPoint Presentation</vt:lpstr>
      <vt:lpstr>PowerPoint Presentation</vt:lpstr>
      <vt:lpstr>PowerPoint Presentation</vt:lpstr>
      <vt:lpstr>Tutorials and Fun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Staff Meeting – Tuesday 25 June 2013</dc:title>
  <dc:subject/>
  <dc:creator>Sharni Fraser</dc:creator>
  <cp:keywords/>
  <dc:description/>
  <cp:lastModifiedBy>Robert Qiao</cp:lastModifiedBy>
  <cp:revision>208</cp:revision>
  <cp:lastPrinted>2017-03-13T21:46:45Z</cp:lastPrinted>
  <dcterms:created xsi:type="dcterms:W3CDTF">2013-06-23T19:11:16Z</dcterms:created>
  <dcterms:modified xsi:type="dcterms:W3CDTF">2017-03-13T22:34:22Z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The University of Adelaide</vt:lpwstr>
  </property>
  <property fmtid="{D5CDD505-2E9C-101B-9397-08002B2CF9AE}" pid="4" name="HiddenSlides">
    <vt:i4>0</vt:i4>
  </property>
  <property fmtid="{D5CDD505-2E9C-101B-9397-08002B2CF9AE}" pid="5" name="HyperlinksChanged">
    <vt:bool>true</vt:bool>
  </property>
  <property fmtid="{D5CDD505-2E9C-101B-9397-08002B2CF9AE}" pid="6" name="LinksUpToDate">
    <vt:bool>true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On-screen Show (4:3)</vt:lpwstr>
  </property>
  <property fmtid="{D5CDD505-2E9C-101B-9397-08002B2CF9AE}" pid="10" name="ScaleCrop">
    <vt:bool>true</vt:bool>
  </property>
  <property fmtid="{D5CDD505-2E9C-101B-9397-08002B2CF9AE}" pid="11" name="ShareDoc">
    <vt:bool>true</vt:bool>
  </property>
  <property fmtid="{D5CDD505-2E9C-101B-9397-08002B2CF9AE}" pid="12" name="Slides">
    <vt:i4>7</vt:i4>
  </property>
</Properties>
</file>