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0"/>
  </p:notesMasterIdLst>
  <p:handoutMasterIdLst>
    <p:handoutMasterId r:id="rId51"/>
  </p:handoutMasterIdLst>
  <p:sldIdLst>
    <p:sldId id="291" r:id="rId2"/>
    <p:sldId id="292" r:id="rId3"/>
    <p:sldId id="293" r:id="rId4"/>
    <p:sldId id="294" r:id="rId5"/>
    <p:sldId id="295" r:id="rId6"/>
    <p:sldId id="296" r:id="rId7"/>
    <p:sldId id="297" r:id="rId8"/>
    <p:sldId id="298" r:id="rId9"/>
    <p:sldId id="322" r:id="rId10"/>
    <p:sldId id="299" r:id="rId11"/>
    <p:sldId id="300"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401" r:id="rId45"/>
    <p:sldId id="499" r:id="rId46"/>
    <p:sldId id="495" r:id="rId47"/>
    <p:sldId id="405" r:id="rId48"/>
    <p:sldId id="4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322"/>
            <p14:sldId id="299"/>
          </p14:sldIdLst>
        </p14:section>
        <p14:section name="Open/Closed" id="{E7E45F31-0BB6-40E2-B1AB-2AA9389533B3}">
          <p14:sldIdLst>
            <p14:sldId id="300"/>
            <p14:sldId id="301"/>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99"/>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9" autoAdjust="0"/>
    <p:restoredTop sz="95214" autoAdjust="0"/>
  </p:normalViewPr>
  <p:slideViewPr>
    <p:cSldViewPr showGuides="1">
      <p:cViewPr varScale="1">
        <p:scale>
          <a:sx n="75" d="100"/>
          <a:sy n="75" d="100"/>
        </p:scale>
        <p:origin x="588" y="7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
        <p:nvSpPr>
          <p:cNvPr id="6" name="Footer Placeholder 7">
            <a:extLst>
              <a:ext uri="{FF2B5EF4-FFF2-40B4-BE49-F238E27FC236}">
                <a16:creationId xmlns=""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7" name="Footer Placeholder 7">
            <a:extLst>
              <a:ext uri="{FF2B5EF4-FFF2-40B4-BE49-F238E27FC236}">
                <a16:creationId xmlns=""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42.png"/><Relationship Id="rId18" Type="http://schemas.openxmlformats.org/officeDocument/2006/relationships/hyperlink" Target="https://smartit.bg/" TargetMode="External"/><Relationship Id="rId3" Type="http://schemas.openxmlformats.org/officeDocument/2006/relationships/image" Target="../media/image37.png"/><Relationship Id="rId21" Type="http://schemas.openxmlformats.org/officeDocument/2006/relationships/image" Target="../media/image46.png"/><Relationship Id="rId7" Type="http://schemas.openxmlformats.org/officeDocument/2006/relationships/image" Target="../media/image39.png"/><Relationship Id="rId12" Type="http://schemas.openxmlformats.org/officeDocument/2006/relationships/hyperlink" Target="https://indeavr.com/" TargetMode="External"/><Relationship Id="rId17" Type="http://schemas.openxmlformats.org/officeDocument/2006/relationships/image" Target="../media/image44.png"/><Relationship Id="rId25" Type="http://schemas.openxmlformats.org/officeDocument/2006/relationships/image" Target="../media/image48.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41.png"/><Relationship Id="rId24" Type="http://schemas.openxmlformats.org/officeDocument/2006/relationships/hyperlink" Target="https://createx.bg/" TargetMode="External"/><Relationship Id="rId5" Type="http://schemas.openxmlformats.org/officeDocument/2006/relationships/image" Target="../media/image38.png"/><Relationship Id="rId15" Type="http://schemas.openxmlformats.org/officeDocument/2006/relationships/image" Target="../media/image43.jpeg"/><Relationship Id="rId23" Type="http://schemas.openxmlformats.org/officeDocument/2006/relationships/image" Target="../media/image47.png"/><Relationship Id="rId10" Type="http://schemas.openxmlformats.org/officeDocument/2006/relationships/hyperlink" Target="https://de.draftkings.com/" TargetMode="External"/><Relationship Id="rId19" Type="http://schemas.openxmlformats.org/officeDocument/2006/relationships/image" Target="../media/image45.jpeg"/><Relationship Id="rId4" Type="http://schemas.openxmlformats.org/officeDocument/2006/relationships/hyperlink" Target="https://www.coca-colahellenic.com/" TargetMode="External"/><Relationship Id="rId9" Type="http://schemas.openxmlformats.org/officeDocument/2006/relationships/image" Target="../media/image40.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hyperlink" Target="https://virtualracingschool.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Use </a:t>
            </a:r>
            <a:r>
              <a:rPr lang="en-US" b="1" dirty="0">
                <a:solidFill>
                  <a:schemeClr val="bg1"/>
                </a:solidFill>
              </a:rPr>
              <a:t>abstraction</a:t>
            </a:r>
          </a:p>
          <a:p>
            <a:r>
              <a:rPr lang="en-US" dirty="0"/>
              <a:t>Creating an </a:t>
            </a:r>
            <a:r>
              <a:rPr lang="en-US" b="1" dirty="0">
                <a:solidFill>
                  <a:schemeClr val="bg1"/>
                </a:solidFill>
              </a:rPr>
              <a:t>easily reusable </a:t>
            </a:r>
            <a:r>
              <a:rPr lang="en-US" dirty="0" smtClean="0"/>
              <a:t>subsystem</a:t>
            </a:r>
            <a:endParaRPr lang="en-US" dirty="0"/>
          </a:p>
        </p:txBody>
      </p:sp>
      <p:sp>
        <p:nvSpPr>
          <p:cNvPr id="4" name="Title 3">
            <a:extLst>
              <a:ext uri="{FF2B5EF4-FFF2-40B4-BE49-F238E27FC236}">
                <a16:creationId xmlns=""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pic>
        <p:nvPicPr>
          <p:cNvPr id="3" name="Picture 2">
            <a:extLst>
              <a:ext uri="{FF2B5EF4-FFF2-40B4-BE49-F238E27FC236}">
                <a16:creationId xmlns="" xmlns:a16="http://schemas.microsoft.com/office/drawing/2014/main" id="{057B664F-D23E-464C-9321-923D747C2C20}"/>
              </a:ext>
            </a:extLst>
          </p:cNvPr>
          <p:cNvPicPr>
            <a:picLocks noChangeAspect="1"/>
          </p:cNvPicPr>
          <p:nvPr/>
        </p:nvPicPr>
        <p:blipFill>
          <a:blip r:embed="rId2"/>
          <a:stretch>
            <a:fillRect/>
          </a:stretch>
        </p:blipFill>
        <p:spPr>
          <a:xfrm>
            <a:off x="6404008" y="2799000"/>
            <a:ext cx="5512843" cy="1886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endParaRPr lang="en-US" dirty="0"/>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smtClean="0">
                <a:solidFill>
                  <a:schemeClr val="bg1"/>
                </a:solidFill>
              </a:rPr>
              <a:t>Reusability</a:t>
            </a:r>
            <a:endParaRPr lang="en-US" noProof="1"/>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pic>
        <p:nvPicPr>
          <p:cNvPr id="5" name="Picture 4">
            <a:extLst>
              <a:ext uri="{FF2B5EF4-FFF2-40B4-BE49-F238E27FC236}">
                <a16:creationId xmlns="" xmlns:a16="http://schemas.microsoft.com/office/drawing/2014/main" id="{2E6AB7F1-9628-461C-9532-220BB1676163}"/>
              </a:ext>
            </a:extLst>
          </p:cNvPr>
          <p:cNvPicPr>
            <a:picLocks noChangeAspect="1"/>
          </p:cNvPicPr>
          <p:nvPr/>
        </p:nvPicPr>
        <p:blipFill>
          <a:blip r:embed="rId2"/>
          <a:stretch>
            <a:fillRect/>
          </a:stretch>
        </p:blipFill>
        <p:spPr>
          <a:xfrm>
            <a:off x="8571000" y="3947893"/>
            <a:ext cx="3114689" cy="2490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smtClean="0"/>
              <a:t>Parameters</a:t>
            </a:r>
            <a:endParaRPr lang="en-US" dirty="0"/>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normAutofit/>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a:t>
            </a:r>
          </a:p>
          <a:p>
            <a:r>
              <a:rPr lang="en-US" dirty="0"/>
              <a:t>Need to </a:t>
            </a:r>
            <a:r>
              <a:rPr lang="en-US" b="1" dirty="0">
                <a:solidFill>
                  <a:schemeClr val="bg1"/>
                </a:solidFill>
              </a:rPr>
              <a:t>retest (recheck functionality) </a:t>
            </a:r>
            <a:r>
              <a:rPr lang="en-US" dirty="0"/>
              <a:t>after changes</a:t>
            </a:r>
            <a:endParaRPr lang="bg-BG" dirty="0"/>
          </a:p>
        </p:txBody>
      </p:sp>
      <p:sp>
        <p:nvSpPr>
          <p:cNvPr id="4" name="Title 3">
            <a:extLst>
              <a:ext uri="{FF2B5EF4-FFF2-40B4-BE49-F238E27FC236}">
                <a16:creationId xmlns=""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 xmlns:a16="http://schemas.microsoft.com/office/drawing/2014/main" id="{AD1FF434-57C8-4197-BD51-E911190890AD}"/>
              </a:ext>
            </a:extLst>
          </p:cNvPr>
          <p:cNvSpPr>
            <a:spLocks noChangeArrowheads="1"/>
          </p:cNvSpPr>
          <p:nvPr/>
        </p:nvSpPr>
        <p:spPr bwMode="auto">
          <a:xfrm>
            <a:off x="1681578" y="1273085"/>
            <a:ext cx="8828843" cy="538241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solidFill>
                  <a:srgbClr val="FF0000"/>
                </a:solidFill>
                <a:latin typeface="Consolas" pitchFamily="49" charset="0"/>
                <a:cs typeface="Consolas" pitchFamily="49" charset="0"/>
              </a:rPr>
              <a:t>    //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16000" y="2124000"/>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r>
              <a:rPr lang="en-US" altLang="en-US" sz="2397" b="1" noProof="1" smtClean="0">
                <a:latin typeface="Consolas" pitchFamily="49" charset="0"/>
                <a:cs typeface="Consolas" pitchFamily="49" charset="0"/>
              </a:rPr>
              <a:t>()</a:t>
            </a:r>
            <a:r>
              <a:rPr lang="en-US" altLang="en-US" sz="2397" b="1" noProof="1">
                <a:latin typeface="Consolas" pitchFamily="49" charset="0"/>
                <a:cs typeface="Consolas" pitchFamily="49" charset="0"/>
              </a:rPr>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a:t>
            </a: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a:t>
            </a:r>
            <a:r>
              <a:rPr lang="en-US" i="1" dirty="0"/>
              <a:t>I am not implemented</a:t>
            </a:r>
            <a:r>
              <a:rPr lang="en-US" dirty="0"/>
              <a:t>"</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a:t>
            </a:r>
            <a:r>
              <a:rPr lang="en-US" b="1" dirty="0" smtClean="0">
                <a:solidFill>
                  <a:schemeClr val="bg1"/>
                </a:solidFill>
              </a:rPr>
              <a:t>derive</a:t>
            </a:r>
            <a:endParaRPr lang="en-US" b="1" dirty="0">
              <a:solidFill>
                <a:schemeClr val="bg1"/>
              </a:solidFill>
            </a:endParaRP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smtClean="0">
                <a:solidFill>
                  <a:schemeClr val="bg1"/>
                </a:solidFill>
                <a:latin typeface="Consolas" pitchFamily="49" charset="0"/>
                <a:cs typeface="Consolas" pitchFamily="49" charset="0"/>
              </a:rPr>
              <a:t>IWorker</a:t>
            </a:r>
            <a:endParaRPr lang="en-GB" sz="2397" b="1" noProof="1">
              <a:latin typeface="Consolas" pitchFamily="49" charset="0"/>
              <a:cs typeface="Consolas" pitchFamily="49" charset="0"/>
            </a:endParaRP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smtClean="0">
                <a:solidFill>
                  <a:schemeClr val="bg1"/>
                </a:solidFill>
                <a:latin typeface="Consolas" pitchFamily="49" charset="0"/>
                <a:cs typeface="Consolas" pitchFamily="49" charset="0"/>
              </a:rPr>
              <a:t>IWorker</a:t>
            </a:r>
            <a:endParaRPr lang="en-GB" sz="2397" b="1" noProof="1">
              <a:latin typeface="Consolas" pitchFamily="49" charset="0"/>
              <a:cs typeface="Consolas" pitchFamily="49" charset="0"/>
            </a:endParaRP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dirty="0"/>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 xmlns:a16="http://schemas.microsoft.com/office/drawing/2014/main" id="{DF1FD60E-C0E0-4BD8-B07E-9598C672BBC6}"/>
              </a:ext>
            </a:extLst>
          </p:cNvPr>
          <p:cNvGrpSpPr/>
          <p:nvPr/>
        </p:nvGrpSpPr>
        <p:grpSpPr>
          <a:xfrm>
            <a:off x="288306" y="2504162"/>
            <a:ext cx="4343351" cy="2638338"/>
            <a:chOff x="779929" y="1929709"/>
            <a:chExt cx="4343351" cy="2638338"/>
          </a:xfrm>
        </p:grpSpPr>
        <p:sp>
          <p:nvSpPr>
            <p:cNvPr id="8" name="Rectangle 7">
              <a:extLst>
                <a:ext uri="{FF2B5EF4-FFF2-40B4-BE49-F238E27FC236}">
                  <a16:creationId xmlns=""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40</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xmlns=""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xmlns="" id="{04A6A894-8A9A-4E5B-88D1-24F9A2F84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xmlns=""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xmlns="" id="{C179D76D-17E7-4F4E-9808-BBF903658DA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xmlns="" id="{93F033DD-94F4-4599-9D64-B6A8BF4646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xmlns="" id="{2D9A9160-CFB1-4198-B631-320EFBF99E2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xmlns="" id="{B2C7AFA4-B03B-4F90-BCF5-42B64D45FD9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xmlns=""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xmlns=""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xmlns=""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xmlns=""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xmlns="" id="{FFB981A5-A282-4429-A0A1-AD728C389669}"/>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34199388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8" name="Picture 7">
            <a:hlinkClick r:id="rId2"/>
            <a:extLst>
              <a:ext uri="{FF2B5EF4-FFF2-40B4-BE49-F238E27FC236}">
                <a16:creationId xmlns=""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pic>
        <p:nvPicPr>
          <p:cNvPr id="19" name="Picture 18">
            <a:hlinkClick r:id="rId4"/>
            <a:extLst>
              <a:ext uri="{FF2B5EF4-FFF2-40B4-BE49-F238E27FC236}">
                <a16:creationId xmlns="" xmlns:a16="http://schemas.microsoft.com/office/drawing/2014/main" id="{B28BB6FA-2F86-40F2-8CA9-F9F73251E5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3478" y="1804627"/>
            <a:ext cx="4042163" cy="3991238"/>
          </a:xfrm>
          <a:prstGeom prst="rect">
            <a:avLst/>
          </a:prstGeom>
        </p:spPr>
      </p:pic>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48</a:t>
            </a:fld>
            <a:endParaRPr lang="en-US" noProof="0" dirty="0"/>
          </a:p>
        </p:txBody>
      </p:sp>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r>
              <a:rPr lang="en-US" dirty="0"/>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a:t>
            </a:r>
            <a:r>
              <a:rPr lang="en-US" dirty="0" smtClean="0"/>
              <a:t>.</a:t>
            </a:r>
            <a:endParaRPr lang="en-US" dirty="0"/>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 xmlns:a16="http://schemas.microsoft.com/office/drawing/2014/main" id="{0B993ADC-54BC-4256-96BD-B1DE0AB1885E}"/>
              </a:ext>
            </a:extLst>
          </p:cNvPr>
          <p:cNvSpPr>
            <a:spLocks noGrp="1"/>
          </p:cNvSpPr>
          <p:nvPr>
            <p:ph type="title"/>
          </p:nvPr>
        </p:nvSpPr>
        <p:spPr/>
        <p:txBody>
          <a:bodyPr/>
          <a:lstStyle/>
          <a:p>
            <a:r>
              <a:rPr lang="af-ZA" dirty="0"/>
              <a:t>Strong </a:t>
            </a:r>
            <a:r>
              <a:rPr lang="en-US" dirty="0"/>
              <a:t>Cohesion</a:t>
            </a:r>
          </a:p>
        </p:txBody>
      </p:sp>
      <p:pic>
        <p:nvPicPr>
          <p:cNvPr id="3" name="Picture 2">
            <a:extLst>
              <a:ext uri="{FF2B5EF4-FFF2-40B4-BE49-F238E27FC236}">
                <a16:creationId xmlns=""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 xmlns:a16="http://schemas.microsoft.com/office/drawing/2014/main" id="{0B993ADC-54BC-4256-96BD-B1DE0AB1885E}"/>
              </a:ext>
            </a:extLst>
          </p:cNvPr>
          <p:cNvSpPr>
            <a:spLocks noGrp="1"/>
          </p:cNvSpPr>
          <p:nvPr>
            <p:ph type="title"/>
          </p:nvPr>
        </p:nvSpPr>
        <p:spPr/>
        <p:txBody>
          <a:bodyPr/>
          <a:lstStyle/>
          <a:p>
            <a:r>
              <a:rPr lang="en-US" dirty="0"/>
              <a:t>Loose Coupling</a:t>
            </a:r>
          </a:p>
        </p:txBody>
      </p:sp>
      <p:pic>
        <p:nvPicPr>
          <p:cNvPr id="1026" name="Picture 2">
            <a:extLst>
              <a:ext uri="{FF2B5EF4-FFF2-40B4-BE49-F238E27FC236}">
                <a16:creationId xmlns="" xmlns:a16="http://schemas.microsoft.com/office/drawing/2014/main" id="{35874826-E6BE-451F-95ED-AE229787A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4"/>
          <a:stretch/>
        </p:blipFill>
        <p:spPr bwMode="auto">
          <a:xfrm>
            <a:off x="8046802" y="3249001"/>
            <a:ext cx="3954796" cy="274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3887</TotalTime>
  <Words>2139</Words>
  <Application>Microsoft Office PowerPoint</Application>
  <PresentationFormat>Widescreen</PresentationFormat>
  <Paragraphs>497</Paragraphs>
  <Slides>48</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맑은 고딕</vt:lpstr>
      <vt:lpstr>Arial</vt:lpstr>
      <vt:lpstr>Calibri</vt:lpstr>
      <vt:lpstr>Consolas</vt:lpstr>
      <vt:lpstr>Wingdings</vt:lpstr>
      <vt:lpstr>Wingdings 2</vt:lpstr>
      <vt:lpstr>1_SoftUni</vt:lpstr>
      <vt:lpstr>SOLID Principles</vt:lpstr>
      <vt:lpstr>Table of Contents</vt:lpstr>
      <vt:lpstr>Questions</vt:lpstr>
      <vt:lpstr>Why Clean Code Matters?</vt:lpstr>
      <vt:lpstr>Single Responsibility</vt:lpstr>
      <vt:lpstr>What is Single Responsibility?</vt:lpstr>
      <vt:lpstr>Strong Cohesion</vt:lpstr>
      <vt:lpstr>Loose Coupling</vt:lpstr>
      <vt:lpstr>Dependencies and Coupling</vt:lpstr>
      <vt:lpstr>Cohesion and Coupling – Approaches </vt:lpstr>
      <vt:lpstr>Open/Closed</vt:lpstr>
      <vt:lpstr>What is the Open/Closed Principle?</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42</cp:revision>
  <dcterms:created xsi:type="dcterms:W3CDTF">2018-05-23T13:08:44Z</dcterms:created>
  <dcterms:modified xsi:type="dcterms:W3CDTF">2022-04-27T05:40:12Z</dcterms:modified>
  <cp:category>programming;education;software engineering;software development</cp:category>
</cp:coreProperties>
</file>