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9" r:id="rId12"/>
    <p:sldId id="268" r:id="rId13"/>
    <p:sldId id="273" r:id="rId14"/>
    <p:sldId id="274" r:id="rId15"/>
    <p:sldId id="275" r:id="rId16"/>
    <p:sldId id="270" r:id="rId17"/>
    <p:sldId id="264" r:id="rId18"/>
    <p:sldId id="272" r:id="rId19"/>
    <p:sldId id="277" r:id="rId20"/>
    <p:sldId id="278" r:id="rId21"/>
    <p:sldId id="271" r:id="rId22"/>
    <p:sldId id="279" r:id="rId23"/>
    <p:sldId id="282" r:id="rId24"/>
    <p:sldId id="284" r:id="rId25"/>
    <p:sldId id="262" r:id="rId2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2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8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3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099-0DC3-A31A-E229-4D490C96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r="-2" b="13396"/>
          <a:stretch/>
        </p:blipFill>
        <p:spPr>
          <a:xfrm>
            <a:off x="20" y="20859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spcBef>
                <a:spcPts val="900"/>
              </a:spcBef>
            </a:pPr>
            <a:r>
              <a:rPr lang="bg-BG" sz="4200" b="0" cap="all" dirty="0">
                <a:latin typeface="Corbel"/>
              </a:rPr>
              <a:t>Презентация на проект: </a:t>
            </a:r>
            <a:br>
              <a:rPr lang="bg-BG" sz="4200" b="0" cap="all" dirty="0">
                <a:latin typeface="Corbel"/>
                <a:cs typeface="Calibri Light"/>
              </a:rPr>
            </a:br>
            <a:r>
              <a:rPr lang="bg-BG" sz="4200" b="0" cap="all" dirty="0">
                <a:latin typeface="Calibri Light"/>
                <a:cs typeface="Calibri Light"/>
              </a:rPr>
              <a:t>В помощ на </a:t>
            </a:r>
            <a:r>
              <a:rPr lang="bg-BG" sz="4200" b="0" cap="all" dirty="0" err="1">
                <a:latin typeface="Calibri Light"/>
                <a:cs typeface="Calibri Light"/>
              </a:rPr>
              <a:t>инфлуенсъра</a:t>
            </a:r>
            <a:endParaRPr lang="bg-BG" sz="4200" b="0" cap="all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4200" cap="all" dirty="0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4200" cap="all"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085D2A7-75C4-A2F4-BDC9-C49D2EFD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479"/>
            <a:ext cx="12192000" cy="45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79400" y="742934"/>
            <a:ext cx="66535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300" b="0" cap="all" dirty="0">
                <a:latin typeface="Corbel"/>
              </a:rPr>
              <a:t>Заявки </a:t>
            </a:r>
            <a:endParaRPr lang="bg-BG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b="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3300" dirty="0">
                <a:ea typeface="+mj-lt"/>
                <a:cs typeface="+mj-lt"/>
              </a:rPr>
            </a:br>
            <a:endParaRPr lang="bg-BG" sz="3300" cap="all">
              <a:cs typeface="Calibri Light"/>
            </a:endParaRPr>
          </a:p>
        </p:txBody>
      </p:sp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30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38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FD5D81C4-0422-80C4-D3BC-CDFD78F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6208"/>
            <a:ext cx="12191998" cy="31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D8595B0F-D3FC-05F3-FEE6-544EB7FF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3339"/>
            <a:ext cx="12191998" cy="47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D41CFAA2-2AED-5833-F3DB-59E5D92F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9976"/>
            <a:ext cx="12191998" cy="4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0BFCD0FA-6A4B-5BE7-29B4-B987FE2E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02"/>
            <a:ext cx="12191999" cy="3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8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79400" y="742934"/>
            <a:ext cx="66535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300" b="0" cap="all" dirty="0">
                <a:latin typeface="Corbel"/>
              </a:rPr>
              <a:t>Отчети</a:t>
            </a:r>
            <a:endParaRPr lang="bg-BG" dirty="0" err="1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b="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3300" dirty="0">
                <a:ea typeface="+mj-lt"/>
                <a:cs typeface="+mj-lt"/>
              </a:rPr>
            </a:br>
            <a:endParaRPr lang="bg-BG" sz="3300" cap="all">
              <a:cs typeface="Calibri Light"/>
            </a:endParaRPr>
          </a:p>
        </p:txBody>
      </p:sp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30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73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BBDC282B-35E5-6C08-FEAB-BBF359E4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308"/>
            <a:ext cx="9563099" cy="68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3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82F44719-BC48-AAAF-B15F-AC646D60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57"/>
            <a:ext cx="11849100" cy="68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F71F2920-21A2-DB55-C1EB-07FFF2EF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-1437"/>
            <a:ext cx="9016999" cy="68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4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099-0DC3-A31A-E229-4D490C96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r="-2" b="133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2800" b="0" cap="all" dirty="0">
                <a:latin typeface="Corbel"/>
              </a:rPr>
              <a:t>Съдържание:</a:t>
            </a: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endParaRPr lang="bg-BG" sz="2800" b="0" cap="all" dirty="0">
              <a:latin typeface="Corbel"/>
            </a:endParaRPr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2800" b="0" cap="all"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ED4141DC-FA73-E1ED-A977-698FB6B0C659}"/>
              </a:ext>
            </a:extLst>
          </p:cNvPr>
          <p:cNvSpPr txBox="1">
            <a:spLocks/>
          </p:cNvSpPr>
          <p:nvPr/>
        </p:nvSpPr>
        <p:spPr>
          <a:xfrm>
            <a:off x="565151" y="1536684"/>
            <a:ext cx="4134538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/>
              <a:buChar char="v"/>
            </a:pPr>
            <a:r>
              <a:rPr lang="bg-BG" sz="4300" b="0" cap="all" dirty="0">
                <a:latin typeface="Corbel"/>
              </a:rPr>
              <a:t>Описание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/>
              <a:buChar char="v"/>
            </a:pPr>
            <a:r>
              <a:rPr lang="bg-BG" sz="4300" b="0" cap="all" dirty="0">
                <a:latin typeface="Corbel"/>
              </a:rPr>
              <a:t>Екип и разпределение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/>
              <a:buChar char="v"/>
            </a:pPr>
            <a:r>
              <a:rPr lang="bg-BG" sz="4300" b="0" cap="all" dirty="0">
                <a:latin typeface="Corbel"/>
              </a:rPr>
              <a:t>Представяне на БД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/>
              <a:buChar char="v"/>
            </a:pPr>
            <a:r>
              <a:rPr lang="bg-BG" sz="4300" b="0" cap="all" dirty="0">
                <a:latin typeface="Corbel"/>
              </a:rPr>
              <a:t>UML ( </a:t>
            </a:r>
            <a:r>
              <a:rPr lang="bg-BG" sz="4300" b="0" cap="all" dirty="0" err="1">
                <a:latin typeface="Corbel"/>
              </a:rPr>
              <a:t>Use</a:t>
            </a:r>
            <a:r>
              <a:rPr lang="bg-BG" sz="4300" b="0" cap="all" dirty="0">
                <a:latin typeface="Corbel"/>
              </a:rPr>
              <a:t> </a:t>
            </a:r>
            <a:r>
              <a:rPr lang="bg-BG" sz="4300" b="0" cap="all" dirty="0" err="1">
                <a:latin typeface="Corbel"/>
              </a:rPr>
              <a:t>case</a:t>
            </a:r>
            <a:r>
              <a:rPr lang="bg-BG" sz="4300" b="0" cap="all" dirty="0">
                <a:latin typeface="Corbel"/>
              </a:rPr>
              <a:t> </a:t>
            </a:r>
            <a:r>
              <a:rPr lang="bg-BG" sz="4300" b="0" cap="all" dirty="0" err="1">
                <a:latin typeface="Corbel"/>
              </a:rPr>
              <a:t>diagram</a:t>
            </a:r>
            <a:r>
              <a:rPr lang="bg-BG" sz="4300" b="0" cap="all" dirty="0">
                <a:latin typeface="Corbel"/>
              </a:rPr>
              <a:t> 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/>
              <a:buChar char="v"/>
            </a:pPr>
            <a:r>
              <a:rPr lang="bg-BG" sz="4300" b="0" cap="all" dirty="0">
                <a:latin typeface="Corbel"/>
              </a:rPr>
              <a:t> Потребителски интерфейс</a:t>
            </a: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br>
              <a:rPr lang="bg-BG" sz="2800" b="0" cap="all" dirty="0">
                <a:latin typeface="Corbel"/>
              </a:rPr>
            </a:br>
            <a:endParaRPr lang="bg-BG" sz="2800" b="0" cap="all">
              <a:latin typeface="Corbel"/>
            </a:endParaRPr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2800" b="0" cap="all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0692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65A5FE30-4DE1-43F1-5D23-12880FCF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28"/>
            <a:ext cx="8972549" cy="68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79400" y="742934"/>
            <a:ext cx="66535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300" b="0" cap="all" dirty="0">
                <a:latin typeface="Corbel"/>
              </a:rPr>
              <a:t>Релации</a:t>
            </a:r>
            <a:r>
              <a:rPr lang="en-US" sz="3300" b="0" cap="all" dirty="0">
                <a:latin typeface="Corbel"/>
              </a:rPr>
              <a:t> (UML)</a:t>
            </a:r>
            <a:endParaRPr lang="bg-BG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b="0" cap="all" dirty="0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cap="all" dirty="0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3300" dirty="0">
                <a:ea typeface="+mj-lt"/>
                <a:cs typeface="+mj-lt"/>
              </a:rPr>
            </a:br>
            <a:endParaRPr lang="bg-BG" sz="3300" cap="all" dirty="0">
              <a:cs typeface="Calibri Light"/>
            </a:endParaRPr>
          </a:p>
        </p:txBody>
      </p:sp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30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39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640B7BD-FAEB-40E6-BE88-A00859DE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63" y="0"/>
            <a:ext cx="967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099-0DC3-A31A-E229-4D490C96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r="-2" b="133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5401" y="685784"/>
            <a:ext cx="64713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200" b="0" cap="all" dirty="0">
                <a:latin typeface="Corbel"/>
              </a:rPr>
              <a:t> </a:t>
            </a:r>
            <a:r>
              <a:rPr lang="bg-BG" sz="2800" b="0" cap="all" dirty="0">
                <a:latin typeface="Corbel"/>
              </a:rPr>
              <a:t>Потребителски интерфейс</a:t>
            </a:r>
            <a:endParaRPr lang="bg-BG" sz="2800" dirty="0"/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3600" b="0" cap="all"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74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42A0641-9674-994C-A32E-7DD5ABE8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55" y="696"/>
            <a:ext cx="6299010" cy="6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4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022A5C-4A22-CB33-ACB7-19BEF069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Край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44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099-0DC3-A31A-E229-4D490C96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r="-2" b="133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5251" y="692134"/>
            <a:ext cx="64713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200" b="0" cap="all" dirty="0">
                <a:latin typeface="Corbel"/>
              </a:rPr>
              <a:t>Описание на проекта</a:t>
            </a:r>
            <a:endParaRPr lang="bg-BG" sz="3200" b="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3600" b="0" cap="all">
              <a:cs typeface="Calibri Light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0651" y="1749589"/>
            <a:ext cx="5118788" cy="33992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z="1400" cap="all" dirty="0">
                <a:latin typeface="Corbel"/>
                <a:cs typeface="Calibri Light"/>
              </a:rPr>
              <a:t>Целта на проекта ни е да улесним връзката между </a:t>
            </a:r>
            <a:r>
              <a:rPr lang="bg-BG" sz="1400" cap="all" dirty="0" err="1">
                <a:latin typeface="Corbel"/>
                <a:cs typeface="Calibri Light"/>
              </a:rPr>
              <a:t>инфлуенсърите</a:t>
            </a:r>
            <a:r>
              <a:rPr lang="bg-BG" sz="1400" cap="all" dirty="0">
                <a:latin typeface="Corbel"/>
                <a:cs typeface="Calibri Light"/>
              </a:rPr>
              <a:t> и промотиращите ги компании. Нашата база данни подпомага </a:t>
            </a:r>
            <a:r>
              <a:rPr lang="bg-BG" sz="1400" cap="all" dirty="0" err="1">
                <a:latin typeface="Corbel"/>
                <a:cs typeface="Calibri Light"/>
              </a:rPr>
              <a:t>инфлуенсърите</a:t>
            </a:r>
            <a:r>
              <a:rPr lang="bg-BG" sz="1400" cap="all" dirty="0">
                <a:latin typeface="Corbel"/>
                <a:cs typeface="Calibri Light"/>
              </a:rPr>
              <a:t> с редица полезни инструменти чрез които да изпращат и получават информация от компаниите, с които работят. Освен това базата данни притежава и инструменти за ревю и оценка от зрители. Базата данни също така съдържа редица отчети и заявки, които биха били полезни при бъдещето </a:t>
            </a:r>
            <a:r>
              <a:rPr lang="bg-BG" sz="1200" cap="all" dirty="0">
                <a:latin typeface="Corbel"/>
                <a:ea typeface="+mn-lt"/>
                <a:cs typeface="+mn-lt"/>
              </a:rPr>
              <a:t>ѝ</a:t>
            </a:r>
            <a:r>
              <a:rPr lang="bg-BG" sz="1400" cap="all" dirty="0">
                <a:latin typeface="Corbel"/>
                <a:cs typeface="Calibri Light"/>
              </a:rPr>
              <a:t> развитие и съответното </a:t>
            </a:r>
            <a:r>
              <a:rPr lang="bg-BG" sz="1200" cap="all" dirty="0">
                <a:latin typeface="Corbel"/>
                <a:ea typeface="+mn-lt"/>
                <a:cs typeface="+mn-lt"/>
              </a:rPr>
              <a:t>ѝ</a:t>
            </a:r>
            <a:r>
              <a:rPr lang="bg-BG" sz="1400" cap="all" dirty="0">
                <a:latin typeface="Corbel"/>
                <a:cs typeface="Calibri Light"/>
              </a:rPr>
              <a:t> пълнене с информация.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869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099-0DC3-A31A-E229-4D490C96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r="-2" b="1339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4301" y="654034"/>
            <a:ext cx="92780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200" b="0" cap="all" dirty="0">
                <a:latin typeface="Corbel"/>
              </a:rPr>
              <a:t>Екип и разпределение</a:t>
            </a:r>
            <a:endParaRPr lang="en-US" sz="3200" b="0" cap="all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4200" cap="all" dirty="0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4200" dirty="0">
                <a:ea typeface="+mj-lt"/>
                <a:cs typeface="+mj-lt"/>
              </a:rPr>
            </a:br>
            <a:endParaRPr lang="bg-BG" sz="4200" cap="all">
              <a:cs typeface="Calibri Light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54001" y="1654339"/>
            <a:ext cx="4134538" cy="33992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Wingdings" panose="020B0604020202020204" pitchFamily="34" charset="0"/>
              <a:buChar char="v"/>
            </a:pPr>
            <a:r>
              <a:rPr lang="bg-BG" sz="1200" cap="all" dirty="0">
                <a:ea typeface="+mn-lt"/>
                <a:cs typeface="+mn-lt"/>
              </a:rPr>
              <a:t>Божидар - въвеждане на данни за БД, създаване на </a:t>
            </a:r>
            <a:r>
              <a:rPr lang="bg-BG" sz="1200" cap="all" dirty="0" err="1">
                <a:ea typeface="+mn-lt"/>
                <a:cs typeface="+mn-lt"/>
              </a:rPr>
              <a:t>mockup</a:t>
            </a:r>
            <a:r>
              <a:rPr lang="bg-BG" sz="1200" cap="all" dirty="0">
                <a:ea typeface="+mn-lt"/>
                <a:cs typeface="+mn-lt"/>
              </a:rPr>
              <a:t> на интерфейс за проект </a:t>
            </a:r>
            <a:endParaRPr lang="bg-BG" dirty="0">
              <a:ea typeface="+mn-lt"/>
              <a:cs typeface="+mn-lt"/>
            </a:endParaRPr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bg-BG" sz="1200" cap="all" dirty="0">
                <a:ea typeface="+mn-lt"/>
                <a:cs typeface="+mn-lt"/>
              </a:rPr>
              <a:t>Йордан - създаване на документация/презентация за проект </a:t>
            </a:r>
            <a:endParaRPr lang="bg-BG" dirty="0">
              <a:ea typeface="+mn-lt"/>
              <a:cs typeface="+mn-lt"/>
            </a:endParaRPr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bg-BG" sz="1200" cap="all" dirty="0">
                <a:ea typeface="+mn-lt"/>
                <a:cs typeface="+mn-lt"/>
              </a:rPr>
              <a:t>Кристиан - Създаване на таблици и връзки м/у тях, формуляри, отчети </a:t>
            </a:r>
            <a:endParaRPr lang="bg-BG">
              <a:ea typeface="+mn-lt"/>
              <a:cs typeface="+mn-lt"/>
            </a:endParaRPr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bg-BG" sz="1200" cap="all" dirty="0">
                <a:ea typeface="+mn-lt"/>
                <a:cs typeface="+mn-lt"/>
              </a:rPr>
              <a:t>Ясен - Организация и създаване на заявки, начална форма, обща обработка на БД</a:t>
            </a:r>
            <a:endParaRPr lang="bg-B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5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0F277FCF-A5F5-4C1E-D092-E7D39963227C}"/>
              </a:ext>
            </a:extLst>
          </p:cNvPr>
          <p:cNvSpPr/>
          <p:nvPr/>
        </p:nvSpPr>
        <p:spPr>
          <a:xfrm>
            <a:off x="7496175" y="-28575"/>
            <a:ext cx="4686300" cy="6889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79400" y="742934"/>
            <a:ext cx="66535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bg-BG" sz="3300" b="0" cap="all" dirty="0">
                <a:latin typeface="Corbel"/>
              </a:rPr>
              <a:t>Представяне на Базата данни</a:t>
            </a:r>
            <a:endParaRPr lang="en-US" sz="3300" b="0" cap="all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b="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bg-BG" sz="3300" cap="all">
              <a:latin typeface="Corbel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br>
              <a:rPr lang="en-US" sz="3300" dirty="0">
                <a:ea typeface="+mj-lt"/>
                <a:cs typeface="+mj-lt"/>
              </a:rPr>
            </a:br>
            <a:endParaRPr lang="bg-BG" sz="3300" cap="all">
              <a:cs typeface="Calibri Light"/>
            </a:endParaRPr>
          </a:p>
        </p:txBody>
      </p:sp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30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311ECD36-ADF8-2D49-59A5-F9004BBC36AD}"/>
              </a:ext>
            </a:extLst>
          </p:cNvPr>
          <p:cNvSpPr txBox="1"/>
          <p:nvPr/>
        </p:nvSpPr>
        <p:spPr>
          <a:xfrm>
            <a:off x="565150" y="1562100"/>
            <a:ext cx="4635500" cy="2159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bg-BG" cap="all" dirty="0">
                <a:latin typeface="Corbel"/>
              </a:rPr>
              <a:t>Начален Формуляр</a:t>
            </a:r>
            <a:endParaRPr lang="bg-BG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bg-BG" cap="all" dirty="0">
                <a:latin typeface="Corbel"/>
              </a:rPr>
              <a:t>Формуляри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bg-BG" cap="all" dirty="0">
                <a:latin typeface="Corbel"/>
              </a:rPr>
              <a:t>Заявки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bg-BG" cap="all" dirty="0">
                <a:latin typeface="Corbel"/>
              </a:rPr>
              <a:t>Отчети</a:t>
            </a:r>
            <a:endParaRPr lang="en-US" dirty="0">
              <a:ea typeface="+mn-lt"/>
              <a:cs typeface="+mn-lt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bg-BG" cap="all" dirty="0">
                <a:latin typeface="Corbel"/>
              </a:rPr>
              <a:t>Релации</a:t>
            </a:r>
            <a:endParaRPr lang="bg-BG" dirty="0"/>
          </a:p>
        </p:txBody>
      </p:sp>
      <p:pic>
        <p:nvPicPr>
          <p:cNvPr id="14" name="Картина 22">
            <a:extLst>
              <a:ext uri="{FF2B5EF4-FFF2-40B4-BE49-F238E27FC236}">
                <a16:creationId xmlns:a16="http://schemas.microsoft.com/office/drawing/2014/main" id="{EC1BAB1C-E5A9-53D0-531E-A8713342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11" y="31751"/>
            <a:ext cx="2533627" cy="6781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09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22">
            <a:extLst>
              <a:ext uri="{FF2B5EF4-FFF2-40B4-BE49-F238E27FC236}">
                <a16:creationId xmlns:a16="http://schemas.microsoft.com/office/drawing/2014/main" id="{60EB4EC7-96BB-D7B3-393D-64551F1B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442"/>
            <a:ext cx="12026900" cy="68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1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87A2860C-7B46-0AFB-51B2-7D1980EF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-668"/>
            <a:ext cx="10439400" cy="6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3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84EEA0C9-69E7-4F9F-2F8F-91CAA9A2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-313"/>
            <a:ext cx="10401299" cy="68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FE236C6B-BBDE-CBD6-6743-3E372AE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32"/>
            <a:ext cx="9569449" cy="68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1F0F3"/>
      </a:lt2>
      <a:accent1>
        <a:srgbClr val="9DA742"/>
      </a:accent1>
      <a:accent2>
        <a:srgbClr val="B18C3B"/>
      </a:accent2>
      <a:accent3>
        <a:srgbClr val="C36C4D"/>
      </a:accent3>
      <a:accent4>
        <a:srgbClr val="B13B4D"/>
      </a:accent4>
      <a:accent5>
        <a:srgbClr val="C34D90"/>
      </a:accent5>
      <a:accent6>
        <a:srgbClr val="B13BAF"/>
      </a:accent6>
      <a:hlink>
        <a:srgbClr val="C0427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Office PowerPoint</Application>
  <PresentationFormat>Widescreen</PresentationFormat>
  <Paragraphs>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PunchcardVTI</vt:lpstr>
      <vt:lpstr>Презентация на проект:  В помощ на инфлуенсъра   </vt:lpstr>
      <vt:lpstr>Съдържание:         </vt:lpstr>
      <vt:lpstr>Описание на проекта  </vt:lpstr>
      <vt:lpstr>Екип и разпределение   </vt:lpstr>
      <vt:lpstr>Представяне на Базата данни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Заявки     </vt:lpstr>
      <vt:lpstr>PowerPoint Presentation</vt:lpstr>
      <vt:lpstr>PowerPoint Presentation</vt:lpstr>
      <vt:lpstr>PowerPoint Presentation</vt:lpstr>
      <vt:lpstr>PowerPoint Presentation</vt:lpstr>
      <vt:lpstr>Отчети    </vt:lpstr>
      <vt:lpstr>PowerPoint Presentation</vt:lpstr>
      <vt:lpstr>PowerPoint Presentation</vt:lpstr>
      <vt:lpstr>PowerPoint Presentation</vt:lpstr>
      <vt:lpstr>PowerPoint Presentation</vt:lpstr>
      <vt:lpstr>Релации (UML)    </vt:lpstr>
      <vt:lpstr>PowerPoint Presentation</vt:lpstr>
      <vt:lpstr> Потребителски интерфейс  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2003-g-16@mg-babatonka.bg</cp:lastModifiedBy>
  <cp:revision>363</cp:revision>
  <dcterms:created xsi:type="dcterms:W3CDTF">2022-04-19T09:06:44Z</dcterms:created>
  <dcterms:modified xsi:type="dcterms:W3CDTF">2022-04-26T07:35:54Z</dcterms:modified>
</cp:coreProperties>
</file>