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12"/>
  </p:notesMasterIdLst>
  <p:handoutMasterIdLst>
    <p:handoutMasterId r:id="rId13"/>
  </p:handoutMasterIdLst>
  <p:sldIdLst>
    <p:sldId id="257" r:id="rId3"/>
    <p:sldId id="258" r:id="rId4"/>
    <p:sldId id="268" r:id="rId5"/>
    <p:sldId id="269" r:id="rId6"/>
    <p:sldId id="272" r:id="rId7"/>
    <p:sldId id="278" r:id="rId8"/>
    <p:sldId id="275" r:id="rId9"/>
    <p:sldId id="273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6" autoAdjust="0"/>
    <p:restoredTop sz="64426" autoAdjust="0"/>
  </p:normalViewPr>
  <p:slideViewPr>
    <p:cSldViewPr snapToGrid="0">
      <p:cViewPr varScale="1">
        <p:scale>
          <a:sx n="67" d="100"/>
          <a:sy n="67" d="100"/>
        </p:scale>
        <p:origin x="22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77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C66D5-35F2-4B2B-B66A-28018F619124}" type="datetimeFigureOut">
              <a:rPr lang="en-US" smtClean="0"/>
              <a:t>5/14/19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73D5-63C2-4933-B970-D96552757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81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B7E8A-1102-47A1-B1C3-36AE88809383}" type="datetimeFigureOut">
              <a:rPr lang="en-US" smtClean="0"/>
              <a:t>5/14/19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11EAB-687D-4AE4-B775-678A923E9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0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3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801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12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1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324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048" y="0"/>
            <a:ext cx="12188952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56115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12610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5DE3B5DE-687E-4601-9C25-48F7ABE0D7C5}" type="datetime1">
              <a:rPr lang="en-US" smtClean="0"/>
              <a:t>5/14/19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BFD467DE-D084-42AA-B27F-22F6084CB8BB}" type="datetime1">
              <a:rPr lang="en-US" smtClean="0"/>
              <a:t>5/14/19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3782E027-C2A0-4932-A761-986BAD82B671}" type="datetime1">
              <a:rPr lang="en-US" smtClean="0"/>
              <a:t>5/14/19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2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96AC42F1-294F-4AFB-8F78-2EF579F09459}" type="datetime1">
              <a:rPr lang="en-US" smtClean="0"/>
              <a:t>5/14/19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1580A6EB-69F5-4723-B5E3-A6D9E36A957A}" type="datetime1">
              <a:rPr lang="en-US" smtClean="0"/>
              <a:t>5/14/19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0FB02ED0-9CAE-481B-8D1D-B242F0282967}" type="datetime1">
              <a:rPr lang="en-US" smtClean="0"/>
              <a:t>5/14/19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696AB3F-7B84-45BD-A122-497866A73F4B}" type="datetime1">
              <a:rPr lang="en-US" smtClean="0"/>
              <a:t>5/14/19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6395E536-1457-4CE4-8497-197239F05587}" type="datetime1">
              <a:rPr lang="en-US" smtClean="0"/>
              <a:t>5/14/19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A4AF2F65-2726-4707-A7A6-DE21D14E80C5}" type="datetime1">
              <a:rPr lang="en-US" smtClean="0"/>
              <a:t>5/14/19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1FA85564-6B99-4FC4-9CE3-22E750398B2E}" type="datetime1">
              <a:rPr lang="en-US" smtClean="0"/>
              <a:t>5/14/19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2BCD2BEA-7F40-407D-B082-13022E8B2C99}" type="datetime1">
              <a:rPr lang="en-US" smtClean="0"/>
              <a:t>5/14/19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12188952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lvl="0" algn="ctr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CA734DBA-6852-4C6A-AB8B-E28C0C52CB53}" type="datetime1">
              <a:rPr lang="en-US" smtClean="0"/>
              <a:t>5/14/19</a:t>
            </a:fld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0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xamarin.com/samples/tag/Xamarin.Form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raighteight/SpecFlow-VS-Mac-Integratio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pecflow.org/documentation/Reportin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ppcenter/test-cloud/uitest/cheatsheet" TargetMode="External"/><Relationship Id="rId7" Type="http://schemas.openxmlformats.org/officeDocument/2006/relationships/hyperlink" Target="https://specflow.org/documentation/" TargetMode="External"/><Relationship Id="rId2" Type="http://schemas.openxmlformats.org/officeDocument/2006/relationships/hyperlink" Target="https://developer.xamarin.com/samples/tag/Xamarin.Form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appcenter/migration/test-cloud/" TargetMode="External"/><Relationship Id="rId5" Type="http://schemas.openxmlformats.org/officeDocument/2006/relationships/hyperlink" Target="https://specflow.org/documentation/Reporting/" TargetMode="External"/><Relationship Id="rId4" Type="http://schemas.openxmlformats.org/officeDocument/2006/relationships/hyperlink" Target="https://robgibbens.com/bdd-tests-with-xamarin-uitest-and-specflow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Jenny Li Sr Consultant II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latin typeface="Calibri" panose="020F0502020204030204" pitchFamily="34" charset="0"/>
              </a:rPr>
              <a:t>Introduction to Xamarin Mobile UI Automation </a:t>
            </a:r>
            <a:br>
              <a:rPr lang="en-US" altLang="zh-TW" dirty="0">
                <a:latin typeface="Calibri" panose="020F0502020204030204" pitchFamily="34" charset="0"/>
              </a:rPr>
            </a:br>
            <a:r>
              <a:rPr lang="en-US" altLang="zh-TW" dirty="0">
                <a:latin typeface="Calibri" panose="020F0502020204030204" pitchFamily="34" charset="0"/>
              </a:rPr>
              <a:t>using </a:t>
            </a:r>
            <a:r>
              <a:rPr lang="en-US" altLang="zh-TW" dirty="0" err="1">
                <a:latin typeface="Calibri" panose="020F0502020204030204" pitchFamily="34" charset="0"/>
              </a:rPr>
              <a:t>Xamarin.UITest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8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38200" y="2306472"/>
            <a:ext cx="10515600" cy="387049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Prepare the demo app</a:t>
            </a:r>
          </a:p>
          <a:p>
            <a:pPr lvl="0"/>
            <a:r>
              <a:rPr lang="en-US" dirty="0"/>
              <a:t>Add </a:t>
            </a:r>
            <a:r>
              <a:rPr lang="en-US" dirty="0" err="1"/>
              <a:t>Xamarin.UITest</a:t>
            </a:r>
            <a:r>
              <a:rPr lang="en-US" dirty="0"/>
              <a:t> test project</a:t>
            </a:r>
          </a:p>
          <a:p>
            <a:pPr lvl="0"/>
            <a:r>
              <a:rPr lang="en-US" dirty="0"/>
              <a:t>Create test in Unit Test style</a:t>
            </a:r>
          </a:p>
          <a:p>
            <a:pPr lvl="0"/>
            <a:r>
              <a:rPr lang="en-US" dirty="0"/>
              <a:t>Bring </a:t>
            </a:r>
            <a:r>
              <a:rPr lang="en-US" dirty="0" err="1"/>
              <a:t>SpecFlow</a:t>
            </a:r>
            <a:r>
              <a:rPr lang="en-US" dirty="0"/>
              <a:t> into play</a:t>
            </a:r>
          </a:p>
          <a:p>
            <a:pPr lvl="0"/>
            <a:r>
              <a:rPr lang="en-US" dirty="0"/>
              <a:t>Test Execution</a:t>
            </a:r>
          </a:p>
          <a:p>
            <a:pPr lvl="0"/>
            <a:r>
              <a:rPr lang="en-US" dirty="0"/>
              <a:t>Optimization</a:t>
            </a:r>
          </a:p>
          <a:p>
            <a:pPr lvl="0"/>
            <a:r>
              <a:rPr lang="en-US" dirty="0"/>
              <a:t>Resources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44311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701161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Visual Studio on Mac</a:t>
            </a:r>
          </a:p>
          <a:p>
            <a:r>
              <a:rPr lang="en-US" dirty="0"/>
              <a:t>Cross-platform Xamarin Form project</a:t>
            </a:r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https://developer.xamarin.com/samples/tag/Xamarin.Forms/</a:t>
            </a:r>
            <a:endParaRPr lang="en-US" sz="2400" dirty="0"/>
          </a:p>
          <a:p>
            <a:endParaRPr lang="en-US" dirty="0"/>
          </a:p>
          <a:p>
            <a:r>
              <a:rPr lang="en-US" dirty="0"/>
              <a:t>Android: Disable “Use Shared Mono Runtime”</a:t>
            </a:r>
          </a:p>
          <a:p>
            <a:r>
              <a:rPr lang="en-US" dirty="0"/>
              <a:t>iOS: </a:t>
            </a:r>
          </a:p>
          <a:p>
            <a:pPr lvl="1"/>
            <a:r>
              <a:rPr lang="en-US" dirty="0" err="1"/>
              <a:t>Xamarin.TestCloud.Agent</a:t>
            </a:r>
            <a:r>
              <a:rPr lang="en-US" dirty="0"/>
              <a:t> NuGet package</a:t>
            </a:r>
          </a:p>
          <a:p>
            <a:pPr lvl="1"/>
            <a:r>
              <a:rPr lang="en-US" dirty="0"/>
              <a:t>Initialize the agent in debug build in </a:t>
            </a:r>
            <a:r>
              <a:rPr lang="en-US" dirty="0" err="1"/>
              <a:t>AppDelegate</a:t>
            </a:r>
            <a:r>
              <a:rPr lang="en-US" dirty="0"/>
              <a:t> class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0D6A88"/>
                </a:solidFill>
                <a:latin typeface="Menlo" panose="020B0609030804020204" pitchFamily="49" charset="0"/>
              </a:rPr>
              <a:t>#if ENABLE_TEST_CLOUD</a:t>
            </a:r>
          </a:p>
          <a:p>
            <a:pPr marL="914400" lvl="2" indent="0">
              <a:buNone/>
            </a:pP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Xamarin.Calabash.Start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0D6A88"/>
                </a:solidFill>
                <a:latin typeface="Menlo" panose="020B0609030804020204" pitchFamily="49" charset="0"/>
              </a:rPr>
              <a:t>#endif</a:t>
            </a:r>
          </a:p>
          <a:p>
            <a:pPr lvl="1"/>
            <a:r>
              <a:rPr lang="en-US" sz="2800" dirty="0"/>
              <a:t>Add compiler directive 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Prepare Demo App</a:t>
            </a: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0" y="-12446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0" y="33273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6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Xamarin.UITest</a:t>
            </a:r>
            <a:r>
              <a:rPr lang="en-US" dirty="0"/>
              <a:t> Test Project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7296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838200" y="1701161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 err="1"/>
              <a:t>Xamarin.UITest</a:t>
            </a:r>
            <a:r>
              <a:rPr lang="en-US" sz="2000" dirty="0"/>
              <a:t> requires </a:t>
            </a:r>
            <a:r>
              <a:rPr lang="en-US" sz="2000" dirty="0" err="1"/>
              <a:t>NUnit</a:t>
            </a:r>
            <a:r>
              <a:rPr lang="en-US" sz="2000" dirty="0"/>
              <a:t> 2.6.3 or 2.6.4 to run tests. </a:t>
            </a:r>
            <a:r>
              <a:rPr lang="en-US" sz="2000" dirty="0" err="1"/>
              <a:t>Xamarin.UITest</a:t>
            </a:r>
            <a:r>
              <a:rPr lang="en-US" sz="2000" dirty="0"/>
              <a:t> is not compatible with </a:t>
            </a:r>
            <a:r>
              <a:rPr lang="en-US" sz="2000" dirty="0" err="1"/>
              <a:t>NUnit</a:t>
            </a:r>
            <a:r>
              <a:rPr lang="en-US" sz="2000" dirty="0"/>
              <a:t> 3.x.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9660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AutomationId</a:t>
            </a:r>
            <a:r>
              <a:rPr lang="en-US" sz="2000" dirty="0"/>
              <a:t>: enable cross </a:t>
            </a:r>
            <a:r>
              <a:rPr lang="en-US" sz="2000" dirty="0" err="1"/>
              <a:t>plantform</a:t>
            </a:r>
            <a:endParaRPr lang="en-US" sz="2000" dirty="0"/>
          </a:p>
          <a:p>
            <a:pPr marL="457200" lvl="1" indent="0">
              <a:buNone/>
            </a:pPr>
            <a:r>
              <a:rPr lang="en-US" sz="1600" b="1" dirty="0" err="1"/>
              <a:t>app.Tap</a:t>
            </a:r>
            <a:r>
              <a:rPr lang="en-US" sz="1600" b="1" dirty="0"/>
              <a:t>(c =&gt; </a:t>
            </a:r>
            <a:r>
              <a:rPr lang="en-US" sz="1600" b="1" dirty="0" err="1"/>
              <a:t>c.Marked</a:t>
            </a:r>
            <a:r>
              <a:rPr lang="en-US" sz="1600" b="1" dirty="0"/>
              <a:t>(”</a:t>
            </a:r>
            <a:r>
              <a:rPr lang="en-US" sz="1600" b="1" dirty="0" err="1"/>
              <a:t>TodoSave</a:t>
            </a:r>
            <a:r>
              <a:rPr lang="en-US" sz="1600" b="1" dirty="0"/>
              <a:t>") )</a:t>
            </a:r>
          </a:p>
          <a:p>
            <a:endParaRPr lang="en-US" sz="2000" dirty="0"/>
          </a:p>
          <a:p>
            <a:pPr lvl="1"/>
            <a:r>
              <a:rPr lang="en-US" sz="2000" dirty="0"/>
              <a:t> in </a:t>
            </a:r>
            <a:r>
              <a:rPr lang="en-US" sz="2000" dirty="0" err="1"/>
              <a:t>xaml</a:t>
            </a:r>
            <a:r>
              <a:rPr lang="en-US" sz="2000" dirty="0"/>
              <a:t> file</a:t>
            </a:r>
          </a:p>
          <a:p>
            <a:pPr marL="914400" lvl="2" indent="0">
              <a:buNone/>
            </a:pPr>
            <a:r>
              <a:rPr lang="en-US" sz="1600" b="1" dirty="0"/>
              <a:t>&lt;Button </a:t>
            </a:r>
            <a:r>
              <a:rPr lang="en-US" sz="1600" b="1" dirty="0" err="1"/>
              <a:t>x:Name</a:t>
            </a:r>
            <a:r>
              <a:rPr lang="en-US" sz="1600" b="1" dirty="0"/>
              <a:t>="b" </a:t>
            </a:r>
            <a:r>
              <a:rPr lang="en-US" sz="1600" b="1" dirty="0" err="1">
                <a:highlight>
                  <a:srgbClr val="FFFF00"/>
                </a:highlight>
              </a:rPr>
              <a:t>AutomationId</a:t>
            </a:r>
            <a:r>
              <a:rPr lang="en-US" sz="1600" b="1" dirty="0">
                <a:highlight>
                  <a:srgbClr val="FFFF00"/>
                </a:highlight>
              </a:rPr>
              <a:t>="</a:t>
            </a:r>
            <a:r>
              <a:rPr lang="en-US" sz="1600" b="1" dirty="0" err="1">
                <a:highlight>
                  <a:srgbClr val="FFFF00"/>
                </a:highlight>
              </a:rPr>
              <a:t>MyButton</a:t>
            </a:r>
            <a:r>
              <a:rPr lang="en-US" sz="1600" b="1" dirty="0">
                <a:highlight>
                  <a:srgbClr val="FFFF00"/>
                </a:highlight>
              </a:rPr>
              <a:t>" </a:t>
            </a:r>
            <a:r>
              <a:rPr lang="en-US" sz="1600" b="1" dirty="0"/>
              <a:t>Text="Click me"/&gt;</a:t>
            </a:r>
          </a:p>
          <a:p>
            <a:pPr marL="914400" lvl="2" indent="0">
              <a:buNone/>
            </a:pPr>
            <a:r>
              <a:rPr lang="en-US" sz="1600" b="1" dirty="0"/>
              <a:t>&lt;Label </a:t>
            </a:r>
            <a:r>
              <a:rPr lang="en-US" sz="1600" b="1" dirty="0" err="1"/>
              <a:t>x:Name</a:t>
            </a:r>
            <a:r>
              <a:rPr lang="en-US" sz="1600" b="1" dirty="0"/>
              <a:t>="l" </a:t>
            </a:r>
            <a:r>
              <a:rPr lang="en-US" sz="1600" b="1" dirty="0" err="1">
                <a:highlight>
                  <a:srgbClr val="FFFF00"/>
                </a:highlight>
              </a:rPr>
              <a:t>AutomationId</a:t>
            </a:r>
            <a:r>
              <a:rPr lang="en-US" sz="1600" b="1" dirty="0">
                <a:highlight>
                  <a:srgbClr val="FFFF00"/>
                </a:highlight>
              </a:rPr>
              <a:t>="</a:t>
            </a:r>
            <a:r>
              <a:rPr lang="en-US" sz="1600" b="1" dirty="0" err="1">
                <a:highlight>
                  <a:srgbClr val="FFFF00"/>
                </a:highlight>
              </a:rPr>
              <a:t>MyLabel</a:t>
            </a:r>
            <a:r>
              <a:rPr lang="en-US" sz="1600" b="1" dirty="0">
                <a:highlight>
                  <a:srgbClr val="FFFF00"/>
                </a:highlight>
              </a:rPr>
              <a:t>" </a:t>
            </a:r>
            <a:r>
              <a:rPr lang="en-US" sz="1600" b="1" dirty="0"/>
              <a:t>Text="Hello, </a:t>
            </a:r>
            <a:r>
              <a:rPr lang="en-US" sz="1600" b="1" dirty="0" err="1"/>
              <a:t>Xamarin.Forms</a:t>
            </a:r>
            <a:r>
              <a:rPr lang="en-US" sz="1600" b="1" dirty="0"/>
              <a:t>!" /&gt;</a:t>
            </a:r>
          </a:p>
          <a:p>
            <a:pPr marL="914400" lvl="2" indent="0">
              <a:buNone/>
            </a:pPr>
            <a:r>
              <a:rPr lang="en-US" sz="1600" b="1" dirty="0"/>
              <a:t> &lt;Button Text="Save" Clicked="</a:t>
            </a:r>
            <a:r>
              <a:rPr lang="en-US" sz="1600" b="1" dirty="0" err="1"/>
              <a:t>OnSaveClicked</a:t>
            </a:r>
            <a:r>
              <a:rPr lang="en-US" sz="1600" b="1" dirty="0"/>
              <a:t>" </a:t>
            </a:r>
            <a:r>
              <a:rPr lang="en-US" sz="1600" b="1" dirty="0" err="1">
                <a:highlight>
                  <a:srgbClr val="FFFF00"/>
                </a:highlight>
              </a:rPr>
              <a:t>AutomationId</a:t>
            </a:r>
            <a:r>
              <a:rPr lang="en-US" sz="1600" b="1" dirty="0">
                <a:highlight>
                  <a:srgbClr val="FFFF00"/>
                </a:highlight>
              </a:rPr>
              <a:t>="</a:t>
            </a:r>
            <a:r>
              <a:rPr lang="en-US" sz="1600" b="1" dirty="0" err="1">
                <a:highlight>
                  <a:srgbClr val="FFFF00"/>
                </a:highlight>
              </a:rPr>
              <a:t>TodoSave</a:t>
            </a:r>
            <a:r>
              <a:rPr lang="en-US" sz="1600" b="1" dirty="0"/>
              <a:t>"/&gt; </a:t>
            </a:r>
          </a:p>
          <a:p>
            <a:pPr marL="914400" lvl="2" indent="0">
              <a:buNone/>
            </a:pPr>
            <a:endParaRPr lang="en-US" sz="1600" dirty="0"/>
          </a:p>
          <a:p>
            <a:pPr lvl="1"/>
            <a:r>
              <a:rPr lang="en-US" sz="2000" dirty="0"/>
              <a:t>In </a:t>
            </a:r>
            <a:r>
              <a:rPr lang="en-US" sz="2000" dirty="0" err="1"/>
              <a:t>cs</a:t>
            </a:r>
            <a:r>
              <a:rPr lang="en-US" sz="2000" dirty="0"/>
              <a:t> file</a:t>
            </a:r>
          </a:p>
          <a:p>
            <a:pPr marL="914400" lvl="2" indent="0">
              <a:buNone/>
            </a:pPr>
            <a:r>
              <a:rPr lang="en-US" sz="1600" dirty="0"/>
              <a:t> </a:t>
            </a:r>
            <a:r>
              <a:rPr lang="en-US" sz="1600" b="1" i="1" dirty="0"/>
              <a:t>   </a:t>
            </a:r>
            <a:r>
              <a:rPr lang="en-US" sz="1600" b="1" i="1" dirty="0" err="1"/>
              <a:t>var</a:t>
            </a:r>
            <a:r>
              <a:rPr lang="en-US" sz="1600" b="1" i="1" dirty="0"/>
              <a:t> </a:t>
            </a:r>
            <a:r>
              <a:rPr lang="en-US" sz="1600" b="1" i="1" dirty="0" err="1"/>
              <a:t>cancelButton</a:t>
            </a:r>
            <a:r>
              <a:rPr lang="en-US" sz="1600" b="1" i="1" dirty="0"/>
              <a:t> = new Button { Text = "Cancel", </a:t>
            </a:r>
            <a:r>
              <a:rPr lang="en-US" sz="1600" b="1" i="1" dirty="0" err="1"/>
              <a:t>AutomationId</a:t>
            </a:r>
            <a:r>
              <a:rPr lang="en-US" sz="1600" b="1" i="1" dirty="0"/>
              <a:t> = "</a:t>
            </a:r>
            <a:r>
              <a:rPr lang="en-US" sz="1600" b="1" i="1" dirty="0" err="1"/>
              <a:t>ToDoCancel</a:t>
            </a:r>
            <a:r>
              <a:rPr lang="en-US" sz="1600" b="1" i="1" dirty="0"/>
              <a:t>" }; </a:t>
            </a:r>
          </a:p>
          <a:p>
            <a:endParaRPr lang="en-US" sz="2000" dirty="0"/>
          </a:p>
          <a:p>
            <a:r>
              <a:rPr lang="en-US" sz="2000" dirty="0" err="1"/>
              <a:t>App.Repl</a:t>
            </a:r>
            <a:r>
              <a:rPr lang="en-US" sz="2000" dirty="0"/>
              <a:t>(): read-</a:t>
            </a:r>
            <a:r>
              <a:rPr lang="en-US" sz="2000" dirty="0" err="1"/>
              <a:t>eval</a:t>
            </a:r>
            <a:r>
              <a:rPr lang="en-US" sz="2000" dirty="0"/>
              <a:t>-print-loop</a:t>
            </a:r>
          </a:p>
          <a:p>
            <a:r>
              <a:rPr lang="en-US" sz="2000" dirty="0" err="1"/>
              <a:t>App.Flash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Create Test in Unit Test Style</a:t>
            </a:r>
          </a:p>
        </p:txBody>
      </p:sp>
    </p:spTree>
    <p:extLst>
      <p:ext uri="{BB962C8B-B14F-4D97-AF65-F5344CB8AC3E}">
        <p14:creationId xmlns:p14="http://schemas.microsoft.com/office/powerpoint/2010/main" val="18168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Bring </a:t>
            </a:r>
            <a:r>
              <a:rPr lang="en-US" dirty="0" err="1"/>
              <a:t>SpecFlow</a:t>
            </a:r>
            <a:r>
              <a:rPr lang="en-US" dirty="0"/>
              <a:t> into Play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7296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838200" y="1701161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BDD</a:t>
            </a:r>
          </a:p>
          <a:p>
            <a:pPr lvl="1"/>
            <a:r>
              <a:rPr lang="en-US" sz="2000" dirty="0" err="1"/>
              <a:t>Specflow</a:t>
            </a:r>
            <a:r>
              <a:rPr lang="en-US" sz="2000" dirty="0"/>
              <a:t> 2.4.1</a:t>
            </a:r>
          </a:p>
          <a:p>
            <a:pPr lvl="1"/>
            <a:r>
              <a:rPr lang="en-US" sz="2000" dirty="0" err="1"/>
              <a:t>Specflow.Nunit</a:t>
            </a:r>
            <a:r>
              <a:rPr lang="en-US" sz="2000" dirty="0"/>
              <a:t> 2.4.1</a:t>
            </a:r>
          </a:p>
          <a:p>
            <a:pPr lvl="1"/>
            <a:r>
              <a:rPr lang="en-US" sz="2000" dirty="0"/>
              <a:t>Visual Studio on Mac IDE Extension</a:t>
            </a:r>
          </a:p>
          <a:p>
            <a:pPr lvl="1"/>
            <a:r>
              <a:rPr lang="en-US" sz="2000" dirty="0">
                <a:hlinkClick r:id="rId3"/>
              </a:rPr>
              <a:t>https://github.com/straighteight/SpecFlow-VS-Mac-Integration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4981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 Studio IDE</a:t>
            </a:r>
          </a:p>
          <a:p>
            <a:r>
              <a:rPr lang="en-US" dirty="0">
                <a:hlinkClick r:id="rId2"/>
              </a:rPr>
              <a:t>Nunit Console and SpecFlow html Report generator</a:t>
            </a:r>
            <a:endParaRPr lang="en-US" dirty="0"/>
          </a:p>
          <a:p>
            <a:r>
              <a:rPr lang="en-US" dirty="0"/>
              <a:t>App Center</a:t>
            </a:r>
          </a:p>
          <a:p>
            <a:pPr lvl="1"/>
            <a:r>
              <a:rPr lang="en-US" dirty="0"/>
              <a:t>Locally via </a:t>
            </a:r>
            <a:r>
              <a:rPr lang="en-US" dirty="0" err="1"/>
              <a:t>appcenter</a:t>
            </a:r>
            <a:r>
              <a:rPr lang="en-US" dirty="0"/>
              <a:t> cli</a:t>
            </a:r>
          </a:p>
          <a:p>
            <a:pPr lvl="1"/>
            <a:r>
              <a:rPr lang="en-US" dirty="0"/>
              <a:t>In the Pipeline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execution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44067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Framework</a:t>
            </a:r>
          </a:p>
          <a:p>
            <a:pPr lvl="1"/>
            <a:r>
              <a:rPr lang="en-US" dirty="0"/>
              <a:t>Base classes</a:t>
            </a:r>
          </a:p>
          <a:p>
            <a:pPr lvl="1"/>
            <a:r>
              <a:rPr lang="en-US" dirty="0"/>
              <a:t>Customization, code optimization </a:t>
            </a:r>
          </a:p>
          <a:p>
            <a:pPr lvl="2"/>
            <a:r>
              <a:rPr lang="en-US" dirty="0"/>
              <a:t>e.g. combine wait, </a:t>
            </a:r>
            <a:r>
              <a:rPr lang="en-US" dirty="0" err="1"/>
              <a:t>entertext</a:t>
            </a:r>
            <a:r>
              <a:rPr lang="en-US" dirty="0"/>
              <a:t> and </a:t>
            </a:r>
            <a:r>
              <a:rPr lang="en-US" dirty="0" err="1"/>
              <a:t>dismisskeyboard</a:t>
            </a:r>
            <a:r>
              <a:rPr lang="en-US" dirty="0"/>
              <a:t> into a single function</a:t>
            </a:r>
          </a:p>
          <a:p>
            <a:pPr lvl="1"/>
            <a:r>
              <a:rPr lang="en-US" dirty="0"/>
              <a:t>Event hooks</a:t>
            </a:r>
          </a:p>
          <a:p>
            <a:pPr lvl="1"/>
            <a:r>
              <a:rPr lang="en-US" dirty="0"/>
              <a:t>Helper function</a:t>
            </a:r>
          </a:p>
          <a:p>
            <a:pPr lvl="1"/>
            <a:r>
              <a:rPr lang="en-US" dirty="0"/>
              <a:t>Config file driven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Page Objects </a:t>
            </a:r>
          </a:p>
          <a:p>
            <a:r>
              <a:rPr lang="en-US" dirty="0"/>
              <a:t>Independent</a:t>
            </a:r>
          </a:p>
          <a:p>
            <a:pPr lvl="1"/>
            <a:r>
              <a:rPr lang="en-US" dirty="0"/>
              <a:t>Test</a:t>
            </a:r>
          </a:p>
          <a:p>
            <a:pPr lvl="1"/>
            <a:r>
              <a:rPr lang="en-US" dirty="0"/>
              <a:t>Environment - data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Optimization</a:t>
            </a:r>
          </a:p>
        </p:txBody>
      </p:sp>
    </p:spTree>
    <p:extLst>
      <p:ext uri="{BB962C8B-B14F-4D97-AF65-F5344CB8AC3E}">
        <p14:creationId xmlns:p14="http://schemas.microsoft.com/office/powerpoint/2010/main" val="3262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>
                <a:hlinkClick r:id="rId2"/>
              </a:rPr>
              <a:t>Xamarin Forms Sample apps</a:t>
            </a:r>
            <a:endParaRPr lang="en-US" dirty="0"/>
          </a:p>
          <a:p>
            <a:r>
              <a:rPr lang="en-US" dirty="0">
                <a:hlinkClick r:id="rId3"/>
              </a:rPr>
              <a:t>Cheatsheet</a:t>
            </a:r>
          </a:p>
          <a:p>
            <a:r>
              <a:rPr lang="en-US" dirty="0">
                <a:hlinkClick r:id="rId4"/>
              </a:rPr>
              <a:t>BDD Tests using Xamarin.UITest and </a:t>
            </a:r>
            <a:r>
              <a:rPr lang="en-US" dirty="0" err="1">
                <a:hlinkClick r:id="rId4"/>
              </a:rPr>
              <a:t>SpecFlow</a:t>
            </a:r>
            <a:endParaRPr lang="en-US" dirty="0"/>
          </a:p>
          <a:p>
            <a:r>
              <a:rPr lang="en-US" dirty="0">
                <a:hlinkClick r:id="rId5"/>
              </a:rPr>
              <a:t>Html Report using Nunit Console and SpecFlow Report Generator</a:t>
            </a:r>
            <a:endParaRPr lang="en-US" dirty="0"/>
          </a:p>
          <a:p>
            <a:r>
              <a:rPr lang="en-US" dirty="0">
                <a:hlinkClick r:id="rId6"/>
              </a:rPr>
              <a:t>App Center</a:t>
            </a:r>
            <a:endParaRPr lang="en-US" dirty="0"/>
          </a:p>
          <a:p>
            <a:r>
              <a:rPr lang="en-US" dirty="0">
                <a:hlinkClick r:id="rId7"/>
              </a:rPr>
              <a:t>SpecFlow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56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3AA760-FEA7-44E2-BB85-0893DB8CD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neudesic_template</Template>
  <TotalTime>0</TotalTime>
  <Words>270</Words>
  <Application>Microsoft Macintosh PowerPoint</Application>
  <PresentationFormat>Widescreen</PresentationFormat>
  <Paragraphs>85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Century Gothic</vt:lpstr>
      <vt:lpstr>Menlo</vt:lpstr>
      <vt:lpstr>Times New Roman</vt:lpstr>
      <vt:lpstr>Wingdings</vt:lpstr>
      <vt:lpstr>Presentation level design</vt:lpstr>
      <vt:lpstr>Introduction to Xamarin Mobile UI Automation  using Xamarin.UITest</vt:lpstr>
      <vt:lpstr>Agenda</vt:lpstr>
      <vt:lpstr>Prepare Demo App</vt:lpstr>
      <vt:lpstr>Add Xamarin.UITest Test Project</vt:lpstr>
      <vt:lpstr>Create Test in Unit Test Style</vt:lpstr>
      <vt:lpstr>Bring SpecFlow into Play</vt:lpstr>
      <vt:lpstr>Test execution</vt:lpstr>
      <vt:lpstr>Optimization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2017-11-07T23:01:59Z</dcterms:created>
  <dcterms:modified xsi:type="dcterms:W3CDTF">2019-05-15T16:03:37Z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TC034605409991</vt:lpwstr>
  </property>
</Properties>
</file>