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9" r:id="rId4"/>
    <p:sldId id="260" r:id="rId5"/>
    <p:sldId id="264" r:id="rId6"/>
    <p:sldId id="261" r:id="rId7"/>
    <p:sldId id="263" r:id="rId8"/>
    <p:sldId id="262"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p:restoredTop sz="81497"/>
  </p:normalViewPr>
  <p:slideViewPr>
    <p:cSldViewPr snapToGrid="0" snapToObjects="1">
      <p:cViewPr varScale="1">
        <p:scale>
          <a:sx n="102" d="100"/>
          <a:sy n="102" d="100"/>
        </p:scale>
        <p:origin x="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F4A20-1BCB-9346-BF95-81BB6B517BCC}" type="datetimeFigureOut">
              <a:rPr lang="en-US" smtClean="0"/>
              <a:t>6/14/21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60BE8-4970-674E-BE9F-D8147F49DCD4}" type="slidenum">
              <a:rPr lang="en-US" smtClean="0"/>
              <a:t>‹#›</a:t>
            </a:fld>
            <a:endParaRPr lang="en-US"/>
          </a:p>
        </p:txBody>
      </p:sp>
    </p:spTree>
    <p:extLst>
      <p:ext uri="{BB962C8B-B14F-4D97-AF65-F5344CB8AC3E}">
        <p14:creationId xmlns:p14="http://schemas.microsoft.com/office/powerpoint/2010/main" val="242921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 you for attending this presentation!</a:t>
            </a:r>
          </a:p>
        </p:txBody>
      </p:sp>
      <p:sp>
        <p:nvSpPr>
          <p:cNvPr id="4" name="Slide Number Placeholder 3"/>
          <p:cNvSpPr>
            <a:spLocks noGrp="1"/>
          </p:cNvSpPr>
          <p:nvPr>
            <p:ph type="sldNum" sz="quarter" idx="5"/>
          </p:nvPr>
        </p:nvSpPr>
        <p:spPr/>
        <p:txBody>
          <a:bodyPr/>
          <a:lstStyle/>
          <a:p>
            <a:fld id="{00960BE8-4970-674E-BE9F-D8147F49DCD4}" type="slidenum">
              <a:rPr lang="en-US" smtClean="0"/>
              <a:t>1</a:t>
            </a:fld>
            <a:endParaRPr lang="en-US"/>
          </a:p>
        </p:txBody>
      </p:sp>
    </p:spTree>
    <p:extLst>
      <p:ext uri="{BB962C8B-B14F-4D97-AF65-F5344CB8AC3E}">
        <p14:creationId xmlns:p14="http://schemas.microsoft.com/office/powerpoint/2010/main" val="238170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that we’ve seen that we can create a new project with compose, how can we incorporate it into an existing project? </a:t>
            </a:r>
          </a:p>
          <a:p>
            <a:pPr marL="171450" indent="-171450">
              <a:buFontTx/>
              <a:buChar char="-"/>
            </a:pPr>
            <a:r>
              <a:rPr lang="en-US" dirty="0"/>
              <a:t>The level of difficulty of this totally depends on the structure of your current and existing project. If your project is in Java, it can work, but in addition to adding all the </a:t>
            </a:r>
            <a:r>
              <a:rPr lang="en-US" dirty="0" err="1"/>
              <a:t>gradle</a:t>
            </a:r>
            <a:r>
              <a:rPr lang="en-US" dirty="0"/>
              <a:t> dependencies for compose, you’ll also need to all the dependencies for </a:t>
            </a:r>
            <a:r>
              <a:rPr lang="en-US" dirty="0" err="1"/>
              <a:t>kotlin</a:t>
            </a:r>
            <a:r>
              <a:rPr lang="en-US" dirty="0"/>
              <a:t>. </a:t>
            </a:r>
          </a:p>
          <a:p>
            <a:pPr marL="171450" indent="-171450">
              <a:buFontTx/>
              <a:buChar char="-"/>
            </a:pPr>
            <a:r>
              <a:rPr lang="en-US" dirty="0"/>
              <a:t>I highly recommend creating a new jetpack compose project and taking a look at the dependencies they have and copy them over, just to make your life easier.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0960BE8-4970-674E-BE9F-D8147F49DCD4}" type="slidenum">
              <a:rPr lang="en-US" smtClean="0"/>
              <a:t>10</a:t>
            </a:fld>
            <a:endParaRPr lang="en-US"/>
          </a:p>
        </p:txBody>
      </p:sp>
    </p:spTree>
    <p:extLst>
      <p:ext uri="{BB962C8B-B14F-4D97-AF65-F5344CB8AC3E}">
        <p14:creationId xmlns:p14="http://schemas.microsoft.com/office/powerpoint/2010/main" val="389763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if we can put this into practice!</a:t>
            </a:r>
          </a:p>
        </p:txBody>
      </p:sp>
      <p:sp>
        <p:nvSpPr>
          <p:cNvPr id="4" name="Slide Number Placeholder 3"/>
          <p:cNvSpPr>
            <a:spLocks noGrp="1"/>
          </p:cNvSpPr>
          <p:nvPr>
            <p:ph type="sldNum" sz="quarter" idx="5"/>
          </p:nvPr>
        </p:nvSpPr>
        <p:spPr/>
        <p:txBody>
          <a:bodyPr/>
          <a:lstStyle/>
          <a:p>
            <a:fld id="{00960BE8-4970-674E-BE9F-D8147F49DCD4}" type="slidenum">
              <a:rPr lang="en-US" smtClean="0"/>
              <a:t>12</a:t>
            </a:fld>
            <a:endParaRPr lang="en-US"/>
          </a:p>
        </p:txBody>
      </p:sp>
    </p:spTree>
    <p:extLst>
      <p:ext uri="{BB962C8B-B14F-4D97-AF65-F5344CB8AC3E}">
        <p14:creationId xmlns:p14="http://schemas.microsoft.com/office/powerpoint/2010/main" val="176417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Rachelle Timm. I am a senior consultant here at </a:t>
            </a:r>
            <a:r>
              <a:rPr lang="en-US" dirty="0" err="1"/>
              <a:t>Neudesic</a:t>
            </a:r>
            <a:r>
              <a:rPr lang="en-US" dirty="0"/>
              <a:t>, doing a lot of mobile development work. My current project is an Android Native project, written with Java with the hope that we will move over to Kotlin some day. </a:t>
            </a:r>
          </a:p>
        </p:txBody>
      </p:sp>
      <p:sp>
        <p:nvSpPr>
          <p:cNvPr id="4" name="Slide Number Placeholder 3"/>
          <p:cNvSpPr>
            <a:spLocks noGrp="1"/>
          </p:cNvSpPr>
          <p:nvPr>
            <p:ph type="sldNum" sz="quarter" idx="5"/>
          </p:nvPr>
        </p:nvSpPr>
        <p:spPr/>
        <p:txBody>
          <a:bodyPr/>
          <a:lstStyle/>
          <a:p>
            <a:fld id="{00960BE8-4970-674E-BE9F-D8147F49DCD4}" type="slidenum">
              <a:rPr lang="en-US" smtClean="0"/>
              <a:t>2</a:t>
            </a:fld>
            <a:endParaRPr lang="en-US"/>
          </a:p>
        </p:txBody>
      </p:sp>
    </p:spTree>
    <p:extLst>
      <p:ext uri="{BB962C8B-B14F-4D97-AF65-F5344CB8AC3E}">
        <p14:creationId xmlns:p14="http://schemas.microsoft.com/office/powerpoint/2010/main" val="378392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what we’ll be exploring in this session. Today we will be talking about what Jetpack is, how jetpack works versus traditional UI development, what building a new project looks like with jetpack, and then finally how we incorporate Jetpack into an existing project. This will be more of a high level overview of what jetpack is, since it’s still in a beta stage and all items are subject to change.</a:t>
            </a:r>
          </a:p>
        </p:txBody>
      </p:sp>
      <p:sp>
        <p:nvSpPr>
          <p:cNvPr id="4" name="Slide Number Placeholder 3"/>
          <p:cNvSpPr>
            <a:spLocks noGrp="1"/>
          </p:cNvSpPr>
          <p:nvPr>
            <p:ph type="sldNum" sz="quarter" idx="5"/>
          </p:nvPr>
        </p:nvSpPr>
        <p:spPr/>
        <p:txBody>
          <a:bodyPr/>
          <a:lstStyle/>
          <a:p>
            <a:fld id="{00960BE8-4970-674E-BE9F-D8147F49DCD4}" type="slidenum">
              <a:rPr lang="en-US" smtClean="0"/>
              <a:t>3</a:t>
            </a:fld>
            <a:endParaRPr lang="en-US"/>
          </a:p>
        </p:txBody>
      </p:sp>
    </p:spTree>
    <p:extLst>
      <p:ext uri="{BB962C8B-B14F-4D97-AF65-F5344CB8AC3E}">
        <p14:creationId xmlns:p14="http://schemas.microsoft.com/office/powerpoint/2010/main" val="23931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a couple of tools you’ll need to have a successful project with Jetpack Compose</a:t>
            </a:r>
          </a:p>
          <a:p>
            <a:pPr marL="171450" indent="-171450">
              <a:buFontTx/>
              <a:buChar char="-"/>
            </a:pPr>
            <a:r>
              <a:rPr lang="en-US" dirty="0"/>
              <a:t>Android Studio Preview is a must because </a:t>
            </a:r>
            <a:r>
              <a:rPr lang="en-US" dirty="0" err="1"/>
              <a:t>JetPack</a:t>
            </a:r>
            <a:r>
              <a:rPr lang="en-US" dirty="0"/>
              <a:t> Compose is still in beta, this is a separate program from Android Studio</a:t>
            </a:r>
          </a:p>
          <a:p>
            <a:pPr marL="171450" indent="-171450">
              <a:buFontTx/>
              <a:buChar char="-"/>
            </a:pPr>
            <a:r>
              <a:rPr lang="en-US" dirty="0" err="1"/>
              <a:t>JetPack</a:t>
            </a:r>
            <a:r>
              <a:rPr lang="en-US" dirty="0"/>
              <a:t> Compose runs with the Kotlin Plugin, so make sure it’s installed on Android Studio/Android Studio Preview</a:t>
            </a:r>
          </a:p>
          <a:p>
            <a:pPr marL="171450" indent="-171450">
              <a:buFontTx/>
              <a:buChar char="-"/>
            </a:pPr>
            <a:r>
              <a:rPr lang="en-US" dirty="0"/>
              <a:t>Due to the fact it’s still in beta, exceptions are not helpful and to prevent your head banging against the wall due to frustration, </a:t>
            </a:r>
            <a:r>
              <a:rPr lang="en-US" dirty="0" err="1"/>
              <a:t>JetPack</a:t>
            </a:r>
            <a:r>
              <a:rPr lang="en-US" dirty="0"/>
              <a:t> requires patience. A lot of it. </a:t>
            </a:r>
          </a:p>
          <a:p>
            <a:pPr marL="171450" indent="-171450">
              <a:buFontTx/>
              <a:buChar char="-"/>
            </a:pPr>
            <a:r>
              <a:rPr lang="en-US" dirty="0"/>
              <a:t>Also, an understanding of Android Development would be beneficial.</a:t>
            </a:r>
          </a:p>
        </p:txBody>
      </p:sp>
      <p:sp>
        <p:nvSpPr>
          <p:cNvPr id="4" name="Slide Number Placeholder 3"/>
          <p:cNvSpPr>
            <a:spLocks noGrp="1"/>
          </p:cNvSpPr>
          <p:nvPr>
            <p:ph type="sldNum" sz="quarter" idx="5"/>
          </p:nvPr>
        </p:nvSpPr>
        <p:spPr/>
        <p:txBody>
          <a:bodyPr/>
          <a:lstStyle/>
          <a:p>
            <a:fld id="{00960BE8-4970-674E-BE9F-D8147F49DCD4}" type="slidenum">
              <a:rPr lang="en-US" smtClean="0"/>
              <a:t>4</a:t>
            </a:fld>
            <a:endParaRPr lang="en-US"/>
          </a:p>
        </p:txBody>
      </p:sp>
    </p:spTree>
    <p:extLst>
      <p:ext uri="{BB962C8B-B14F-4D97-AF65-F5344CB8AC3E}">
        <p14:creationId xmlns:p14="http://schemas.microsoft.com/office/powerpoint/2010/main" val="419310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dig into Jetpack, for those who do not know what Jetpack is, it’s a new way of developing UI with Android. Let me show you a sample project that comes built in with Android Studio Preview. </a:t>
            </a:r>
          </a:p>
          <a:p>
            <a:endParaRPr lang="en-US" dirty="0"/>
          </a:p>
          <a:p>
            <a:r>
              <a:rPr lang="en-US" dirty="0"/>
              <a:t>Here, in the same project, we’re exposed to some new syntax. As you can see, it’s also written in Kotlin. We also see some new annotations, notably the Composable Notation and the Preview notation. The Composable notation is the heart of the </a:t>
            </a:r>
            <a:r>
              <a:rPr lang="en-US" dirty="0" err="1"/>
              <a:t>JetPack</a:t>
            </a:r>
            <a:r>
              <a:rPr lang="en-US" dirty="0"/>
              <a:t> compose framework. Wherever composable is defined, that tells the compiler that this piece of code is actually a part of UI. If we do not add that composable notation, we may have some unintended results. </a:t>
            </a:r>
          </a:p>
          <a:p>
            <a:endParaRPr lang="en-US" dirty="0"/>
          </a:p>
          <a:p>
            <a:r>
              <a:rPr lang="en-US" dirty="0"/>
              <a:t>The preview annotation lets us see the UI in a somewhat ”hot reload” style</a:t>
            </a:r>
          </a:p>
          <a:p>
            <a:endParaRPr lang="en-US" dirty="0"/>
          </a:p>
          <a:p>
            <a:r>
              <a:rPr lang="en-US" dirty="0"/>
              <a:t>Fun fact, if we want to call composable functions, we must first call it from a composable! </a:t>
            </a:r>
            <a:br>
              <a:rPr lang="en-US" dirty="0"/>
            </a:br>
            <a:endParaRPr lang="en-US" dirty="0"/>
          </a:p>
        </p:txBody>
      </p:sp>
      <p:sp>
        <p:nvSpPr>
          <p:cNvPr id="4" name="Slide Number Placeholder 3"/>
          <p:cNvSpPr>
            <a:spLocks noGrp="1"/>
          </p:cNvSpPr>
          <p:nvPr>
            <p:ph type="sldNum" sz="quarter" idx="5"/>
          </p:nvPr>
        </p:nvSpPr>
        <p:spPr/>
        <p:txBody>
          <a:bodyPr/>
          <a:lstStyle/>
          <a:p>
            <a:fld id="{00960BE8-4970-674E-BE9F-D8147F49DCD4}" type="slidenum">
              <a:rPr lang="en-US" smtClean="0"/>
              <a:t>5</a:t>
            </a:fld>
            <a:endParaRPr lang="en-US"/>
          </a:p>
        </p:txBody>
      </p:sp>
    </p:spTree>
    <p:extLst>
      <p:ext uri="{BB962C8B-B14F-4D97-AF65-F5344CB8AC3E}">
        <p14:creationId xmlns:p14="http://schemas.microsoft.com/office/powerpoint/2010/main" val="30059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had a very short introductory lesson in Jetpack and now that we have seen a sample example of Jetpack from Android Studio, let’s take a look at how UI development is different from the traditional UI development we have today. Let’s start off with what we use today.</a:t>
            </a:r>
          </a:p>
        </p:txBody>
      </p:sp>
      <p:sp>
        <p:nvSpPr>
          <p:cNvPr id="4" name="Slide Number Placeholder 3"/>
          <p:cNvSpPr>
            <a:spLocks noGrp="1"/>
          </p:cNvSpPr>
          <p:nvPr>
            <p:ph type="sldNum" sz="quarter" idx="5"/>
          </p:nvPr>
        </p:nvSpPr>
        <p:spPr/>
        <p:txBody>
          <a:bodyPr/>
          <a:lstStyle/>
          <a:p>
            <a:fld id="{00960BE8-4970-674E-BE9F-D8147F49DCD4}" type="slidenum">
              <a:rPr lang="en-US" smtClean="0"/>
              <a:t>6</a:t>
            </a:fld>
            <a:endParaRPr lang="en-US"/>
          </a:p>
        </p:txBody>
      </p:sp>
    </p:spTree>
    <p:extLst>
      <p:ext uri="{BB962C8B-B14F-4D97-AF65-F5344CB8AC3E}">
        <p14:creationId xmlns:p14="http://schemas.microsoft.com/office/powerpoint/2010/main" val="311430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have two components when building a UI in a more traditional setting:</a:t>
            </a:r>
          </a:p>
          <a:p>
            <a:endParaRPr lang="en-US" dirty="0"/>
          </a:p>
          <a:p>
            <a:pPr marL="171450" indent="-171450">
              <a:buFontTx/>
              <a:buChar char="-"/>
            </a:pPr>
            <a:r>
              <a:rPr lang="en-US" dirty="0"/>
              <a:t>First, we have an XML file where we define our UI, how it looks like, styles, text, </a:t>
            </a:r>
            <a:r>
              <a:rPr lang="en-US" dirty="0" err="1"/>
              <a:t>etc</a:t>
            </a:r>
            <a:endParaRPr lang="en-US" dirty="0"/>
          </a:p>
          <a:p>
            <a:pPr marL="171450" indent="-171450">
              <a:buFontTx/>
              <a:buChar char="-"/>
            </a:pPr>
            <a:r>
              <a:rPr lang="en-US" dirty="0"/>
              <a:t>Then, we have either an Activity or a Fragment where we create the view. In this case, it’s an Activity and we are required to call </a:t>
            </a:r>
            <a:r>
              <a:rPr lang="en-US" dirty="0" err="1"/>
              <a:t>setContentView</a:t>
            </a:r>
            <a:r>
              <a:rPr lang="en-US" dirty="0"/>
              <a:t>. If we do not call this, no UI is shown.</a:t>
            </a:r>
          </a:p>
          <a:p>
            <a:pPr marL="171450" indent="-171450">
              <a:buFontTx/>
              <a:buChar char="-"/>
            </a:pPr>
            <a:r>
              <a:rPr lang="en-US" dirty="0"/>
              <a:t>In fragments, we have something similar, the system will call the </a:t>
            </a:r>
            <a:r>
              <a:rPr lang="en-US" dirty="0" err="1"/>
              <a:t>onCreateView</a:t>
            </a:r>
            <a:r>
              <a:rPr lang="en-US" dirty="0"/>
              <a:t> method in order to create the UI. </a:t>
            </a:r>
          </a:p>
          <a:p>
            <a:pPr marL="171450" indent="-171450">
              <a:buFontTx/>
              <a:buChar char="-"/>
            </a:pPr>
            <a:r>
              <a:rPr lang="en-US" dirty="0"/>
              <a:t>Seems like a lot of steps, no? That’s what we’re used to! We do this hundreds of times that we could do it in our sleep.</a:t>
            </a:r>
          </a:p>
          <a:p>
            <a:pPr marL="171450" indent="-171450">
              <a:buFontTx/>
              <a:buChar char="-"/>
            </a:pPr>
            <a:r>
              <a:rPr lang="en-US" dirty="0"/>
              <a:t>Now, let’s take a look at compose and see how they’re different!</a:t>
            </a:r>
          </a:p>
        </p:txBody>
      </p:sp>
      <p:sp>
        <p:nvSpPr>
          <p:cNvPr id="4" name="Slide Number Placeholder 3"/>
          <p:cNvSpPr>
            <a:spLocks noGrp="1"/>
          </p:cNvSpPr>
          <p:nvPr>
            <p:ph type="sldNum" sz="quarter" idx="5"/>
          </p:nvPr>
        </p:nvSpPr>
        <p:spPr/>
        <p:txBody>
          <a:bodyPr/>
          <a:lstStyle/>
          <a:p>
            <a:fld id="{00960BE8-4970-674E-BE9F-D8147F49DCD4}" type="slidenum">
              <a:rPr lang="en-US" smtClean="0"/>
              <a:t>7</a:t>
            </a:fld>
            <a:endParaRPr lang="en-US"/>
          </a:p>
        </p:txBody>
      </p:sp>
    </p:spTree>
    <p:extLst>
      <p:ext uri="{BB962C8B-B14F-4D97-AF65-F5344CB8AC3E}">
        <p14:creationId xmlns:p14="http://schemas.microsoft.com/office/powerpoint/2010/main" val="65015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couple things that we notice right off the bat:</a:t>
            </a:r>
          </a:p>
          <a:p>
            <a:pPr marL="171450" indent="-171450">
              <a:buFontTx/>
              <a:buChar char="-"/>
            </a:pPr>
            <a:r>
              <a:rPr lang="en-US" dirty="0"/>
              <a:t>No XML view, everything is now contained within the Activity! </a:t>
            </a:r>
          </a:p>
          <a:p>
            <a:pPr marL="171450" indent="-171450">
              <a:buFontTx/>
              <a:buChar char="-"/>
            </a:pPr>
            <a:r>
              <a:rPr lang="en-US" dirty="0"/>
              <a:t>You’ll see a couple of new annotations, Preview and Composable</a:t>
            </a:r>
          </a:p>
          <a:p>
            <a:pPr marL="171450" indent="-171450">
              <a:buFontTx/>
              <a:buChar char="-"/>
            </a:pPr>
            <a:r>
              <a:rPr lang="en-US" dirty="0"/>
              <a:t>You’ll also see that we declare the theme that we want to use here, right after </a:t>
            </a:r>
            <a:r>
              <a:rPr lang="en-US" dirty="0" err="1"/>
              <a:t>setContent</a:t>
            </a:r>
            <a:endParaRPr lang="en-US" dirty="0"/>
          </a:p>
          <a:p>
            <a:pPr marL="171450" indent="-171450">
              <a:buFontTx/>
              <a:buChar char="-"/>
            </a:pPr>
            <a:r>
              <a:rPr lang="en-US" dirty="0"/>
              <a:t>You’ll see it’s hard to tell what’s different, but let’s look at a more advanced example of compose. I’ll show you first what the app looks like with regular UI and how we can model that in compose. </a:t>
            </a:r>
          </a:p>
          <a:p>
            <a:pPr marL="628650" lvl="1" indent="-171450">
              <a:buFontTx/>
              <a:buChar char="-"/>
            </a:pPr>
            <a:r>
              <a:rPr lang="en-US" dirty="0"/>
              <a:t>This will be based on an older project that I’ve previously worked on, a To Do app.</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0960BE8-4970-674E-BE9F-D8147F49DCD4}" type="slidenum">
              <a:rPr lang="en-US" smtClean="0"/>
              <a:t>8</a:t>
            </a:fld>
            <a:endParaRPr lang="en-US"/>
          </a:p>
        </p:txBody>
      </p:sp>
    </p:spTree>
    <p:extLst>
      <p:ext uri="{BB962C8B-B14F-4D97-AF65-F5344CB8AC3E}">
        <p14:creationId xmlns:p14="http://schemas.microsoft.com/office/powerpoint/2010/main" val="139440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seen a simple example of the differences in UI, let’s look at how we can build a brand new project with compose.</a:t>
            </a:r>
          </a:p>
          <a:p>
            <a:endParaRPr lang="en-US" dirty="0"/>
          </a:p>
          <a:p>
            <a:r>
              <a:rPr lang="en-US" dirty="0"/>
              <a:t>Items you’ll need: </a:t>
            </a:r>
          </a:p>
          <a:p>
            <a:pPr marL="171450" indent="-171450">
              <a:buFontTx/>
              <a:buChar char="-"/>
            </a:pPr>
            <a:r>
              <a:rPr lang="en-US" dirty="0"/>
              <a:t>Android Studio Preview – it only works with the preview/canary version of android studio until it is stable</a:t>
            </a:r>
          </a:p>
          <a:p>
            <a:pPr marL="171450" indent="-171450">
              <a:buFontTx/>
              <a:buChar char="-"/>
            </a:pPr>
            <a:r>
              <a:rPr lang="en-US" dirty="0"/>
              <a:t>Kotlin plugin</a:t>
            </a:r>
          </a:p>
          <a:p>
            <a:pPr marL="171450" indent="-171450">
              <a:buFontTx/>
              <a:buChar char="-"/>
            </a:pPr>
            <a:r>
              <a:rPr lang="en-US" dirty="0"/>
              <a:t>VERY IMPORTANT! Depending on the version of compose you choose, your </a:t>
            </a:r>
            <a:r>
              <a:rPr lang="en-US" dirty="0" err="1"/>
              <a:t>kotlin</a:t>
            </a:r>
            <a:r>
              <a:rPr lang="en-US" dirty="0"/>
              <a:t> version MUST BE COMPATIBLE! Otherwise, nothing will work and you’ll endure many headaches and wonder why you wanted to do this to begin with. </a:t>
            </a:r>
          </a:p>
          <a:p>
            <a:pPr marL="171450" indent="-171450">
              <a:buFontTx/>
              <a:buChar char="-"/>
            </a:pPr>
            <a:r>
              <a:rPr lang="en-US" dirty="0"/>
              <a:t>Alrighty, let’s open up android studio so we can see how to build a demo project. </a:t>
            </a:r>
            <a:br>
              <a:rPr lang="en-US" dirty="0"/>
            </a:br>
            <a:endParaRPr lang="en-US" dirty="0"/>
          </a:p>
        </p:txBody>
      </p:sp>
      <p:sp>
        <p:nvSpPr>
          <p:cNvPr id="4" name="Slide Number Placeholder 3"/>
          <p:cNvSpPr>
            <a:spLocks noGrp="1"/>
          </p:cNvSpPr>
          <p:nvPr>
            <p:ph type="sldNum" sz="quarter" idx="5"/>
          </p:nvPr>
        </p:nvSpPr>
        <p:spPr/>
        <p:txBody>
          <a:bodyPr/>
          <a:lstStyle/>
          <a:p>
            <a:fld id="{00960BE8-4970-674E-BE9F-D8147F49DCD4}" type="slidenum">
              <a:rPr lang="en-US" smtClean="0"/>
              <a:t>9</a:t>
            </a:fld>
            <a:endParaRPr lang="en-US"/>
          </a:p>
        </p:txBody>
      </p:sp>
    </p:spTree>
    <p:extLst>
      <p:ext uri="{BB962C8B-B14F-4D97-AF65-F5344CB8AC3E}">
        <p14:creationId xmlns:p14="http://schemas.microsoft.com/office/powerpoint/2010/main" val="1714676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studio/preview"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CF14-CA7E-B145-B0DD-1FCEB75E6347}"/>
              </a:ext>
            </a:extLst>
          </p:cNvPr>
          <p:cNvSpPr>
            <a:spLocks noGrp="1"/>
          </p:cNvSpPr>
          <p:nvPr>
            <p:ph type="ctrTitle"/>
          </p:nvPr>
        </p:nvSpPr>
        <p:spPr/>
        <p:txBody>
          <a:bodyPr/>
          <a:lstStyle/>
          <a:p>
            <a:r>
              <a:rPr lang="en-US" dirty="0"/>
              <a:t>Jetpack compose</a:t>
            </a:r>
          </a:p>
        </p:txBody>
      </p:sp>
      <p:sp>
        <p:nvSpPr>
          <p:cNvPr id="3" name="Subtitle 2">
            <a:extLst>
              <a:ext uri="{FF2B5EF4-FFF2-40B4-BE49-F238E27FC236}">
                <a16:creationId xmlns:a16="http://schemas.microsoft.com/office/drawing/2014/main" id="{7C155CC0-ABB6-B14D-9038-EF38D0C92425}"/>
              </a:ext>
            </a:extLst>
          </p:cNvPr>
          <p:cNvSpPr>
            <a:spLocks noGrp="1"/>
          </p:cNvSpPr>
          <p:nvPr>
            <p:ph type="subTitle" idx="1"/>
          </p:nvPr>
        </p:nvSpPr>
        <p:spPr/>
        <p:txBody>
          <a:bodyPr/>
          <a:lstStyle/>
          <a:p>
            <a:r>
              <a:rPr lang="en-US" dirty="0"/>
              <a:t>Rachelle </a:t>
            </a:r>
            <a:r>
              <a:rPr lang="en-US" dirty="0" err="1"/>
              <a:t>timm</a:t>
            </a:r>
            <a:endParaRPr lang="en-US" dirty="0"/>
          </a:p>
        </p:txBody>
      </p:sp>
    </p:spTree>
    <p:extLst>
      <p:ext uri="{BB962C8B-B14F-4D97-AF65-F5344CB8AC3E}">
        <p14:creationId xmlns:p14="http://schemas.microsoft.com/office/powerpoint/2010/main" val="327422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B90D-C05A-8A42-8FC9-CB93E5CA9D84}"/>
              </a:ext>
            </a:extLst>
          </p:cNvPr>
          <p:cNvSpPr>
            <a:spLocks noGrp="1"/>
          </p:cNvSpPr>
          <p:nvPr>
            <p:ph type="ctrTitle"/>
          </p:nvPr>
        </p:nvSpPr>
        <p:spPr/>
        <p:txBody>
          <a:bodyPr/>
          <a:lstStyle/>
          <a:p>
            <a:r>
              <a:rPr lang="en-US" dirty="0"/>
              <a:t>Incorporating Jetpack into an existing project</a:t>
            </a:r>
          </a:p>
        </p:txBody>
      </p:sp>
    </p:spTree>
    <p:extLst>
      <p:ext uri="{BB962C8B-B14F-4D97-AF65-F5344CB8AC3E}">
        <p14:creationId xmlns:p14="http://schemas.microsoft.com/office/powerpoint/2010/main" val="375562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6047-1428-6948-BA75-B281FE4C9FC8}"/>
              </a:ext>
            </a:extLst>
          </p:cNvPr>
          <p:cNvSpPr>
            <a:spLocks noGrp="1"/>
          </p:cNvSpPr>
          <p:nvPr>
            <p:ph type="title"/>
          </p:nvPr>
        </p:nvSpPr>
        <p:spPr>
          <a:xfrm>
            <a:off x="1141411" y="1419227"/>
            <a:ext cx="9906000" cy="1014412"/>
          </a:xfrm>
        </p:spPr>
        <p:txBody>
          <a:bodyPr/>
          <a:lstStyle/>
          <a:p>
            <a:r>
              <a:rPr lang="en-US" dirty="0"/>
              <a:t>Compose dependencies</a:t>
            </a:r>
          </a:p>
        </p:txBody>
      </p:sp>
      <p:sp>
        <p:nvSpPr>
          <p:cNvPr id="3" name="Text Placeholder 2">
            <a:extLst>
              <a:ext uri="{FF2B5EF4-FFF2-40B4-BE49-F238E27FC236}">
                <a16:creationId xmlns:a16="http://schemas.microsoft.com/office/drawing/2014/main" id="{BE62B3F2-EEA4-E243-9408-DB5CCDFFBE01}"/>
              </a:ext>
            </a:extLst>
          </p:cNvPr>
          <p:cNvSpPr>
            <a:spLocks noGrp="1"/>
          </p:cNvSpPr>
          <p:nvPr>
            <p:ph type="body" idx="1"/>
          </p:nvPr>
        </p:nvSpPr>
        <p:spPr>
          <a:xfrm>
            <a:off x="1141411" y="2433639"/>
            <a:ext cx="9906000" cy="3365499"/>
          </a:xfrm>
        </p:spPr>
        <p:txBody>
          <a:bodyPr/>
          <a:lstStyle/>
          <a:p>
            <a:pPr marL="285750" indent="-285750">
              <a:buFontTx/>
              <a:buChar char="-"/>
            </a:pPr>
            <a:r>
              <a:rPr lang="en-US" sz="2000" dirty="0"/>
              <a:t>In the top level </a:t>
            </a:r>
            <a:r>
              <a:rPr lang="en-US" sz="2000" dirty="0" err="1"/>
              <a:t>build.gradle</a:t>
            </a:r>
            <a:r>
              <a:rPr lang="en-US" sz="2000" dirty="0"/>
              <a:t> (under your project folder)</a:t>
            </a:r>
          </a:p>
          <a:p>
            <a:pPr marL="742950" lvl="1" indent="-285750">
              <a:buFontTx/>
              <a:buChar char="-"/>
            </a:pPr>
            <a:r>
              <a:rPr lang="en-US" sz="2000" dirty="0"/>
              <a:t>You’ll need:</a:t>
            </a:r>
          </a:p>
          <a:p>
            <a:pPr marL="1200150" lvl="2" indent="-285750">
              <a:buFontTx/>
              <a:buChar char="-"/>
            </a:pPr>
            <a:r>
              <a:rPr lang="en-US" sz="2000" dirty="0"/>
              <a:t>Under </a:t>
            </a:r>
            <a:r>
              <a:rPr lang="en-US" sz="2000" dirty="0" err="1"/>
              <a:t>ext</a:t>
            </a:r>
            <a:r>
              <a:rPr lang="en-US" sz="2000" dirty="0"/>
              <a:t>:</a:t>
            </a:r>
          </a:p>
          <a:p>
            <a:pPr marL="1657350" lvl="3" indent="-285750">
              <a:buFontTx/>
              <a:buChar char="-"/>
            </a:pPr>
            <a:r>
              <a:rPr lang="en-US" sz="1800" dirty="0" err="1"/>
              <a:t>compose_version</a:t>
            </a:r>
            <a:r>
              <a:rPr lang="en-US" sz="1800" dirty="0"/>
              <a:t> (set to what version pleases you – I’m using 1.0.0-beta08 – the latest)</a:t>
            </a:r>
          </a:p>
          <a:p>
            <a:pPr marL="1200150" lvl="2" indent="-285750">
              <a:buFontTx/>
              <a:buChar char="-"/>
            </a:pPr>
            <a:r>
              <a:rPr lang="en-US" sz="2000" dirty="0"/>
              <a:t>Under dependencies:</a:t>
            </a:r>
          </a:p>
          <a:p>
            <a:pPr marL="1657350" lvl="3" indent="-285750">
              <a:buFontTx/>
              <a:buChar char="-"/>
            </a:pPr>
            <a:r>
              <a:rPr lang="en-US" sz="1800" dirty="0"/>
              <a:t>Kotlin plugin (</a:t>
            </a:r>
            <a:r>
              <a:rPr lang="en-US" dirty="0" err="1"/>
              <a:t>org.jetbrains.kotlin:kotlin-gradle-plugin</a:t>
            </a:r>
            <a:r>
              <a:rPr lang="en-US" dirty="0"/>
              <a:t>) (I’m using latest since it’s compatible – 1.5.10)</a:t>
            </a:r>
            <a:endParaRPr lang="en-US" sz="1800" dirty="0"/>
          </a:p>
          <a:p>
            <a:pPr marL="1200150" lvl="2" indent="-285750">
              <a:buFontTx/>
              <a:buChar char="-"/>
            </a:pPr>
            <a:endParaRPr lang="en-US" dirty="0"/>
          </a:p>
          <a:p>
            <a:pPr marL="742950" lvl="1" indent="-285750">
              <a:buFontTx/>
              <a:buChar char="-"/>
            </a:pPr>
            <a:endParaRPr lang="en-US" dirty="0"/>
          </a:p>
        </p:txBody>
      </p:sp>
    </p:spTree>
    <p:extLst>
      <p:ext uri="{BB962C8B-B14F-4D97-AF65-F5344CB8AC3E}">
        <p14:creationId xmlns:p14="http://schemas.microsoft.com/office/powerpoint/2010/main" val="173355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6047-1428-6948-BA75-B281FE4C9FC8}"/>
              </a:ext>
            </a:extLst>
          </p:cNvPr>
          <p:cNvSpPr>
            <a:spLocks noGrp="1"/>
          </p:cNvSpPr>
          <p:nvPr>
            <p:ph type="title"/>
          </p:nvPr>
        </p:nvSpPr>
        <p:spPr>
          <a:xfrm>
            <a:off x="1141411" y="1419227"/>
            <a:ext cx="9906000" cy="1014412"/>
          </a:xfrm>
        </p:spPr>
        <p:txBody>
          <a:bodyPr/>
          <a:lstStyle/>
          <a:p>
            <a:r>
              <a:rPr lang="en-US" dirty="0"/>
              <a:t>Compose dependencies</a:t>
            </a:r>
          </a:p>
        </p:txBody>
      </p:sp>
      <p:sp>
        <p:nvSpPr>
          <p:cNvPr id="3" name="Text Placeholder 2">
            <a:extLst>
              <a:ext uri="{FF2B5EF4-FFF2-40B4-BE49-F238E27FC236}">
                <a16:creationId xmlns:a16="http://schemas.microsoft.com/office/drawing/2014/main" id="{BE62B3F2-EEA4-E243-9408-DB5CCDFFBE01}"/>
              </a:ext>
            </a:extLst>
          </p:cNvPr>
          <p:cNvSpPr>
            <a:spLocks noGrp="1"/>
          </p:cNvSpPr>
          <p:nvPr>
            <p:ph type="body" idx="1"/>
          </p:nvPr>
        </p:nvSpPr>
        <p:spPr>
          <a:xfrm>
            <a:off x="1141411" y="2433639"/>
            <a:ext cx="9906000" cy="4167577"/>
          </a:xfrm>
        </p:spPr>
        <p:txBody>
          <a:bodyPr/>
          <a:lstStyle/>
          <a:p>
            <a:pPr marL="285750" indent="-285750">
              <a:buFontTx/>
              <a:buChar char="-"/>
            </a:pPr>
            <a:r>
              <a:rPr lang="en-US" sz="2000" dirty="0"/>
              <a:t>In the App level </a:t>
            </a:r>
            <a:r>
              <a:rPr lang="en-US" sz="2000" dirty="0" err="1"/>
              <a:t>build.gradle</a:t>
            </a:r>
            <a:r>
              <a:rPr lang="en-US" sz="2000" dirty="0"/>
              <a:t> (under your app folder)</a:t>
            </a:r>
          </a:p>
          <a:p>
            <a:pPr marL="1200150" lvl="2" indent="-285750">
              <a:buFontTx/>
              <a:buChar char="-"/>
            </a:pPr>
            <a:r>
              <a:rPr lang="en-US" dirty="0"/>
              <a:t>Under android:</a:t>
            </a:r>
          </a:p>
          <a:p>
            <a:pPr marL="1657350" lvl="3" indent="-285750">
              <a:buFontTx/>
              <a:buChar char="-"/>
            </a:pPr>
            <a:r>
              <a:rPr lang="en-US" dirty="0"/>
              <a:t>A </a:t>
            </a:r>
            <a:r>
              <a:rPr lang="en-US" dirty="0" err="1"/>
              <a:t>composeOptions</a:t>
            </a:r>
            <a:r>
              <a:rPr lang="en-US" dirty="0"/>
              <a:t> block with the two dependencies:</a:t>
            </a:r>
          </a:p>
          <a:p>
            <a:pPr marL="2114550" lvl="4" indent="-285750">
              <a:buFontTx/>
              <a:buChar char="-"/>
            </a:pPr>
            <a:r>
              <a:rPr lang="en-US" dirty="0" err="1"/>
              <a:t>kotlinCompilerExtensionVersion</a:t>
            </a:r>
            <a:r>
              <a:rPr lang="en-US" dirty="0"/>
              <a:t> </a:t>
            </a:r>
            <a:r>
              <a:rPr lang="en-US" dirty="0" err="1"/>
              <a:t>composeVersion</a:t>
            </a:r>
            <a:endParaRPr lang="en-US" dirty="0"/>
          </a:p>
          <a:p>
            <a:pPr marL="2114550" lvl="4" indent="-285750">
              <a:buFontTx/>
              <a:buChar char="-"/>
            </a:pPr>
            <a:r>
              <a:rPr lang="en-US" dirty="0" err="1"/>
              <a:t>kotlinCompilerVersion</a:t>
            </a:r>
            <a:r>
              <a:rPr lang="en-US" dirty="0"/>
              <a:t> ‘1.4.32’ – again, this is compatible with the version I’m using</a:t>
            </a:r>
          </a:p>
          <a:p>
            <a:pPr marL="1200150" lvl="2" indent="-285750">
              <a:buFontTx/>
              <a:buChar char="-"/>
            </a:pPr>
            <a:r>
              <a:rPr lang="en-US" dirty="0"/>
              <a:t>Under dependencies you’ll need a slew of dependencies:</a:t>
            </a:r>
          </a:p>
          <a:p>
            <a:pPr marL="1657350" lvl="3" indent="-285750">
              <a:buFontTx/>
              <a:buChar char="-"/>
            </a:pPr>
            <a:r>
              <a:rPr lang="en-US" dirty="0"/>
              <a:t>"</a:t>
            </a:r>
            <a:r>
              <a:rPr lang="en-US" dirty="0" err="1"/>
              <a:t>androidx.compose.ui:ui</a:t>
            </a:r>
            <a:r>
              <a:rPr lang="en-US" dirty="0"/>
              <a:t>:$</a:t>
            </a:r>
            <a:r>
              <a:rPr lang="en-US" dirty="0" err="1"/>
              <a:t>compose_version</a:t>
            </a:r>
            <a:r>
              <a:rPr lang="en-US" dirty="0"/>
              <a:t>”</a:t>
            </a:r>
          </a:p>
          <a:p>
            <a:pPr marL="1657350" lvl="3" indent="-285750">
              <a:buFontTx/>
              <a:buChar char="-"/>
            </a:pPr>
            <a:r>
              <a:rPr lang="en-US" dirty="0"/>
              <a:t>"</a:t>
            </a:r>
            <a:r>
              <a:rPr lang="en-US" dirty="0" err="1"/>
              <a:t>androidx.compose.material:material</a:t>
            </a:r>
            <a:r>
              <a:rPr lang="en-US" dirty="0"/>
              <a:t>:$</a:t>
            </a:r>
            <a:r>
              <a:rPr lang="en-US" dirty="0" err="1"/>
              <a:t>compose_version</a:t>
            </a:r>
            <a:r>
              <a:rPr lang="en-US" dirty="0"/>
              <a:t>”</a:t>
            </a:r>
          </a:p>
          <a:p>
            <a:pPr marL="1657350" lvl="3" indent="-285750">
              <a:buFontTx/>
              <a:buChar char="-"/>
            </a:pPr>
            <a:r>
              <a:rPr lang="en-US" dirty="0"/>
              <a:t>"</a:t>
            </a:r>
            <a:r>
              <a:rPr lang="en-US" dirty="0" err="1"/>
              <a:t>androidx.compose.ui:ui-tooling</a:t>
            </a:r>
            <a:r>
              <a:rPr lang="en-US" dirty="0"/>
              <a:t>:$</a:t>
            </a:r>
            <a:r>
              <a:rPr lang="en-US" dirty="0" err="1"/>
              <a:t>compose_version</a:t>
            </a:r>
            <a:r>
              <a:rPr lang="en-US" dirty="0"/>
              <a:t>”</a:t>
            </a:r>
          </a:p>
          <a:p>
            <a:pPr marL="1657350" lvl="3" indent="-285750">
              <a:buFontTx/>
              <a:buChar char="-"/>
            </a:pPr>
            <a:r>
              <a:rPr lang="en-US" dirty="0"/>
              <a:t>'androidx.activity:activity-compose:1.3.0-beta01’</a:t>
            </a:r>
          </a:p>
          <a:p>
            <a:pPr marL="1657350" lvl="3" indent="-285750">
              <a:buFontTx/>
              <a:buChar char="-"/>
            </a:pPr>
            <a:r>
              <a:rPr lang="en-US" dirty="0"/>
              <a:t>And more</a:t>
            </a:r>
          </a:p>
          <a:p>
            <a:pPr marL="742950" lvl="1" indent="-285750">
              <a:buFontTx/>
              <a:buChar char="-"/>
            </a:pPr>
            <a:endParaRPr lang="en-US" dirty="0"/>
          </a:p>
        </p:txBody>
      </p:sp>
    </p:spTree>
    <p:extLst>
      <p:ext uri="{BB962C8B-B14F-4D97-AF65-F5344CB8AC3E}">
        <p14:creationId xmlns:p14="http://schemas.microsoft.com/office/powerpoint/2010/main" val="344532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56EB-01FE-F24E-8C0B-2B30475EBDB6}"/>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DF2983A9-0FAF-8B4F-A7D1-5428708392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669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5917-51C5-E448-8BA4-96A505A87EBB}"/>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97889216-45F8-0946-907F-08C8EB155B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23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637A-2E1C-2C4F-B7F6-AFF10C7BA80D}"/>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EDA50DAF-11FE-0641-9644-5C23D8E3F482}"/>
              </a:ext>
            </a:extLst>
          </p:cNvPr>
          <p:cNvSpPr>
            <a:spLocks noGrp="1"/>
          </p:cNvSpPr>
          <p:nvPr>
            <p:ph idx="1"/>
          </p:nvPr>
        </p:nvSpPr>
        <p:spPr/>
        <p:txBody>
          <a:bodyPr/>
          <a:lstStyle/>
          <a:p>
            <a:r>
              <a:rPr lang="en-US" dirty="0"/>
              <a:t>Senior Consultant at </a:t>
            </a:r>
            <a:r>
              <a:rPr lang="en-US" dirty="0" err="1"/>
              <a:t>Neudesic</a:t>
            </a:r>
            <a:endParaRPr lang="en-US" dirty="0"/>
          </a:p>
          <a:p>
            <a:r>
              <a:rPr lang="en-US" dirty="0"/>
              <a:t>Kotlin enthusiast</a:t>
            </a:r>
          </a:p>
          <a:p>
            <a:r>
              <a:rPr lang="en-US" dirty="0"/>
              <a:t>Android/Mobile developer</a:t>
            </a:r>
          </a:p>
          <a:p>
            <a:endParaRPr lang="en-US" dirty="0"/>
          </a:p>
        </p:txBody>
      </p:sp>
    </p:spTree>
    <p:extLst>
      <p:ext uri="{BB962C8B-B14F-4D97-AF65-F5344CB8AC3E}">
        <p14:creationId xmlns:p14="http://schemas.microsoft.com/office/powerpoint/2010/main" val="55367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637A-2E1C-2C4F-B7F6-AFF10C7BA80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DA50DAF-11FE-0641-9644-5C23D8E3F482}"/>
              </a:ext>
            </a:extLst>
          </p:cNvPr>
          <p:cNvSpPr>
            <a:spLocks noGrp="1"/>
          </p:cNvSpPr>
          <p:nvPr>
            <p:ph idx="1"/>
          </p:nvPr>
        </p:nvSpPr>
        <p:spPr/>
        <p:txBody>
          <a:bodyPr/>
          <a:lstStyle/>
          <a:p>
            <a:r>
              <a:rPr lang="en-US" dirty="0"/>
              <a:t>What is Jetpack?</a:t>
            </a:r>
          </a:p>
          <a:p>
            <a:r>
              <a:rPr lang="en-US" dirty="0"/>
              <a:t>Looking at how jetpack works vs traditional development</a:t>
            </a:r>
          </a:p>
          <a:p>
            <a:r>
              <a:rPr lang="en-US" dirty="0"/>
              <a:t>Building a new project with Jetpack</a:t>
            </a:r>
          </a:p>
          <a:p>
            <a:r>
              <a:rPr lang="en-US" dirty="0"/>
              <a:t>Incorporating Jetpack into an existing project </a:t>
            </a:r>
          </a:p>
          <a:p>
            <a:endParaRPr lang="en-US" dirty="0"/>
          </a:p>
        </p:txBody>
      </p:sp>
    </p:spTree>
    <p:extLst>
      <p:ext uri="{BB962C8B-B14F-4D97-AF65-F5344CB8AC3E}">
        <p14:creationId xmlns:p14="http://schemas.microsoft.com/office/powerpoint/2010/main" val="234801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637A-2E1C-2C4F-B7F6-AFF10C7BA80D}"/>
              </a:ext>
            </a:extLst>
          </p:cNvPr>
          <p:cNvSpPr>
            <a:spLocks noGrp="1"/>
          </p:cNvSpPr>
          <p:nvPr>
            <p:ph type="title"/>
          </p:nvPr>
        </p:nvSpPr>
        <p:spPr/>
        <p:txBody>
          <a:bodyPr/>
          <a:lstStyle/>
          <a:p>
            <a:r>
              <a:rPr lang="en-US" dirty="0"/>
              <a:t>Tools you’ll need</a:t>
            </a:r>
          </a:p>
        </p:txBody>
      </p:sp>
      <p:sp>
        <p:nvSpPr>
          <p:cNvPr id="3" name="Content Placeholder 2">
            <a:extLst>
              <a:ext uri="{FF2B5EF4-FFF2-40B4-BE49-F238E27FC236}">
                <a16:creationId xmlns:a16="http://schemas.microsoft.com/office/drawing/2014/main" id="{EDA50DAF-11FE-0641-9644-5C23D8E3F482}"/>
              </a:ext>
            </a:extLst>
          </p:cNvPr>
          <p:cNvSpPr>
            <a:spLocks noGrp="1"/>
          </p:cNvSpPr>
          <p:nvPr>
            <p:ph idx="1"/>
          </p:nvPr>
        </p:nvSpPr>
        <p:spPr/>
        <p:txBody>
          <a:bodyPr/>
          <a:lstStyle/>
          <a:p>
            <a:r>
              <a:rPr lang="en-US" dirty="0"/>
              <a:t>Latest Version of Android Studio Preview</a:t>
            </a:r>
          </a:p>
          <a:p>
            <a:r>
              <a:rPr lang="en-US" dirty="0"/>
              <a:t>Kotlin plugin for android</a:t>
            </a:r>
          </a:p>
          <a:p>
            <a:r>
              <a:rPr lang="en-US" dirty="0"/>
              <a:t>Patience </a:t>
            </a:r>
          </a:p>
          <a:p>
            <a:endParaRPr lang="en-US" dirty="0"/>
          </a:p>
        </p:txBody>
      </p:sp>
    </p:spTree>
    <p:extLst>
      <p:ext uri="{BB962C8B-B14F-4D97-AF65-F5344CB8AC3E}">
        <p14:creationId xmlns:p14="http://schemas.microsoft.com/office/powerpoint/2010/main" val="398478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B90D-C05A-8A42-8FC9-CB93E5CA9D84}"/>
              </a:ext>
            </a:extLst>
          </p:cNvPr>
          <p:cNvSpPr>
            <a:spLocks noGrp="1"/>
          </p:cNvSpPr>
          <p:nvPr>
            <p:ph type="ctrTitle"/>
          </p:nvPr>
        </p:nvSpPr>
        <p:spPr/>
        <p:txBody>
          <a:bodyPr/>
          <a:lstStyle/>
          <a:p>
            <a:r>
              <a:rPr lang="en-US" dirty="0"/>
              <a:t>What is Jetpack?</a:t>
            </a:r>
          </a:p>
        </p:txBody>
      </p:sp>
    </p:spTree>
    <p:extLst>
      <p:ext uri="{BB962C8B-B14F-4D97-AF65-F5344CB8AC3E}">
        <p14:creationId xmlns:p14="http://schemas.microsoft.com/office/powerpoint/2010/main" val="25393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35AD-30B3-1C46-8BD5-369BC1A82BFE}"/>
              </a:ext>
            </a:extLst>
          </p:cNvPr>
          <p:cNvSpPr>
            <a:spLocks noGrp="1"/>
          </p:cNvSpPr>
          <p:nvPr>
            <p:ph type="title"/>
          </p:nvPr>
        </p:nvSpPr>
        <p:spPr>
          <a:xfrm>
            <a:off x="2319130" y="2788857"/>
            <a:ext cx="7553739" cy="1280285"/>
          </a:xfrm>
        </p:spPr>
        <p:txBody>
          <a:bodyPr/>
          <a:lstStyle/>
          <a:p>
            <a:r>
              <a:rPr lang="en-US" dirty="0"/>
              <a:t>How does compose differ from traditional UI?</a:t>
            </a:r>
          </a:p>
        </p:txBody>
      </p:sp>
    </p:spTree>
    <p:extLst>
      <p:ext uri="{BB962C8B-B14F-4D97-AF65-F5344CB8AC3E}">
        <p14:creationId xmlns:p14="http://schemas.microsoft.com/office/powerpoint/2010/main" val="230751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77E68344-6124-DC4E-90BE-FD5B11B40480}"/>
              </a:ext>
            </a:extLst>
          </p:cNvPr>
          <p:cNvPicPr>
            <a:picLocks noChangeAspect="1"/>
          </p:cNvPicPr>
          <p:nvPr/>
        </p:nvPicPr>
        <p:blipFill>
          <a:blip r:embed="rId3"/>
          <a:stretch>
            <a:fillRect/>
          </a:stretch>
        </p:blipFill>
        <p:spPr>
          <a:xfrm>
            <a:off x="2346497" y="2539448"/>
            <a:ext cx="7499006" cy="402512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0A0250D-C2B1-B74B-A111-3528DE1D9834}"/>
              </a:ext>
            </a:extLst>
          </p:cNvPr>
          <p:cNvPicPr>
            <a:picLocks noChangeAspect="1"/>
          </p:cNvPicPr>
          <p:nvPr/>
        </p:nvPicPr>
        <p:blipFill>
          <a:blip r:embed="rId4"/>
          <a:stretch>
            <a:fillRect/>
          </a:stretch>
        </p:blipFill>
        <p:spPr>
          <a:xfrm>
            <a:off x="2346497" y="305231"/>
            <a:ext cx="7499006" cy="2234217"/>
          </a:xfrm>
          <a:prstGeom prst="rect">
            <a:avLst/>
          </a:prstGeom>
        </p:spPr>
      </p:pic>
    </p:spTree>
    <p:extLst>
      <p:ext uri="{BB962C8B-B14F-4D97-AF65-F5344CB8AC3E}">
        <p14:creationId xmlns:p14="http://schemas.microsoft.com/office/powerpoint/2010/main" val="212158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A09FE954-88E1-EE47-80F9-D38A8167C7C4}"/>
              </a:ext>
            </a:extLst>
          </p:cNvPr>
          <p:cNvPicPr>
            <a:picLocks noGrp="1" noChangeAspect="1"/>
          </p:cNvPicPr>
          <p:nvPr>
            <p:ph sz="half" idx="1"/>
          </p:nvPr>
        </p:nvPicPr>
        <p:blipFill>
          <a:blip r:embed="rId3"/>
          <a:stretch>
            <a:fillRect/>
          </a:stretch>
        </p:blipFill>
        <p:spPr>
          <a:xfrm>
            <a:off x="1697935" y="592197"/>
            <a:ext cx="8796129" cy="5673605"/>
          </a:xfrm>
        </p:spPr>
      </p:pic>
    </p:spTree>
    <p:extLst>
      <p:ext uri="{BB962C8B-B14F-4D97-AF65-F5344CB8AC3E}">
        <p14:creationId xmlns:p14="http://schemas.microsoft.com/office/powerpoint/2010/main" val="372167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B90D-C05A-8A42-8FC9-CB93E5CA9D84}"/>
              </a:ext>
            </a:extLst>
          </p:cNvPr>
          <p:cNvSpPr>
            <a:spLocks noGrp="1"/>
          </p:cNvSpPr>
          <p:nvPr>
            <p:ph type="ctrTitle"/>
          </p:nvPr>
        </p:nvSpPr>
        <p:spPr/>
        <p:txBody>
          <a:bodyPr/>
          <a:lstStyle/>
          <a:p>
            <a:r>
              <a:rPr lang="en-US" dirty="0"/>
              <a:t>Building a new Project with Jetpack</a:t>
            </a:r>
          </a:p>
        </p:txBody>
      </p:sp>
      <p:pic>
        <p:nvPicPr>
          <p:cNvPr id="4" name="Graphic 3">
            <a:hlinkClick r:id="rId3"/>
            <a:extLst>
              <a:ext uri="{FF2B5EF4-FFF2-40B4-BE49-F238E27FC236}">
                <a16:creationId xmlns:a16="http://schemas.microsoft.com/office/drawing/2014/main" id="{CABEFC0B-2EB0-F845-AFCE-3AA634D04C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40908" y="3509963"/>
            <a:ext cx="2862992" cy="2848158"/>
          </a:xfrm>
          <a:prstGeom prst="rect">
            <a:avLst/>
          </a:prstGeom>
        </p:spPr>
      </p:pic>
      <p:pic>
        <p:nvPicPr>
          <p:cNvPr id="6" name="Picture 5" descr="Background pattern&#10;&#10;Description automatically generated">
            <a:extLst>
              <a:ext uri="{FF2B5EF4-FFF2-40B4-BE49-F238E27FC236}">
                <a16:creationId xmlns:a16="http://schemas.microsoft.com/office/drawing/2014/main" id="{F5151EA4-A628-B24A-BDDA-6FBD7A3B184C}"/>
              </a:ext>
            </a:extLst>
          </p:cNvPr>
          <p:cNvPicPr>
            <a:picLocks noChangeAspect="1"/>
          </p:cNvPicPr>
          <p:nvPr/>
        </p:nvPicPr>
        <p:blipFill>
          <a:blip r:embed="rId6"/>
          <a:stretch>
            <a:fillRect/>
          </a:stretch>
        </p:blipFill>
        <p:spPr>
          <a:xfrm>
            <a:off x="7332087" y="3740242"/>
            <a:ext cx="2387600" cy="2387600"/>
          </a:xfrm>
          <a:prstGeom prst="rect">
            <a:avLst/>
          </a:prstGeom>
        </p:spPr>
      </p:pic>
    </p:spTree>
    <p:extLst>
      <p:ext uri="{BB962C8B-B14F-4D97-AF65-F5344CB8AC3E}">
        <p14:creationId xmlns:p14="http://schemas.microsoft.com/office/powerpoint/2010/main" val="241703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8960</TotalTime>
  <Words>1218</Words>
  <Application>Microsoft Macintosh PowerPoint</Application>
  <PresentationFormat>Widescreen</PresentationFormat>
  <Paragraphs>91</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Jetpack compose</vt:lpstr>
      <vt:lpstr>About me</vt:lpstr>
      <vt:lpstr>Agenda</vt:lpstr>
      <vt:lpstr>Tools you’ll need</vt:lpstr>
      <vt:lpstr>What is Jetpack?</vt:lpstr>
      <vt:lpstr>How does compose differ from traditional UI?</vt:lpstr>
      <vt:lpstr>PowerPoint Presentation</vt:lpstr>
      <vt:lpstr>PowerPoint Presentation</vt:lpstr>
      <vt:lpstr>Building a new Project with Jetpack</vt:lpstr>
      <vt:lpstr>Incorporating Jetpack into an existing project</vt:lpstr>
      <vt:lpstr>Compose dependencies</vt:lpstr>
      <vt:lpstr>Compose dependencies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Jetpack compose</dc:title>
  <dc:creator>Rachelle Timm</dc:creator>
  <cp:lastModifiedBy>Rachelle Timm</cp:lastModifiedBy>
  <cp:revision>32</cp:revision>
  <dcterms:created xsi:type="dcterms:W3CDTF">2021-05-31T19:53:22Z</dcterms:created>
  <dcterms:modified xsi:type="dcterms:W3CDTF">2021-06-16T15:52:35Z</dcterms:modified>
</cp:coreProperties>
</file>