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4" r:id="rId10"/>
    <p:sldId id="266" r:id="rId11"/>
    <p:sldId id="270" r:id="rId12"/>
    <p:sldId id="271" r:id="rId13"/>
    <p:sldId id="267" r:id="rId14"/>
    <p:sldId id="273" r:id="rId15"/>
    <p:sldId id="272" r:id="rId16"/>
    <p:sldId id="274" r:id="rId17"/>
    <p:sldId id="268"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8" r:id="rId36"/>
    <p:sldId id="269" r:id="rId37"/>
    <p:sldId id="303" r:id="rId38"/>
    <p:sldId id="302" r:id="rId39"/>
    <p:sldId id="304" r:id="rId40"/>
    <p:sldId id="305" r:id="rId41"/>
    <p:sldId id="292" r:id="rId42"/>
    <p:sldId id="293" r:id="rId43"/>
    <p:sldId id="295" r:id="rId44"/>
    <p:sldId id="294" r:id="rId45"/>
    <p:sldId id="296" r:id="rId46"/>
    <p:sldId id="297" r:id="rId47"/>
    <p:sldId id="299" r:id="rId48"/>
    <p:sldId id="300" r:id="rId49"/>
    <p:sldId id="30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076A0-6653-4D85-9D10-03F2645E9641}"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US"/>
        </a:p>
      </dgm:t>
    </dgm:pt>
    <dgm:pt modelId="{91FDC806-5B62-40DC-9B71-E5A4E1EBAD3A}">
      <dgm:prSet phldrT="[Text]"/>
      <dgm:spPr/>
      <dgm:t>
        <a:bodyPr/>
        <a:lstStyle/>
        <a:p>
          <a:r>
            <a:rPr lang="en-US" dirty="0"/>
            <a:t>AITYL</a:t>
          </a:r>
        </a:p>
      </dgm:t>
    </dgm:pt>
    <dgm:pt modelId="{DEDAB077-B3C3-4264-96F8-D75AD85C3E70}" type="parTrans" cxnId="{1455AE7E-807C-4325-A656-78E1CC06B8FF}">
      <dgm:prSet/>
      <dgm:spPr/>
      <dgm:t>
        <a:bodyPr/>
        <a:lstStyle/>
        <a:p>
          <a:endParaRPr lang="en-US"/>
        </a:p>
      </dgm:t>
    </dgm:pt>
    <dgm:pt modelId="{CC2167F7-6E16-442C-93F6-FEFBBD38D6AC}" type="sibTrans" cxnId="{1455AE7E-807C-4325-A656-78E1CC06B8FF}">
      <dgm:prSet/>
      <dgm:spPr/>
      <dgm:t>
        <a:bodyPr/>
        <a:lstStyle/>
        <a:p>
          <a:endParaRPr lang="en-US"/>
        </a:p>
      </dgm:t>
    </dgm:pt>
    <dgm:pt modelId="{2966D7F0-5C50-415E-8638-25EE74035078}" type="pres">
      <dgm:prSet presAssocID="{C88076A0-6653-4D85-9D10-03F2645E9641}" presName="Name0" presStyleCnt="0">
        <dgm:presLayoutVars>
          <dgm:chMax val="4"/>
          <dgm:resizeHandles val="exact"/>
        </dgm:presLayoutVars>
      </dgm:prSet>
      <dgm:spPr/>
    </dgm:pt>
    <dgm:pt modelId="{346262E2-C57D-489A-B037-8C8EBCA35523}" type="pres">
      <dgm:prSet presAssocID="{C88076A0-6653-4D85-9D10-03F2645E9641}" presName="ellipse" presStyleLbl="trBgShp" presStyleIdx="0" presStyleCnt="1" custLinFactNeighborX="39164" custLinFactNeighborY="5446"/>
      <dgm:spPr/>
    </dgm:pt>
    <dgm:pt modelId="{1C238821-D327-4FD2-AE7A-3493D9B7C9CB}" type="pres">
      <dgm:prSet presAssocID="{C88076A0-6653-4D85-9D10-03F2645E9641}" presName="arrow1" presStyleLbl="fgShp" presStyleIdx="0" presStyleCnt="1" custLinFactX="90292" custLinFactNeighborX="100000" custLinFactNeighborY="10674"/>
      <dgm:spPr/>
    </dgm:pt>
    <dgm:pt modelId="{FC5EA61A-D4DB-46BF-A3FC-76836DD14261}" type="pres">
      <dgm:prSet presAssocID="{C88076A0-6653-4D85-9D10-03F2645E9641}" presName="rectangle" presStyleLbl="revTx" presStyleIdx="0" presStyleCnt="1" custLinFactNeighborX="38505" custLinFactNeighborY="18333">
        <dgm:presLayoutVars>
          <dgm:bulletEnabled val="1"/>
        </dgm:presLayoutVars>
      </dgm:prSet>
      <dgm:spPr/>
    </dgm:pt>
    <dgm:pt modelId="{2019F1B1-729F-4341-A698-452548D6DEBC}" type="pres">
      <dgm:prSet presAssocID="{C88076A0-6653-4D85-9D10-03F2645E9641}" presName="funnel" presStyleLbl="trAlignAcc1" presStyleIdx="0" presStyleCnt="1" custLinFactNeighborX="38356" custLinFactNeighborY="2018"/>
      <dgm:spPr/>
    </dgm:pt>
  </dgm:ptLst>
  <dgm:cxnLst>
    <dgm:cxn modelId="{DCF1546D-CA3D-4B81-AAB9-81A181105233}" type="presOf" srcId="{91FDC806-5B62-40DC-9B71-E5A4E1EBAD3A}" destId="{FC5EA61A-D4DB-46BF-A3FC-76836DD14261}" srcOrd="0" destOrd="0" presId="urn:microsoft.com/office/officeart/2005/8/layout/funnel1"/>
    <dgm:cxn modelId="{1455AE7E-807C-4325-A656-78E1CC06B8FF}" srcId="{C88076A0-6653-4D85-9D10-03F2645E9641}" destId="{91FDC806-5B62-40DC-9B71-E5A4E1EBAD3A}" srcOrd="0" destOrd="0" parTransId="{DEDAB077-B3C3-4264-96F8-D75AD85C3E70}" sibTransId="{CC2167F7-6E16-442C-93F6-FEFBBD38D6AC}"/>
    <dgm:cxn modelId="{BEF925DD-F8C8-4176-8BD0-0F19729FA008}" type="presOf" srcId="{C88076A0-6653-4D85-9D10-03F2645E9641}" destId="{2966D7F0-5C50-415E-8638-25EE74035078}" srcOrd="0" destOrd="0" presId="urn:microsoft.com/office/officeart/2005/8/layout/funnel1"/>
    <dgm:cxn modelId="{C8FF48F1-19CE-4ADA-A010-6AC728473CB9}" type="presParOf" srcId="{2966D7F0-5C50-415E-8638-25EE74035078}" destId="{346262E2-C57D-489A-B037-8C8EBCA35523}" srcOrd="0" destOrd="0" presId="urn:microsoft.com/office/officeart/2005/8/layout/funnel1"/>
    <dgm:cxn modelId="{555800B4-CEAF-4E66-BDDA-4D5769772A83}" type="presParOf" srcId="{2966D7F0-5C50-415E-8638-25EE74035078}" destId="{1C238821-D327-4FD2-AE7A-3493D9B7C9CB}" srcOrd="1" destOrd="0" presId="urn:microsoft.com/office/officeart/2005/8/layout/funnel1"/>
    <dgm:cxn modelId="{EBD21D8A-3F6D-4F8A-AE65-F943A2DC4D5F}" type="presParOf" srcId="{2966D7F0-5C50-415E-8638-25EE74035078}" destId="{FC5EA61A-D4DB-46BF-A3FC-76836DD14261}" srcOrd="2" destOrd="0" presId="urn:microsoft.com/office/officeart/2005/8/layout/funnel1"/>
    <dgm:cxn modelId="{78DC5B3C-5AF1-4C10-94F3-97FFE6AF20A8}" type="presParOf" srcId="{2966D7F0-5C50-415E-8638-25EE74035078}" destId="{2019F1B1-729F-4341-A698-452548D6DEBC}" srcOrd="3" destOrd="0" presId="urn:microsoft.com/office/officeart/2005/8/layout/funnel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262E2-C57D-489A-B037-8C8EBCA35523}">
      <dsp:nvSpPr>
        <dsp:cNvPr id="0" name=""/>
        <dsp:cNvSpPr/>
      </dsp:nvSpPr>
      <dsp:spPr>
        <a:xfrm>
          <a:off x="3583823" y="302761"/>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38821-D327-4FD2-AE7A-3493D9B7C9CB}">
      <dsp:nvSpPr>
        <dsp:cNvPr id="0" name=""/>
        <dsp:cNvSpPr/>
      </dsp:nvSpPr>
      <dsp:spPr>
        <a:xfrm>
          <a:off x="5251805" y="3993145"/>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5EA61A-D4DB-46BF-A3FC-76836DD14261}">
      <dsp:nvSpPr>
        <dsp:cNvPr id="0" name=""/>
        <dsp:cNvSpPr/>
      </dsp:nvSpPr>
      <dsp:spPr>
        <a:xfrm>
          <a:off x="3596843" y="4402666"/>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AITYL</a:t>
          </a:r>
        </a:p>
      </dsp:txBody>
      <dsp:txXfrm>
        <a:off x="3596843" y="4402666"/>
        <a:ext cx="4064000" cy="1016000"/>
      </dsp:txXfrm>
    </dsp:sp>
    <dsp:sp modelId="{2019F1B1-729F-4341-A698-452548D6DEBC}">
      <dsp:nvSpPr>
        <dsp:cNvPr id="0" name=""/>
        <dsp:cNvSpPr/>
      </dsp:nvSpPr>
      <dsp:spPr>
        <a:xfrm>
          <a:off x="3386666" y="110410"/>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36388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368358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092376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25362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06FB1-94E1-4706-8EFB-7CD6096210B2}" type="datetimeFigureOut">
              <a:rPr lang="en-IN" smtClean="0"/>
              <a:t>01-12-2017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686215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427745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E06FB1-94E1-4706-8EFB-7CD6096210B2}" type="datetimeFigureOut">
              <a:rPr lang="en-IN" smtClean="0"/>
              <a:t>01-12-2017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203973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E06FB1-94E1-4706-8EFB-7CD6096210B2}" type="datetimeFigureOut">
              <a:rPr lang="en-IN" smtClean="0"/>
              <a:t>01-12-2017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89467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06FB1-94E1-4706-8EFB-7CD6096210B2}" type="datetimeFigureOut">
              <a:rPr lang="en-IN" smtClean="0"/>
              <a:t>01-12-2017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325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390463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E06FB1-94E1-4706-8EFB-7CD6096210B2}" type="datetimeFigureOut">
              <a:rPr lang="en-IN" smtClean="0"/>
              <a:t>01-12-2017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078EBF-D30A-481E-94F0-C78954A13D8E}" type="slidenum">
              <a:rPr lang="en-IN" smtClean="0"/>
              <a:t>‹#›</a:t>
            </a:fld>
            <a:endParaRPr lang="en-IN"/>
          </a:p>
        </p:txBody>
      </p:sp>
    </p:spTree>
    <p:extLst>
      <p:ext uri="{BB962C8B-B14F-4D97-AF65-F5344CB8AC3E}">
        <p14:creationId xmlns:p14="http://schemas.microsoft.com/office/powerpoint/2010/main" val="145434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E06FB1-94E1-4706-8EFB-7CD6096210B2}" type="datetimeFigureOut">
              <a:rPr lang="en-IN" smtClean="0"/>
              <a:t>01-12-2017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078EBF-D30A-481E-94F0-C78954A13D8E}" type="slidenum">
              <a:rPr lang="en-IN" smtClean="0"/>
              <a:t>‹#›</a:t>
            </a:fld>
            <a:endParaRPr lang="en-IN"/>
          </a:p>
        </p:txBody>
      </p:sp>
    </p:spTree>
    <p:extLst>
      <p:ext uri="{BB962C8B-B14F-4D97-AF65-F5344CB8AC3E}">
        <p14:creationId xmlns:p14="http://schemas.microsoft.com/office/powerpoint/2010/main" val="31015394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jpe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316287"/>
          </a:xfrm>
        </p:spPr>
        <p:txBody>
          <a:bodyPr/>
          <a:lstStyle/>
          <a:p>
            <a:r>
              <a:rPr lang="en-IN" dirty="0"/>
              <a:t>The design and development of AIRYL</a:t>
            </a:r>
          </a:p>
        </p:txBody>
      </p:sp>
    </p:spTree>
    <p:extLst>
      <p:ext uri="{BB962C8B-B14F-4D97-AF65-F5344CB8AC3E}">
        <p14:creationId xmlns:p14="http://schemas.microsoft.com/office/powerpoint/2010/main" val="13673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85645"/>
            <a:ext cx="8077200" cy="2163762"/>
          </a:xfrm>
        </p:spPr>
        <p:txBody>
          <a:bodyPr/>
          <a:lstStyle/>
          <a:p>
            <a:r>
              <a:rPr lang="en-IN" dirty="0"/>
              <a:t>1. History of AI</a:t>
            </a:r>
          </a:p>
        </p:txBody>
      </p:sp>
      <p:sp>
        <p:nvSpPr>
          <p:cNvPr id="3" name="Subtitle 2"/>
          <p:cNvSpPr>
            <a:spLocks noGrp="1"/>
          </p:cNvSpPr>
          <p:nvPr>
            <p:ph type="subTitle" idx="1"/>
          </p:nvPr>
        </p:nvSpPr>
        <p:spPr>
          <a:xfrm>
            <a:off x="4153007" y="3508594"/>
            <a:ext cx="3943136" cy="428625"/>
          </a:xfrm>
        </p:spPr>
        <p:txBody>
          <a:bodyPr>
            <a:noAutofit/>
          </a:bodyPr>
          <a:lstStyle/>
          <a:p>
            <a:r>
              <a:rPr lang="en-IN" sz="2800" dirty="0" err="1">
                <a:solidFill>
                  <a:schemeClr val="bg1">
                    <a:lumMod val="65000"/>
                    <a:lumOff val="35000"/>
                  </a:schemeClr>
                </a:solidFill>
              </a:rPr>
              <a:t>Debayan</a:t>
            </a:r>
            <a:r>
              <a:rPr lang="en-IN" sz="2800" dirty="0">
                <a:solidFill>
                  <a:schemeClr val="bg1">
                    <a:lumMod val="65000"/>
                    <a:lumOff val="35000"/>
                  </a:schemeClr>
                </a:solidFill>
              </a:rPr>
              <a:t> De</a:t>
            </a:r>
          </a:p>
        </p:txBody>
      </p:sp>
      <p:grpSp>
        <p:nvGrpSpPr>
          <p:cNvPr id="6" name="Group 5">
            <a:extLst>
              <a:ext uri="{FF2B5EF4-FFF2-40B4-BE49-F238E27FC236}">
                <a16:creationId xmlns:a16="http://schemas.microsoft.com/office/drawing/2014/main" id="{C87DA721-C399-4EBC-852A-9BF5F6E04FFB}"/>
              </a:ext>
            </a:extLst>
          </p:cNvPr>
          <p:cNvGrpSpPr/>
          <p:nvPr/>
        </p:nvGrpSpPr>
        <p:grpSpPr>
          <a:xfrm>
            <a:off x="4595742" y="4138030"/>
            <a:ext cx="2749995" cy="799975"/>
            <a:chOff x="4612308" y="3881084"/>
            <a:chExt cx="2749995"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308" y="3881084"/>
              <a:ext cx="1599949" cy="799975"/>
            </a:xfrm>
            <a:prstGeom prst="rect">
              <a:avLst/>
            </a:prstGeom>
          </p:spPr>
        </p:pic>
        <p:sp>
          <p:nvSpPr>
            <p:cNvPr id="5" name="TextBox 4"/>
            <p:cNvSpPr txBox="1"/>
            <p:nvPr/>
          </p:nvSpPr>
          <p:spPr>
            <a:xfrm>
              <a:off x="5533503" y="4096406"/>
              <a:ext cx="1828800" cy="400110"/>
            </a:xfrm>
            <a:prstGeom prst="rect">
              <a:avLst/>
            </a:prstGeom>
            <a:noFill/>
          </p:spPr>
          <p:txBody>
            <a:bodyPr wrap="square" rtlCol="0">
              <a:spAutoFit/>
            </a:bodyPr>
            <a:lstStyle/>
            <a:p>
              <a:r>
                <a:rPr lang="en-IN" sz="2000" dirty="0"/>
                <a:t>/debayan130</a:t>
              </a:r>
            </a:p>
          </p:txBody>
        </p:sp>
      </p:grpSp>
    </p:spTree>
    <p:extLst>
      <p:ext uri="{BB962C8B-B14F-4D97-AF65-F5344CB8AC3E}">
        <p14:creationId xmlns:p14="http://schemas.microsoft.com/office/powerpoint/2010/main" val="115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054BBB-470D-4EF5-91EF-64446AC3D0D8}"/>
              </a:ext>
            </a:extLst>
          </p:cNvPr>
          <p:cNvSpPr>
            <a:spLocks noGrp="1"/>
          </p:cNvSpPr>
          <p:nvPr>
            <p:ph type="title"/>
          </p:nvPr>
        </p:nvSpPr>
        <p:spPr>
          <a:xfrm>
            <a:off x="1143001" y="370085"/>
            <a:ext cx="9905998" cy="1478570"/>
          </a:xfrm>
        </p:spPr>
        <p:txBody>
          <a:bodyPr/>
          <a:lstStyle/>
          <a:p>
            <a:pPr algn="ctr"/>
            <a:r>
              <a:rPr lang="en-IN" dirty="0"/>
              <a:t>Artificial intelligence</a:t>
            </a:r>
          </a:p>
        </p:txBody>
      </p:sp>
      <p:sp>
        <p:nvSpPr>
          <p:cNvPr id="5" name="Content Placeholder 2">
            <a:extLst>
              <a:ext uri="{FF2B5EF4-FFF2-40B4-BE49-F238E27FC236}">
                <a16:creationId xmlns:a16="http://schemas.microsoft.com/office/drawing/2014/main" id="{5395A5E0-0480-44F8-8601-6F65EA4C9313}"/>
              </a:ext>
            </a:extLst>
          </p:cNvPr>
          <p:cNvSpPr>
            <a:spLocks noGrp="1"/>
          </p:cNvSpPr>
          <p:nvPr>
            <p:ph idx="1"/>
          </p:nvPr>
        </p:nvSpPr>
        <p:spPr>
          <a:xfrm>
            <a:off x="1042939" y="1609504"/>
            <a:ext cx="5695485" cy="4727510"/>
          </a:xfrm>
        </p:spPr>
        <p:txBody>
          <a:bodyPr>
            <a:normAutofit/>
          </a:bodyPr>
          <a:lstStyle/>
          <a:p>
            <a:r>
              <a:rPr lang="en-IN" u="sng" dirty="0"/>
              <a:t>Alan Turing</a:t>
            </a:r>
            <a:r>
              <a:rPr lang="en-IN" dirty="0"/>
              <a:t> </a:t>
            </a:r>
            <a:r>
              <a:rPr lang="en-IN" sz="2000" dirty="0"/>
              <a:t>on AI in “Computing Machinery and Intelligence”(1950; p. 460) :- </a:t>
            </a:r>
            <a:endParaRPr lang="en-IN" dirty="0"/>
          </a:p>
          <a:p>
            <a:pPr marL="0" indent="0" algn="ctr">
              <a:buNone/>
            </a:pPr>
            <a:r>
              <a:rPr lang="en-IN" sz="2000" dirty="0"/>
              <a:t>“I propose to consider the question, 'Can machines think?'"</a:t>
            </a:r>
          </a:p>
          <a:p>
            <a:pPr algn="just"/>
            <a:r>
              <a:rPr lang="en-IN" sz="2000" dirty="0"/>
              <a:t>Turing's new question is: "Are there imaginable digital computers which would do well in the </a:t>
            </a:r>
            <a:r>
              <a:rPr lang="en-IN" sz="2000" i="1" dirty="0"/>
              <a:t>imitation game</a:t>
            </a:r>
            <a:r>
              <a:rPr lang="en-IN" sz="2000" dirty="0"/>
              <a:t>?" This question, Turing believed, is one that can actually be answered. In the remainder of the paper, he argued against all the major objections to the proposition that "machines can think".</a:t>
            </a:r>
            <a:r>
              <a:rPr lang="en-IN" sz="2800" dirty="0"/>
              <a:t> </a:t>
            </a:r>
          </a:p>
          <a:p>
            <a:pPr algn="just"/>
            <a:r>
              <a:rPr lang="en-IN" sz="2000" dirty="0"/>
              <a:t>An era for Artificial Intelligence was born.</a:t>
            </a:r>
            <a:endParaRPr lang="en-IN" sz="2000" baseline="30000" dirty="0"/>
          </a:p>
        </p:txBody>
      </p:sp>
      <p:pic>
        <p:nvPicPr>
          <p:cNvPr id="6" name="Picture 2" descr="File:Turing test diagram.png">
            <a:extLst>
              <a:ext uri="{FF2B5EF4-FFF2-40B4-BE49-F238E27FC236}">
                <a16:creationId xmlns:a16="http://schemas.microsoft.com/office/drawing/2014/main" id="{8BF6AAC3-0A12-46EC-B1C8-07B6C26C5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3902" y="1609504"/>
            <a:ext cx="4200731" cy="42039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58412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5DCB3D-EC83-412F-A6A5-5DB2CCFFE85B}"/>
              </a:ext>
            </a:extLst>
          </p:cNvPr>
          <p:cNvSpPr>
            <a:spLocks noGrp="1"/>
          </p:cNvSpPr>
          <p:nvPr>
            <p:ph type="title"/>
          </p:nvPr>
        </p:nvSpPr>
        <p:spPr>
          <a:xfrm>
            <a:off x="1141413" y="316711"/>
            <a:ext cx="9905998" cy="1478570"/>
          </a:xfrm>
        </p:spPr>
        <p:txBody>
          <a:bodyPr/>
          <a:lstStyle/>
          <a:p>
            <a:pPr algn="ctr"/>
            <a:r>
              <a:rPr lang="en-IN" dirty="0"/>
              <a:t>Machine beats man</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1471190-1398-40EC-A7B8-DF9F75F9E7A3}"/>
                  </a:ext>
                </a:extLst>
              </p:cNvPr>
              <p:cNvSpPr>
                <a:spLocks noGrp="1"/>
              </p:cNvSpPr>
              <p:nvPr>
                <p:ph idx="1"/>
              </p:nvPr>
            </p:nvSpPr>
            <p:spPr>
              <a:xfrm>
                <a:off x="6173456" y="1575509"/>
                <a:ext cx="5526268" cy="4574769"/>
              </a:xfrm>
            </p:spPr>
            <p:txBody>
              <a:bodyPr>
                <a:normAutofit/>
              </a:bodyPr>
              <a:lstStyle/>
              <a:p>
                <a:r>
                  <a:rPr lang="en-IN" sz="2600" dirty="0"/>
                  <a:t>World Chess Champion Gary Kasparov</a:t>
                </a:r>
                <a:r>
                  <a:rPr lang="en-IN" dirty="0"/>
                  <a:t> </a:t>
                </a:r>
              </a:p>
              <a:p>
                <a:pPr marL="0" indent="0">
                  <a:buNone/>
                </a:pPr>
                <a:r>
                  <a:rPr lang="en-IN" sz="2000" dirty="0"/>
                  <a:t>   (1985 – 93 undisputed, Grandmaster 1980).</a:t>
                </a:r>
              </a:p>
              <a:p>
                <a:r>
                  <a:rPr lang="en-IN" sz="2600" dirty="0"/>
                  <a:t>IBM Supercomputer Deep Blue</a:t>
                </a:r>
              </a:p>
              <a:p>
                <a:pPr marL="0" indent="0">
                  <a:buNone/>
                </a:pPr>
                <a:r>
                  <a:rPr lang="en-IN" sz="2200" dirty="0"/>
                  <a:t>   (120 MHz, written in C, AIX OS, 200 Mil positions per sec.)</a:t>
                </a:r>
                <a:endParaRPr lang="en-IN" sz="2600" dirty="0"/>
              </a:p>
              <a:p>
                <a:r>
                  <a:rPr lang="en-IN" sz="2600" dirty="0"/>
                  <a:t>1996 – Deep Blue wins 4-2</a:t>
                </a:r>
              </a:p>
              <a:p>
                <a:r>
                  <a:rPr lang="en-IN" sz="2600" dirty="0"/>
                  <a:t>1997 – Deep Blue wins 3</a:t>
                </a:r>
                <a14:m>
                  <m:oMath xmlns:m="http://schemas.openxmlformats.org/officeDocument/2006/math">
                    <m:f>
                      <m:fPr>
                        <m:type m:val="skw"/>
                        <m:ctrlPr>
                          <a:rPr lang="en-IN" sz="2600" i="1" smtClean="0">
                            <a:latin typeface="Cambria Math" panose="02040503050406030204" pitchFamily="18" charset="0"/>
                          </a:rPr>
                        </m:ctrlPr>
                      </m:fPr>
                      <m:num>
                        <m:r>
                          <a:rPr lang="en-IN" sz="2600" b="0" i="1" smtClean="0">
                            <a:latin typeface="Cambria Math" panose="02040503050406030204" pitchFamily="18" charset="0"/>
                          </a:rPr>
                          <m:t>1</m:t>
                        </m:r>
                      </m:num>
                      <m:den>
                        <m:r>
                          <a:rPr lang="en-IN" sz="2600" b="0" i="1" smtClean="0">
                            <a:latin typeface="Cambria Math" panose="02040503050406030204" pitchFamily="18" charset="0"/>
                          </a:rPr>
                          <m:t>2</m:t>
                        </m:r>
                      </m:den>
                    </m:f>
                  </m:oMath>
                </a14:m>
                <a:r>
                  <a:rPr lang="en-IN" sz="2600" dirty="0"/>
                  <a:t> – 2 </a:t>
                </a:r>
                <a14:m>
                  <m:oMath xmlns:m="http://schemas.openxmlformats.org/officeDocument/2006/math">
                    <m:f>
                      <m:fPr>
                        <m:type m:val="skw"/>
                        <m:ctrlPr>
                          <a:rPr lang="en-IN" sz="2600" i="1">
                            <a:latin typeface="Cambria Math" panose="02040503050406030204" pitchFamily="18" charset="0"/>
                          </a:rPr>
                        </m:ctrlPr>
                      </m:fPr>
                      <m:num>
                        <m:r>
                          <a:rPr lang="en-IN" sz="2600" i="1">
                            <a:latin typeface="Cambria Math" panose="02040503050406030204" pitchFamily="18" charset="0"/>
                          </a:rPr>
                          <m:t>1</m:t>
                        </m:r>
                      </m:num>
                      <m:den>
                        <m:r>
                          <a:rPr lang="en-IN" sz="2600" i="1">
                            <a:latin typeface="Cambria Math" panose="02040503050406030204" pitchFamily="18" charset="0"/>
                          </a:rPr>
                          <m:t>2</m:t>
                        </m:r>
                      </m:den>
                    </m:f>
                  </m:oMath>
                </a14:m>
                <a:endParaRPr lang="en-IN" sz="2600" dirty="0"/>
              </a:p>
            </p:txBody>
          </p:sp>
        </mc:Choice>
        <mc:Fallback xmlns="">
          <p:sp>
            <p:nvSpPr>
              <p:cNvPr id="5" name="Content Placeholder 2">
                <a:extLst>
                  <a:ext uri="{FF2B5EF4-FFF2-40B4-BE49-F238E27FC236}">
                    <a16:creationId xmlns:a16="http://schemas.microsoft.com/office/drawing/2014/main" id="{01471190-1398-40EC-A7B8-DF9F75F9E7A3}"/>
                  </a:ext>
                </a:extLst>
              </p:cNvPr>
              <p:cNvSpPr>
                <a:spLocks noGrp="1" noRot="1" noChangeAspect="1" noMove="1" noResize="1" noEditPoints="1" noAdjustHandles="1" noChangeArrowheads="1" noChangeShapeType="1" noTextEdit="1"/>
              </p:cNvSpPr>
              <p:nvPr>
                <p:ph idx="1"/>
              </p:nvPr>
            </p:nvSpPr>
            <p:spPr>
              <a:xfrm>
                <a:off x="6173456" y="1575509"/>
                <a:ext cx="5526268" cy="4574769"/>
              </a:xfrm>
              <a:blipFill>
                <a:blip r:embed="rId2"/>
                <a:stretch>
                  <a:fillRect l="-1766" t="-1465" r="-1766"/>
                </a:stretch>
              </a:blipFill>
            </p:spPr>
            <p:txBody>
              <a:bodyPr/>
              <a:lstStyle/>
              <a:p>
                <a:r>
                  <a:rPr lang="en-IN">
                    <a:noFill/>
                  </a:rPr>
                  <a:t> </a:t>
                </a:r>
              </a:p>
            </p:txBody>
          </p:sp>
        </mc:Fallback>
      </mc:AlternateContent>
      <p:pic>
        <p:nvPicPr>
          <p:cNvPr id="6" name="Picture 2" descr="https://upload.wikimedia.org/wikipedia/commons/b/be/Deep_Blue.jpg">
            <a:extLst>
              <a:ext uri="{FF2B5EF4-FFF2-40B4-BE49-F238E27FC236}">
                <a16:creationId xmlns:a16="http://schemas.microsoft.com/office/drawing/2014/main" id="{87B84574-7BEA-4AD5-977A-BF21AFCA9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06" y="1575509"/>
            <a:ext cx="2616997" cy="39320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4" descr="https://upload.wikimedia.org/wikipedia/commons/d/dc/Kasparov-29.jpg">
            <a:extLst>
              <a:ext uri="{FF2B5EF4-FFF2-40B4-BE49-F238E27FC236}">
                <a16:creationId xmlns:a16="http://schemas.microsoft.com/office/drawing/2014/main" id="{9E13A585-C2C4-4E76-9361-E84AFA01E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9003" y="1575508"/>
            <a:ext cx="2616996" cy="39294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1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264229"/>
            <a:ext cx="8077200" cy="2163762"/>
          </a:xfrm>
        </p:spPr>
        <p:txBody>
          <a:bodyPr/>
          <a:lstStyle/>
          <a:p>
            <a:r>
              <a:rPr lang="en-IN" dirty="0"/>
              <a:t>2. </a:t>
            </a:r>
            <a:r>
              <a:rPr lang="en-IN" dirty="0" err="1"/>
              <a:t>Alicebot</a:t>
            </a:r>
            <a:r>
              <a:rPr lang="en-IN" dirty="0"/>
              <a:t> and AIML</a:t>
            </a:r>
          </a:p>
        </p:txBody>
      </p:sp>
      <p:sp>
        <p:nvSpPr>
          <p:cNvPr id="3" name="Subtitle 2"/>
          <p:cNvSpPr>
            <a:spLocks noGrp="1"/>
          </p:cNvSpPr>
          <p:nvPr>
            <p:ph type="subTitle" idx="1"/>
          </p:nvPr>
        </p:nvSpPr>
        <p:spPr>
          <a:xfrm>
            <a:off x="4124432" y="3437904"/>
            <a:ext cx="3943136" cy="428625"/>
          </a:xfrm>
        </p:spPr>
        <p:txBody>
          <a:bodyPr>
            <a:noAutofit/>
          </a:bodyPr>
          <a:lstStyle/>
          <a:p>
            <a:r>
              <a:rPr lang="en-IN" sz="2800" dirty="0" err="1">
                <a:solidFill>
                  <a:schemeClr val="bg1">
                    <a:lumMod val="65000"/>
                    <a:lumOff val="35000"/>
                  </a:schemeClr>
                </a:solidFill>
              </a:rPr>
              <a:t>Rohit</a:t>
            </a:r>
            <a:r>
              <a:rPr lang="en-IN" sz="2800" dirty="0">
                <a:solidFill>
                  <a:schemeClr val="bg1">
                    <a:lumMod val="65000"/>
                    <a:lumOff val="35000"/>
                  </a:schemeClr>
                </a:solidFill>
              </a:rPr>
              <a:t> Das</a:t>
            </a:r>
          </a:p>
        </p:txBody>
      </p:sp>
      <p:grpSp>
        <p:nvGrpSpPr>
          <p:cNvPr id="6" name="Group 5">
            <a:extLst>
              <a:ext uri="{FF2B5EF4-FFF2-40B4-BE49-F238E27FC236}">
                <a16:creationId xmlns:a16="http://schemas.microsoft.com/office/drawing/2014/main" id="{EF1ECEAD-4FD5-421C-8CA9-FFFE1EC9A33F}"/>
              </a:ext>
            </a:extLst>
          </p:cNvPr>
          <p:cNvGrpSpPr/>
          <p:nvPr/>
        </p:nvGrpSpPr>
        <p:grpSpPr>
          <a:xfrm>
            <a:off x="4695950" y="3991790"/>
            <a:ext cx="2800099" cy="799975"/>
            <a:chOff x="4524626" y="4648202"/>
            <a:chExt cx="2800099" cy="799975"/>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5" name="TextBox 4"/>
            <p:cNvSpPr txBox="1"/>
            <p:nvPr/>
          </p:nvSpPr>
          <p:spPr>
            <a:xfrm>
              <a:off x="5495925" y="4863523"/>
              <a:ext cx="1828800" cy="400110"/>
            </a:xfrm>
            <a:prstGeom prst="rect">
              <a:avLst/>
            </a:prstGeom>
            <a:noFill/>
          </p:spPr>
          <p:txBody>
            <a:bodyPr wrap="square" rtlCol="0">
              <a:spAutoFit/>
            </a:bodyPr>
            <a:lstStyle/>
            <a:p>
              <a:r>
                <a:rPr lang="en-IN" sz="2000" dirty="0"/>
                <a:t>/mouri11</a:t>
              </a:r>
            </a:p>
          </p:txBody>
        </p:sp>
      </p:grpSp>
    </p:spTree>
    <p:extLst>
      <p:ext uri="{BB962C8B-B14F-4D97-AF65-F5344CB8AC3E}">
        <p14:creationId xmlns:p14="http://schemas.microsoft.com/office/powerpoint/2010/main" val="212920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A1592A-12AA-41B0-9B39-464024AB789C}"/>
              </a:ext>
            </a:extLst>
          </p:cNvPr>
          <p:cNvSpPr>
            <a:spLocks noGrp="1"/>
          </p:cNvSpPr>
          <p:nvPr>
            <p:ph type="title"/>
          </p:nvPr>
        </p:nvSpPr>
        <p:spPr>
          <a:xfrm>
            <a:off x="863323" y="586823"/>
            <a:ext cx="9905998" cy="1478570"/>
          </a:xfrm>
        </p:spPr>
        <p:txBody>
          <a:bodyPr/>
          <a:lstStyle/>
          <a:p>
            <a:r>
              <a:rPr lang="en-IN" dirty="0"/>
              <a:t>Android and A. L. I. C. E.</a:t>
            </a:r>
          </a:p>
        </p:txBody>
      </p:sp>
      <p:pic>
        <p:nvPicPr>
          <p:cNvPr id="5" name="Picture 2" descr="Image result for android">
            <a:extLst>
              <a:ext uri="{FF2B5EF4-FFF2-40B4-BE49-F238E27FC236}">
                <a16:creationId xmlns:a16="http://schemas.microsoft.com/office/drawing/2014/main" id="{B9537F49-8CA5-4D0E-8E30-4C3DBD38429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rot="7633179">
            <a:off x="7130806" y="1310104"/>
            <a:ext cx="1550311" cy="15503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alicebot.org/graphics/logo.png">
            <a:extLst>
              <a:ext uri="{FF2B5EF4-FFF2-40B4-BE49-F238E27FC236}">
                <a16:creationId xmlns:a16="http://schemas.microsoft.com/office/drawing/2014/main" id="{C4D0D45E-47B4-4332-9EAD-BF1602F67B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666804">
            <a:off x="8294405" y="3033250"/>
            <a:ext cx="1306693" cy="13066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coding">
            <a:extLst>
              <a:ext uri="{FF2B5EF4-FFF2-40B4-BE49-F238E27FC236}">
                <a16:creationId xmlns:a16="http://schemas.microsoft.com/office/drawing/2014/main" id="{1C8FF789-52C3-48C9-B897-A810BC2F892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7526520">
            <a:off x="9208760" y="1409343"/>
            <a:ext cx="1430839" cy="14308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id="{B0BFB1B8-727E-4800-BB22-B5E71B9D62DD}"/>
              </a:ext>
            </a:extLst>
          </p:cNvPr>
          <p:cNvGraphicFramePr/>
          <p:nvPr>
            <p:extLst>
              <p:ext uri="{D42A27DB-BD31-4B8C-83A1-F6EECF244321}">
                <p14:modId xmlns:p14="http://schemas.microsoft.com/office/powerpoint/2010/main" val="2010483071"/>
              </p:ext>
            </p:extLst>
          </p:nvPr>
        </p:nvGraphicFramePr>
        <p:xfrm>
          <a:off x="3237282" y="852510"/>
          <a:ext cx="8128000" cy="541866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TextBox 8">
            <a:extLst>
              <a:ext uri="{FF2B5EF4-FFF2-40B4-BE49-F238E27FC236}">
                <a16:creationId xmlns:a16="http://schemas.microsoft.com/office/drawing/2014/main" id="{0EE1EC7B-F5FE-4D50-8714-EA73A22DEB2E}"/>
              </a:ext>
            </a:extLst>
          </p:cNvPr>
          <p:cNvSpPr txBox="1"/>
          <p:nvPr/>
        </p:nvSpPr>
        <p:spPr>
          <a:xfrm>
            <a:off x="1141413" y="1841500"/>
            <a:ext cx="5341270" cy="3847207"/>
          </a:xfrm>
          <a:prstGeom prst="rect">
            <a:avLst/>
          </a:prstGeom>
          <a:noFill/>
        </p:spPr>
        <p:txBody>
          <a:bodyPr wrap="square" rtlCol="0">
            <a:spAutoFit/>
          </a:bodyPr>
          <a:lstStyle/>
          <a:p>
            <a:pPr marL="457200" indent="-457200">
              <a:buFont typeface="Arial" panose="020B0604020202020204" pitchFamily="34" charset="0"/>
              <a:buChar char="•"/>
            </a:pPr>
            <a:r>
              <a:rPr lang="en-IN" sz="2800" dirty="0"/>
              <a:t>AIRYL (AI Reads Your Letters) is an amalgam of the finesse and flexibility of the Android platform and the prowess and versatility of A. L. I. C. E.</a:t>
            </a:r>
          </a:p>
          <a:p>
            <a:pPr marL="457200" indent="-457200">
              <a:buFont typeface="Arial" panose="020B0604020202020204" pitchFamily="34" charset="0"/>
              <a:buChar char="•"/>
            </a:pPr>
            <a:r>
              <a:rPr lang="en-IN" sz="2800" dirty="0"/>
              <a:t>AIML (Artificial Intelligence </a:t>
            </a:r>
            <a:r>
              <a:rPr lang="en-IN" sz="2800" dirty="0" err="1"/>
              <a:t>Markup</a:t>
            </a:r>
            <a:r>
              <a:rPr lang="en-IN" sz="2800" dirty="0"/>
              <a:t> Language) is used in </a:t>
            </a:r>
          </a:p>
          <a:p>
            <a:r>
              <a:rPr lang="en-IN" sz="2800" dirty="0"/>
              <a:t>      A. L. I. C. E.</a:t>
            </a:r>
          </a:p>
          <a:p>
            <a:r>
              <a:rPr lang="en-IN" sz="2000" dirty="0"/>
              <a:t>      </a:t>
            </a:r>
          </a:p>
        </p:txBody>
      </p:sp>
    </p:spTree>
    <p:extLst>
      <p:ext uri="{BB962C8B-B14F-4D97-AF65-F5344CB8AC3E}">
        <p14:creationId xmlns:p14="http://schemas.microsoft.com/office/powerpoint/2010/main" val="28084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8"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9B25EE-8945-4BEE-8AA8-CC466FB75DBC}"/>
              </a:ext>
            </a:extLst>
          </p:cNvPr>
          <p:cNvSpPr>
            <a:spLocks noGrp="1"/>
          </p:cNvSpPr>
          <p:nvPr>
            <p:ph type="title"/>
          </p:nvPr>
        </p:nvSpPr>
        <p:spPr>
          <a:xfrm>
            <a:off x="1141412" y="155055"/>
            <a:ext cx="9905998" cy="1478570"/>
          </a:xfrm>
        </p:spPr>
        <p:txBody>
          <a:bodyPr/>
          <a:lstStyle/>
          <a:p>
            <a:pPr algn="ctr"/>
            <a:r>
              <a:rPr lang="en-IN" dirty="0"/>
              <a:t>What is A. L. I. C. E. exactly?</a:t>
            </a:r>
          </a:p>
        </p:txBody>
      </p:sp>
      <p:sp>
        <p:nvSpPr>
          <p:cNvPr id="5" name="Content Placeholder 2">
            <a:extLst>
              <a:ext uri="{FF2B5EF4-FFF2-40B4-BE49-F238E27FC236}">
                <a16:creationId xmlns:a16="http://schemas.microsoft.com/office/drawing/2014/main" id="{E3A96E5D-04DE-4494-9F06-A51CDD4005A8}"/>
              </a:ext>
            </a:extLst>
          </p:cNvPr>
          <p:cNvSpPr>
            <a:spLocks noGrp="1"/>
          </p:cNvSpPr>
          <p:nvPr>
            <p:ph idx="1"/>
          </p:nvPr>
        </p:nvSpPr>
        <p:spPr>
          <a:xfrm>
            <a:off x="1141411" y="1284982"/>
            <a:ext cx="5171707" cy="5178447"/>
          </a:xfrm>
        </p:spPr>
        <p:txBody>
          <a:bodyPr/>
          <a:lstStyle/>
          <a:p>
            <a:r>
              <a:rPr lang="en-IN" dirty="0"/>
              <a:t>A. L. I. C. E. (short for Artificial Linguistic Intelligence Computer Entity) is an open-source AI bot written in AIML, by </a:t>
            </a:r>
            <a:r>
              <a:rPr lang="en-IN" u="sng" dirty="0"/>
              <a:t>Richard Wallace</a:t>
            </a:r>
            <a:r>
              <a:rPr lang="en-IN" dirty="0"/>
              <a:t> between ’95 – ’02.</a:t>
            </a:r>
          </a:p>
          <a:p>
            <a:r>
              <a:rPr lang="en-IN" dirty="0"/>
              <a:t>AIML(Artificial Intelligence Mark-up Language) is an XML dialect.</a:t>
            </a:r>
          </a:p>
          <a:p>
            <a:r>
              <a:rPr lang="en-IN" dirty="0"/>
              <a:t>A. L. I. C. E. can be implemented in any platform</a:t>
            </a:r>
          </a:p>
          <a:p>
            <a:r>
              <a:rPr lang="en-IN" dirty="0"/>
              <a:t>Check it out at &lt;alicebot.org&gt;</a:t>
            </a:r>
          </a:p>
        </p:txBody>
      </p:sp>
      <p:pic>
        <p:nvPicPr>
          <p:cNvPr id="6" name="Picture 2" descr="ALICE Pyramid Logo by Sage Greco">
            <a:extLst>
              <a:ext uri="{FF2B5EF4-FFF2-40B4-BE49-F238E27FC236}">
                <a16:creationId xmlns:a16="http://schemas.microsoft.com/office/drawing/2014/main" id="{29D8EBF5-C4ED-4D52-B83C-8D593509B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35" y="1178490"/>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richard wallace aiml">
            <a:extLst>
              <a:ext uri="{FF2B5EF4-FFF2-40B4-BE49-F238E27FC236}">
                <a16:creationId xmlns:a16="http://schemas.microsoft.com/office/drawing/2014/main" id="{033BF789-30DB-4818-AD0F-24C1F4AFE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766"/>
          <a:stretch/>
        </p:blipFill>
        <p:spPr bwMode="auto">
          <a:xfrm>
            <a:off x="6601511" y="1592827"/>
            <a:ext cx="4700847"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5C480-B8BC-4917-8E82-A110FFCF3B05}"/>
              </a:ext>
            </a:extLst>
          </p:cNvPr>
          <p:cNvSpPr txBox="1"/>
          <p:nvPr/>
        </p:nvSpPr>
        <p:spPr>
          <a:xfrm>
            <a:off x="3660403" y="2834923"/>
            <a:ext cx="5408023" cy="769441"/>
          </a:xfrm>
          <a:prstGeom prst="rect">
            <a:avLst/>
          </a:prstGeom>
          <a:noFill/>
        </p:spPr>
        <p:txBody>
          <a:bodyPr wrap="square" rtlCol="0">
            <a:spAutoFit/>
          </a:bodyPr>
          <a:lstStyle/>
          <a:p>
            <a:r>
              <a:rPr lang="en-IN" sz="4400" dirty="0"/>
              <a:t>A Demo on A. L. I. C. E.</a:t>
            </a:r>
          </a:p>
        </p:txBody>
      </p:sp>
    </p:spTree>
    <p:extLst>
      <p:ext uri="{BB962C8B-B14F-4D97-AF65-F5344CB8AC3E}">
        <p14:creationId xmlns:p14="http://schemas.microsoft.com/office/powerpoint/2010/main" val="258875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959" y="1321596"/>
            <a:ext cx="8762999" cy="2163762"/>
          </a:xfrm>
        </p:spPr>
        <p:txBody>
          <a:bodyPr/>
          <a:lstStyle/>
          <a:p>
            <a:r>
              <a:rPr lang="en-IN" dirty="0"/>
              <a:t>3. Android implementation</a:t>
            </a:r>
          </a:p>
        </p:txBody>
      </p:sp>
      <p:sp>
        <p:nvSpPr>
          <p:cNvPr id="3" name="Subtitle 2"/>
          <p:cNvSpPr>
            <a:spLocks noGrp="1"/>
          </p:cNvSpPr>
          <p:nvPr>
            <p:ph type="subTitle" idx="1"/>
          </p:nvPr>
        </p:nvSpPr>
        <p:spPr>
          <a:xfrm>
            <a:off x="3899620" y="3601593"/>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id="{8BB1134F-36F4-4116-A258-DF007CA3056B}"/>
              </a:ext>
            </a:extLst>
          </p:cNvPr>
          <p:cNvGrpSpPr/>
          <p:nvPr/>
        </p:nvGrpSpPr>
        <p:grpSpPr>
          <a:xfrm>
            <a:off x="4300222" y="4030218"/>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556226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3. Android implementation</a:t>
            </a:r>
          </a:p>
        </p:txBody>
      </p:sp>
      <p:sp>
        <p:nvSpPr>
          <p:cNvPr id="5" name="Subtitle 2"/>
          <p:cNvSpPr txBox="1">
            <a:spLocks/>
          </p:cNvSpPr>
          <p:nvPr/>
        </p:nvSpPr>
        <p:spPr>
          <a:xfrm>
            <a:off x="4257781" y="3409951"/>
            <a:ext cx="394313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3.1 The UI</a:t>
            </a:r>
          </a:p>
        </p:txBody>
      </p:sp>
    </p:spTree>
    <p:extLst>
      <p:ext uri="{BB962C8B-B14F-4D97-AF65-F5344CB8AC3E}">
        <p14:creationId xmlns:p14="http://schemas.microsoft.com/office/powerpoint/2010/main" val="190288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43956" y="2905749"/>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Relative Layout</a:t>
            </a:r>
          </a:p>
        </p:txBody>
      </p:sp>
    </p:spTree>
    <p:extLst>
      <p:ext uri="{BB962C8B-B14F-4D97-AF65-F5344CB8AC3E}">
        <p14:creationId xmlns:p14="http://schemas.microsoft.com/office/powerpoint/2010/main" val="297029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a:t>BitCoders</a:t>
            </a:r>
            <a:endParaRPr lang="en-IN" dirty="0"/>
          </a:p>
        </p:txBody>
      </p:sp>
    </p:spTree>
    <p:extLst>
      <p:ext uri="{BB962C8B-B14F-4D97-AF65-F5344CB8AC3E}">
        <p14:creationId xmlns:p14="http://schemas.microsoft.com/office/powerpoint/2010/main" val="1176091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Relative Layout</a:t>
            </a:r>
          </a:p>
        </p:txBody>
      </p:sp>
      <p:sp>
        <p:nvSpPr>
          <p:cNvPr id="3" name="Subtitle 2"/>
          <p:cNvSpPr txBox="1">
            <a:spLocks/>
          </p:cNvSpPr>
          <p:nvPr/>
        </p:nvSpPr>
        <p:spPr>
          <a:xfrm>
            <a:off x="2597922" y="3086101"/>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a:solidFill>
                  <a:schemeClr val="tx1">
                    <a:lumMod val="95000"/>
                  </a:schemeClr>
                </a:solidFill>
              </a:rPr>
              <a:t>Allows child views relative to their parent</a:t>
            </a:r>
          </a:p>
        </p:txBody>
      </p:sp>
    </p:spTree>
    <p:extLst>
      <p:ext uri="{BB962C8B-B14F-4D97-AF65-F5344CB8AC3E}">
        <p14:creationId xmlns:p14="http://schemas.microsoft.com/office/powerpoint/2010/main" val="3876605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Relative Layout</a:t>
            </a:r>
          </a:p>
        </p:txBody>
      </p:sp>
      <p:sp>
        <p:nvSpPr>
          <p:cNvPr id="3" name="Subtitle 2"/>
          <p:cNvSpPr txBox="1">
            <a:spLocks/>
          </p:cNvSpPr>
          <p:nvPr/>
        </p:nvSpPr>
        <p:spPr>
          <a:xfrm>
            <a:off x="2768838" y="1821323"/>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a:solidFill>
                  <a:schemeClr val="tx1">
                    <a:lumMod val="95000"/>
                  </a:schemeClr>
                </a:solidFill>
              </a:rPr>
              <a:t>Allows child views relative to their parent</a:t>
            </a:r>
          </a:p>
        </p:txBody>
      </p:sp>
      <p:sp>
        <p:nvSpPr>
          <p:cNvPr id="4" name="Subtitle 2"/>
          <p:cNvSpPr txBox="1">
            <a:spLocks/>
          </p:cNvSpPr>
          <p:nvPr/>
        </p:nvSpPr>
        <p:spPr>
          <a:xfrm>
            <a:off x="2835780" y="3341050"/>
            <a:ext cx="8083466" cy="24615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err="1">
                <a:solidFill>
                  <a:schemeClr val="tx1">
                    <a:lumMod val="95000"/>
                  </a:schemeClr>
                </a:solidFill>
              </a:rPr>
              <a:t>android:layout_alignParentTop</a:t>
            </a:r>
            <a:endParaRPr lang="en-IN" sz="3200" dirty="0">
              <a:solidFill>
                <a:schemeClr val="tx1">
                  <a:lumMod val="95000"/>
                </a:schemeClr>
              </a:solidFill>
            </a:endParaRPr>
          </a:p>
          <a:p>
            <a:pPr marL="0" indent="0">
              <a:buNone/>
            </a:pPr>
            <a:endParaRPr lang="en-IN" sz="3200" dirty="0">
              <a:solidFill>
                <a:schemeClr val="tx1">
                  <a:lumMod val="95000"/>
                </a:schemeClr>
              </a:solidFill>
            </a:endParaRPr>
          </a:p>
          <a:p>
            <a:pPr marL="0" indent="0">
              <a:buNone/>
            </a:pPr>
            <a:r>
              <a:rPr lang="en-IN" sz="3200" dirty="0">
                <a:solidFill>
                  <a:schemeClr val="tx1">
                    <a:lumMod val="95000"/>
                  </a:schemeClr>
                </a:solidFill>
              </a:rPr>
              <a:t>	If “true” makes the top edge of this view match the top edge of the parent</a:t>
            </a:r>
          </a:p>
        </p:txBody>
      </p:sp>
    </p:spTree>
    <p:extLst>
      <p:ext uri="{BB962C8B-B14F-4D97-AF65-F5344CB8AC3E}">
        <p14:creationId xmlns:p14="http://schemas.microsoft.com/office/powerpoint/2010/main" val="106201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Relative Layout</a:t>
            </a:r>
          </a:p>
        </p:txBody>
      </p:sp>
      <p:sp>
        <p:nvSpPr>
          <p:cNvPr id="4" name="Subtitle 2"/>
          <p:cNvSpPr txBox="1">
            <a:spLocks/>
          </p:cNvSpPr>
          <p:nvPr/>
        </p:nvSpPr>
        <p:spPr>
          <a:xfrm>
            <a:off x="2367185"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200" dirty="0">
                <a:solidFill>
                  <a:schemeClr val="tx1">
                    <a:lumMod val="95000"/>
                  </a:schemeClr>
                </a:solidFill>
              </a:rPr>
              <a:t>&lt;</a:t>
            </a:r>
            <a:r>
              <a:rPr lang="en-IN" sz="3200" dirty="0" err="1">
                <a:solidFill>
                  <a:schemeClr val="tx1">
                    <a:lumMod val="95000"/>
                  </a:schemeClr>
                </a:solidFill>
              </a:rPr>
              <a:t>RelativeLayout</a:t>
            </a:r>
            <a:endParaRPr lang="en-IN" sz="3200" dirty="0">
              <a:solidFill>
                <a:schemeClr val="tx1">
                  <a:lumMod val="95000"/>
                </a:schemeClr>
              </a:solidFill>
            </a:endParaRPr>
          </a:p>
          <a:p>
            <a:pPr marL="0" indent="0">
              <a:buNone/>
            </a:pPr>
            <a:r>
              <a:rPr lang="en-IN" sz="3200" dirty="0">
                <a:solidFill>
                  <a:schemeClr val="tx1">
                    <a:lumMod val="95000"/>
                  </a:schemeClr>
                </a:solidFill>
              </a:rPr>
              <a:t>  …</a:t>
            </a:r>
          </a:p>
          <a:p>
            <a:pPr marL="0" indent="0">
              <a:buNone/>
            </a:pPr>
            <a:r>
              <a:rPr lang="en-IN" sz="3200" dirty="0">
                <a:solidFill>
                  <a:schemeClr val="tx1">
                    <a:lumMod val="95000"/>
                  </a:schemeClr>
                </a:solidFill>
              </a:rPr>
              <a:t>  </a:t>
            </a:r>
            <a:r>
              <a:rPr lang="en-IN" sz="3200" dirty="0" err="1">
                <a:solidFill>
                  <a:schemeClr val="tx1">
                    <a:lumMod val="95000"/>
                  </a:schemeClr>
                </a:solidFill>
              </a:rPr>
              <a:t>android:layout_width</a:t>
            </a:r>
            <a:r>
              <a:rPr lang="en-IN" sz="3200" dirty="0">
                <a:solidFill>
                  <a:schemeClr val="tx1">
                    <a:lumMod val="95000"/>
                  </a:schemeClr>
                </a:solidFill>
              </a:rPr>
              <a:t>: “</a:t>
            </a:r>
            <a:r>
              <a:rPr lang="en-IN" sz="3200" dirty="0" err="1">
                <a:solidFill>
                  <a:schemeClr val="tx1">
                    <a:lumMod val="95000"/>
                  </a:schemeClr>
                </a:solidFill>
              </a:rPr>
              <a:t>match_parent</a:t>
            </a:r>
            <a:r>
              <a:rPr lang="en-IN" sz="3200" dirty="0">
                <a:solidFill>
                  <a:schemeClr val="tx1">
                    <a:lumMod val="95000"/>
                  </a:schemeClr>
                </a:solidFill>
              </a:rPr>
              <a:t>”</a:t>
            </a:r>
          </a:p>
          <a:p>
            <a:pPr marL="0" indent="0">
              <a:buNone/>
            </a:pPr>
            <a:r>
              <a:rPr lang="en-IN" sz="3200" dirty="0">
                <a:solidFill>
                  <a:schemeClr val="tx1">
                    <a:lumMod val="95000"/>
                  </a:schemeClr>
                </a:solidFill>
              </a:rPr>
              <a:t>  </a:t>
            </a:r>
            <a:r>
              <a:rPr lang="en-IN" sz="3200" dirty="0" err="1">
                <a:solidFill>
                  <a:schemeClr val="tx1">
                    <a:lumMod val="95000"/>
                  </a:schemeClr>
                </a:solidFill>
              </a:rPr>
              <a:t>android:layout_height</a:t>
            </a:r>
            <a:r>
              <a:rPr lang="en-IN" sz="3200" dirty="0">
                <a:solidFill>
                  <a:schemeClr val="tx1">
                    <a:lumMod val="95000"/>
                  </a:schemeClr>
                </a:solidFill>
              </a:rPr>
              <a:t>: “</a:t>
            </a:r>
            <a:r>
              <a:rPr lang="en-IN" sz="3200" dirty="0" err="1">
                <a:solidFill>
                  <a:schemeClr val="tx1">
                    <a:lumMod val="95000"/>
                  </a:schemeClr>
                </a:solidFill>
              </a:rPr>
              <a:t>match_parent</a:t>
            </a:r>
            <a:r>
              <a:rPr lang="en-IN" sz="3200" dirty="0">
                <a:solidFill>
                  <a:schemeClr val="tx1">
                    <a:lumMod val="95000"/>
                  </a:schemeClr>
                </a:solidFill>
              </a:rPr>
              <a:t>”</a:t>
            </a:r>
          </a:p>
          <a:p>
            <a:pPr marL="0" indent="0">
              <a:buNone/>
            </a:pPr>
            <a:r>
              <a:rPr lang="en-IN" sz="3200" dirty="0">
                <a:solidFill>
                  <a:schemeClr val="tx1">
                    <a:lumMod val="95000"/>
                  </a:schemeClr>
                </a:solidFill>
              </a:rPr>
              <a:t>  …</a:t>
            </a:r>
          </a:p>
          <a:p>
            <a:pPr marL="0" indent="0">
              <a:buNone/>
            </a:pPr>
            <a:r>
              <a:rPr lang="en-IN" sz="3200" dirty="0">
                <a:solidFill>
                  <a:schemeClr val="tx1">
                    <a:lumMod val="95000"/>
                  </a:schemeClr>
                </a:solidFill>
              </a:rPr>
              <a:t>&lt;/</a:t>
            </a:r>
            <a:r>
              <a:rPr lang="en-IN" sz="3200" dirty="0" err="1">
                <a:solidFill>
                  <a:schemeClr val="tx1">
                    <a:lumMod val="95000"/>
                  </a:schemeClr>
                </a:solidFill>
              </a:rPr>
              <a:t>RelativeLayout</a:t>
            </a:r>
            <a:r>
              <a:rPr lang="en-IN" sz="3200" dirty="0">
                <a:solidFill>
                  <a:schemeClr val="tx1">
                    <a:lumMod val="95000"/>
                  </a:schemeClr>
                </a:solidFill>
              </a:rPr>
              <a:t>&gt;</a:t>
            </a:r>
          </a:p>
        </p:txBody>
      </p:sp>
    </p:spTree>
    <p:extLst>
      <p:ext uri="{BB962C8B-B14F-4D97-AF65-F5344CB8AC3E}">
        <p14:creationId xmlns:p14="http://schemas.microsoft.com/office/powerpoint/2010/main" val="1761796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Relative Layout</a:t>
            </a:r>
          </a:p>
        </p:txBody>
      </p:sp>
      <p:sp>
        <p:nvSpPr>
          <p:cNvPr id="4" name="Subtitle 2"/>
          <p:cNvSpPr txBox="1">
            <a:spLocks/>
          </p:cNvSpPr>
          <p:nvPr/>
        </p:nvSpPr>
        <p:spPr>
          <a:xfrm>
            <a:off x="4589091" y="1862626"/>
            <a:ext cx="8083466" cy="3299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1">
                    <a:lumMod val="95000"/>
                  </a:schemeClr>
                </a:solidFill>
              </a:rPr>
              <a:t>&lt;</a:t>
            </a:r>
            <a:r>
              <a:rPr lang="en-IN" sz="2400" dirty="0" err="1">
                <a:solidFill>
                  <a:schemeClr val="tx1">
                    <a:lumMod val="95000"/>
                  </a:schemeClr>
                </a:solidFill>
              </a:rPr>
              <a:t>RelativeLayout</a:t>
            </a:r>
            <a:endParaRPr lang="en-IN" sz="2400" dirty="0">
              <a:solidFill>
                <a:schemeClr val="tx1">
                  <a:lumMod val="95000"/>
                </a:schemeClr>
              </a:solidFill>
            </a:endParaRPr>
          </a:p>
          <a:p>
            <a:pPr marL="0" indent="0">
              <a:buNone/>
            </a:pPr>
            <a:r>
              <a:rPr lang="en-IN" sz="2400" dirty="0">
                <a:solidFill>
                  <a:schemeClr val="tx1">
                    <a:lumMod val="95000"/>
                  </a:schemeClr>
                </a:solidFill>
              </a:rPr>
              <a:t>  …</a:t>
            </a:r>
          </a:p>
          <a:p>
            <a:pPr marL="0" indent="0">
              <a:buNone/>
            </a:pPr>
            <a:r>
              <a:rPr lang="en-IN" sz="2400" dirty="0">
                <a:solidFill>
                  <a:schemeClr val="tx1">
                    <a:lumMod val="95000"/>
                  </a:schemeClr>
                </a:solidFill>
              </a:rPr>
              <a:t>  &lt;</a:t>
            </a:r>
            <a:r>
              <a:rPr lang="en-IN" sz="2400" dirty="0" err="1">
                <a:solidFill>
                  <a:schemeClr val="tx1">
                    <a:lumMod val="95000"/>
                  </a:schemeClr>
                </a:solidFill>
              </a:rPr>
              <a:t>ListView</a:t>
            </a:r>
            <a:endParaRPr lang="en-IN" sz="2400" dirty="0">
              <a:solidFill>
                <a:schemeClr val="tx1">
                  <a:lumMod val="95000"/>
                </a:schemeClr>
              </a:solidFill>
            </a:endParaRPr>
          </a:p>
          <a:p>
            <a:pPr marL="0" indent="0">
              <a:buNone/>
            </a:pPr>
            <a:r>
              <a:rPr lang="en-IN" sz="2400" dirty="0">
                <a:solidFill>
                  <a:schemeClr val="tx1">
                    <a:lumMod val="95000"/>
                  </a:schemeClr>
                </a:solidFill>
              </a:rPr>
              <a:t>	…</a:t>
            </a:r>
          </a:p>
          <a:p>
            <a:pPr marL="457200" lvl="1" indent="0">
              <a:buNone/>
            </a:pPr>
            <a:r>
              <a:rPr lang="en-IN" sz="2000" dirty="0">
                <a:solidFill>
                  <a:schemeClr val="tx1">
                    <a:lumMod val="95000"/>
                  </a:schemeClr>
                </a:solidFill>
              </a:rPr>
              <a:t>        </a:t>
            </a:r>
            <a:r>
              <a:rPr lang="en-IN" sz="2000" dirty="0" err="1">
                <a:solidFill>
                  <a:schemeClr val="tx1">
                    <a:lumMod val="95000"/>
                  </a:schemeClr>
                </a:solidFill>
              </a:rPr>
              <a:t>android:id</a:t>
            </a:r>
            <a:r>
              <a:rPr lang="en-IN" sz="2000" dirty="0">
                <a:solidFill>
                  <a:schemeClr val="tx1">
                    <a:lumMod val="95000"/>
                  </a:schemeClr>
                </a:solidFill>
              </a:rPr>
              <a:t>=“@+id/</a:t>
            </a:r>
            <a:r>
              <a:rPr lang="en-IN" sz="2000" dirty="0" err="1">
                <a:solidFill>
                  <a:schemeClr val="tx1">
                    <a:lumMod val="95000"/>
                  </a:schemeClr>
                </a:solidFill>
              </a:rPr>
              <a:t>messageView</a:t>
            </a:r>
            <a:r>
              <a:rPr lang="en-IN" sz="2000" dirty="0">
                <a:solidFill>
                  <a:schemeClr val="tx1">
                    <a:lumMod val="95000"/>
                  </a:schemeClr>
                </a:solidFill>
              </a:rPr>
              <a:t>”</a:t>
            </a:r>
          </a:p>
          <a:p>
            <a:pPr marL="0" indent="0">
              <a:buNone/>
            </a:pPr>
            <a:r>
              <a:rPr lang="en-IN" sz="2400" dirty="0">
                <a:solidFill>
                  <a:schemeClr val="tx1">
                    <a:lumMod val="95000"/>
                  </a:schemeClr>
                </a:solidFill>
              </a:rPr>
              <a:t>	…</a:t>
            </a:r>
          </a:p>
          <a:p>
            <a:pPr marL="0" indent="0">
              <a:buNone/>
            </a:pPr>
            <a:r>
              <a:rPr lang="en-IN" sz="2400" dirty="0">
                <a:solidFill>
                  <a:schemeClr val="tx1">
                    <a:lumMod val="95000"/>
                  </a:schemeClr>
                </a:solidFill>
              </a:rPr>
              <a:t>  /&gt;</a:t>
            </a:r>
          </a:p>
          <a:p>
            <a:pPr marL="0" indent="0">
              <a:buNone/>
            </a:pPr>
            <a:r>
              <a:rPr lang="en-IN" sz="2400" dirty="0">
                <a:solidFill>
                  <a:schemeClr val="tx1">
                    <a:lumMod val="95000"/>
                  </a:schemeClr>
                </a:solidFill>
              </a:rPr>
              <a:t>  …</a:t>
            </a:r>
          </a:p>
          <a:p>
            <a:pPr marL="0" indent="0">
              <a:buNone/>
            </a:pPr>
            <a:r>
              <a:rPr lang="en-IN" sz="2400" dirty="0">
                <a:solidFill>
                  <a:schemeClr val="tx1">
                    <a:lumMod val="95000"/>
                  </a:schemeClr>
                </a:solidFill>
              </a:rPr>
              <a:t>&lt;/</a:t>
            </a:r>
            <a:r>
              <a:rPr lang="en-IN" sz="2400" dirty="0" err="1">
                <a:solidFill>
                  <a:schemeClr val="tx1">
                    <a:lumMod val="95000"/>
                  </a:schemeClr>
                </a:solidFill>
              </a:rPr>
              <a:t>RelativeLayout</a:t>
            </a:r>
            <a:r>
              <a:rPr lang="en-IN" sz="2400" dirty="0">
                <a:solidFill>
                  <a:schemeClr val="tx1">
                    <a:lumMod val="95000"/>
                  </a:schemeClr>
                </a:solidFill>
              </a:rPr>
              <a:t>&gt;</a:t>
            </a:r>
          </a:p>
        </p:txBody>
      </p:sp>
    </p:spTree>
    <p:extLst>
      <p:ext uri="{BB962C8B-B14F-4D97-AF65-F5344CB8AC3E}">
        <p14:creationId xmlns:p14="http://schemas.microsoft.com/office/powerpoint/2010/main" val="3704413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201495" y="632567"/>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600" dirty="0">
                <a:solidFill>
                  <a:schemeClr val="tx1">
                    <a:lumMod val="95000"/>
                  </a:schemeClr>
                </a:solidFill>
              </a:rPr>
              <a:t>Linear Layout</a:t>
            </a:r>
          </a:p>
        </p:txBody>
      </p:sp>
      <p:sp>
        <p:nvSpPr>
          <p:cNvPr id="3" name="Subtitle 2"/>
          <p:cNvSpPr txBox="1">
            <a:spLocks/>
          </p:cNvSpPr>
          <p:nvPr/>
        </p:nvSpPr>
        <p:spPr>
          <a:xfrm>
            <a:off x="2367185" y="3265562"/>
            <a:ext cx="80834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3200" dirty="0">
                <a:solidFill>
                  <a:schemeClr val="tx1">
                    <a:lumMod val="95000"/>
                  </a:schemeClr>
                </a:solidFill>
              </a:rPr>
              <a:t>Aligns all child in a single direction</a:t>
            </a:r>
          </a:p>
        </p:txBody>
      </p:sp>
    </p:spTree>
    <p:extLst>
      <p:ext uri="{BB962C8B-B14F-4D97-AF65-F5344CB8AC3E}">
        <p14:creationId xmlns:p14="http://schemas.microsoft.com/office/powerpoint/2010/main" val="560401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474961" y="564201"/>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3474961" y="112822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1">
                    <a:lumMod val="95000"/>
                  </a:schemeClr>
                </a:solidFill>
              </a:rPr>
              <a:t>&lt;</a:t>
            </a:r>
            <a:r>
              <a:rPr lang="en-IN" sz="2400" dirty="0" err="1">
                <a:solidFill>
                  <a:schemeClr val="tx1">
                    <a:lumMod val="95000"/>
                  </a:schemeClr>
                </a:solidFill>
              </a:rPr>
              <a:t>RelativeLayout</a:t>
            </a:r>
            <a:endParaRPr lang="en-IN" sz="2400" dirty="0">
              <a:solidFill>
                <a:schemeClr val="tx1">
                  <a:lumMod val="95000"/>
                </a:schemeClr>
              </a:solidFill>
            </a:endParaRPr>
          </a:p>
          <a:p>
            <a:pPr marL="0" indent="0">
              <a:buNone/>
            </a:pPr>
            <a:r>
              <a:rPr lang="en-IN" sz="2400" dirty="0">
                <a:solidFill>
                  <a:schemeClr val="tx1">
                    <a:lumMod val="95000"/>
                  </a:schemeClr>
                </a:solidFill>
              </a:rPr>
              <a:t>…</a:t>
            </a:r>
          </a:p>
          <a:p>
            <a:pPr marL="0" indent="0">
              <a:buNone/>
            </a:pPr>
            <a:r>
              <a:rPr lang="en-IN" sz="2400" dirty="0">
                <a:solidFill>
                  <a:schemeClr val="tx1">
                    <a:lumMod val="95000"/>
                  </a:schemeClr>
                </a:solidFill>
              </a:rPr>
              <a:t>	&lt;</a:t>
            </a:r>
            <a:r>
              <a:rPr lang="en-IN" sz="2400" dirty="0" err="1">
                <a:solidFill>
                  <a:schemeClr val="tx1">
                    <a:lumMod val="95000"/>
                  </a:schemeClr>
                </a:solidFill>
              </a:rPr>
              <a:t>LinearLayout</a:t>
            </a:r>
            <a:endParaRPr lang="en-IN" sz="2400" dirty="0">
              <a:solidFill>
                <a:schemeClr val="tx1">
                  <a:lumMod val="95000"/>
                </a:schemeClr>
              </a:solidFill>
            </a:endParaRPr>
          </a:p>
          <a:p>
            <a:pPr marL="0" indent="0">
              <a:buNone/>
            </a:pPr>
            <a:r>
              <a:rPr lang="en-IN" sz="2400" dirty="0">
                <a:solidFill>
                  <a:schemeClr val="tx1">
                    <a:lumMod val="95000"/>
                  </a:schemeClr>
                </a:solidFill>
              </a:rPr>
              <a:t>	…</a:t>
            </a:r>
          </a:p>
          <a:p>
            <a:pPr marL="0" indent="0">
              <a:buNone/>
            </a:pPr>
            <a:r>
              <a:rPr lang="en-IN" sz="2400" dirty="0">
                <a:solidFill>
                  <a:schemeClr val="tx1">
                    <a:lumMod val="95000"/>
                  </a:schemeClr>
                </a:solidFill>
              </a:rPr>
              <a:t>	</a:t>
            </a:r>
            <a:r>
              <a:rPr lang="en-IN" sz="2400" dirty="0" err="1">
                <a:solidFill>
                  <a:schemeClr val="tx1">
                    <a:lumMod val="95000"/>
                  </a:schemeClr>
                </a:solidFill>
              </a:rPr>
              <a:t>android:orientation</a:t>
            </a:r>
            <a:r>
              <a:rPr lang="en-IN" sz="2400" dirty="0">
                <a:solidFill>
                  <a:schemeClr val="tx1">
                    <a:lumMod val="95000"/>
                  </a:schemeClr>
                </a:solidFill>
              </a:rPr>
              <a:t>: “horizontal”&gt;</a:t>
            </a:r>
          </a:p>
          <a:p>
            <a:pPr marL="0" indent="0">
              <a:buNone/>
            </a:pPr>
            <a:r>
              <a:rPr lang="en-IN" sz="2400" dirty="0">
                <a:solidFill>
                  <a:schemeClr val="tx1">
                    <a:lumMod val="95000"/>
                  </a:schemeClr>
                </a:solidFill>
              </a:rPr>
              <a:t>	…</a:t>
            </a:r>
          </a:p>
          <a:p>
            <a:pPr marL="0" indent="0">
              <a:buNone/>
            </a:pPr>
            <a:r>
              <a:rPr lang="en-IN" sz="2400" dirty="0">
                <a:solidFill>
                  <a:schemeClr val="tx1">
                    <a:lumMod val="95000"/>
                  </a:schemeClr>
                </a:solidFill>
              </a:rPr>
              <a:t>	&lt;/</a:t>
            </a:r>
            <a:r>
              <a:rPr lang="en-IN" sz="2400" dirty="0" err="1">
                <a:solidFill>
                  <a:schemeClr val="tx1">
                    <a:lumMod val="95000"/>
                  </a:schemeClr>
                </a:solidFill>
              </a:rPr>
              <a:t>LinearLayout</a:t>
            </a:r>
            <a:r>
              <a:rPr lang="en-IN" sz="2400" dirty="0">
                <a:solidFill>
                  <a:schemeClr val="tx1">
                    <a:lumMod val="95000"/>
                  </a:schemeClr>
                </a:solidFill>
              </a:rPr>
              <a:t> /&gt;</a:t>
            </a:r>
          </a:p>
          <a:p>
            <a:pPr marL="0" indent="0">
              <a:buNone/>
            </a:pPr>
            <a:r>
              <a:rPr lang="en-IN" sz="2400" dirty="0">
                <a:solidFill>
                  <a:schemeClr val="tx1">
                    <a:lumMod val="95000"/>
                  </a:schemeClr>
                </a:solidFill>
              </a:rPr>
              <a:t>…</a:t>
            </a:r>
          </a:p>
          <a:p>
            <a:pPr marL="0" indent="0">
              <a:buNone/>
            </a:pPr>
            <a:r>
              <a:rPr lang="en-IN" sz="2400" dirty="0">
                <a:solidFill>
                  <a:schemeClr val="tx1">
                    <a:lumMod val="95000"/>
                  </a:schemeClr>
                </a:solidFill>
              </a:rPr>
              <a:t>&lt;/</a:t>
            </a:r>
            <a:r>
              <a:rPr lang="en-IN" sz="2400" dirty="0" err="1">
                <a:solidFill>
                  <a:schemeClr val="tx1">
                    <a:lumMod val="95000"/>
                  </a:schemeClr>
                </a:solidFill>
              </a:rPr>
              <a:t>RelativeLayout</a:t>
            </a:r>
            <a:r>
              <a:rPr lang="en-IN" sz="2400" dirty="0">
                <a:solidFill>
                  <a:schemeClr val="tx1">
                    <a:lumMod val="95000"/>
                  </a:schemeClr>
                </a:solidFill>
              </a:rPr>
              <a:t>&gt;</a:t>
            </a:r>
          </a:p>
        </p:txBody>
      </p:sp>
    </p:spTree>
    <p:extLst>
      <p:ext uri="{BB962C8B-B14F-4D97-AF65-F5344CB8AC3E}">
        <p14:creationId xmlns:p14="http://schemas.microsoft.com/office/powerpoint/2010/main" val="69827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842430" y="63617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6600" dirty="0">
              <a:solidFill>
                <a:schemeClr val="tx1">
                  <a:lumMod val="95000"/>
                </a:schemeClr>
              </a:solidFill>
            </a:endParaRPr>
          </a:p>
        </p:txBody>
      </p:sp>
      <p:sp>
        <p:nvSpPr>
          <p:cNvPr id="4" name="Subtitle 2"/>
          <p:cNvSpPr txBox="1">
            <a:spLocks/>
          </p:cNvSpPr>
          <p:nvPr/>
        </p:nvSpPr>
        <p:spPr>
          <a:xfrm>
            <a:off x="4645735" y="850484"/>
            <a:ext cx="8083466" cy="6007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solidFill>
                  <a:schemeClr val="tx1">
                    <a:lumMod val="95000"/>
                  </a:schemeClr>
                </a:solidFill>
              </a:rPr>
              <a:t>&lt;</a:t>
            </a:r>
            <a:r>
              <a:rPr lang="en-IN" sz="2000" dirty="0" err="1">
                <a:solidFill>
                  <a:schemeClr val="tx1">
                    <a:lumMod val="95000"/>
                  </a:schemeClr>
                </a:solidFill>
              </a:rPr>
              <a:t>RelativeLayout</a:t>
            </a:r>
            <a:endParaRPr lang="en-IN" sz="2000" dirty="0">
              <a:solidFill>
                <a:schemeClr val="tx1">
                  <a:lumMod val="95000"/>
                </a:schemeClr>
              </a:solidFill>
            </a:endParaRPr>
          </a:p>
          <a:p>
            <a:pPr marL="0" indent="0">
              <a:buNone/>
            </a:pPr>
            <a:r>
              <a:rPr lang="en-IN" sz="2000" dirty="0">
                <a:solidFill>
                  <a:schemeClr val="tx1">
                    <a:lumMod val="95000"/>
                  </a:schemeClr>
                </a:solidFill>
              </a:rPr>
              <a:t>…</a:t>
            </a:r>
          </a:p>
          <a:p>
            <a:pPr marL="0" indent="0">
              <a:buNone/>
            </a:pPr>
            <a:r>
              <a:rPr lang="en-IN" sz="2000" dirty="0">
                <a:solidFill>
                  <a:schemeClr val="tx1">
                    <a:lumMod val="95000"/>
                  </a:schemeClr>
                </a:solidFill>
              </a:rPr>
              <a:t>	&lt;</a:t>
            </a:r>
            <a:r>
              <a:rPr lang="en-IN" sz="2000" dirty="0" err="1">
                <a:solidFill>
                  <a:schemeClr val="tx1">
                    <a:lumMod val="95000"/>
                  </a:schemeClr>
                </a:solidFill>
              </a:rPr>
              <a:t>LinearLayout</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&lt;</a:t>
            </a:r>
            <a:r>
              <a:rPr lang="en-IN" sz="2000" dirty="0" err="1">
                <a:solidFill>
                  <a:schemeClr val="tx1">
                    <a:lumMod val="95000"/>
                  </a:schemeClr>
                </a:solidFill>
              </a:rPr>
              <a:t>EditText</a:t>
            </a:r>
            <a:endParaRPr lang="en-IN" sz="2000" dirty="0">
              <a:solidFill>
                <a:schemeClr val="tx1">
                  <a:lumMod val="95000"/>
                </a:schemeClr>
              </a:solidFill>
            </a:endParaRP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/&gt;</a:t>
            </a:r>
          </a:p>
          <a:p>
            <a:pPr marL="0" indent="0">
              <a:buNone/>
            </a:pPr>
            <a:r>
              <a:rPr lang="en-IN" sz="2000" dirty="0">
                <a:solidFill>
                  <a:schemeClr val="tx1">
                    <a:lumMod val="95000"/>
                  </a:schemeClr>
                </a:solidFill>
              </a:rPr>
              <a:t>	&lt;Button</a:t>
            </a: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/&gt;</a:t>
            </a:r>
          </a:p>
          <a:p>
            <a:pPr marL="0" indent="0">
              <a:buNone/>
            </a:pPr>
            <a:r>
              <a:rPr lang="en-IN" sz="2000" dirty="0">
                <a:solidFill>
                  <a:schemeClr val="tx1">
                    <a:lumMod val="95000"/>
                  </a:schemeClr>
                </a:solidFill>
              </a:rPr>
              <a:t>	…</a:t>
            </a:r>
          </a:p>
          <a:p>
            <a:pPr marL="0" indent="0">
              <a:buNone/>
            </a:pPr>
            <a:r>
              <a:rPr lang="en-IN" sz="2000" dirty="0">
                <a:solidFill>
                  <a:schemeClr val="tx1">
                    <a:lumMod val="95000"/>
                  </a:schemeClr>
                </a:solidFill>
              </a:rPr>
              <a:t>	&lt;/</a:t>
            </a:r>
            <a:r>
              <a:rPr lang="en-IN" sz="2000" dirty="0" err="1">
                <a:solidFill>
                  <a:schemeClr val="tx1">
                    <a:lumMod val="95000"/>
                  </a:schemeClr>
                </a:solidFill>
              </a:rPr>
              <a:t>LinearLayout</a:t>
            </a:r>
            <a:r>
              <a:rPr lang="en-IN" sz="2000" dirty="0">
                <a:solidFill>
                  <a:schemeClr val="tx1">
                    <a:lumMod val="95000"/>
                  </a:schemeClr>
                </a:solidFill>
              </a:rPr>
              <a:t> /&gt;</a:t>
            </a:r>
          </a:p>
          <a:p>
            <a:pPr marL="0" indent="0">
              <a:buNone/>
            </a:pPr>
            <a:r>
              <a:rPr lang="en-IN" sz="2000" dirty="0">
                <a:solidFill>
                  <a:schemeClr val="tx1">
                    <a:lumMod val="95000"/>
                  </a:schemeClr>
                </a:solidFill>
              </a:rPr>
              <a:t>…</a:t>
            </a:r>
          </a:p>
          <a:p>
            <a:pPr marL="0" indent="0">
              <a:buNone/>
            </a:pPr>
            <a:r>
              <a:rPr lang="en-IN" sz="2000" dirty="0">
                <a:solidFill>
                  <a:schemeClr val="tx1">
                    <a:lumMod val="95000"/>
                  </a:schemeClr>
                </a:solidFill>
              </a:rPr>
              <a:t>&lt;/</a:t>
            </a:r>
            <a:r>
              <a:rPr lang="en-IN" sz="2000" dirty="0" err="1">
                <a:solidFill>
                  <a:schemeClr val="tx1">
                    <a:lumMod val="95000"/>
                  </a:schemeClr>
                </a:solidFill>
              </a:rPr>
              <a:t>RelativeLayout</a:t>
            </a:r>
            <a:r>
              <a:rPr lang="en-IN" sz="2000" dirty="0">
                <a:solidFill>
                  <a:schemeClr val="tx1">
                    <a:lumMod val="95000"/>
                  </a:schemeClr>
                </a:solidFill>
              </a:rPr>
              <a:t>&gt;</a:t>
            </a:r>
          </a:p>
        </p:txBody>
      </p:sp>
    </p:spTree>
    <p:extLst>
      <p:ext uri="{BB962C8B-B14F-4D97-AF65-F5344CB8AC3E}">
        <p14:creationId xmlns:p14="http://schemas.microsoft.com/office/powerpoint/2010/main" val="3497391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082138" y="516532"/>
            <a:ext cx="5867915"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Result</a:t>
            </a:r>
          </a:p>
        </p:txBody>
      </p:sp>
      <p:pic>
        <p:nvPicPr>
          <p:cNvPr id="6" name="Picture 5"/>
          <p:cNvPicPr>
            <a:picLocks noChangeAspect="1"/>
          </p:cNvPicPr>
          <p:nvPr/>
        </p:nvPicPr>
        <p:blipFill>
          <a:blip r:embed="rId2"/>
          <a:stretch>
            <a:fillRect/>
          </a:stretch>
        </p:blipFill>
        <p:spPr>
          <a:xfrm>
            <a:off x="4938278" y="662477"/>
            <a:ext cx="3107532" cy="5524500"/>
          </a:xfrm>
          <a:prstGeom prst="rect">
            <a:avLst/>
          </a:prstGeom>
        </p:spPr>
      </p:pic>
    </p:spTree>
    <p:extLst>
      <p:ext uri="{BB962C8B-B14F-4D97-AF65-F5344CB8AC3E}">
        <p14:creationId xmlns:p14="http://schemas.microsoft.com/office/powerpoint/2010/main" val="49018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3. Android implementation</a:t>
            </a:r>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3.2 Sending Messages</a:t>
            </a:r>
          </a:p>
        </p:txBody>
      </p:sp>
    </p:spTree>
    <p:extLst>
      <p:ext uri="{BB962C8B-B14F-4D97-AF65-F5344CB8AC3E}">
        <p14:creationId xmlns:p14="http://schemas.microsoft.com/office/powerpoint/2010/main" val="188443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3. Android implementation</a:t>
            </a:r>
          </a:p>
        </p:txBody>
      </p:sp>
      <p:sp>
        <p:nvSpPr>
          <p:cNvPr id="5" name="Subtitle 2"/>
          <p:cNvSpPr txBox="1">
            <a:spLocks/>
          </p:cNvSpPr>
          <p:nvPr/>
        </p:nvSpPr>
        <p:spPr>
          <a:xfrm>
            <a:off x="2700471" y="3076666"/>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a:solidFill>
                  <a:schemeClr val="tx1">
                    <a:lumMod val="95000"/>
                  </a:schemeClr>
                </a:solidFill>
              </a:rPr>
              <a:t>3.2 Sending Messages</a:t>
            </a:r>
          </a:p>
        </p:txBody>
      </p:sp>
    </p:spTree>
    <p:extLst>
      <p:ext uri="{BB962C8B-B14F-4D97-AF65-F5344CB8AC3E}">
        <p14:creationId xmlns:p14="http://schemas.microsoft.com/office/powerpoint/2010/main" val="5768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86407" y="3128168"/>
            <a:ext cx="3943136" cy="428625"/>
          </a:xfrm>
        </p:spPr>
        <p:txBody>
          <a:bodyPr>
            <a:noAutofit/>
          </a:bodyPr>
          <a:lstStyle/>
          <a:p>
            <a:pPr algn="l"/>
            <a:r>
              <a:rPr lang="en-IN" sz="3600" dirty="0"/>
              <a:t>What is AIRYL?</a:t>
            </a:r>
          </a:p>
        </p:txBody>
      </p:sp>
    </p:spTree>
    <p:extLst>
      <p:ext uri="{BB962C8B-B14F-4D97-AF65-F5344CB8AC3E}">
        <p14:creationId xmlns:p14="http://schemas.microsoft.com/office/powerpoint/2010/main" val="1264217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847850" y="684214"/>
            <a:ext cx="8762999" cy="9540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t>3. Android implementation</a:t>
            </a:r>
          </a:p>
        </p:txBody>
      </p:sp>
      <p:sp>
        <p:nvSpPr>
          <p:cNvPr id="5" name="Subtitle 2"/>
          <p:cNvSpPr txBox="1">
            <a:spLocks/>
          </p:cNvSpPr>
          <p:nvPr/>
        </p:nvSpPr>
        <p:spPr>
          <a:xfrm>
            <a:off x="2538101" y="3093758"/>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6600" dirty="0" err="1">
                <a:solidFill>
                  <a:schemeClr val="tx1">
                    <a:lumMod val="95000"/>
                  </a:schemeClr>
                </a:solidFill>
              </a:rPr>
              <a:t>Button.OnClickListener</a:t>
            </a:r>
            <a:endParaRPr lang="en-IN" sz="6600" dirty="0">
              <a:solidFill>
                <a:schemeClr val="tx1">
                  <a:lumMod val="95000"/>
                </a:schemeClr>
              </a:solidFill>
            </a:endParaRPr>
          </a:p>
        </p:txBody>
      </p:sp>
    </p:spTree>
    <p:extLst>
      <p:ext uri="{BB962C8B-B14F-4D97-AF65-F5344CB8AC3E}">
        <p14:creationId xmlns:p14="http://schemas.microsoft.com/office/powerpoint/2010/main" val="1047218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a:solidFill>
                  <a:schemeClr val="tx1">
                    <a:lumMod val="95000"/>
                  </a:schemeClr>
                </a:solidFill>
              </a:rPr>
              <a:t>Button.OnClickListener</a:t>
            </a:r>
            <a:endParaRPr lang="en-IN" sz="4800" dirty="0">
              <a:solidFill>
                <a:schemeClr val="tx1">
                  <a:lumMod val="95000"/>
                </a:schemeClr>
              </a:solidFill>
            </a:endParaRP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1">
                    <a:lumMod val="95000"/>
                  </a:schemeClr>
                </a:solidFill>
              </a:rPr>
              <a:t>void </a:t>
            </a:r>
            <a:r>
              <a:rPr lang="en-IN" sz="2400" dirty="0" err="1">
                <a:solidFill>
                  <a:schemeClr val="tx1">
                    <a:lumMod val="95000"/>
                  </a:schemeClr>
                </a:solidFill>
              </a:rPr>
              <a:t>onClick</a:t>
            </a:r>
            <a:r>
              <a:rPr lang="en-IN" sz="2400" dirty="0">
                <a:solidFill>
                  <a:schemeClr val="tx1">
                    <a:lumMod val="95000"/>
                  </a:schemeClr>
                </a:solidFill>
              </a:rPr>
              <a:t>()</a:t>
            </a:r>
          </a:p>
          <a:p>
            <a:pPr marL="0" indent="0">
              <a:buNone/>
            </a:pPr>
            <a:r>
              <a:rPr lang="en-IN" sz="2400" dirty="0">
                <a:solidFill>
                  <a:schemeClr val="tx1">
                    <a:lumMod val="95000"/>
                  </a:schemeClr>
                </a:solidFill>
              </a:rPr>
              <a:t>{</a:t>
            </a:r>
          </a:p>
          <a:p>
            <a:pPr marL="0" indent="0">
              <a:buNone/>
            </a:pPr>
            <a:r>
              <a:rPr lang="en-IN" sz="2400" dirty="0">
                <a:solidFill>
                  <a:schemeClr val="tx1">
                    <a:lumMod val="95000"/>
                  </a:schemeClr>
                </a:solidFill>
              </a:rPr>
              <a:t>	String message = </a:t>
            </a:r>
            <a:r>
              <a:rPr lang="en-IN" sz="2400" dirty="0" err="1">
                <a:solidFill>
                  <a:schemeClr val="tx1">
                    <a:lumMod val="95000"/>
                  </a:schemeClr>
                </a:solidFill>
              </a:rPr>
              <a:t>mEditText.getText</a:t>
            </a:r>
            <a:r>
              <a:rPr lang="en-IN" sz="2400" dirty="0">
                <a:solidFill>
                  <a:schemeClr val="tx1">
                    <a:lumMod val="95000"/>
                  </a:schemeClr>
                </a:solidFill>
              </a:rPr>
              <a:t>().</a:t>
            </a:r>
            <a:r>
              <a:rPr lang="en-IN" sz="2400" dirty="0" err="1">
                <a:solidFill>
                  <a:schemeClr val="tx1">
                    <a:lumMod val="95000"/>
                  </a:schemeClr>
                </a:solidFill>
              </a:rPr>
              <a:t>toString</a:t>
            </a:r>
            <a:r>
              <a:rPr lang="en-IN" sz="2400" dirty="0">
                <a:solidFill>
                  <a:schemeClr val="tx1">
                    <a:lumMod val="95000"/>
                  </a:schemeClr>
                </a:solidFill>
              </a:rPr>
              <a:t>();</a:t>
            </a:r>
          </a:p>
          <a:p>
            <a:pPr marL="0" indent="0">
              <a:buNone/>
            </a:pPr>
            <a:r>
              <a:rPr lang="en-IN" sz="2400" dirty="0">
                <a:solidFill>
                  <a:schemeClr val="tx1">
                    <a:lumMod val="95000"/>
                  </a:schemeClr>
                </a:solidFill>
              </a:rPr>
              <a:t>	</a:t>
            </a:r>
            <a:r>
              <a:rPr lang="en-IN" sz="2400" dirty="0" err="1">
                <a:solidFill>
                  <a:schemeClr val="tx1">
                    <a:lumMod val="95000"/>
                  </a:schemeClr>
                </a:solidFill>
              </a:rPr>
              <a:t>sendMessage</a:t>
            </a:r>
            <a:r>
              <a:rPr lang="en-IN" sz="2400" dirty="0">
                <a:solidFill>
                  <a:schemeClr val="tx1">
                    <a:lumMod val="95000"/>
                  </a:schemeClr>
                </a:solidFill>
              </a:rPr>
              <a:t>(message);</a:t>
            </a:r>
          </a:p>
          <a:p>
            <a:pPr marL="0" indent="0">
              <a:buNone/>
            </a:pPr>
            <a:r>
              <a:rPr lang="en-IN" sz="2400" dirty="0">
                <a:solidFill>
                  <a:schemeClr val="tx1">
                    <a:lumMod val="95000"/>
                  </a:schemeClr>
                </a:solidFill>
              </a:rPr>
              <a:t>	</a:t>
            </a:r>
            <a:r>
              <a:rPr lang="en-IN" sz="2400" dirty="0" err="1">
                <a:solidFill>
                  <a:schemeClr val="tx1">
                    <a:lumMod val="95000"/>
                  </a:schemeClr>
                </a:solidFill>
              </a:rPr>
              <a:t>mEditText.setText</a:t>
            </a:r>
            <a:r>
              <a:rPr lang="en-IN" sz="2400" dirty="0">
                <a:solidFill>
                  <a:schemeClr val="tx1">
                    <a:lumMod val="95000"/>
                  </a:schemeClr>
                </a:solidFill>
              </a:rPr>
              <a:t>(“”);</a:t>
            </a:r>
          </a:p>
          <a:p>
            <a:pPr marL="0" indent="0">
              <a:buNone/>
            </a:pPr>
            <a:r>
              <a:rPr lang="en-IN" sz="2400" dirty="0">
                <a:solidFill>
                  <a:schemeClr val="tx1">
                    <a:lumMod val="95000"/>
                  </a:schemeClr>
                </a:solidFill>
              </a:rPr>
              <a:t>}</a:t>
            </a:r>
          </a:p>
        </p:txBody>
      </p:sp>
    </p:spTree>
    <p:extLst>
      <p:ext uri="{BB962C8B-B14F-4D97-AF65-F5344CB8AC3E}">
        <p14:creationId xmlns:p14="http://schemas.microsoft.com/office/powerpoint/2010/main" val="156606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err="1">
                <a:solidFill>
                  <a:schemeClr val="tx1">
                    <a:lumMod val="95000"/>
                  </a:schemeClr>
                </a:solidFill>
              </a:rPr>
              <a:t>sendMessage</a:t>
            </a:r>
            <a:r>
              <a:rPr lang="en-IN" sz="4800" dirty="0">
                <a:solidFill>
                  <a:schemeClr val="tx1">
                    <a:lumMod val="95000"/>
                  </a:schemeClr>
                </a:solidFill>
              </a:rPr>
              <a:t>(String)</a:t>
            </a: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1">
                    <a:lumMod val="95000"/>
                  </a:schemeClr>
                </a:solidFill>
              </a:rPr>
              <a:t>void </a:t>
            </a:r>
            <a:r>
              <a:rPr lang="en-IN" sz="2400" dirty="0" err="1">
                <a:solidFill>
                  <a:schemeClr val="tx1">
                    <a:lumMod val="95000"/>
                  </a:schemeClr>
                </a:solidFill>
              </a:rPr>
              <a:t>sendMessage</a:t>
            </a:r>
            <a:r>
              <a:rPr lang="en-IN" sz="2400" dirty="0">
                <a:solidFill>
                  <a:schemeClr val="tx1">
                    <a:lumMod val="95000"/>
                  </a:schemeClr>
                </a:solidFill>
              </a:rPr>
              <a:t>(String message)</a:t>
            </a:r>
          </a:p>
          <a:p>
            <a:pPr marL="0" indent="0">
              <a:buNone/>
            </a:pPr>
            <a:r>
              <a:rPr lang="en-IN" sz="2400" dirty="0">
                <a:solidFill>
                  <a:schemeClr val="tx1">
                    <a:lumMod val="95000"/>
                  </a:schemeClr>
                </a:solidFill>
              </a:rPr>
              <a:t>{</a:t>
            </a:r>
          </a:p>
          <a:p>
            <a:pPr marL="0" indent="0">
              <a:buNone/>
            </a:pPr>
            <a:r>
              <a:rPr lang="en-IN" sz="2400" dirty="0">
                <a:solidFill>
                  <a:schemeClr val="tx1">
                    <a:lumMod val="95000"/>
                  </a:schemeClr>
                </a:solidFill>
              </a:rPr>
              <a:t>	</a:t>
            </a:r>
            <a:r>
              <a:rPr lang="en-IN" sz="2400" dirty="0" err="1">
                <a:solidFill>
                  <a:schemeClr val="tx1">
                    <a:lumMod val="95000"/>
                  </a:schemeClr>
                </a:solidFill>
              </a:rPr>
              <a:t>ChatMessage</a:t>
            </a:r>
            <a:r>
              <a:rPr lang="en-IN" sz="2400" dirty="0">
                <a:solidFill>
                  <a:schemeClr val="tx1">
                    <a:lumMod val="95000"/>
                  </a:schemeClr>
                </a:solidFill>
              </a:rPr>
              <a:t> </a:t>
            </a:r>
            <a:r>
              <a:rPr lang="en-IN" sz="2400" dirty="0" err="1">
                <a:solidFill>
                  <a:schemeClr val="tx1">
                    <a:lumMod val="95000"/>
                  </a:schemeClr>
                </a:solidFill>
              </a:rPr>
              <a:t>chatMessage</a:t>
            </a:r>
            <a:r>
              <a:rPr lang="en-IN" sz="2400" dirty="0">
                <a:solidFill>
                  <a:schemeClr val="tx1">
                    <a:lumMod val="95000"/>
                  </a:schemeClr>
                </a:solidFill>
              </a:rPr>
              <a:t> = new </a:t>
            </a:r>
            <a:r>
              <a:rPr lang="en-IN" sz="2400" dirty="0" err="1">
                <a:solidFill>
                  <a:schemeClr val="tx1">
                    <a:lumMod val="95000"/>
                  </a:schemeClr>
                </a:solidFill>
              </a:rPr>
              <a:t>ChatMessage</a:t>
            </a:r>
            <a:r>
              <a:rPr lang="en-IN" sz="2400" dirty="0">
                <a:solidFill>
                  <a:schemeClr val="tx1">
                    <a:lumMod val="95000"/>
                  </a:schemeClr>
                </a:solidFill>
              </a:rPr>
              <a:t>(message);</a:t>
            </a:r>
          </a:p>
          <a:p>
            <a:pPr marL="0" indent="0">
              <a:buNone/>
            </a:pPr>
            <a:r>
              <a:rPr lang="en-IN" sz="2400" dirty="0">
                <a:solidFill>
                  <a:schemeClr val="tx1">
                    <a:lumMod val="95000"/>
                  </a:schemeClr>
                </a:solidFill>
              </a:rPr>
              <a:t>	</a:t>
            </a:r>
            <a:r>
              <a:rPr lang="en-IN" sz="2400" dirty="0" err="1">
                <a:solidFill>
                  <a:schemeClr val="tx1">
                    <a:lumMod val="95000"/>
                  </a:schemeClr>
                </a:solidFill>
              </a:rPr>
              <a:t>mAdapter.add</a:t>
            </a:r>
            <a:r>
              <a:rPr lang="en-IN" sz="2400" dirty="0">
                <a:solidFill>
                  <a:schemeClr val="tx1">
                    <a:lumMod val="95000"/>
                  </a:schemeClr>
                </a:solidFill>
              </a:rPr>
              <a:t>(</a:t>
            </a:r>
            <a:r>
              <a:rPr lang="en-IN" sz="2400" dirty="0" err="1">
                <a:solidFill>
                  <a:schemeClr val="tx1">
                    <a:lumMod val="95000"/>
                  </a:schemeClr>
                </a:solidFill>
              </a:rPr>
              <a:t>chatMessage</a:t>
            </a:r>
            <a:r>
              <a:rPr lang="en-IN" sz="2400" dirty="0">
                <a:solidFill>
                  <a:schemeClr val="tx1">
                    <a:lumMod val="95000"/>
                  </a:schemeClr>
                </a:solidFill>
              </a:rPr>
              <a:t>);</a:t>
            </a:r>
          </a:p>
          <a:p>
            <a:pPr marL="0" indent="0">
              <a:buNone/>
            </a:pPr>
            <a:r>
              <a:rPr lang="en-IN" sz="2400" dirty="0">
                <a:solidFill>
                  <a:schemeClr val="tx1">
                    <a:lumMod val="95000"/>
                  </a:schemeClr>
                </a:solidFill>
              </a:rPr>
              <a:t>	// respond to “message”</a:t>
            </a:r>
          </a:p>
          <a:p>
            <a:pPr marL="0" indent="0">
              <a:buNone/>
            </a:pPr>
            <a:r>
              <a:rPr lang="en-IN" sz="2400" dirty="0">
                <a:solidFill>
                  <a:schemeClr val="tx1">
                    <a:lumMod val="95000"/>
                  </a:schemeClr>
                </a:solidFill>
              </a:rPr>
              <a:t>}</a:t>
            </a:r>
          </a:p>
        </p:txBody>
      </p:sp>
    </p:spTree>
    <p:extLst>
      <p:ext uri="{BB962C8B-B14F-4D97-AF65-F5344CB8AC3E}">
        <p14:creationId xmlns:p14="http://schemas.microsoft.com/office/powerpoint/2010/main" val="1493095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a:solidFill>
                  <a:schemeClr val="tx1">
                    <a:lumMod val="95000"/>
                  </a:schemeClr>
                </a:solidFill>
              </a:rPr>
              <a:t>Bot response</a:t>
            </a: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solidFill>
                  <a:schemeClr val="tx1">
                    <a:lumMod val="95000"/>
                  </a:schemeClr>
                </a:solidFill>
              </a:rPr>
              <a:t>Bot </a:t>
            </a:r>
            <a:r>
              <a:rPr lang="en-IN" sz="2400" dirty="0" err="1">
                <a:solidFill>
                  <a:schemeClr val="tx1">
                    <a:lumMod val="95000"/>
                  </a:schemeClr>
                </a:solidFill>
              </a:rPr>
              <a:t>bot</a:t>
            </a:r>
            <a:r>
              <a:rPr lang="en-IN" sz="2400" dirty="0">
                <a:solidFill>
                  <a:schemeClr val="tx1">
                    <a:lumMod val="95000"/>
                  </a:schemeClr>
                </a:solidFill>
              </a:rPr>
              <a:t> = new Bot();</a:t>
            </a:r>
          </a:p>
          <a:p>
            <a:pPr marL="0" indent="0">
              <a:buNone/>
            </a:pPr>
            <a:endParaRPr lang="en-IN" sz="2400" dirty="0">
              <a:solidFill>
                <a:schemeClr val="tx1">
                  <a:lumMod val="95000"/>
                </a:schemeClr>
              </a:solidFill>
            </a:endParaRPr>
          </a:p>
          <a:p>
            <a:pPr marL="0" indent="0">
              <a:buNone/>
            </a:pPr>
            <a:r>
              <a:rPr lang="en-IN" sz="2400" dirty="0">
                <a:solidFill>
                  <a:schemeClr val="tx1">
                    <a:lumMod val="95000"/>
                  </a:schemeClr>
                </a:solidFill>
              </a:rPr>
              <a:t>String response = </a:t>
            </a:r>
            <a:r>
              <a:rPr lang="en-IN" sz="2400" dirty="0" err="1">
                <a:solidFill>
                  <a:schemeClr val="tx1">
                    <a:lumMod val="95000"/>
                  </a:schemeClr>
                </a:solidFill>
              </a:rPr>
              <a:t>bot.multiSentenceResponse</a:t>
            </a:r>
            <a:r>
              <a:rPr lang="en-IN" sz="2400" dirty="0">
                <a:solidFill>
                  <a:schemeClr val="tx1">
                    <a:lumMod val="95000"/>
                  </a:schemeClr>
                </a:solidFill>
              </a:rPr>
              <a:t>(message);</a:t>
            </a:r>
          </a:p>
        </p:txBody>
      </p:sp>
    </p:spTree>
    <p:extLst>
      <p:ext uri="{BB962C8B-B14F-4D97-AF65-F5344CB8AC3E}">
        <p14:creationId xmlns:p14="http://schemas.microsoft.com/office/powerpoint/2010/main" val="167275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a:solidFill>
                  <a:schemeClr val="tx1">
                    <a:lumMod val="95000"/>
                  </a:schemeClr>
                </a:solidFill>
              </a:rPr>
              <a:t>Bot response</a:t>
            </a: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err="1">
                <a:solidFill>
                  <a:schemeClr val="tx1">
                    <a:lumMod val="95000"/>
                  </a:schemeClr>
                </a:solidFill>
              </a:rPr>
              <a:t>ChatMessage</a:t>
            </a:r>
            <a:r>
              <a:rPr lang="en-IN" sz="2400" dirty="0">
                <a:solidFill>
                  <a:schemeClr val="tx1">
                    <a:lumMod val="95000"/>
                  </a:schemeClr>
                </a:solidFill>
              </a:rPr>
              <a:t> </a:t>
            </a:r>
            <a:r>
              <a:rPr lang="en-IN" sz="2400" dirty="0" err="1">
                <a:solidFill>
                  <a:schemeClr val="tx1">
                    <a:lumMod val="95000"/>
                  </a:schemeClr>
                </a:solidFill>
              </a:rPr>
              <a:t>chatMessage</a:t>
            </a:r>
            <a:r>
              <a:rPr lang="en-IN" sz="2400" dirty="0">
                <a:solidFill>
                  <a:schemeClr val="tx1">
                    <a:lumMod val="95000"/>
                  </a:schemeClr>
                </a:solidFill>
              </a:rPr>
              <a:t> = new </a:t>
            </a:r>
            <a:r>
              <a:rPr lang="en-IN" sz="2400" dirty="0" err="1">
                <a:solidFill>
                  <a:schemeClr val="tx1">
                    <a:lumMod val="95000"/>
                  </a:schemeClr>
                </a:solidFill>
              </a:rPr>
              <a:t>ChatMessage</a:t>
            </a:r>
            <a:r>
              <a:rPr lang="en-IN" sz="2400" dirty="0">
                <a:solidFill>
                  <a:schemeClr val="tx1">
                    <a:lumMod val="95000"/>
                  </a:schemeClr>
                </a:solidFill>
              </a:rPr>
              <a:t>(response);</a:t>
            </a:r>
          </a:p>
          <a:p>
            <a:pPr marL="0" indent="0">
              <a:buNone/>
            </a:pPr>
            <a:endParaRPr lang="en-IN" sz="2400" dirty="0">
              <a:solidFill>
                <a:schemeClr val="tx1">
                  <a:lumMod val="95000"/>
                </a:schemeClr>
              </a:solidFill>
            </a:endParaRPr>
          </a:p>
          <a:p>
            <a:pPr marL="0" indent="0">
              <a:buNone/>
            </a:pPr>
            <a:r>
              <a:rPr lang="en-IN" sz="2400" dirty="0" err="1">
                <a:solidFill>
                  <a:schemeClr val="tx1">
                    <a:lumMod val="95000"/>
                  </a:schemeClr>
                </a:solidFill>
              </a:rPr>
              <a:t>mAdapter.add</a:t>
            </a:r>
            <a:r>
              <a:rPr lang="en-IN" sz="2400" dirty="0">
                <a:solidFill>
                  <a:schemeClr val="tx1">
                    <a:lumMod val="95000"/>
                  </a:schemeClr>
                </a:solidFill>
              </a:rPr>
              <a:t>(</a:t>
            </a:r>
            <a:r>
              <a:rPr lang="en-IN" sz="2400" dirty="0" err="1">
                <a:solidFill>
                  <a:schemeClr val="tx1">
                    <a:lumMod val="95000"/>
                  </a:schemeClr>
                </a:solidFill>
              </a:rPr>
              <a:t>chatMessage</a:t>
            </a:r>
            <a:r>
              <a:rPr lang="en-IN" sz="2400" dirty="0">
                <a:solidFill>
                  <a:schemeClr val="tx1">
                    <a:lumMod val="95000"/>
                  </a:schemeClr>
                </a:solidFill>
              </a:rPr>
              <a:t>);</a:t>
            </a:r>
          </a:p>
        </p:txBody>
      </p:sp>
    </p:spTree>
    <p:extLst>
      <p:ext uri="{BB962C8B-B14F-4D97-AF65-F5344CB8AC3E}">
        <p14:creationId xmlns:p14="http://schemas.microsoft.com/office/powerpoint/2010/main" val="420052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632246" y="521475"/>
            <a:ext cx="9212366" cy="428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4800" dirty="0">
                <a:solidFill>
                  <a:schemeClr val="tx1">
                    <a:lumMod val="95000"/>
                  </a:schemeClr>
                </a:solidFill>
              </a:rPr>
              <a:t>Chat History</a:t>
            </a:r>
          </a:p>
        </p:txBody>
      </p:sp>
      <p:sp>
        <p:nvSpPr>
          <p:cNvPr id="6"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IN" sz="2400" dirty="0">
                <a:solidFill>
                  <a:schemeClr val="tx1">
                    <a:lumMod val="95000"/>
                  </a:schemeClr>
                </a:solidFill>
              </a:rPr>
              <a:t>Storing </a:t>
            </a:r>
            <a:r>
              <a:rPr lang="en-IN" sz="2400" dirty="0" err="1">
                <a:solidFill>
                  <a:schemeClr val="tx1">
                    <a:lumMod val="95000"/>
                  </a:schemeClr>
                </a:solidFill>
              </a:rPr>
              <a:t>ChatMessage</a:t>
            </a:r>
            <a:r>
              <a:rPr lang="en-IN" sz="2400" dirty="0">
                <a:solidFill>
                  <a:schemeClr val="tx1">
                    <a:lumMod val="95000"/>
                  </a:schemeClr>
                </a:solidFill>
              </a:rPr>
              <a:t> Adapter in a File</a:t>
            </a:r>
          </a:p>
          <a:p>
            <a:pPr marL="457200" indent="-457200">
              <a:buAutoNum type="arabicPeriod"/>
            </a:pPr>
            <a:r>
              <a:rPr lang="en-IN" sz="2400" dirty="0">
                <a:solidFill>
                  <a:schemeClr val="tx1">
                    <a:lumMod val="95000"/>
                  </a:schemeClr>
                </a:solidFill>
              </a:rPr>
              <a:t>Use a database</a:t>
            </a:r>
          </a:p>
        </p:txBody>
      </p:sp>
    </p:spTree>
    <p:extLst>
      <p:ext uri="{BB962C8B-B14F-4D97-AF65-F5344CB8AC3E}">
        <p14:creationId xmlns:p14="http://schemas.microsoft.com/office/powerpoint/2010/main" val="2509756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4. Documentation using Sphinx</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Sumitra Chowdhury</a:t>
            </a:r>
          </a:p>
        </p:txBody>
      </p:sp>
      <p:grpSp>
        <p:nvGrpSpPr>
          <p:cNvPr id="4" name="Group 3">
            <a:extLst>
              <a:ext uri="{FF2B5EF4-FFF2-40B4-BE49-F238E27FC236}">
                <a16:creationId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682023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B34E3-731B-4F1F-B125-2A24F2289954}"/>
              </a:ext>
            </a:extLst>
          </p:cNvPr>
          <p:cNvSpPr>
            <a:spLocks noGrp="1"/>
          </p:cNvSpPr>
          <p:nvPr>
            <p:ph idx="1"/>
          </p:nvPr>
        </p:nvSpPr>
        <p:spPr>
          <a:xfrm>
            <a:off x="838200" y="379828"/>
            <a:ext cx="10515600" cy="6133513"/>
          </a:xfrm>
        </p:spPr>
        <p:txBody>
          <a:bodyPr>
            <a:normAutofit/>
          </a:bodyPr>
          <a:lstStyle/>
          <a:p>
            <a:pPr marL="0" indent="0" algn="ctr">
              <a:buNone/>
            </a:pPr>
            <a:r>
              <a:rPr lang="en-IN" sz="5000" dirty="0"/>
              <a:t>Importance of documentation</a:t>
            </a:r>
            <a:endParaRPr lang="en-IN" sz="3000" dirty="0"/>
          </a:p>
          <a:p>
            <a:pPr algn="ctr">
              <a:buFont typeface="Wingdings" panose="05000000000000000000" pitchFamily="2" charset="2"/>
              <a:buChar char="q"/>
            </a:pPr>
            <a:endParaRPr lang="en-IN" dirty="0"/>
          </a:p>
          <a:p>
            <a:pPr algn="ctr">
              <a:buFont typeface="Wingdings" panose="05000000000000000000" pitchFamily="2" charset="2"/>
              <a:buChar char="q"/>
            </a:pPr>
            <a:r>
              <a:rPr lang="en-IN" dirty="0"/>
              <a:t> For developer :</a:t>
            </a:r>
          </a:p>
          <a:p>
            <a:pPr algn="ctr">
              <a:buFont typeface="Courier New" panose="02070309020205020404" pitchFamily="49" charset="0"/>
              <a:buChar char="o"/>
            </a:pPr>
            <a:r>
              <a:rPr lang="en-IN" sz="2500" dirty="0"/>
              <a:t>Keeps track of the how and what of the development process.</a:t>
            </a:r>
          </a:p>
          <a:p>
            <a:pPr algn="ctr">
              <a:buFont typeface="Courier New" panose="02070309020205020404" pitchFamily="49" charset="0"/>
              <a:buChar char="o"/>
            </a:pPr>
            <a:r>
              <a:rPr lang="en-IN" sz="2500" dirty="0"/>
              <a:t>Provides the contributing guidelines and environment setup for the project .  </a:t>
            </a:r>
          </a:p>
          <a:p>
            <a:pPr marL="0" indent="0" algn="ctr">
              <a:buNone/>
            </a:pPr>
            <a:endParaRPr lang="en-IN" sz="2500" dirty="0"/>
          </a:p>
          <a:p>
            <a:pPr algn="ctr">
              <a:buFont typeface="Wingdings" panose="05000000000000000000" pitchFamily="2" charset="2"/>
              <a:buChar char="q"/>
            </a:pPr>
            <a:r>
              <a:rPr lang="en-IN" dirty="0"/>
              <a:t>For user : </a:t>
            </a:r>
          </a:p>
          <a:p>
            <a:pPr marL="0" indent="0" algn="ctr">
              <a:buNone/>
            </a:pPr>
            <a:r>
              <a:rPr lang="en-IN" sz="2500" dirty="0"/>
              <a:t>To know about the project :</a:t>
            </a:r>
          </a:p>
          <a:p>
            <a:pPr algn="ctr">
              <a:buFont typeface="Courier New" panose="02070309020205020404" pitchFamily="49" charset="0"/>
              <a:buChar char="o"/>
            </a:pPr>
            <a:r>
              <a:rPr lang="en-IN" sz="2500" dirty="0"/>
              <a:t>The problems it addresses and the solution it provides</a:t>
            </a:r>
          </a:p>
          <a:p>
            <a:pPr algn="ctr">
              <a:buFont typeface="Courier New" panose="02070309020205020404" pitchFamily="49" charset="0"/>
              <a:buChar char="o"/>
            </a:pPr>
            <a:r>
              <a:rPr lang="en-IN" sz="2500" dirty="0"/>
              <a:t>Future scope of the project </a:t>
            </a:r>
          </a:p>
          <a:p>
            <a:pPr algn="ctr">
              <a:buFont typeface="Courier New" panose="02070309020205020404" pitchFamily="49" charset="0"/>
              <a:buChar char="o"/>
            </a:pPr>
            <a:r>
              <a:rPr lang="en-IN" sz="2500" dirty="0"/>
              <a:t>Release details</a:t>
            </a:r>
          </a:p>
          <a:p>
            <a:pPr marL="0" indent="0" algn="ctr">
              <a:buNone/>
            </a:pPr>
            <a:endParaRPr lang="en-IN" dirty="0"/>
          </a:p>
        </p:txBody>
      </p:sp>
    </p:spTree>
    <p:extLst>
      <p:ext uri="{BB962C8B-B14F-4D97-AF65-F5344CB8AC3E}">
        <p14:creationId xmlns:p14="http://schemas.microsoft.com/office/powerpoint/2010/main" val="1368838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9A83F-DA78-4A0B-881B-A6BD916D9562}"/>
              </a:ext>
            </a:extLst>
          </p:cNvPr>
          <p:cNvSpPr>
            <a:spLocks noGrp="1"/>
          </p:cNvSpPr>
          <p:nvPr>
            <p:ph idx="1"/>
          </p:nvPr>
        </p:nvSpPr>
        <p:spPr>
          <a:xfrm>
            <a:off x="838200" y="365125"/>
            <a:ext cx="10515600" cy="5811838"/>
          </a:xfrm>
        </p:spPr>
        <p:txBody>
          <a:bodyPr>
            <a:normAutofit/>
          </a:bodyPr>
          <a:lstStyle/>
          <a:p>
            <a:pPr marL="0" indent="0" algn="ctr">
              <a:buNone/>
            </a:pPr>
            <a:r>
              <a:rPr lang="en-IN" sz="3600" dirty="0"/>
              <a:t>Sphinx is a tool that makes it easy to create intelligent and beautiful documentation.</a:t>
            </a:r>
          </a:p>
          <a:p>
            <a:pPr marL="0" indent="0" algn="ctr">
              <a:buNone/>
            </a:pPr>
            <a:endParaRPr lang="en-IN" sz="3600" dirty="0"/>
          </a:p>
          <a:p>
            <a:pPr marL="0" indent="0" algn="ctr">
              <a:buNone/>
            </a:pPr>
            <a:endParaRPr lang="en-IN" sz="3600" dirty="0"/>
          </a:p>
          <a:p>
            <a:pPr marL="0" indent="0" algn="ctr">
              <a:buNone/>
            </a:pPr>
            <a:endParaRPr lang="en-IN" sz="3600" dirty="0"/>
          </a:p>
          <a:p>
            <a:pPr algn="ctr">
              <a:buFont typeface="Wingdings" panose="05000000000000000000" pitchFamily="2" charset="2"/>
              <a:buChar char="q"/>
            </a:pPr>
            <a:r>
              <a:rPr lang="en-IN" sz="3000" dirty="0"/>
              <a:t>Features</a:t>
            </a:r>
          </a:p>
          <a:p>
            <a:pPr>
              <a:buFont typeface="Courier New" panose="02070309020205020404" pitchFamily="49" charset="0"/>
              <a:buChar char="o"/>
            </a:pPr>
            <a:r>
              <a:rPr lang="en-IN" sz="2400" dirty="0"/>
              <a:t>Sphinx converts </a:t>
            </a:r>
            <a:r>
              <a:rPr lang="en-IN" sz="2400" dirty="0" err="1"/>
              <a:t>reStructuredText</a:t>
            </a:r>
            <a:r>
              <a:rPr lang="en-IN" sz="2400" dirty="0"/>
              <a:t> (.</a:t>
            </a:r>
            <a:r>
              <a:rPr lang="en-IN" sz="2400" dirty="0" err="1"/>
              <a:t>rst</a:t>
            </a:r>
            <a:r>
              <a:rPr lang="en-IN" sz="2400" dirty="0"/>
              <a:t>) files into HTML(for web) and </a:t>
            </a:r>
            <a:r>
              <a:rPr lang="en-IN" sz="2400" dirty="0" err="1"/>
              <a:t>LaTex</a:t>
            </a:r>
            <a:r>
              <a:rPr lang="en-IN" sz="2400" dirty="0"/>
              <a:t>(for printable pdf) formats.</a:t>
            </a:r>
          </a:p>
          <a:p>
            <a:pPr>
              <a:buFont typeface="Courier New" panose="02070309020205020404" pitchFamily="49" charset="0"/>
              <a:buChar char="o"/>
            </a:pPr>
            <a:r>
              <a:rPr lang="en-IN" sz="2400" dirty="0"/>
              <a:t>Semantic </a:t>
            </a:r>
            <a:r>
              <a:rPr lang="en-IN" sz="2400" dirty="0" err="1"/>
              <a:t>markup</a:t>
            </a:r>
            <a:r>
              <a:rPr lang="en-IN" sz="2400" dirty="0"/>
              <a:t> and code highlighting</a:t>
            </a:r>
          </a:p>
          <a:p>
            <a:pPr>
              <a:buFont typeface="Courier New" panose="02070309020205020404" pitchFamily="49" charset="0"/>
              <a:buChar char="o"/>
            </a:pPr>
            <a:r>
              <a:rPr lang="en-IN" sz="2400" dirty="0"/>
              <a:t>Easy definition of a document tree, with automatic links to siblings, parents and children</a:t>
            </a:r>
          </a:p>
          <a:p>
            <a:pPr>
              <a:buFont typeface="Courier New" panose="02070309020205020404" pitchFamily="49" charset="0"/>
              <a:buChar char="o"/>
            </a:pPr>
            <a:endParaRPr lang="en-IN" sz="2600" dirty="0"/>
          </a:p>
          <a:p>
            <a:pPr marL="0" indent="0">
              <a:buNone/>
            </a:pPr>
            <a:endParaRPr lang="en-IN" sz="2600" dirty="0"/>
          </a:p>
        </p:txBody>
      </p:sp>
      <p:pic>
        <p:nvPicPr>
          <p:cNvPr id="5" name="Picture 4">
            <a:extLst>
              <a:ext uri="{FF2B5EF4-FFF2-40B4-BE49-F238E27FC236}">
                <a16:creationId xmlns:a16="http://schemas.microsoft.com/office/drawing/2014/main" id="{2C0812DC-4448-4081-A624-3097FF48D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70" y="1849325"/>
            <a:ext cx="6685859" cy="1168501"/>
          </a:xfrm>
          <a:prstGeom prst="rect">
            <a:avLst/>
          </a:prstGeom>
        </p:spPr>
      </p:pic>
    </p:spTree>
    <p:extLst>
      <p:ext uri="{BB962C8B-B14F-4D97-AF65-F5344CB8AC3E}">
        <p14:creationId xmlns:p14="http://schemas.microsoft.com/office/powerpoint/2010/main" val="1818881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90922-8CD6-409D-A94B-3FFAFFBEACCB}"/>
              </a:ext>
            </a:extLst>
          </p:cNvPr>
          <p:cNvSpPr>
            <a:spLocks noGrp="1"/>
          </p:cNvSpPr>
          <p:nvPr>
            <p:ph idx="1"/>
          </p:nvPr>
        </p:nvSpPr>
        <p:spPr>
          <a:xfrm>
            <a:off x="838200" y="759655"/>
            <a:ext cx="10515600" cy="5417308"/>
          </a:xfrm>
        </p:spPr>
        <p:txBody>
          <a:bodyPr/>
          <a:lstStyle/>
          <a:p>
            <a:pPr>
              <a:buFont typeface="Wingdings" panose="05000000000000000000" pitchFamily="2" charset="2"/>
              <a:buChar char="q"/>
            </a:pPr>
            <a:r>
              <a:rPr lang="en-IN" dirty="0"/>
              <a:t>How it works</a:t>
            </a:r>
          </a:p>
          <a:p>
            <a:pPr lvl="1">
              <a:buFont typeface="Courier New" panose="02070309020205020404" pitchFamily="49" charset="0"/>
              <a:buChar char="o"/>
            </a:pPr>
            <a:endParaRPr lang="en-IN" dirty="0"/>
          </a:p>
          <a:p>
            <a:pPr lvl="1">
              <a:buFont typeface="Courier New" panose="02070309020205020404" pitchFamily="49" charset="0"/>
              <a:buChar char="o"/>
            </a:pPr>
            <a:r>
              <a:rPr lang="en-IN" dirty="0"/>
              <a:t>Get started with   </a:t>
            </a:r>
            <a:r>
              <a:rPr lang="en-IN" sz="2200" i="1" dirty="0"/>
              <a:t>$ sphinx-</a:t>
            </a:r>
            <a:r>
              <a:rPr lang="en-IN" sz="2200" i="1" dirty="0" err="1"/>
              <a:t>quickstart</a:t>
            </a:r>
            <a:endParaRPr lang="en-IN" sz="2200" i="1" dirty="0"/>
          </a:p>
          <a:p>
            <a:pPr lvl="2">
              <a:buFont typeface="Wingdings" panose="05000000000000000000" pitchFamily="2" charset="2"/>
              <a:buChar char="Ø"/>
            </a:pPr>
            <a:r>
              <a:rPr lang="en-IN" sz="2300" dirty="0"/>
              <a:t>This creates a source directory with a default </a:t>
            </a:r>
            <a:r>
              <a:rPr lang="en-IN" sz="2400" i="1" u="sng" dirty="0"/>
              <a:t>conf.py</a:t>
            </a:r>
            <a:r>
              <a:rPr lang="en-IN" i="1" dirty="0"/>
              <a:t> </a:t>
            </a:r>
            <a:r>
              <a:rPr lang="en-IN" sz="2300" dirty="0"/>
              <a:t>with the configuration</a:t>
            </a:r>
            <a:r>
              <a:rPr lang="en-IN" dirty="0"/>
              <a:t> </a:t>
            </a:r>
            <a:r>
              <a:rPr lang="en-IN" sz="2300" dirty="0"/>
              <a:t>values and an</a:t>
            </a:r>
            <a:r>
              <a:rPr lang="en-IN" dirty="0"/>
              <a:t> </a:t>
            </a:r>
            <a:r>
              <a:rPr lang="en-IN" sz="2400" i="1" u="sng" dirty="0" err="1"/>
              <a:t>index.rst</a:t>
            </a:r>
            <a:r>
              <a:rPr lang="en-IN" sz="2400" i="1" u="sng" dirty="0"/>
              <a:t> </a:t>
            </a:r>
            <a:r>
              <a:rPr lang="en-IN" sz="2300" dirty="0"/>
              <a:t>file</a:t>
            </a:r>
            <a:r>
              <a:rPr lang="en-IN" dirty="0"/>
              <a:t>.</a:t>
            </a:r>
            <a:endParaRPr lang="en-IN" sz="2400" i="1" u="sng" dirty="0"/>
          </a:p>
          <a:p>
            <a:pPr lvl="3"/>
            <a:r>
              <a:rPr lang="en-IN" sz="2300" dirty="0"/>
              <a:t>The main function of </a:t>
            </a:r>
            <a:r>
              <a:rPr lang="en-IN" sz="2300" i="1" dirty="0" err="1"/>
              <a:t>index.rst</a:t>
            </a:r>
            <a:r>
              <a:rPr lang="en-IN" sz="2300" dirty="0"/>
              <a:t> is to serve as a welcome page and to contain the root of the table of contents tree (</a:t>
            </a:r>
            <a:r>
              <a:rPr lang="en-IN" sz="2300" dirty="0" err="1"/>
              <a:t>toctree</a:t>
            </a:r>
            <a:r>
              <a:rPr lang="en-IN" sz="2300" dirty="0"/>
              <a:t>). Using this tree Sphinx adds multiple </a:t>
            </a:r>
            <a:r>
              <a:rPr lang="en-IN" sz="2300" i="1" dirty="0"/>
              <a:t>.</a:t>
            </a:r>
            <a:r>
              <a:rPr lang="en-IN" sz="2300" i="1" dirty="0" err="1"/>
              <a:t>rst</a:t>
            </a:r>
            <a:r>
              <a:rPr lang="en-IN" sz="2300" dirty="0"/>
              <a:t> files to a single hierarchy of documents.</a:t>
            </a:r>
          </a:p>
          <a:p>
            <a:pPr lvl="3"/>
            <a:endParaRPr lang="en-IN" sz="2300" dirty="0"/>
          </a:p>
          <a:p>
            <a:pPr lvl="1">
              <a:buFont typeface="Courier New" panose="02070309020205020404" pitchFamily="49" charset="0"/>
              <a:buChar char="o"/>
            </a:pPr>
            <a:r>
              <a:rPr lang="en-IN" dirty="0"/>
              <a:t>Add content using the </a:t>
            </a:r>
            <a:r>
              <a:rPr lang="en-IN" dirty="0" err="1"/>
              <a:t>reStructuredText</a:t>
            </a:r>
            <a:r>
              <a:rPr lang="en-IN" dirty="0"/>
              <a:t> </a:t>
            </a:r>
            <a:r>
              <a:rPr lang="en-IN" dirty="0" err="1"/>
              <a:t>markup</a:t>
            </a:r>
            <a:r>
              <a:rPr lang="en-IN" dirty="0"/>
              <a:t>.</a:t>
            </a:r>
          </a:p>
          <a:p>
            <a:pPr lvl="1">
              <a:buFont typeface="Courier New" panose="02070309020205020404" pitchFamily="49" charset="0"/>
              <a:buChar char="o"/>
            </a:pPr>
            <a:r>
              <a:rPr lang="en-IN" dirty="0"/>
              <a:t>Build the documentation using</a:t>
            </a:r>
            <a:r>
              <a:rPr lang="en-IN" sz="2200" i="1" dirty="0"/>
              <a:t> </a:t>
            </a:r>
          </a:p>
          <a:p>
            <a:pPr marL="457200" lvl="1" indent="0">
              <a:buNone/>
            </a:pPr>
            <a:r>
              <a:rPr lang="en-IN" sz="2200" i="1" dirty="0"/>
              <a:t>		$ make html (for web version)</a:t>
            </a:r>
            <a:endParaRPr lang="en-IN" dirty="0"/>
          </a:p>
          <a:p>
            <a:pPr marL="1828800" lvl="4" indent="0">
              <a:buNone/>
            </a:pPr>
            <a:r>
              <a:rPr lang="en-IN" sz="2200" i="1" dirty="0"/>
              <a:t>$ make </a:t>
            </a:r>
            <a:r>
              <a:rPr lang="en-IN" sz="2200" i="1" dirty="0" err="1"/>
              <a:t>latexpdf</a:t>
            </a:r>
            <a:r>
              <a:rPr lang="en-IN" sz="2200" i="1" dirty="0"/>
              <a:t> (for pdf)                                                                                                                                                                     </a:t>
            </a:r>
          </a:p>
        </p:txBody>
      </p:sp>
      <p:sp>
        <p:nvSpPr>
          <p:cNvPr id="4" name="Rectangle 3">
            <a:extLst>
              <a:ext uri="{FF2B5EF4-FFF2-40B4-BE49-F238E27FC236}">
                <a16:creationId xmlns:a16="http://schemas.microsoft.com/office/drawing/2014/main" id="{EA91FACF-980F-41C8-B147-DD32B190B038}"/>
              </a:ext>
            </a:extLst>
          </p:cNvPr>
          <p:cNvSpPr/>
          <p:nvPr/>
        </p:nvSpPr>
        <p:spPr>
          <a:xfrm>
            <a:off x="3676357" y="1603716"/>
            <a:ext cx="2419643" cy="33762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340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What is AIRYL?</a:t>
            </a:r>
          </a:p>
        </p:txBody>
      </p:sp>
      <p:sp>
        <p:nvSpPr>
          <p:cNvPr id="4" name="TextBox 3"/>
          <p:cNvSpPr txBox="1"/>
          <p:nvPr/>
        </p:nvSpPr>
        <p:spPr>
          <a:xfrm>
            <a:off x="1247774" y="1684338"/>
            <a:ext cx="715327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 </a:t>
            </a:r>
            <a:r>
              <a:rPr lang="en-IN" dirty="0" err="1"/>
              <a:t>chatbot</a:t>
            </a:r>
            <a:r>
              <a:rPr lang="en-IN" dirty="0"/>
              <a:t> based on AIML</a:t>
            </a:r>
          </a:p>
          <a:p>
            <a:pPr marL="285750" indent="-285750">
              <a:buFont typeface="Arial" panose="020B0604020202020204" pitchFamily="34" charset="0"/>
              <a:buChar char="•"/>
            </a:pPr>
            <a:r>
              <a:rPr lang="en-IN" dirty="0"/>
              <a:t>Based on Android</a:t>
            </a:r>
          </a:p>
          <a:p>
            <a:pPr marL="285750" indent="-285750">
              <a:buFont typeface="Arial" panose="020B0604020202020204" pitchFamily="34" charset="0"/>
              <a:buChar char="•"/>
            </a:pPr>
            <a:r>
              <a:rPr lang="en-IN" dirty="0"/>
              <a:t>Fully documented using Sphinx</a:t>
            </a:r>
          </a:p>
          <a:p>
            <a:pPr marL="285750" indent="-285750">
              <a:buFont typeface="Arial" panose="020B0604020202020204" pitchFamily="34" charset="0"/>
              <a:buChar char="•"/>
            </a:pPr>
            <a:r>
              <a:rPr lang="en-IN" dirty="0"/>
              <a:t>Open Sourced</a:t>
            </a:r>
          </a:p>
          <a:p>
            <a:pPr marL="285750" indent="-285750">
              <a:buFont typeface="Arial" panose="020B0604020202020204" pitchFamily="34" charset="0"/>
              <a:buChar char="•"/>
            </a:pPr>
            <a:r>
              <a:rPr lang="en-IN" dirty="0"/>
              <a:t>Under MIT License</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2992801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B2FF-62E9-4547-BB8A-B3AF888B34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3FEA76-27A2-4961-BCEE-8E750EA4976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17992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6375" y="1409823"/>
            <a:ext cx="9867899" cy="2163762"/>
          </a:xfrm>
        </p:spPr>
        <p:txBody>
          <a:bodyPr/>
          <a:lstStyle/>
          <a:p>
            <a:r>
              <a:rPr lang="en-IN" dirty="0"/>
              <a:t>5. Development Workflow </a:t>
            </a:r>
          </a:p>
        </p:txBody>
      </p:sp>
      <p:sp>
        <p:nvSpPr>
          <p:cNvPr id="3" name="Subtitle 2"/>
          <p:cNvSpPr>
            <a:spLocks noGrp="1"/>
          </p:cNvSpPr>
          <p:nvPr>
            <p:ph type="subTitle" idx="1"/>
          </p:nvPr>
        </p:nvSpPr>
        <p:spPr>
          <a:xfrm>
            <a:off x="4303319" y="3682268"/>
            <a:ext cx="3943136" cy="428625"/>
          </a:xfrm>
        </p:spPr>
        <p:txBody>
          <a:bodyPr>
            <a:noAutofit/>
          </a:bodyPr>
          <a:lstStyle/>
          <a:p>
            <a:r>
              <a:rPr lang="en-IN" sz="2000" dirty="0">
                <a:solidFill>
                  <a:schemeClr val="bg1">
                    <a:lumMod val="65000"/>
                    <a:lumOff val="35000"/>
                  </a:schemeClr>
                </a:solidFill>
              </a:rPr>
              <a:t>Rudra Nil Basu</a:t>
            </a:r>
          </a:p>
        </p:txBody>
      </p:sp>
      <p:grpSp>
        <p:nvGrpSpPr>
          <p:cNvPr id="4" name="Group 3">
            <a:extLst>
              <a:ext uri="{FF2B5EF4-FFF2-40B4-BE49-F238E27FC236}">
                <a16:creationId xmlns:a16="http://schemas.microsoft.com/office/drawing/2014/main" id="{946F5448-C9AC-483D-A9E1-4910AAC001A2}"/>
              </a:ext>
            </a:extLst>
          </p:cNvPr>
          <p:cNvGrpSpPr/>
          <p:nvPr/>
        </p:nvGrpSpPr>
        <p:grpSpPr>
          <a:xfrm>
            <a:off x="4695950" y="4110893"/>
            <a:ext cx="2800099" cy="799975"/>
            <a:chOff x="4524626" y="4648202"/>
            <a:chExt cx="2800099" cy="79997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626" y="4648202"/>
              <a:ext cx="1599949" cy="799975"/>
            </a:xfrm>
            <a:prstGeom prst="rect">
              <a:avLst/>
            </a:prstGeom>
          </p:spPr>
        </p:pic>
        <p:sp>
          <p:nvSpPr>
            <p:cNvPr id="6" name="TextBox 5"/>
            <p:cNvSpPr txBox="1"/>
            <p:nvPr/>
          </p:nvSpPr>
          <p:spPr>
            <a:xfrm>
              <a:off x="5495925" y="4863523"/>
              <a:ext cx="1828800" cy="369332"/>
            </a:xfrm>
            <a:prstGeom prst="rect">
              <a:avLst/>
            </a:prstGeom>
            <a:noFill/>
          </p:spPr>
          <p:txBody>
            <a:bodyPr wrap="square" rtlCol="0">
              <a:spAutoFit/>
            </a:bodyPr>
            <a:lstStyle/>
            <a:p>
              <a:r>
                <a:rPr lang="en-IN" dirty="0"/>
                <a:t>/</a:t>
              </a:r>
              <a:r>
                <a:rPr lang="en-IN" dirty="0" err="1"/>
                <a:t>RudraNilBasu</a:t>
              </a:r>
              <a:endParaRPr lang="en-IN" dirty="0"/>
            </a:p>
          </p:txBody>
        </p:sp>
      </p:grpSp>
    </p:spTree>
    <p:extLst>
      <p:ext uri="{BB962C8B-B14F-4D97-AF65-F5344CB8AC3E}">
        <p14:creationId xmlns:p14="http://schemas.microsoft.com/office/powerpoint/2010/main" val="2896428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a:t>Git</a:t>
            </a:r>
          </a:p>
        </p:txBody>
      </p:sp>
    </p:spTree>
    <p:extLst>
      <p:ext uri="{BB962C8B-B14F-4D97-AF65-F5344CB8AC3E}">
        <p14:creationId xmlns:p14="http://schemas.microsoft.com/office/powerpoint/2010/main" val="1145220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867899" cy="1692300"/>
          </a:xfrm>
        </p:spPr>
        <p:txBody>
          <a:bodyPr/>
          <a:lstStyle/>
          <a:p>
            <a:r>
              <a:rPr lang="en-IN" dirty="0"/>
              <a:t>Patches</a:t>
            </a:r>
          </a:p>
        </p:txBody>
      </p:sp>
      <p:sp>
        <p:nvSpPr>
          <p:cNvPr id="3" name="Subtitle 2"/>
          <p:cNvSpPr>
            <a:spLocks noGrp="1"/>
          </p:cNvSpPr>
          <p:nvPr>
            <p:ph type="subTitle" idx="1"/>
          </p:nvPr>
        </p:nvSpPr>
        <p:spPr>
          <a:xfrm>
            <a:off x="4216565" y="4314657"/>
            <a:ext cx="3943136" cy="428625"/>
          </a:xfrm>
        </p:spPr>
        <p:txBody>
          <a:bodyPr>
            <a:noAutofit/>
          </a:bodyPr>
          <a:lstStyle/>
          <a:p>
            <a:r>
              <a:rPr lang="en-IN" sz="2000" dirty="0">
                <a:solidFill>
                  <a:schemeClr val="bg1">
                    <a:lumMod val="65000"/>
                    <a:lumOff val="35000"/>
                  </a:schemeClr>
                </a:solidFill>
              </a:rPr>
              <a:t>airyl@googlegroups.com</a:t>
            </a:r>
          </a:p>
        </p:txBody>
      </p:sp>
    </p:spTree>
    <p:extLst>
      <p:ext uri="{BB962C8B-B14F-4D97-AF65-F5344CB8AC3E}">
        <p14:creationId xmlns:p14="http://schemas.microsoft.com/office/powerpoint/2010/main" val="3788252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300780546"/>
              </p:ext>
            </p:extLst>
          </p:nvPr>
        </p:nvGraphicFramePr>
        <p:xfrm>
          <a:off x="1350299" y="709300"/>
          <a:ext cx="10841701" cy="5463805"/>
        </p:xfrm>
        <a:graphic>
          <a:graphicData uri="http://schemas.openxmlformats.org/presentationml/2006/ole">
            <mc:AlternateContent xmlns:mc="http://schemas.openxmlformats.org/markup-compatibility/2006">
              <mc:Choice xmlns:v="urn:schemas-microsoft-com:vml" Requires="v">
                <p:oleObj spid="_x0000_s7182" r:id="rId3" imgW="16025040" imgH="8075880" progId="">
                  <p:embed/>
                </p:oleObj>
              </mc:Choice>
              <mc:Fallback>
                <p:oleObj r:id="rId3" imgW="16025040" imgH="8075880" progId="">
                  <p:embed/>
                  <p:pic>
                    <p:nvPicPr>
                      <p:cNvPr id="0" name=""/>
                      <p:cNvPicPr/>
                      <p:nvPr/>
                    </p:nvPicPr>
                    <p:blipFill>
                      <a:blip r:embed="rId4"/>
                      <a:stretch>
                        <a:fillRect/>
                      </a:stretch>
                    </p:blipFill>
                    <p:spPr>
                      <a:xfrm>
                        <a:off x="1350299" y="709300"/>
                        <a:ext cx="10841701" cy="5463805"/>
                      </a:xfrm>
                      <a:prstGeom prst="rect">
                        <a:avLst/>
                      </a:prstGeom>
                    </p:spPr>
                  </p:pic>
                </p:oleObj>
              </mc:Fallback>
            </mc:AlternateContent>
          </a:graphicData>
        </a:graphic>
      </p:graphicFrame>
    </p:spTree>
    <p:extLst>
      <p:ext uri="{BB962C8B-B14F-4D97-AF65-F5344CB8AC3E}">
        <p14:creationId xmlns:p14="http://schemas.microsoft.com/office/powerpoint/2010/main" val="23951907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a:t>GitHub</a:t>
            </a:r>
          </a:p>
        </p:txBody>
      </p:sp>
      <p:sp>
        <p:nvSpPr>
          <p:cNvPr id="8" name="Subtitle 2"/>
          <p:cNvSpPr>
            <a:spLocks noGrp="1"/>
          </p:cNvSpPr>
          <p:nvPr>
            <p:ph type="subTitle" idx="1"/>
          </p:nvPr>
        </p:nvSpPr>
        <p:spPr>
          <a:xfrm>
            <a:off x="4216565" y="4314657"/>
            <a:ext cx="3943136" cy="428625"/>
          </a:xfrm>
        </p:spPr>
        <p:txBody>
          <a:bodyPr>
            <a:noAutofit/>
          </a:bodyPr>
          <a:lstStyle/>
          <a:p>
            <a:r>
              <a:rPr lang="en-IN" sz="2000" dirty="0">
                <a:solidFill>
                  <a:schemeClr val="bg1">
                    <a:lumMod val="65000"/>
                    <a:lumOff val="35000"/>
                  </a:schemeClr>
                </a:solidFill>
              </a:rPr>
              <a:t>github.com/</a:t>
            </a:r>
            <a:r>
              <a:rPr lang="en-IN" sz="2000" dirty="0" err="1">
                <a:solidFill>
                  <a:schemeClr val="bg1">
                    <a:lumMod val="65000"/>
                    <a:lumOff val="35000"/>
                  </a:schemeClr>
                </a:solidFill>
              </a:rPr>
              <a:t>PhoenixRRDS</a:t>
            </a:r>
            <a:r>
              <a:rPr lang="en-IN" sz="2000" dirty="0">
                <a:solidFill>
                  <a:schemeClr val="bg1">
                    <a:lumMod val="65000"/>
                    <a:lumOff val="35000"/>
                  </a:schemeClr>
                </a:solidFill>
              </a:rPr>
              <a:t>/AIRYL</a:t>
            </a:r>
          </a:p>
        </p:txBody>
      </p:sp>
    </p:spTree>
    <p:extLst>
      <p:ext uri="{BB962C8B-B14F-4D97-AF65-F5344CB8AC3E}">
        <p14:creationId xmlns:p14="http://schemas.microsoft.com/office/powerpoint/2010/main" val="22893208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a:t>GitHub</a:t>
            </a:r>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a:solidFill>
                  <a:schemeClr val="bg1">
                    <a:lumMod val="65000"/>
                    <a:lumOff val="35000"/>
                  </a:schemeClr>
                </a:solidFill>
              </a:rPr>
              <a:t>github.com/</a:t>
            </a:r>
            <a:r>
              <a:rPr lang="en-IN" sz="2000" dirty="0" err="1">
                <a:solidFill>
                  <a:schemeClr val="bg1">
                    <a:lumMod val="65000"/>
                    <a:lumOff val="35000"/>
                  </a:schemeClr>
                </a:solidFill>
              </a:rPr>
              <a:t>PhoenixRRDS</a:t>
            </a:r>
            <a:r>
              <a:rPr lang="en-IN" sz="2000" dirty="0">
                <a:solidFill>
                  <a:schemeClr val="bg1">
                    <a:lumMod val="65000"/>
                    <a:lumOff val="35000"/>
                  </a:schemeClr>
                </a:solidFill>
              </a:rPr>
              <a:t>/AIRYL</a:t>
            </a:r>
          </a:p>
        </p:txBody>
      </p:sp>
      <p:pic>
        <p:nvPicPr>
          <p:cNvPr id="3" name="Picture 2"/>
          <p:cNvPicPr>
            <a:picLocks noChangeAspect="1"/>
          </p:cNvPicPr>
          <p:nvPr/>
        </p:nvPicPr>
        <p:blipFill>
          <a:blip r:embed="rId2"/>
          <a:stretch>
            <a:fillRect/>
          </a:stretch>
        </p:blipFill>
        <p:spPr>
          <a:xfrm>
            <a:off x="444194" y="1085316"/>
            <a:ext cx="11315240" cy="5045720"/>
          </a:xfrm>
          <a:prstGeom prst="rect">
            <a:avLst/>
          </a:prstGeom>
        </p:spPr>
      </p:pic>
    </p:spTree>
    <p:extLst>
      <p:ext uri="{BB962C8B-B14F-4D97-AF65-F5344CB8AC3E}">
        <p14:creationId xmlns:p14="http://schemas.microsoft.com/office/powerpoint/2010/main" val="788668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371" y="196321"/>
            <a:ext cx="9556246" cy="888995"/>
          </a:xfrm>
        </p:spPr>
        <p:txBody>
          <a:bodyPr>
            <a:normAutofit fontScale="90000"/>
          </a:bodyPr>
          <a:lstStyle/>
          <a:p>
            <a:r>
              <a:rPr lang="en-IN" dirty="0"/>
              <a:t>Future Work</a:t>
            </a:r>
          </a:p>
        </p:txBody>
      </p:sp>
      <p:sp>
        <p:nvSpPr>
          <p:cNvPr id="8" name="Subtitle 2"/>
          <p:cNvSpPr>
            <a:spLocks noGrp="1"/>
          </p:cNvSpPr>
          <p:nvPr>
            <p:ph type="subTitle" idx="1"/>
          </p:nvPr>
        </p:nvSpPr>
        <p:spPr>
          <a:xfrm>
            <a:off x="4361843" y="6429375"/>
            <a:ext cx="3943136" cy="428625"/>
          </a:xfrm>
        </p:spPr>
        <p:txBody>
          <a:bodyPr>
            <a:noAutofit/>
          </a:bodyPr>
          <a:lstStyle/>
          <a:p>
            <a:r>
              <a:rPr lang="en-IN" sz="2000" dirty="0">
                <a:solidFill>
                  <a:schemeClr val="bg1">
                    <a:lumMod val="65000"/>
                    <a:lumOff val="35000"/>
                  </a:schemeClr>
                </a:solidFill>
              </a:rPr>
              <a:t>github.com/</a:t>
            </a:r>
            <a:r>
              <a:rPr lang="en-IN" sz="2000" dirty="0" err="1">
                <a:solidFill>
                  <a:schemeClr val="bg1">
                    <a:lumMod val="65000"/>
                    <a:lumOff val="35000"/>
                  </a:schemeClr>
                </a:solidFill>
              </a:rPr>
              <a:t>PhoenixRRDS</a:t>
            </a:r>
            <a:r>
              <a:rPr lang="en-IN" sz="2000" dirty="0">
                <a:solidFill>
                  <a:schemeClr val="bg1">
                    <a:lumMod val="65000"/>
                    <a:lumOff val="35000"/>
                  </a:schemeClr>
                </a:solidFill>
              </a:rPr>
              <a:t>/AIRYL</a:t>
            </a:r>
          </a:p>
        </p:txBody>
      </p:sp>
      <p:sp>
        <p:nvSpPr>
          <p:cNvPr id="5" name="Subtitle 2"/>
          <p:cNvSpPr txBox="1">
            <a:spLocks/>
          </p:cNvSpPr>
          <p:nvPr/>
        </p:nvSpPr>
        <p:spPr>
          <a:xfrm>
            <a:off x="1861559" y="1904470"/>
            <a:ext cx="9212366" cy="37528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1">
                    <a:lumMod val="95000"/>
                  </a:schemeClr>
                </a:solidFill>
              </a:rPr>
              <a:t>Speech to text conversion</a:t>
            </a:r>
          </a:p>
          <a:p>
            <a:r>
              <a:rPr lang="en-IN" sz="2400" dirty="0">
                <a:solidFill>
                  <a:schemeClr val="tx1">
                    <a:lumMod val="95000"/>
                  </a:schemeClr>
                </a:solidFill>
              </a:rPr>
              <a:t>User Login</a:t>
            </a:r>
          </a:p>
          <a:p>
            <a:r>
              <a:rPr lang="en-IN" sz="2400" dirty="0">
                <a:solidFill>
                  <a:schemeClr val="tx1">
                    <a:lumMod val="95000"/>
                  </a:schemeClr>
                </a:solidFill>
              </a:rPr>
              <a:t>Night mode</a:t>
            </a:r>
          </a:p>
          <a:p>
            <a:r>
              <a:rPr lang="en-IN" sz="2400" dirty="0">
                <a:solidFill>
                  <a:schemeClr val="tx1">
                    <a:lumMod val="95000"/>
                  </a:schemeClr>
                </a:solidFill>
              </a:rPr>
              <a:t>Store user’s notes, display current day’s News</a:t>
            </a:r>
          </a:p>
        </p:txBody>
      </p:sp>
    </p:spTree>
    <p:extLst>
      <p:ext uri="{BB962C8B-B14F-4D97-AF65-F5344CB8AC3E}">
        <p14:creationId xmlns:p14="http://schemas.microsoft.com/office/powerpoint/2010/main" val="3416661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4184" y="1973846"/>
            <a:ext cx="9556246" cy="2163762"/>
          </a:xfrm>
        </p:spPr>
        <p:txBody>
          <a:bodyPr/>
          <a:lstStyle/>
          <a:p>
            <a:r>
              <a:rPr lang="en-IN" dirty="0"/>
              <a:t>QUESTIONS?</a:t>
            </a:r>
          </a:p>
        </p:txBody>
      </p:sp>
    </p:spTree>
    <p:extLst>
      <p:ext uri="{BB962C8B-B14F-4D97-AF65-F5344CB8AC3E}">
        <p14:creationId xmlns:p14="http://schemas.microsoft.com/office/powerpoint/2010/main" val="3962088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06467" y="3619465"/>
            <a:ext cx="2613661" cy="428625"/>
          </a:xfrm>
        </p:spPr>
        <p:txBody>
          <a:bodyPr>
            <a:normAutofit fontScale="62500" lnSpcReduction="20000"/>
          </a:bodyPr>
          <a:lstStyle/>
          <a:p>
            <a:pPr algn="r"/>
            <a:r>
              <a:rPr lang="en-IN" dirty="0">
                <a:solidFill>
                  <a:schemeClr val="bg1">
                    <a:lumMod val="65000"/>
                    <a:lumOff val="35000"/>
                  </a:schemeClr>
                </a:solidFill>
              </a:rPr>
              <a:t>http://phoenixrrds.github.io/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728" y="2995738"/>
            <a:ext cx="895136" cy="934920"/>
          </a:xfrm>
          <a:prstGeom prst="rect">
            <a:avLst/>
          </a:prstGeom>
        </p:spPr>
      </p:pic>
      <p:sp>
        <p:nvSpPr>
          <p:cNvPr id="5" name="TextBox 4"/>
          <p:cNvSpPr txBox="1"/>
          <p:nvPr/>
        </p:nvSpPr>
        <p:spPr>
          <a:xfrm>
            <a:off x="6153792" y="2680761"/>
            <a:ext cx="2790825" cy="1323439"/>
          </a:xfrm>
          <a:prstGeom prst="rect">
            <a:avLst/>
          </a:prstGeom>
          <a:noFill/>
        </p:spPr>
        <p:txBody>
          <a:bodyPr wrap="square" rtlCol="0">
            <a:spAutoFit/>
          </a:bodyPr>
          <a:lstStyle/>
          <a:p>
            <a:r>
              <a:rPr lang="en-IN" sz="2000" dirty="0" err="1"/>
              <a:t>Debayan</a:t>
            </a:r>
            <a:r>
              <a:rPr lang="en-IN" sz="2000" dirty="0"/>
              <a:t> De</a:t>
            </a:r>
          </a:p>
          <a:p>
            <a:r>
              <a:rPr lang="en-IN" sz="2000" dirty="0" err="1"/>
              <a:t>Rohit</a:t>
            </a:r>
            <a:r>
              <a:rPr lang="en-IN" sz="2000" dirty="0"/>
              <a:t> Das</a:t>
            </a:r>
          </a:p>
          <a:p>
            <a:r>
              <a:rPr lang="en-IN" sz="2000" dirty="0"/>
              <a:t>Rudra Nil Basu</a:t>
            </a:r>
          </a:p>
          <a:p>
            <a:r>
              <a:rPr lang="en-IN" sz="2000" dirty="0"/>
              <a:t>Sumitra Chowdhury</a:t>
            </a:r>
          </a:p>
        </p:txBody>
      </p:sp>
      <p:sp>
        <p:nvSpPr>
          <p:cNvPr id="7" name="Subtitle 2"/>
          <p:cNvSpPr txBox="1">
            <a:spLocks/>
          </p:cNvSpPr>
          <p:nvPr/>
        </p:nvSpPr>
        <p:spPr>
          <a:xfrm>
            <a:off x="3572303" y="3184445"/>
            <a:ext cx="1647825" cy="4286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err="1"/>
              <a:t>BitCoders</a:t>
            </a:r>
            <a:endParaRPr lang="en-IN" dirty="0"/>
          </a:p>
        </p:txBody>
      </p:sp>
      <p:sp>
        <p:nvSpPr>
          <p:cNvPr id="6" name="Title 1"/>
          <p:cNvSpPr>
            <a:spLocks noGrp="1"/>
          </p:cNvSpPr>
          <p:nvPr>
            <p:ph type="ctrTitle"/>
          </p:nvPr>
        </p:nvSpPr>
        <p:spPr>
          <a:xfrm>
            <a:off x="1382371" y="196321"/>
            <a:ext cx="9556246" cy="888995"/>
          </a:xfrm>
        </p:spPr>
        <p:txBody>
          <a:bodyPr>
            <a:normAutofit fontScale="90000"/>
          </a:bodyPr>
          <a:lstStyle/>
          <a:p>
            <a:r>
              <a:rPr lang="en-IN"/>
              <a:t>Thank You</a:t>
            </a:r>
            <a:endParaRPr lang="en-IN" dirty="0"/>
          </a:p>
        </p:txBody>
      </p:sp>
    </p:spTree>
    <p:extLst>
      <p:ext uri="{BB962C8B-B14F-4D97-AF65-F5344CB8AC3E}">
        <p14:creationId xmlns:p14="http://schemas.microsoft.com/office/powerpoint/2010/main" val="333607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85975" y="1684339"/>
            <a:ext cx="8077200" cy="2163762"/>
          </a:xfrm>
        </p:spPr>
        <p:txBody>
          <a:bodyPr/>
          <a:lstStyle/>
          <a:p>
            <a:r>
              <a:rPr lang="en-IN" dirty="0"/>
              <a:t>DEMO</a:t>
            </a:r>
          </a:p>
        </p:txBody>
      </p:sp>
    </p:spTree>
    <p:extLst>
      <p:ext uri="{BB962C8B-B14F-4D97-AF65-F5344CB8AC3E}">
        <p14:creationId xmlns:p14="http://schemas.microsoft.com/office/powerpoint/2010/main" val="127355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570809" y="613568"/>
            <a:ext cx="3107532" cy="5524500"/>
          </a:xfrm>
          <a:prstGeom prst="rect">
            <a:avLst/>
          </a:prstGeom>
        </p:spPr>
      </p:pic>
    </p:spTree>
    <p:extLst>
      <p:ext uri="{BB962C8B-B14F-4D97-AF65-F5344CB8AC3E}">
        <p14:creationId xmlns:p14="http://schemas.microsoft.com/office/powerpoint/2010/main" val="2115109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5" name="Picture 4"/>
          <p:cNvPicPr>
            <a:picLocks noChangeAspect="1"/>
          </p:cNvPicPr>
          <p:nvPr/>
        </p:nvPicPr>
        <p:blipFill>
          <a:blip r:embed="rId2"/>
          <a:stretch>
            <a:fillRect/>
          </a:stretch>
        </p:blipFill>
        <p:spPr>
          <a:xfrm>
            <a:off x="4606752" y="613568"/>
            <a:ext cx="3035646" cy="5396704"/>
          </a:xfrm>
          <a:prstGeom prst="rect">
            <a:avLst/>
          </a:prstGeom>
        </p:spPr>
      </p:pic>
    </p:spTree>
    <p:extLst>
      <p:ext uri="{BB962C8B-B14F-4D97-AF65-F5344CB8AC3E}">
        <p14:creationId xmlns:p14="http://schemas.microsoft.com/office/powerpoint/2010/main" val="245521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4957" y="613568"/>
            <a:ext cx="3943136" cy="428625"/>
          </a:xfrm>
        </p:spPr>
        <p:txBody>
          <a:bodyPr>
            <a:noAutofit/>
          </a:bodyPr>
          <a:lstStyle/>
          <a:p>
            <a:pPr algn="l"/>
            <a:r>
              <a:rPr lang="en-IN" sz="3600" dirty="0"/>
              <a:t>DEMO</a:t>
            </a:r>
          </a:p>
        </p:txBody>
      </p:sp>
      <p:pic>
        <p:nvPicPr>
          <p:cNvPr id="4" name="Picture 3"/>
          <p:cNvPicPr>
            <a:picLocks noChangeAspect="1"/>
          </p:cNvPicPr>
          <p:nvPr/>
        </p:nvPicPr>
        <p:blipFill>
          <a:blip r:embed="rId2"/>
          <a:stretch>
            <a:fillRect/>
          </a:stretch>
        </p:blipFill>
        <p:spPr>
          <a:xfrm>
            <a:off x="4648093" y="613568"/>
            <a:ext cx="2994304" cy="5396704"/>
          </a:xfrm>
          <a:prstGeom prst="rect">
            <a:avLst/>
          </a:prstGeom>
        </p:spPr>
      </p:pic>
    </p:spTree>
    <p:extLst>
      <p:ext uri="{BB962C8B-B14F-4D97-AF65-F5344CB8AC3E}">
        <p14:creationId xmlns:p14="http://schemas.microsoft.com/office/powerpoint/2010/main" val="381603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85957" y="918368"/>
            <a:ext cx="3943136" cy="428625"/>
          </a:xfrm>
        </p:spPr>
        <p:txBody>
          <a:bodyPr>
            <a:noAutofit/>
          </a:bodyPr>
          <a:lstStyle/>
          <a:p>
            <a:pPr algn="l"/>
            <a:r>
              <a:rPr lang="en-IN" sz="3600" dirty="0"/>
              <a:t>ROADMAP</a:t>
            </a:r>
          </a:p>
        </p:txBody>
      </p:sp>
      <p:sp>
        <p:nvSpPr>
          <p:cNvPr id="4" name="TextBox 3"/>
          <p:cNvSpPr txBox="1"/>
          <p:nvPr/>
        </p:nvSpPr>
        <p:spPr>
          <a:xfrm>
            <a:off x="1247774" y="1684338"/>
            <a:ext cx="7153275" cy="1754326"/>
          </a:xfrm>
          <a:prstGeom prst="rect">
            <a:avLst/>
          </a:prstGeom>
          <a:noFill/>
        </p:spPr>
        <p:txBody>
          <a:bodyPr wrap="square" rtlCol="0">
            <a:spAutoFit/>
          </a:bodyPr>
          <a:lstStyle/>
          <a:p>
            <a:pPr marL="285750" indent="-285750">
              <a:buFont typeface="Arial" panose="020B0604020202020204" pitchFamily="34" charset="0"/>
              <a:buChar char="•"/>
            </a:pPr>
            <a:r>
              <a:rPr lang="en-IN" dirty="0"/>
              <a:t>History of AI			</a:t>
            </a:r>
            <a:r>
              <a:rPr lang="en-IN" dirty="0" err="1">
                <a:solidFill>
                  <a:schemeClr val="bg1">
                    <a:lumMod val="65000"/>
                    <a:lumOff val="35000"/>
                  </a:schemeClr>
                </a:solidFill>
              </a:rPr>
              <a:t>Debayan</a:t>
            </a:r>
            <a:r>
              <a:rPr lang="en-IN" dirty="0">
                <a:solidFill>
                  <a:schemeClr val="bg1">
                    <a:lumMod val="65000"/>
                    <a:lumOff val="35000"/>
                  </a:schemeClr>
                </a:solidFill>
              </a:rPr>
              <a:t> De</a:t>
            </a:r>
          </a:p>
          <a:p>
            <a:pPr marL="285750" indent="-285750">
              <a:buFont typeface="Arial" panose="020B0604020202020204" pitchFamily="34" charset="0"/>
              <a:buChar char="•"/>
            </a:pPr>
            <a:r>
              <a:rPr lang="en-IN" dirty="0" err="1"/>
              <a:t>Alicebot</a:t>
            </a:r>
            <a:r>
              <a:rPr lang="en-IN" dirty="0"/>
              <a:t> and AIML		</a:t>
            </a:r>
            <a:r>
              <a:rPr lang="en-IN" dirty="0" err="1">
                <a:solidFill>
                  <a:schemeClr val="bg1">
                    <a:lumMod val="65000"/>
                    <a:lumOff val="35000"/>
                  </a:schemeClr>
                </a:solidFill>
              </a:rPr>
              <a:t>Rohit</a:t>
            </a:r>
            <a:r>
              <a:rPr lang="en-IN" dirty="0">
                <a:solidFill>
                  <a:schemeClr val="bg1">
                    <a:lumMod val="65000"/>
                    <a:lumOff val="35000"/>
                  </a:schemeClr>
                </a:solidFill>
              </a:rPr>
              <a:t> Das</a:t>
            </a:r>
          </a:p>
          <a:p>
            <a:pPr marL="285750" indent="-285750">
              <a:buFont typeface="Arial" panose="020B0604020202020204" pitchFamily="34" charset="0"/>
              <a:buChar char="•"/>
            </a:pPr>
            <a:r>
              <a:rPr lang="en-IN" dirty="0"/>
              <a:t>Android Implementation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Documentation using Sphinx	</a:t>
            </a:r>
            <a:r>
              <a:rPr lang="en-IN" dirty="0">
                <a:solidFill>
                  <a:schemeClr val="bg1">
                    <a:lumMod val="65000"/>
                    <a:lumOff val="35000"/>
                  </a:schemeClr>
                </a:solidFill>
              </a:rPr>
              <a:t>Sumitra Chowdhury</a:t>
            </a:r>
          </a:p>
          <a:p>
            <a:pPr marL="285750" indent="-285750">
              <a:buFont typeface="Arial" panose="020B0604020202020204" pitchFamily="34" charset="0"/>
              <a:buChar char="•"/>
            </a:pPr>
            <a:r>
              <a:rPr lang="en-IN" dirty="0"/>
              <a:t>Development workflow		</a:t>
            </a:r>
            <a:r>
              <a:rPr lang="en-IN" dirty="0">
                <a:solidFill>
                  <a:schemeClr val="bg1">
                    <a:lumMod val="65000"/>
                    <a:lumOff val="35000"/>
                  </a:schemeClr>
                </a:solidFill>
              </a:rPr>
              <a:t>Rudra Nil Basu</a:t>
            </a:r>
          </a:p>
          <a:p>
            <a:pPr marL="285750" indent="-285750">
              <a:buFont typeface="Arial" panose="020B0604020202020204" pitchFamily="34" charset="0"/>
              <a:buChar char="•"/>
            </a:pPr>
            <a:r>
              <a:rPr lang="en-IN" dirty="0"/>
              <a:t>Future work</a:t>
            </a:r>
          </a:p>
        </p:txBody>
      </p:sp>
      <p:sp>
        <p:nvSpPr>
          <p:cNvPr id="6" name="TextBox 5"/>
          <p:cNvSpPr txBox="1"/>
          <p:nvPr/>
        </p:nvSpPr>
        <p:spPr>
          <a:xfrm>
            <a:off x="4824411" y="5337970"/>
            <a:ext cx="3286125" cy="369332"/>
          </a:xfrm>
          <a:prstGeom prst="rect">
            <a:avLst/>
          </a:prstGeom>
          <a:noFill/>
        </p:spPr>
        <p:txBody>
          <a:bodyPr wrap="square" rtlCol="0">
            <a:spAutoFit/>
          </a:bodyPr>
          <a:lstStyle/>
          <a:p>
            <a:r>
              <a:rPr lang="en-IN" dirty="0"/>
              <a:t>github.com/</a:t>
            </a:r>
            <a:r>
              <a:rPr lang="en-IN" dirty="0" err="1"/>
              <a:t>PhoenixRRDS</a:t>
            </a:r>
            <a:r>
              <a:rPr lang="en-IN" dirty="0"/>
              <a:t>/AIRYL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471" y="918368"/>
            <a:ext cx="1925504" cy="2613185"/>
          </a:xfrm>
          <a:prstGeom prst="rect">
            <a:avLst/>
          </a:prstGeom>
        </p:spPr>
      </p:pic>
    </p:spTree>
    <p:extLst>
      <p:ext uri="{BB962C8B-B14F-4D97-AF65-F5344CB8AC3E}">
        <p14:creationId xmlns:p14="http://schemas.microsoft.com/office/powerpoint/2010/main" val="8801927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657</TotalTime>
  <Words>835</Words>
  <Application>Microsoft Office PowerPoint</Application>
  <PresentationFormat>Widescreen</PresentationFormat>
  <Paragraphs>200</Paragraphs>
  <Slides>49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49</vt:i4>
      </vt:variant>
    </vt:vector>
  </HeadingPairs>
  <TitlesOfParts>
    <vt:vector size="56" baseType="lpstr">
      <vt:lpstr>Arial</vt:lpstr>
      <vt:lpstr>Calibri</vt:lpstr>
      <vt:lpstr>Calibri Light</vt:lpstr>
      <vt:lpstr>Cambria Math</vt:lpstr>
      <vt:lpstr>Courier New</vt:lpstr>
      <vt:lpstr>Wingdings</vt:lpstr>
      <vt:lpstr>Office Theme</vt:lpstr>
      <vt:lpstr>The design and development of AIRYL</vt:lpstr>
      <vt:lpstr>PowerPoint Presentation</vt:lpstr>
      <vt:lpstr>PowerPoint Presentation</vt:lpstr>
      <vt:lpstr>PowerPoint Presentation</vt:lpstr>
      <vt:lpstr>DEMO</vt:lpstr>
      <vt:lpstr>PowerPoint Presentation</vt:lpstr>
      <vt:lpstr>PowerPoint Presentation</vt:lpstr>
      <vt:lpstr>PowerPoint Presentation</vt:lpstr>
      <vt:lpstr>PowerPoint Presentation</vt:lpstr>
      <vt:lpstr>1. History of AI</vt:lpstr>
      <vt:lpstr>Artificial intelligence</vt:lpstr>
      <vt:lpstr>Machine beats man</vt:lpstr>
      <vt:lpstr>2. Alicebot and AIML</vt:lpstr>
      <vt:lpstr>Android and A. L. I. C. E.</vt:lpstr>
      <vt:lpstr>What is A. L. I. C. E. exactly?</vt:lpstr>
      <vt:lpstr>PowerPoint Presentation</vt:lpstr>
      <vt:lpstr>3. Android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Documentation using Sphinx</vt:lpstr>
      <vt:lpstr>PowerPoint Presentation</vt:lpstr>
      <vt:lpstr>PowerPoint Presentation</vt:lpstr>
      <vt:lpstr>PowerPoint Presentation</vt:lpstr>
      <vt:lpstr>PowerPoint Presentation</vt:lpstr>
      <vt:lpstr>5. Development Workflow </vt:lpstr>
      <vt:lpstr>Git</vt:lpstr>
      <vt:lpstr>Patches</vt:lpstr>
      <vt:lpstr>PowerPoint Presentation</vt:lpstr>
      <vt:lpstr>GitHub</vt:lpstr>
      <vt:lpstr>GitHub</vt:lpstr>
      <vt:lpstr>Future Work</vt:lpstr>
      <vt:lpstr>QUESTIONS?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and development of AIRYL</dc:title>
  <dc:creator>Rudra Nil Basu</dc:creator>
  <cp:lastModifiedBy>bearerofearth@outlook.com</cp:lastModifiedBy>
  <cp:revision>73</cp:revision>
  <dcterms:created xsi:type="dcterms:W3CDTF">2017-11-30T10:33:25Z</dcterms:created>
  <dcterms:modified xsi:type="dcterms:W3CDTF">2017-11-30T22:28:31Z</dcterms:modified>
</cp:coreProperties>
</file>