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5" r:id="rId9"/>
    <p:sldId id="264" r:id="rId10"/>
    <p:sldId id="266" r:id="rId11"/>
    <p:sldId id="270" r:id="rId12"/>
    <p:sldId id="271" r:id="rId13"/>
    <p:sldId id="267" r:id="rId14"/>
    <p:sldId id="273" r:id="rId15"/>
    <p:sldId id="272" r:id="rId16"/>
    <p:sldId id="274" r:id="rId17"/>
    <p:sldId id="268"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6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8076A0-6653-4D85-9D10-03F2645E9641}"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en-US"/>
        </a:p>
      </dgm:t>
    </dgm:pt>
    <dgm:pt modelId="{91FDC806-5B62-40DC-9B71-E5A4E1EBAD3A}">
      <dgm:prSet phldrT="[Text]"/>
      <dgm:spPr/>
      <dgm:t>
        <a:bodyPr/>
        <a:lstStyle/>
        <a:p>
          <a:r>
            <a:rPr lang="en-US" dirty="0"/>
            <a:t>AITYL</a:t>
          </a:r>
        </a:p>
      </dgm:t>
    </dgm:pt>
    <dgm:pt modelId="{DEDAB077-B3C3-4264-96F8-D75AD85C3E70}" type="parTrans" cxnId="{1455AE7E-807C-4325-A656-78E1CC06B8FF}">
      <dgm:prSet/>
      <dgm:spPr/>
      <dgm:t>
        <a:bodyPr/>
        <a:lstStyle/>
        <a:p>
          <a:endParaRPr lang="en-US"/>
        </a:p>
      </dgm:t>
    </dgm:pt>
    <dgm:pt modelId="{CC2167F7-6E16-442C-93F6-FEFBBD38D6AC}" type="sibTrans" cxnId="{1455AE7E-807C-4325-A656-78E1CC06B8FF}">
      <dgm:prSet/>
      <dgm:spPr/>
      <dgm:t>
        <a:bodyPr/>
        <a:lstStyle/>
        <a:p>
          <a:endParaRPr lang="en-US"/>
        </a:p>
      </dgm:t>
    </dgm:pt>
    <dgm:pt modelId="{2966D7F0-5C50-415E-8638-25EE74035078}" type="pres">
      <dgm:prSet presAssocID="{C88076A0-6653-4D85-9D10-03F2645E9641}" presName="Name0" presStyleCnt="0">
        <dgm:presLayoutVars>
          <dgm:chMax val="4"/>
          <dgm:resizeHandles val="exact"/>
        </dgm:presLayoutVars>
      </dgm:prSet>
      <dgm:spPr/>
      <dgm:t>
        <a:bodyPr/>
        <a:lstStyle/>
        <a:p>
          <a:endParaRPr lang="en-IN"/>
        </a:p>
      </dgm:t>
    </dgm:pt>
    <dgm:pt modelId="{346262E2-C57D-489A-B037-8C8EBCA35523}" type="pres">
      <dgm:prSet presAssocID="{C88076A0-6653-4D85-9D10-03F2645E9641}" presName="ellipse" presStyleLbl="trBgShp" presStyleIdx="0" presStyleCnt="1" custLinFactNeighborX="39164" custLinFactNeighborY="5446"/>
      <dgm:spPr/>
    </dgm:pt>
    <dgm:pt modelId="{1C238821-D327-4FD2-AE7A-3493D9B7C9CB}" type="pres">
      <dgm:prSet presAssocID="{C88076A0-6653-4D85-9D10-03F2645E9641}" presName="arrow1" presStyleLbl="fgShp" presStyleIdx="0" presStyleCnt="1" custLinFactX="90292" custLinFactNeighborX="100000" custLinFactNeighborY="10674"/>
      <dgm:spPr/>
    </dgm:pt>
    <dgm:pt modelId="{FC5EA61A-D4DB-46BF-A3FC-76836DD14261}" type="pres">
      <dgm:prSet presAssocID="{C88076A0-6653-4D85-9D10-03F2645E9641}" presName="rectangle" presStyleLbl="revTx" presStyleIdx="0" presStyleCnt="1" custLinFactNeighborX="38505" custLinFactNeighborY="18333">
        <dgm:presLayoutVars>
          <dgm:bulletEnabled val="1"/>
        </dgm:presLayoutVars>
      </dgm:prSet>
      <dgm:spPr/>
      <dgm:t>
        <a:bodyPr/>
        <a:lstStyle/>
        <a:p>
          <a:endParaRPr lang="en-IN"/>
        </a:p>
      </dgm:t>
    </dgm:pt>
    <dgm:pt modelId="{2019F1B1-729F-4341-A698-452548D6DEBC}" type="pres">
      <dgm:prSet presAssocID="{C88076A0-6653-4D85-9D10-03F2645E9641}" presName="funnel" presStyleLbl="trAlignAcc1" presStyleIdx="0" presStyleCnt="1" custLinFactNeighborX="38356" custLinFactNeighborY="2018"/>
      <dgm:spPr/>
    </dgm:pt>
  </dgm:ptLst>
  <dgm:cxnLst>
    <dgm:cxn modelId="{BEF925DD-F8C8-4176-8BD0-0F19729FA008}" type="presOf" srcId="{C88076A0-6653-4D85-9D10-03F2645E9641}" destId="{2966D7F0-5C50-415E-8638-25EE74035078}" srcOrd="0" destOrd="0" presId="urn:microsoft.com/office/officeart/2005/8/layout/funnel1"/>
    <dgm:cxn modelId="{1455AE7E-807C-4325-A656-78E1CC06B8FF}" srcId="{C88076A0-6653-4D85-9D10-03F2645E9641}" destId="{91FDC806-5B62-40DC-9B71-E5A4E1EBAD3A}" srcOrd="0" destOrd="0" parTransId="{DEDAB077-B3C3-4264-96F8-D75AD85C3E70}" sibTransId="{CC2167F7-6E16-442C-93F6-FEFBBD38D6AC}"/>
    <dgm:cxn modelId="{DCF1546D-CA3D-4B81-AAB9-81A181105233}" type="presOf" srcId="{91FDC806-5B62-40DC-9B71-E5A4E1EBAD3A}" destId="{FC5EA61A-D4DB-46BF-A3FC-76836DD14261}" srcOrd="0" destOrd="0" presId="urn:microsoft.com/office/officeart/2005/8/layout/funnel1"/>
    <dgm:cxn modelId="{C8FF48F1-19CE-4ADA-A010-6AC728473CB9}" type="presParOf" srcId="{2966D7F0-5C50-415E-8638-25EE74035078}" destId="{346262E2-C57D-489A-B037-8C8EBCA35523}" srcOrd="0" destOrd="0" presId="urn:microsoft.com/office/officeart/2005/8/layout/funnel1"/>
    <dgm:cxn modelId="{555800B4-CEAF-4E66-BDDA-4D5769772A83}" type="presParOf" srcId="{2966D7F0-5C50-415E-8638-25EE74035078}" destId="{1C238821-D327-4FD2-AE7A-3493D9B7C9CB}" srcOrd="1" destOrd="0" presId="urn:microsoft.com/office/officeart/2005/8/layout/funnel1"/>
    <dgm:cxn modelId="{EBD21D8A-3F6D-4F8A-AE65-F943A2DC4D5F}" type="presParOf" srcId="{2966D7F0-5C50-415E-8638-25EE74035078}" destId="{FC5EA61A-D4DB-46BF-A3FC-76836DD14261}" srcOrd="2" destOrd="0" presId="urn:microsoft.com/office/officeart/2005/8/layout/funnel1"/>
    <dgm:cxn modelId="{78DC5B3C-5AF1-4C10-94F3-97FFE6AF20A8}" type="presParOf" srcId="{2966D7F0-5C50-415E-8638-25EE74035078}" destId="{2019F1B1-729F-4341-A698-452548D6DEBC}" srcOrd="3" destOrd="0" presId="urn:microsoft.com/office/officeart/2005/8/layout/funnel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6262E2-C57D-489A-B037-8C8EBCA35523}">
      <dsp:nvSpPr>
        <dsp:cNvPr id="0" name=""/>
        <dsp:cNvSpPr/>
      </dsp:nvSpPr>
      <dsp:spPr>
        <a:xfrm>
          <a:off x="3583823" y="302761"/>
          <a:ext cx="4368800" cy="1517226"/>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238821-D327-4FD2-AE7A-3493D9B7C9CB}">
      <dsp:nvSpPr>
        <dsp:cNvPr id="0" name=""/>
        <dsp:cNvSpPr/>
      </dsp:nvSpPr>
      <dsp:spPr>
        <a:xfrm>
          <a:off x="5251805" y="3993145"/>
          <a:ext cx="846666" cy="541866"/>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5EA61A-D4DB-46BF-A3FC-76836DD14261}">
      <dsp:nvSpPr>
        <dsp:cNvPr id="0" name=""/>
        <dsp:cNvSpPr/>
      </dsp:nvSpPr>
      <dsp:spPr>
        <a:xfrm>
          <a:off x="3596843" y="4402666"/>
          <a:ext cx="4064000"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en-US" sz="3600" kern="1200" dirty="0"/>
            <a:t>AITYL</a:t>
          </a:r>
        </a:p>
      </dsp:txBody>
      <dsp:txXfrm>
        <a:off x="3596843" y="4402666"/>
        <a:ext cx="4064000" cy="1016000"/>
      </dsp:txXfrm>
    </dsp:sp>
    <dsp:sp modelId="{2019F1B1-729F-4341-A698-452548D6DEBC}">
      <dsp:nvSpPr>
        <dsp:cNvPr id="0" name=""/>
        <dsp:cNvSpPr/>
      </dsp:nvSpPr>
      <dsp:spPr>
        <a:xfrm>
          <a:off x="3386666" y="110410"/>
          <a:ext cx="4741333" cy="3793066"/>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E06FB1-94E1-4706-8EFB-7CD6096210B2}" type="datetimeFigureOut">
              <a:rPr lang="en-IN" smtClean="0"/>
              <a:t>30-11-2017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1363882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E06FB1-94E1-4706-8EFB-7CD6096210B2}" type="datetimeFigureOut">
              <a:rPr lang="en-IN" smtClean="0"/>
              <a:t>30-11-2017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368358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E06FB1-94E1-4706-8EFB-7CD6096210B2}" type="datetimeFigureOut">
              <a:rPr lang="en-IN" smtClean="0"/>
              <a:t>30-11-2017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092376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E06FB1-94E1-4706-8EFB-7CD6096210B2}" type="datetimeFigureOut">
              <a:rPr lang="en-IN" smtClean="0"/>
              <a:t>30-11-2017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1425362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E06FB1-94E1-4706-8EFB-7CD6096210B2}" type="datetimeFigureOut">
              <a:rPr lang="en-IN" smtClean="0"/>
              <a:t>30-11-2017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686215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E06FB1-94E1-4706-8EFB-7CD6096210B2}" type="datetimeFigureOut">
              <a:rPr lang="en-IN" smtClean="0"/>
              <a:t>30-11-2017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4277455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E06FB1-94E1-4706-8EFB-7CD6096210B2}" type="datetimeFigureOut">
              <a:rPr lang="en-IN" smtClean="0"/>
              <a:t>30-11-2017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2039738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E06FB1-94E1-4706-8EFB-7CD6096210B2}" type="datetimeFigureOut">
              <a:rPr lang="en-IN" smtClean="0"/>
              <a:t>30-11-2017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894674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E06FB1-94E1-4706-8EFB-7CD6096210B2}" type="datetimeFigureOut">
              <a:rPr lang="en-IN" smtClean="0"/>
              <a:t>30-11-2017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932531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E06FB1-94E1-4706-8EFB-7CD6096210B2}" type="datetimeFigureOut">
              <a:rPr lang="en-IN" smtClean="0"/>
              <a:t>30-11-2017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904633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E06FB1-94E1-4706-8EFB-7CD6096210B2}" type="datetimeFigureOut">
              <a:rPr lang="en-IN" smtClean="0"/>
              <a:t>30-11-2017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1454343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E06FB1-94E1-4706-8EFB-7CD6096210B2}" type="datetimeFigureOut">
              <a:rPr lang="en-IN" smtClean="0"/>
              <a:t>30-11-2017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078EBF-D30A-481E-94F0-C78954A13D8E}" type="slidenum">
              <a:rPr lang="en-IN" smtClean="0"/>
              <a:t>‹#›</a:t>
            </a:fld>
            <a:endParaRPr lang="en-IN"/>
          </a:p>
        </p:txBody>
      </p:sp>
    </p:spTree>
    <p:extLst>
      <p:ext uri="{BB962C8B-B14F-4D97-AF65-F5344CB8AC3E}">
        <p14:creationId xmlns:p14="http://schemas.microsoft.com/office/powerpoint/2010/main" val="31015394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microsoft.com/office/2007/relationships/hdphoto" Target="../media/hdphoto1.wdp"/><Relationship Id="rId7" Type="http://schemas.openxmlformats.org/officeDocument/2006/relationships/diagramLayout" Target="../diagrams/layout1.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12.jpeg"/><Relationship Id="rId10" Type="http://schemas.microsoft.com/office/2007/relationships/diagramDrawing" Target="../diagrams/drawing1.xml"/><Relationship Id="rId4" Type="http://schemas.openxmlformats.org/officeDocument/2006/relationships/image" Target="../media/image11.png"/><Relationship Id="rId9" Type="http://schemas.openxmlformats.org/officeDocument/2006/relationships/diagramColors" Target="../diagrams/colors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316287"/>
          </a:xfrm>
        </p:spPr>
        <p:txBody>
          <a:bodyPr/>
          <a:lstStyle/>
          <a:p>
            <a:r>
              <a:rPr lang="en-IN" dirty="0"/>
              <a:t>The design and development of AIRYL</a:t>
            </a:r>
          </a:p>
        </p:txBody>
      </p:sp>
    </p:spTree>
    <p:extLst>
      <p:ext uri="{BB962C8B-B14F-4D97-AF65-F5344CB8AC3E}">
        <p14:creationId xmlns:p14="http://schemas.microsoft.com/office/powerpoint/2010/main" val="13673667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185645"/>
            <a:ext cx="8077200" cy="2163762"/>
          </a:xfrm>
        </p:spPr>
        <p:txBody>
          <a:bodyPr/>
          <a:lstStyle/>
          <a:p>
            <a:r>
              <a:rPr lang="en-IN" dirty="0"/>
              <a:t>1. History of AI</a:t>
            </a:r>
          </a:p>
        </p:txBody>
      </p:sp>
      <p:sp>
        <p:nvSpPr>
          <p:cNvPr id="3" name="Subtitle 2"/>
          <p:cNvSpPr>
            <a:spLocks noGrp="1"/>
          </p:cNvSpPr>
          <p:nvPr>
            <p:ph type="subTitle" idx="1"/>
          </p:nvPr>
        </p:nvSpPr>
        <p:spPr>
          <a:xfrm>
            <a:off x="4153007" y="3508594"/>
            <a:ext cx="3943136" cy="428625"/>
          </a:xfrm>
        </p:spPr>
        <p:txBody>
          <a:bodyPr>
            <a:noAutofit/>
          </a:bodyPr>
          <a:lstStyle/>
          <a:p>
            <a:r>
              <a:rPr lang="en-IN" sz="2800" dirty="0" err="1">
                <a:solidFill>
                  <a:schemeClr val="bg1">
                    <a:lumMod val="65000"/>
                    <a:lumOff val="35000"/>
                  </a:schemeClr>
                </a:solidFill>
              </a:rPr>
              <a:t>Debayan</a:t>
            </a:r>
            <a:r>
              <a:rPr lang="en-IN" sz="2800" dirty="0">
                <a:solidFill>
                  <a:schemeClr val="bg1">
                    <a:lumMod val="65000"/>
                    <a:lumOff val="35000"/>
                  </a:schemeClr>
                </a:solidFill>
              </a:rPr>
              <a:t> De</a:t>
            </a:r>
          </a:p>
        </p:txBody>
      </p:sp>
      <p:grpSp>
        <p:nvGrpSpPr>
          <p:cNvPr id="6" name="Group 5">
            <a:extLst>
              <a:ext uri="{FF2B5EF4-FFF2-40B4-BE49-F238E27FC236}">
                <a16:creationId xmlns="" xmlns:a16="http://schemas.microsoft.com/office/drawing/2014/main" id="{C87DA721-C399-4EBC-852A-9BF5F6E04FFB}"/>
              </a:ext>
            </a:extLst>
          </p:cNvPr>
          <p:cNvGrpSpPr/>
          <p:nvPr/>
        </p:nvGrpSpPr>
        <p:grpSpPr>
          <a:xfrm>
            <a:off x="4595742" y="4138030"/>
            <a:ext cx="2749995" cy="799975"/>
            <a:chOff x="4612308" y="3881084"/>
            <a:chExt cx="2749995" cy="799975"/>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2308" y="3881084"/>
              <a:ext cx="1599949" cy="799975"/>
            </a:xfrm>
            <a:prstGeom prst="rect">
              <a:avLst/>
            </a:prstGeom>
          </p:spPr>
        </p:pic>
        <p:sp>
          <p:nvSpPr>
            <p:cNvPr id="5" name="TextBox 4"/>
            <p:cNvSpPr txBox="1"/>
            <p:nvPr/>
          </p:nvSpPr>
          <p:spPr>
            <a:xfrm>
              <a:off x="5533503" y="4096406"/>
              <a:ext cx="1828800" cy="400110"/>
            </a:xfrm>
            <a:prstGeom prst="rect">
              <a:avLst/>
            </a:prstGeom>
            <a:noFill/>
          </p:spPr>
          <p:txBody>
            <a:bodyPr wrap="square" rtlCol="0">
              <a:spAutoFit/>
            </a:bodyPr>
            <a:lstStyle/>
            <a:p>
              <a:r>
                <a:rPr lang="en-IN" sz="2000" dirty="0"/>
                <a:t>/debayan130</a:t>
              </a:r>
            </a:p>
          </p:txBody>
        </p:sp>
      </p:grpSp>
    </p:spTree>
    <p:extLst>
      <p:ext uri="{BB962C8B-B14F-4D97-AF65-F5344CB8AC3E}">
        <p14:creationId xmlns:p14="http://schemas.microsoft.com/office/powerpoint/2010/main" val="1152144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4F054BBB-470D-4EF5-91EF-64446AC3D0D8}"/>
              </a:ext>
            </a:extLst>
          </p:cNvPr>
          <p:cNvSpPr>
            <a:spLocks noGrp="1"/>
          </p:cNvSpPr>
          <p:nvPr>
            <p:ph type="title"/>
          </p:nvPr>
        </p:nvSpPr>
        <p:spPr>
          <a:xfrm>
            <a:off x="1143001" y="370085"/>
            <a:ext cx="9905998" cy="1478570"/>
          </a:xfrm>
        </p:spPr>
        <p:txBody>
          <a:bodyPr/>
          <a:lstStyle/>
          <a:p>
            <a:pPr algn="ctr"/>
            <a:r>
              <a:rPr lang="en-IN" dirty="0"/>
              <a:t>Artificial intelligence</a:t>
            </a:r>
          </a:p>
        </p:txBody>
      </p:sp>
      <p:sp>
        <p:nvSpPr>
          <p:cNvPr id="5" name="Content Placeholder 2">
            <a:extLst>
              <a:ext uri="{FF2B5EF4-FFF2-40B4-BE49-F238E27FC236}">
                <a16:creationId xmlns="" xmlns:a16="http://schemas.microsoft.com/office/drawing/2014/main" id="{5395A5E0-0480-44F8-8601-6F65EA4C9313}"/>
              </a:ext>
            </a:extLst>
          </p:cNvPr>
          <p:cNvSpPr>
            <a:spLocks noGrp="1"/>
          </p:cNvSpPr>
          <p:nvPr>
            <p:ph idx="1"/>
          </p:nvPr>
        </p:nvSpPr>
        <p:spPr>
          <a:xfrm>
            <a:off x="1042939" y="1609504"/>
            <a:ext cx="5695485" cy="4727510"/>
          </a:xfrm>
        </p:spPr>
        <p:txBody>
          <a:bodyPr>
            <a:normAutofit/>
          </a:bodyPr>
          <a:lstStyle/>
          <a:p>
            <a:r>
              <a:rPr lang="en-IN" u="sng" dirty="0"/>
              <a:t>Alan Turing</a:t>
            </a:r>
            <a:r>
              <a:rPr lang="en-IN" dirty="0"/>
              <a:t> </a:t>
            </a:r>
            <a:r>
              <a:rPr lang="en-IN" sz="2000" dirty="0"/>
              <a:t>on AI in “Computing Machinery and Intelligence”(1950; p. 460) :- </a:t>
            </a:r>
            <a:endParaRPr lang="en-IN" dirty="0"/>
          </a:p>
          <a:p>
            <a:pPr marL="0" indent="0" algn="ctr">
              <a:buNone/>
            </a:pPr>
            <a:r>
              <a:rPr lang="en-IN" sz="2000" dirty="0"/>
              <a:t>“I propose to consider the question, 'Can machines think?'"</a:t>
            </a:r>
          </a:p>
          <a:p>
            <a:pPr algn="just"/>
            <a:r>
              <a:rPr lang="en-IN" sz="2000" dirty="0"/>
              <a:t>Turing's new question is: "Are there imaginable digital computers which would do well in the </a:t>
            </a:r>
            <a:r>
              <a:rPr lang="en-IN" sz="2000" i="1" dirty="0"/>
              <a:t>imitation game</a:t>
            </a:r>
            <a:r>
              <a:rPr lang="en-IN" sz="2000" dirty="0"/>
              <a:t>?" This question, Turing believed, is one that can actually be answered. In the remainder of the paper, he argued against all the major objections to the proposition that "machines can think".</a:t>
            </a:r>
            <a:r>
              <a:rPr lang="en-IN" sz="2800" dirty="0"/>
              <a:t> </a:t>
            </a:r>
          </a:p>
          <a:p>
            <a:pPr algn="just"/>
            <a:r>
              <a:rPr lang="en-IN" sz="2000" dirty="0"/>
              <a:t>An era for Artificial Intelligence was born.</a:t>
            </a:r>
            <a:endParaRPr lang="en-IN" sz="2000" baseline="30000" dirty="0"/>
          </a:p>
        </p:txBody>
      </p:sp>
      <p:pic>
        <p:nvPicPr>
          <p:cNvPr id="6" name="Picture 2" descr="File:Turing test diagram.png">
            <a:extLst>
              <a:ext uri="{FF2B5EF4-FFF2-40B4-BE49-F238E27FC236}">
                <a16:creationId xmlns="" xmlns:a16="http://schemas.microsoft.com/office/drawing/2014/main" id="{8BF6AAC3-0A12-46EC-B1C8-07B6C26C5B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3902" y="1609504"/>
            <a:ext cx="4200731" cy="42039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58412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245DCB3D-EC83-412F-A6A5-5DB2CCFFE85B}"/>
              </a:ext>
            </a:extLst>
          </p:cNvPr>
          <p:cNvSpPr>
            <a:spLocks noGrp="1"/>
          </p:cNvSpPr>
          <p:nvPr>
            <p:ph type="title"/>
          </p:nvPr>
        </p:nvSpPr>
        <p:spPr>
          <a:xfrm>
            <a:off x="1141413" y="316711"/>
            <a:ext cx="9905998" cy="1478570"/>
          </a:xfrm>
        </p:spPr>
        <p:txBody>
          <a:bodyPr/>
          <a:lstStyle/>
          <a:p>
            <a:pPr algn="ctr"/>
            <a:r>
              <a:rPr lang="en-IN" dirty="0"/>
              <a:t>Machine beats man</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 xmlns:a16="http://schemas.microsoft.com/office/drawing/2014/main" id="{01471190-1398-40EC-A7B8-DF9F75F9E7A3}"/>
                  </a:ext>
                </a:extLst>
              </p:cNvPr>
              <p:cNvSpPr>
                <a:spLocks noGrp="1"/>
              </p:cNvSpPr>
              <p:nvPr>
                <p:ph idx="1"/>
              </p:nvPr>
            </p:nvSpPr>
            <p:spPr>
              <a:xfrm>
                <a:off x="6173456" y="1575509"/>
                <a:ext cx="5526268" cy="4574769"/>
              </a:xfrm>
            </p:spPr>
            <p:txBody>
              <a:bodyPr>
                <a:normAutofit/>
              </a:bodyPr>
              <a:lstStyle/>
              <a:p>
                <a:r>
                  <a:rPr lang="en-IN" sz="2600" dirty="0"/>
                  <a:t>World Chess Champion Gary Kasparov</a:t>
                </a:r>
                <a:r>
                  <a:rPr lang="en-IN" dirty="0"/>
                  <a:t> </a:t>
                </a:r>
              </a:p>
              <a:p>
                <a:pPr marL="0" indent="0">
                  <a:buNone/>
                </a:pPr>
                <a:r>
                  <a:rPr lang="en-IN" sz="2000" dirty="0"/>
                  <a:t>   (1985 – 93 undisputed, Grandmaster 1980).</a:t>
                </a:r>
              </a:p>
              <a:p>
                <a:r>
                  <a:rPr lang="en-IN" sz="2600" dirty="0"/>
                  <a:t>IBM Supercomputer Deep Blue</a:t>
                </a:r>
              </a:p>
              <a:p>
                <a:pPr marL="0" indent="0">
                  <a:buNone/>
                </a:pPr>
                <a:r>
                  <a:rPr lang="en-IN" sz="2200" dirty="0"/>
                  <a:t>   (120 MHz, written in C, AIX OS, 200 Mil positions per sec.)</a:t>
                </a:r>
                <a:endParaRPr lang="en-IN" sz="2600" dirty="0"/>
              </a:p>
              <a:p>
                <a:r>
                  <a:rPr lang="en-IN" sz="2600" dirty="0"/>
                  <a:t>1996 – Deep Blue wins 4-2</a:t>
                </a:r>
              </a:p>
              <a:p>
                <a:r>
                  <a:rPr lang="en-IN" sz="2600" dirty="0"/>
                  <a:t>1997 – Deep Blue wins 3</a:t>
                </a:r>
                <a14:m>
                  <m:oMath xmlns:m="http://schemas.openxmlformats.org/officeDocument/2006/math">
                    <m:f>
                      <m:fPr>
                        <m:type m:val="skw"/>
                        <m:ctrlPr>
                          <a:rPr lang="en-IN" sz="2600" i="1" smtClean="0">
                            <a:latin typeface="Cambria Math" panose="02040503050406030204" pitchFamily="18" charset="0"/>
                          </a:rPr>
                        </m:ctrlPr>
                      </m:fPr>
                      <m:num>
                        <m:r>
                          <a:rPr lang="en-IN" sz="2600" b="0" i="1" smtClean="0">
                            <a:latin typeface="Cambria Math" panose="02040503050406030204" pitchFamily="18" charset="0"/>
                          </a:rPr>
                          <m:t>1</m:t>
                        </m:r>
                      </m:num>
                      <m:den>
                        <m:r>
                          <a:rPr lang="en-IN" sz="2600" b="0" i="1" smtClean="0">
                            <a:latin typeface="Cambria Math" panose="02040503050406030204" pitchFamily="18" charset="0"/>
                          </a:rPr>
                          <m:t>2</m:t>
                        </m:r>
                      </m:den>
                    </m:f>
                  </m:oMath>
                </a14:m>
                <a:r>
                  <a:rPr lang="en-IN" sz="2600" dirty="0"/>
                  <a:t> – 2 </a:t>
                </a:r>
                <a14:m>
                  <m:oMath xmlns:m="http://schemas.openxmlformats.org/officeDocument/2006/math">
                    <m:f>
                      <m:fPr>
                        <m:type m:val="skw"/>
                        <m:ctrlPr>
                          <a:rPr lang="en-IN" sz="2600" i="1">
                            <a:latin typeface="Cambria Math" panose="02040503050406030204" pitchFamily="18" charset="0"/>
                          </a:rPr>
                        </m:ctrlPr>
                      </m:fPr>
                      <m:num>
                        <m:r>
                          <a:rPr lang="en-IN" sz="2600" i="1">
                            <a:latin typeface="Cambria Math" panose="02040503050406030204" pitchFamily="18" charset="0"/>
                          </a:rPr>
                          <m:t>1</m:t>
                        </m:r>
                      </m:num>
                      <m:den>
                        <m:r>
                          <a:rPr lang="en-IN" sz="2600" i="1">
                            <a:latin typeface="Cambria Math" panose="02040503050406030204" pitchFamily="18" charset="0"/>
                          </a:rPr>
                          <m:t>2</m:t>
                        </m:r>
                      </m:den>
                    </m:f>
                  </m:oMath>
                </a14:m>
                <a:endParaRPr lang="en-IN" sz="2600" dirty="0"/>
              </a:p>
            </p:txBody>
          </p:sp>
        </mc:Choice>
        <mc:Fallback xmlns="">
          <p:sp>
            <p:nvSpPr>
              <p:cNvPr id="5" name="Content Placeholder 2">
                <a:extLst>
                  <a:ext uri="{FF2B5EF4-FFF2-40B4-BE49-F238E27FC236}">
                    <a16:creationId xmlns:a16="http://schemas.microsoft.com/office/drawing/2014/main" id="{01471190-1398-40EC-A7B8-DF9F75F9E7A3}"/>
                  </a:ext>
                </a:extLst>
              </p:cNvPr>
              <p:cNvSpPr>
                <a:spLocks noGrp="1" noRot="1" noChangeAspect="1" noMove="1" noResize="1" noEditPoints="1" noAdjustHandles="1" noChangeArrowheads="1" noChangeShapeType="1" noTextEdit="1"/>
              </p:cNvSpPr>
              <p:nvPr>
                <p:ph idx="1"/>
              </p:nvPr>
            </p:nvSpPr>
            <p:spPr>
              <a:xfrm>
                <a:off x="6173456" y="1575509"/>
                <a:ext cx="5526268" cy="4574769"/>
              </a:xfrm>
              <a:blipFill>
                <a:blip r:embed="rId2"/>
                <a:stretch>
                  <a:fillRect l="-1766" t="-1465" r="-1766"/>
                </a:stretch>
              </a:blipFill>
            </p:spPr>
            <p:txBody>
              <a:bodyPr/>
              <a:lstStyle/>
              <a:p>
                <a:r>
                  <a:rPr lang="en-IN">
                    <a:noFill/>
                  </a:rPr>
                  <a:t> </a:t>
                </a:r>
              </a:p>
            </p:txBody>
          </p:sp>
        </mc:Fallback>
      </mc:AlternateContent>
      <p:pic>
        <p:nvPicPr>
          <p:cNvPr id="6" name="Picture 2" descr="https://upload.wikimedia.org/wikipedia/commons/b/be/Deep_Blue.jpg">
            <a:extLst>
              <a:ext uri="{FF2B5EF4-FFF2-40B4-BE49-F238E27FC236}">
                <a16:creationId xmlns="" xmlns:a16="http://schemas.microsoft.com/office/drawing/2014/main" id="{87B84574-7BEA-4AD5-977A-BF21AFCA9F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006" y="1575509"/>
            <a:ext cx="2616997" cy="39320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7" name="Picture 4" descr="https://upload.wikimedia.org/wikipedia/commons/d/dc/Kasparov-29.jpg">
            <a:extLst>
              <a:ext uri="{FF2B5EF4-FFF2-40B4-BE49-F238E27FC236}">
                <a16:creationId xmlns="" xmlns:a16="http://schemas.microsoft.com/office/drawing/2014/main" id="{9E13A585-C2C4-4E76-9361-E84AFA01EE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9003" y="1575508"/>
            <a:ext cx="2616996" cy="392942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318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5975" y="1264229"/>
            <a:ext cx="8077200" cy="2163762"/>
          </a:xfrm>
        </p:spPr>
        <p:txBody>
          <a:bodyPr/>
          <a:lstStyle/>
          <a:p>
            <a:r>
              <a:rPr lang="en-IN" dirty="0"/>
              <a:t>2. </a:t>
            </a:r>
            <a:r>
              <a:rPr lang="en-IN" dirty="0" err="1"/>
              <a:t>Alicebot</a:t>
            </a:r>
            <a:r>
              <a:rPr lang="en-IN" dirty="0"/>
              <a:t> and AIML</a:t>
            </a:r>
          </a:p>
        </p:txBody>
      </p:sp>
      <p:sp>
        <p:nvSpPr>
          <p:cNvPr id="3" name="Subtitle 2"/>
          <p:cNvSpPr>
            <a:spLocks noGrp="1"/>
          </p:cNvSpPr>
          <p:nvPr>
            <p:ph type="subTitle" idx="1"/>
          </p:nvPr>
        </p:nvSpPr>
        <p:spPr>
          <a:xfrm>
            <a:off x="4124432" y="3437904"/>
            <a:ext cx="3943136" cy="428625"/>
          </a:xfrm>
        </p:spPr>
        <p:txBody>
          <a:bodyPr>
            <a:noAutofit/>
          </a:bodyPr>
          <a:lstStyle/>
          <a:p>
            <a:r>
              <a:rPr lang="en-IN" sz="2800" dirty="0" err="1">
                <a:solidFill>
                  <a:schemeClr val="bg1">
                    <a:lumMod val="65000"/>
                    <a:lumOff val="35000"/>
                  </a:schemeClr>
                </a:solidFill>
              </a:rPr>
              <a:t>Rohit</a:t>
            </a:r>
            <a:r>
              <a:rPr lang="en-IN" sz="2800" dirty="0">
                <a:solidFill>
                  <a:schemeClr val="bg1">
                    <a:lumMod val="65000"/>
                    <a:lumOff val="35000"/>
                  </a:schemeClr>
                </a:solidFill>
              </a:rPr>
              <a:t> Das</a:t>
            </a:r>
          </a:p>
        </p:txBody>
      </p:sp>
      <p:grpSp>
        <p:nvGrpSpPr>
          <p:cNvPr id="6" name="Group 5">
            <a:extLst>
              <a:ext uri="{FF2B5EF4-FFF2-40B4-BE49-F238E27FC236}">
                <a16:creationId xmlns="" xmlns:a16="http://schemas.microsoft.com/office/drawing/2014/main" id="{EF1ECEAD-4FD5-421C-8CA9-FFFE1EC9A33F}"/>
              </a:ext>
            </a:extLst>
          </p:cNvPr>
          <p:cNvGrpSpPr/>
          <p:nvPr/>
        </p:nvGrpSpPr>
        <p:grpSpPr>
          <a:xfrm>
            <a:off x="4695950" y="3991790"/>
            <a:ext cx="2800099" cy="799975"/>
            <a:chOff x="4524626" y="4648202"/>
            <a:chExt cx="2800099" cy="799975"/>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626" y="4648202"/>
              <a:ext cx="1599949" cy="799975"/>
            </a:xfrm>
            <a:prstGeom prst="rect">
              <a:avLst/>
            </a:prstGeom>
          </p:spPr>
        </p:pic>
        <p:sp>
          <p:nvSpPr>
            <p:cNvPr id="5" name="TextBox 4"/>
            <p:cNvSpPr txBox="1"/>
            <p:nvPr/>
          </p:nvSpPr>
          <p:spPr>
            <a:xfrm>
              <a:off x="5495925" y="4863523"/>
              <a:ext cx="1828800" cy="400110"/>
            </a:xfrm>
            <a:prstGeom prst="rect">
              <a:avLst/>
            </a:prstGeom>
            <a:noFill/>
          </p:spPr>
          <p:txBody>
            <a:bodyPr wrap="square" rtlCol="0">
              <a:spAutoFit/>
            </a:bodyPr>
            <a:lstStyle/>
            <a:p>
              <a:r>
                <a:rPr lang="en-IN" sz="2000" dirty="0"/>
                <a:t>/mouri11</a:t>
              </a:r>
            </a:p>
          </p:txBody>
        </p:sp>
      </p:grpSp>
    </p:spTree>
    <p:extLst>
      <p:ext uri="{BB962C8B-B14F-4D97-AF65-F5344CB8AC3E}">
        <p14:creationId xmlns:p14="http://schemas.microsoft.com/office/powerpoint/2010/main" val="21292063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DFA1592A-12AA-41B0-9B39-464024AB789C}"/>
              </a:ext>
            </a:extLst>
          </p:cNvPr>
          <p:cNvSpPr>
            <a:spLocks noGrp="1"/>
          </p:cNvSpPr>
          <p:nvPr>
            <p:ph type="title"/>
          </p:nvPr>
        </p:nvSpPr>
        <p:spPr>
          <a:xfrm>
            <a:off x="863323" y="586823"/>
            <a:ext cx="9905998" cy="1478570"/>
          </a:xfrm>
        </p:spPr>
        <p:txBody>
          <a:bodyPr/>
          <a:lstStyle/>
          <a:p>
            <a:r>
              <a:rPr lang="en-IN" dirty="0"/>
              <a:t>Android and A. L. I. C. E.</a:t>
            </a:r>
          </a:p>
        </p:txBody>
      </p:sp>
      <p:pic>
        <p:nvPicPr>
          <p:cNvPr id="5" name="Picture 2" descr="Image result for android">
            <a:extLst>
              <a:ext uri="{FF2B5EF4-FFF2-40B4-BE49-F238E27FC236}">
                <a16:creationId xmlns="" xmlns:a16="http://schemas.microsoft.com/office/drawing/2014/main" id="{B9537F49-8CA5-4D0E-8E30-4C3DBD38429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rot="7633179">
            <a:off x="7130806" y="1310104"/>
            <a:ext cx="1550311" cy="155031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www.alicebot.org/graphics/logo.png">
            <a:extLst>
              <a:ext uri="{FF2B5EF4-FFF2-40B4-BE49-F238E27FC236}">
                <a16:creationId xmlns="" xmlns:a16="http://schemas.microsoft.com/office/drawing/2014/main" id="{C4D0D45E-47B4-4332-9EAD-BF1602F67B4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666804">
            <a:off x="8294405" y="3033250"/>
            <a:ext cx="1306693" cy="13066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for coding">
            <a:extLst>
              <a:ext uri="{FF2B5EF4-FFF2-40B4-BE49-F238E27FC236}">
                <a16:creationId xmlns="" xmlns:a16="http://schemas.microsoft.com/office/drawing/2014/main" id="{1C8FF789-52C3-48C9-B897-A810BC2F892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7526520">
            <a:off x="9208760" y="1409343"/>
            <a:ext cx="1430839" cy="14308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Diagram 7">
            <a:extLst>
              <a:ext uri="{FF2B5EF4-FFF2-40B4-BE49-F238E27FC236}">
                <a16:creationId xmlns="" xmlns:a16="http://schemas.microsoft.com/office/drawing/2014/main" id="{B0BFB1B8-727E-4800-BB22-B5E71B9D62DD}"/>
              </a:ext>
            </a:extLst>
          </p:cNvPr>
          <p:cNvGraphicFramePr/>
          <p:nvPr>
            <p:extLst>
              <p:ext uri="{D42A27DB-BD31-4B8C-83A1-F6EECF244321}">
                <p14:modId xmlns:p14="http://schemas.microsoft.com/office/powerpoint/2010/main" val="2010483071"/>
              </p:ext>
            </p:extLst>
          </p:nvPr>
        </p:nvGraphicFramePr>
        <p:xfrm>
          <a:off x="3237282" y="852510"/>
          <a:ext cx="8128000" cy="541866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9" name="TextBox 8">
            <a:extLst>
              <a:ext uri="{FF2B5EF4-FFF2-40B4-BE49-F238E27FC236}">
                <a16:creationId xmlns="" xmlns:a16="http://schemas.microsoft.com/office/drawing/2014/main" id="{0EE1EC7B-F5FE-4D50-8714-EA73A22DEB2E}"/>
              </a:ext>
            </a:extLst>
          </p:cNvPr>
          <p:cNvSpPr txBox="1"/>
          <p:nvPr/>
        </p:nvSpPr>
        <p:spPr>
          <a:xfrm>
            <a:off x="1141413" y="1841500"/>
            <a:ext cx="5341270" cy="3847207"/>
          </a:xfrm>
          <a:prstGeom prst="rect">
            <a:avLst/>
          </a:prstGeom>
          <a:noFill/>
        </p:spPr>
        <p:txBody>
          <a:bodyPr wrap="square" rtlCol="0">
            <a:spAutoFit/>
          </a:bodyPr>
          <a:lstStyle/>
          <a:p>
            <a:pPr marL="457200" indent="-457200">
              <a:buFont typeface="Arial" panose="020B0604020202020204" pitchFamily="34" charset="0"/>
              <a:buChar char="•"/>
            </a:pPr>
            <a:r>
              <a:rPr lang="en-IN" sz="2800" dirty="0"/>
              <a:t>AIRYL (AI Reads Your Letters) is an amalgam of the finesse and flexibility of the Android platform and the prowess and versatility of A. L. I. C. E.</a:t>
            </a:r>
          </a:p>
          <a:p>
            <a:pPr marL="457200" indent="-457200">
              <a:buFont typeface="Arial" panose="020B0604020202020204" pitchFamily="34" charset="0"/>
              <a:buChar char="•"/>
            </a:pPr>
            <a:r>
              <a:rPr lang="en-IN" sz="2800" dirty="0"/>
              <a:t>AIML (Artificial Intelligence </a:t>
            </a:r>
            <a:r>
              <a:rPr lang="en-IN" sz="2800" dirty="0" err="1"/>
              <a:t>Markup</a:t>
            </a:r>
            <a:r>
              <a:rPr lang="en-IN" sz="2800" dirty="0"/>
              <a:t> Language) is used in </a:t>
            </a:r>
          </a:p>
          <a:p>
            <a:r>
              <a:rPr lang="en-IN" sz="2800" dirty="0"/>
              <a:t>      A. L. I. C. E.</a:t>
            </a:r>
          </a:p>
          <a:p>
            <a:r>
              <a:rPr lang="en-IN" sz="2000" dirty="0"/>
              <a:t>      </a:t>
            </a:r>
          </a:p>
        </p:txBody>
      </p:sp>
    </p:spTree>
    <p:extLst>
      <p:ext uri="{BB962C8B-B14F-4D97-AF65-F5344CB8AC3E}">
        <p14:creationId xmlns:p14="http://schemas.microsoft.com/office/powerpoint/2010/main" val="280841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0-#ppt_h/2"/>
                                          </p:val>
                                        </p:tav>
                                        <p:tav tm="100000">
                                          <p:val>
                                            <p:strVal val="#ppt_y"/>
                                          </p:val>
                                        </p:tav>
                                      </p:tavLst>
                                    </p:anim>
                                  </p:childTnLst>
                                </p:cTn>
                              </p:par>
                              <p:par>
                                <p:cTn id="25" presetID="2" presetClass="entr" presetSubtype="1"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8"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DF9B25EE-8945-4BEE-8AA8-CC466FB75DBC}"/>
              </a:ext>
            </a:extLst>
          </p:cNvPr>
          <p:cNvSpPr>
            <a:spLocks noGrp="1"/>
          </p:cNvSpPr>
          <p:nvPr>
            <p:ph type="title"/>
          </p:nvPr>
        </p:nvSpPr>
        <p:spPr>
          <a:xfrm>
            <a:off x="1141412" y="155055"/>
            <a:ext cx="9905998" cy="1478570"/>
          </a:xfrm>
        </p:spPr>
        <p:txBody>
          <a:bodyPr/>
          <a:lstStyle/>
          <a:p>
            <a:pPr algn="ctr"/>
            <a:r>
              <a:rPr lang="en-IN" dirty="0"/>
              <a:t>What is A. L. I. C. E. exactly?</a:t>
            </a:r>
          </a:p>
        </p:txBody>
      </p:sp>
      <p:sp>
        <p:nvSpPr>
          <p:cNvPr id="5" name="Content Placeholder 2">
            <a:extLst>
              <a:ext uri="{FF2B5EF4-FFF2-40B4-BE49-F238E27FC236}">
                <a16:creationId xmlns="" xmlns:a16="http://schemas.microsoft.com/office/drawing/2014/main" id="{E3A96E5D-04DE-4494-9F06-A51CDD4005A8}"/>
              </a:ext>
            </a:extLst>
          </p:cNvPr>
          <p:cNvSpPr>
            <a:spLocks noGrp="1"/>
          </p:cNvSpPr>
          <p:nvPr>
            <p:ph idx="1"/>
          </p:nvPr>
        </p:nvSpPr>
        <p:spPr>
          <a:xfrm>
            <a:off x="1141411" y="1284982"/>
            <a:ext cx="5171707" cy="5178447"/>
          </a:xfrm>
        </p:spPr>
        <p:txBody>
          <a:bodyPr/>
          <a:lstStyle/>
          <a:p>
            <a:r>
              <a:rPr lang="en-IN" dirty="0"/>
              <a:t>A. L. I. C. E. (short for Artificial Linguistic Intelligence Computer Entity) is an open-source AI bot written in AIML, by </a:t>
            </a:r>
            <a:r>
              <a:rPr lang="en-IN" u="sng" dirty="0"/>
              <a:t>Richard Wallace</a:t>
            </a:r>
            <a:r>
              <a:rPr lang="en-IN" dirty="0"/>
              <a:t> between ’95 – ’02.</a:t>
            </a:r>
          </a:p>
          <a:p>
            <a:r>
              <a:rPr lang="en-IN" dirty="0"/>
              <a:t>AIML(Artificial Intelligence Mark-up Language) is an XML dialect.</a:t>
            </a:r>
          </a:p>
          <a:p>
            <a:r>
              <a:rPr lang="en-IN" dirty="0"/>
              <a:t>A. L. I. C. E. can be implemented in any platform</a:t>
            </a:r>
          </a:p>
          <a:p>
            <a:r>
              <a:rPr lang="en-IN" dirty="0"/>
              <a:t>Check it out at &lt;alicebot.org&gt;</a:t>
            </a:r>
          </a:p>
        </p:txBody>
      </p:sp>
      <p:pic>
        <p:nvPicPr>
          <p:cNvPr id="6" name="Picture 2" descr="ALICE Pyramid Logo by Sage Greco">
            <a:extLst>
              <a:ext uri="{FF2B5EF4-FFF2-40B4-BE49-F238E27FC236}">
                <a16:creationId xmlns="" xmlns:a16="http://schemas.microsoft.com/office/drawing/2014/main" id="{29D8EBF5-C4ED-4D52-B83C-8D593509BB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3535" y="1178490"/>
            <a:ext cx="4876800" cy="4876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for richard wallace aiml">
            <a:extLst>
              <a:ext uri="{FF2B5EF4-FFF2-40B4-BE49-F238E27FC236}">
                <a16:creationId xmlns="" xmlns:a16="http://schemas.microsoft.com/office/drawing/2014/main" id="{033BF789-30DB-4818-AD0F-24C1F4AFE4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766"/>
          <a:stretch/>
        </p:blipFill>
        <p:spPr bwMode="auto">
          <a:xfrm>
            <a:off x="6601511" y="1592827"/>
            <a:ext cx="4700847"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95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D235C480-B8BC-4917-8E82-A110FFCF3B05}"/>
              </a:ext>
            </a:extLst>
          </p:cNvPr>
          <p:cNvSpPr txBox="1"/>
          <p:nvPr/>
        </p:nvSpPr>
        <p:spPr>
          <a:xfrm>
            <a:off x="3660403" y="2834923"/>
            <a:ext cx="5408023" cy="769441"/>
          </a:xfrm>
          <a:prstGeom prst="rect">
            <a:avLst/>
          </a:prstGeom>
          <a:noFill/>
        </p:spPr>
        <p:txBody>
          <a:bodyPr wrap="square" rtlCol="0">
            <a:spAutoFit/>
          </a:bodyPr>
          <a:lstStyle/>
          <a:p>
            <a:r>
              <a:rPr lang="en-IN" sz="4400" dirty="0"/>
              <a:t>A Demo on A. L. I. C. E.</a:t>
            </a:r>
          </a:p>
        </p:txBody>
      </p:sp>
    </p:spTree>
    <p:extLst>
      <p:ext uri="{BB962C8B-B14F-4D97-AF65-F5344CB8AC3E}">
        <p14:creationId xmlns:p14="http://schemas.microsoft.com/office/powerpoint/2010/main" val="25887582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65959" y="1321596"/>
            <a:ext cx="8762999" cy="2163762"/>
          </a:xfrm>
        </p:spPr>
        <p:txBody>
          <a:bodyPr/>
          <a:lstStyle/>
          <a:p>
            <a:r>
              <a:rPr lang="en-IN" dirty="0"/>
              <a:t>3. Android implementation</a:t>
            </a:r>
          </a:p>
        </p:txBody>
      </p:sp>
      <p:sp>
        <p:nvSpPr>
          <p:cNvPr id="3" name="Subtitle 2"/>
          <p:cNvSpPr>
            <a:spLocks noGrp="1"/>
          </p:cNvSpPr>
          <p:nvPr>
            <p:ph type="subTitle" idx="1"/>
          </p:nvPr>
        </p:nvSpPr>
        <p:spPr>
          <a:xfrm>
            <a:off x="3899620" y="3601593"/>
            <a:ext cx="3943136" cy="428625"/>
          </a:xfrm>
        </p:spPr>
        <p:txBody>
          <a:bodyPr>
            <a:noAutofit/>
          </a:bodyPr>
          <a:lstStyle/>
          <a:p>
            <a:r>
              <a:rPr lang="en-IN" sz="2000" dirty="0">
                <a:solidFill>
                  <a:schemeClr val="bg1">
                    <a:lumMod val="65000"/>
                    <a:lumOff val="35000"/>
                  </a:schemeClr>
                </a:solidFill>
              </a:rPr>
              <a:t>Rudra Nil Basu</a:t>
            </a:r>
          </a:p>
        </p:txBody>
      </p:sp>
      <p:grpSp>
        <p:nvGrpSpPr>
          <p:cNvPr id="4" name="Group 3">
            <a:extLst>
              <a:ext uri="{FF2B5EF4-FFF2-40B4-BE49-F238E27FC236}">
                <a16:creationId xmlns="" xmlns:a16="http://schemas.microsoft.com/office/drawing/2014/main" id="{8BB1134F-36F4-4116-A258-DF007CA3056B}"/>
              </a:ext>
            </a:extLst>
          </p:cNvPr>
          <p:cNvGrpSpPr/>
          <p:nvPr/>
        </p:nvGrpSpPr>
        <p:grpSpPr>
          <a:xfrm>
            <a:off x="4300222" y="4030218"/>
            <a:ext cx="2800099" cy="799975"/>
            <a:chOff x="4524626" y="4648202"/>
            <a:chExt cx="2800099" cy="799975"/>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626" y="4648202"/>
              <a:ext cx="1599949" cy="799975"/>
            </a:xfrm>
            <a:prstGeom prst="rect">
              <a:avLst/>
            </a:prstGeom>
          </p:spPr>
        </p:pic>
        <p:sp>
          <p:nvSpPr>
            <p:cNvPr id="6" name="TextBox 5"/>
            <p:cNvSpPr txBox="1"/>
            <p:nvPr/>
          </p:nvSpPr>
          <p:spPr>
            <a:xfrm>
              <a:off x="5495925" y="4863523"/>
              <a:ext cx="1828800" cy="369332"/>
            </a:xfrm>
            <a:prstGeom prst="rect">
              <a:avLst/>
            </a:prstGeom>
            <a:noFill/>
          </p:spPr>
          <p:txBody>
            <a:bodyPr wrap="square" rtlCol="0">
              <a:spAutoFit/>
            </a:bodyPr>
            <a:lstStyle/>
            <a:p>
              <a:r>
                <a:rPr lang="en-IN" dirty="0"/>
                <a:t>/</a:t>
              </a:r>
              <a:r>
                <a:rPr lang="en-IN" dirty="0" err="1"/>
                <a:t>RudraNilBasu</a:t>
              </a:r>
              <a:endParaRPr lang="en-IN" dirty="0"/>
            </a:p>
          </p:txBody>
        </p:sp>
      </p:grpSp>
    </p:spTree>
    <p:extLst>
      <p:ext uri="{BB962C8B-B14F-4D97-AF65-F5344CB8AC3E}">
        <p14:creationId xmlns:p14="http://schemas.microsoft.com/office/powerpoint/2010/main" val="25562265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47850" y="684214"/>
            <a:ext cx="8762999" cy="9540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smtClean="0"/>
              <a:t>3. Android implementation</a:t>
            </a:r>
            <a:endParaRPr lang="en-IN" dirty="0"/>
          </a:p>
        </p:txBody>
      </p:sp>
      <p:sp>
        <p:nvSpPr>
          <p:cNvPr id="5" name="Subtitle 2"/>
          <p:cNvSpPr txBox="1">
            <a:spLocks/>
          </p:cNvSpPr>
          <p:nvPr/>
        </p:nvSpPr>
        <p:spPr>
          <a:xfrm>
            <a:off x="4257781" y="3409951"/>
            <a:ext cx="394313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3.1 The UI</a:t>
            </a:r>
            <a:endParaRPr lang="en-IN" sz="6600" dirty="0">
              <a:solidFill>
                <a:schemeClr val="tx1">
                  <a:lumMod val="95000"/>
                </a:schemeClr>
              </a:solidFill>
            </a:endParaRPr>
          </a:p>
        </p:txBody>
      </p:sp>
    </p:spTree>
    <p:extLst>
      <p:ext uri="{BB962C8B-B14F-4D97-AF65-F5344CB8AC3E}">
        <p14:creationId xmlns:p14="http://schemas.microsoft.com/office/powerpoint/2010/main" val="1902880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43956" y="2905749"/>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Relative Layout</a:t>
            </a:r>
            <a:endParaRPr lang="en-IN" sz="6600" dirty="0">
              <a:solidFill>
                <a:schemeClr val="tx1">
                  <a:lumMod val="95000"/>
                </a:schemeClr>
              </a:solidFill>
            </a:endParaRPr>
          </a:p>
        </p:txBody>
      </p:sp>
    </p:spTree>
    <p:extLst>
      <p:ext uri="{BB962C8B-B14F-4D97-AF65-F5344CB8AC3E}">
        <p14:creationId xmlns:p14="http://schemas.microsoft.com/office/powerpoint/2010/main" val="2970293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419903" y="3248886"/>
            <a:ext cx="1647825" cy="428625"/>
          </a:xfrm>
        </p:spPr>
        <p:txBody>
          <a:bodyPr/>
          <a:lstStyle/>
          <a:p>
            <a:pPr algn="r"/>
            <a:r>
              <a:rPr lang="en-IN" dirty="0" err="1"/>
              <a:t>BitCoders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7728" y="2995738"/>
            <a:ext cx="895136" cy="934920"/>
          </a:xfrm>
          <a:prstGeom prst="rect">
            <a:avLst/>
          </a:prstGeom>
        </p:spPr>
      </p:pic>
      <p:sp>
        <p:nvSpPr>
          <p:cNvPr id="5" name="TextBox 4"/>
          <p:cNvSpPr txBox="1"/>
          <p:nvPr/>
        </p:nvSpPr>
        <p:spPr>
          <a:xfrm>
            <a:off x="6153792" y="2680761"/>
            <a:ext cx="2790825" cy="1323439"/>
          </a:xfrm>
          <a:prstGeom prst="rect">
            <a:avLst/>
          </a:prstGeom>
          <a:noFill/>
        </p:spPr>
        <p:txBody>
          <a:bodyPr wrap="square" rtlCol="0">
            <a:spAutoFit/>
          </a:bodyPr>
          <a:lstStyle/>
          <a:p>
            <a:r>
              <a:rPr lang="en-IN" sz="2000" dirty="0" err="1"/>
              <a:t>Debayan</a:t>
            </a:r>
            <a:r>
              <a:rPr lang="en-IN" sz="2000" dirty="0"/>
              <a:t> De</a:t>
            </a:r>
          </a:p>
          <a:p>
            <a:r>
              <a:rPr lang="en-IN" sz="2000" dirty="0" err="1"/>
              <a:t>Rohit</a:t>
            </a:r>
            <a:r>
              <a:rPr lang="en-IN" sz="2000" dirty="0"/>
              <a:t> Das</a:t>
            </a:r>
          </a:p>
          <a:p>
            <a:r>
              <a:rPr lang="en-IN" sz="2000" dirty="0"/>
              <a:t>Rudra Nil Basu</a:t>
            </a:r>
          </a:p>
          <a:p>
            <a:r>
              <a:rPr lang="en-IN" sz="2000" dirty="0"/>
              <a:t>Sumitra Chowdhury</a:t>
            </a:r>
          </a:p>
        </p:txBody>
      </p:sp>
    </p:spTree>
    <p:extLst>
      <p:ext uri="{BB962C8B-B14F-4D97-AF65-F5344CB8AC3E}">
        <p14:creationId xmlns:p14="http://schemas.microsoft.com/office/powerpoint/2010/main" val="11760916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74961" y="564201"/>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Relative Layout</a:t>
            </a:r>
            <a:endParaRPr lang="en-IN" sz="6600" dirty="0">
              <a:solidFill>
                <a:schemeClr val="tx1">
                  <a:lumMod val="95000"/>
                </a:schemeClr>
              </a:solidFill>
            </a:endParaRPr>
          </a:p>
        </p:txBody>
      </p:sp>
      <p:sp>
        <p:nvSpPr>
          <p:cNvPr id="3" name="Subtitle 2"/>
          <p:cNvSpPr txBox="1">
            <a:spLocks/>
          </p:cNvSpPr>
          <p:nvPr/>
        </p:nvSpPr>
        <p:spPr>
          <a:xfrm>
            <a:off x="2597922" y="3086101"/>
            <a:ext cx="80834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dirty="0" smtClean="0">
                <a:solidFill>
                  <a:schemeClr val="tx1">
                    <a:lumMod val="95000"/>
                  </a:schemeClr>
                </a:solidFill>
              </a:rPr>
              <a:t>Allows child views relative to their parent</a:t>
            </a:r>
            <a:endParaRPr lang="en-IN" sz="3200" dirty="0">
              <a:solidFill>
                <a:schemeClr val="tx1">
                  <a:lumMod val="95000"/>
                </a:schemeClr>
              </a:solidFill>
            </a:endParaRPr>
          </a:p>
        </p:txBody>
      </p:sp>
    </p:spTree>
    <p:extLst>
      <p:ext uri="{BB962C8B-B14F-4D97-AF65-F5344CB8AC3E}">
        <p14:creationId xmlns:p14="http://schemas.microsoft.com/office/powerpoint/2010/main" val="38766058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74961" y="564201"/>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Relative Layout</a:t>
            </a:r>
            <a:endParaRPr lang="en-IN" sz="6600" dirty="0">
              <a:solidFill>
                <a:schemeClr val="tx1">
                  <a:lumMod val="95000"/>
                </a:schemeClr>
              </a:solidFill>
            </a:endParaRPr>
          </a:p>
        </p:txBody>
      </p:sp>
      <p:sp>
        <p:nvSpPr>
          <p:cNvPr id="3" name="Subtitle 2"/>
          <p:cNvSpPr txBox="1">
            <a:spLocks/>
          </p:cNvSpPr>
          <p:nvPr/>
        </p:nvSpPr>
        <p:spPr>
          <a:xfrm>
            <a:off x="2768838" y="1821323"/>
            <a:ext cx="80834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dirty="0" smtClean="0">
                <a:solidFill>
                  <a:schemeClr val="tx1">
                    <a:lumMod val="95000"/>
                  </a:schemeClr>
                </a:solidFill>
              </a:rPr>
              <a:t>Allows child views relative to their parent</a:t>
            </a:r>
            <a:endParaRPr lang="en-IN" sz="3200" dirty="0">
              <a:solidFill>
                <a:schemeClr val="tx1">
                  <a:lumMod val="95000"/>
                </a:schemeClr>
              </a:solidFill>
            </a:endParaRPr>
          </a:p>
        </p:txBody>
      </p:sp>
      <p:sp>
        <p:nvSpPr>
          <p:cNvPr id="4" name="Subtitle 2"/>
          <p:cNvSpPr txBox="1">
            <a:spLocks/>
          </p:cNvSpPr>
          <p:nvPr/>
        </p:nvSpPr>
        <p:spPr>
          <a:xfrm>
            <a:off x="2835780" y="3341050"/>
            <a:ext cx="8083466" cy="24615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dirty="0" err="1" smtClean="0">
                <a:solidFill>
                  <a:schemeClr val="tx1">
                    <a:lumMod val="95000"/>
                  </a:schemeClr>
                </a:solidFill>
              </a:rPr>
              <a:t>android:layout_alignParentTop</a:t>
            </a:r>
            <a:endParaRPr lang="en-IN" sz="3200" dirty="0" smtClean="0">
              <a:solidFill>
                <a:schemeClr val="tx1">
                  <a:lumMod val="95000"/>
                </a:schemeClr>
              </a:solidFill>
            </a:endParaRPr>
          </a:p>
          <a:p>
            <a:pPr marL="0" indent="0">
              <a:buNone/>
            </a:pPr>
            <a:endParaRPr lang="en-IN" sz="3200" dirty="0">
              <a:solidFill>
                <a:schemeClr val="tx1">
                  <a:lumMod val="95000"/>
                </a:schemeClr>
              </a:solidFill>
            </a:endParaRPr>
          </a:p>
          <a:p>
            <a:pPr marL="0" indent="0">
              <a:buNone/>
            </a:pPr>
            <a:r>
              <a:rPr lang="en-IN" sz="3200" dirty="0" smtClean="0">
                <a:solidFill>
                  <a:schemeClr val="tx1">
                    <a:lumMod val="95000"/>
                  </a:schemeClr>
                </a:solidFill>
              </a:rPr>
              <a:t>	If “true” makes the top edge of this view match the top edge of the parent</a:t>
            </a:r>
            <a:endParaRPr lang="en-IN" sz="3200" dirty="0">
              <a:solidFill>
                <a:schemeClr val="tx1">
                  <a:lumMod val="95000"/>
                </a:schemeClr>
              </a:solidFill>
            </a:endParaRPr>
          </a:p>
        </p:txBody>
      </p:sp>
    </p:spTree>
    <p:extLst>
      <p:ext uri="{BB962C8B-B14F-4D97-AF65-F5344CB8AC3E}">
        <p14:creationId xmlns:p14="http://schemas.microsoft.com/office/powerpoint/2010/main" val="10620123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74961" y="564201"/>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Relative Layout</a:t>
            </a:r>
            <a:endParaRPr lang="en-IN" sz="6600" dirty="0">
              <a:solidFill>
                <a:schemeClr val="tx1">
                  <a:lumMod val="95000"/>
                </a:schemeClr>
              </a:solidFill>
            </a:endParaRPr>
          </a:p>
        </p:txBody>
      </p:sp>
      <p:sp>
        <p:nvSpPr>
          <p:cNvPr id="4" name="Subtitle 2"/>
          <p:cNvSpPr txBox="1">
            <a:spLocks/>
          </p:cNvSpPr>
          <p:nvPr/>
        </p:nvSpPr>
        <p:spPr>
          <a:xfrm>
            <a:off x="2367185" y="1862626"/>
            <a:ext cx="8083466" cy="32990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dirty="0" smtClean="0">
                <a:solidFill>
                  <a:schemeClr val="tx1">
                    <a:lumMod val="95000"/>
                  </a:schemeClr>
                </a:solidFill>
              </a:rPr>
              <a:t>&lt;</a:t>
            </a:r>
            <a:r>
              <a:rPr lang="en-IN" sz="3200" dirty="0" err="1" smtClean="0">
                <a:solidFill>
                  <a:schemeClr val="tx1">
                    <a:lumMod val="95000"/>
                  </a:schemeClr>
                </a:solidFill>
              </a:rPr>
              <a:t>RelativeLayout</a:t>
            </a:r>
            <a:endParaRPr lang="en-IN" sz="3200" dirty="0" smtClean="0">
              <a:solidFill>
                <a:schemeClr val="tx1">
                  <a:lumMod val="95000"/>
                </a:schemeClr>
              </a:solidFill>
            </a:endParaRPr>
          </a:p>
          <a:p>
            <a:pPr marL="0" indent="0">
              <a:buNone/>
            </a:pPr>
            <a:r>
              <a:rPr lang="en-IN" sz="3200" dirty="0">
                <a:solidFill>
                  <a:schemeClr val="tx1">
                    <a:lumMod val="95000"/>
                  </a:schemeClr>
                </a:solidFill>
              </a:rPr>
              <a:t> </a:t>
            </a:r>
            <a:r>
              <a:rPr lang="en-IN" sz="3200" dirty="0" smtClean="0">
                <a:solidFill>
                  <a:schemeClr val="tx1">
                    <a:lumMod val="95000"/>
                  </a:schemeClr>
                </a:solidFill>
              </a:rPr>
              <a:t> …</a:t>
            </a:r>
          </a:p>
          <a:p>
            <a:pPr marL="0" indent="0">
              <a:buNone/>
            </a:pPr>
            <a:r>
              <a:rPr lang="en-IN" sz="3200" dirty="0">
                <a:solidFill>
                  <a:schemeClr val="tx1">
                    <a:lumMod val="95000"/>
                  </a:schemeClr>
                </a:solidFill>
              </a:rPr>
              <a:t> </a:t>
            </a:r>
            <a:r>
              <a:rPr lang="en-IN" sz="3200" dirty="0" smtClean="0">
                <a:solidFill>
                  <a:schemeClr val="tx1">
                    <a:lumMod val="95000"/>
                  </a:schemeClr>
                </a:solidFill>
              </a:rPr>
              <a:t> </a:t>
            </a:r>
            <a:r>
              <a:rPr lang="en-IN" sz="3200" dirty="0" err="1" smtClean="0">
                <a:solidFill>
                  <a:schemeClr val="tx1">
                    <a:lumMod val="95000"/>
                  </a:schemeClr>
                </a:solidFill>
              </a:rPr>
              <a:t>android:layout_width</a:t>
            </a:r>
            <a:r>
              <a:rPr lang="en-IN" sz="3200" dirty="0" smtClean="0">
                <a:solidFill>
                  <a:schemeClr val="tx1">
                    <a:lumMod val="95000"/>
                  </a:schemeClr>
                </a:solidFill>
              </a:rPr>
              <a:t>: “</a:t>
            </a:r>
            <a:r>
              <a:rPr lang="en-IN" sz="3200" dirty="0" err="1" smtClean="0">
                <a:solidFill>
                  <a:schemeClr val="tx1">
                    <a:lumMod val="95000"/>
                  </a:schemeClr>
                </a:solidFill>
              </a:rPr>
              <a:t>match_parent</a:t>
            </a:r>
            <a:r>
              <a:rPr lang="en-IN" sz="3200" dirty="0" smtClean="0">
                <a:solidFill>
                  <a:schemeClr val="tx1">
                    <a:lumMod val="95000"/>
                  </a:schemeClr>
                </a:solidFill>
              </a:rPr>
              <a:t>”</a:t>
            </a:r>
          </a:p>
          <a:p>
            <a:pPr marL="0" indent="0">
              <a:buNone/>
            </a:pPr>
            <a:r>
              <a:rPr lang="en-IN" sz="3200" dirty="0">
                <a:solidFill>
                  <a:schemeClr val="tx1">
                    <a:lumMod val="95000"/>
                  </a:schemeClr>
                </a:solidFill>
              </a:rPr>
              <a:t> </a:t>
            </a:r>
            <a:r>
              <a:rPr lang="en-IN" sz="3200" dirty="0" smtClean="0">
                <a:solidFill>
                  <a:schemeClr val="tx1">
                    <a:lumMod val="95000"/>
                  </a:schemeClr>
                </a:solidFill>
              </a:rPr>
              <a:t> </a:t>
            </a:r>
            <a:r>
              <a:rPr lang="en-IN" sz="3200" dirty="0" err="1" smtClean="0">
                <a:solidFill>
                  <a:schemeClr val="tx1">
                    <a:lumMod val="95000"/>
                  </a:schemeClr>
                </a:solidFill>
              </a:rPr>
              <a:t>android:layout_height</a:t>
            </a:r>
            <a:r>
              <a:rPr lang="en-IN" sz="3200" dirty="0" smtClean="0">
                <a:solidFill>
                  <a:schemeClr val="tx1">
                    <a:lumMod val="95000"/>
                  </a:schemeClr>
                </a:solidFill>
              </a:rPr>
              <a:t>: </a:t>
            </a:r>
            <a:r>
              <a:rPr lang="en-IN" sz="3200" dirty="0">
                <a:solidFill>
                  <a:schemeClr val="tx1">
                    <a:lumMod val="95000"/>
                  </a:schemeClr>
                </a:solidFill>
              </a:rPr>
              <a:t>“</a:t>
            </a:r>
            <a:r>
              <a:rPr lang="en-IN" sz="3200" dirty="0" err="1">
                <a:solidFill>
                  <a:schemeClr val="tx1">
                    <a:lumMod val="95000"/>
                  </a:schemeClr>
                </a:solidFill>
              </a:rPr>
              <a:t>match_parent</a:t>
            </a:r>
            <a:r>
              <a:rPr lang="en-IN" sz="3200" dirty="0" smtClean="0">
                <a:solidFill>
                  <a:schemeClr val="tx1">
                    <a:lumMod val="95000"/>
                  </a:schemeClr>
                </a:solidFill>
              </a:rPr>
              <a:t>”</a:t>
            </a:r>
          </a:p>
          <a:p>
            <a:pPr marL="0" indent="0">
              <a:buNone/>
            </a:pPr>
            <a:r>
              <a:rPr lang="en-IN" sz="3200" dirty="0">
                <a:solidFill>
                  <a:schemeClr val="tx1">
                    <a:lumMod val="95000"/>
                  </a:schemeClr>
                </a:solidFill>
              </a:rPr>
              <a:t> </a:t>
            </a:r>
            <a:r>
              <a:rPr lang="en-IN" sz="3200" dirty="0" smtClean="0">
                <a:solidFill>
                  <a:schemeClr val="tx1">
                    <a:lumMod val="95000"/>
                  </a:schemeClr>
                </a:solidFill>
              </a:rPr>
              <a:t> …</a:t>
            </a:r>
          </a:p>
          <a:p>
            <a:pPr marL="0" indent="0">
              <a:buNone/>
            </a:pPr>
            <a:r>
              <a:rPr lang="en-IN" sz="3200" dirty="0" smtClean="0">
                <a:solidFill>
                  <a:schemeClr val="tx1">
                    <a:lumMod val="95000"/>
                  </a:schemeClr>
                </a:solidFill>
              </a:rPr>
              <a:t>&lt;/</a:t>
            </a:r>
            <a:r>
              <a:rPr lang="en-IN" sz="3200" dirty="0" err="1" smtClean="0">
                <a:solidFill>
                  <a:schemeClr val="tx1">
                    <a:lumMod val="95000"/>
                  </a:schemeClr>
                </a:solidFill>
              </a:rPr>
              <a:t>RelativeLayout</a:t>
            </a:r>
            <a:r>
              <a:rPr lang="en-IN" sz="3200" dirty="0" smtClean="0">
                <a:solidFill>
                  <a:schemeClr val="tx1">
                    <a:lumMod val="95000"/>
                  </a:schemeClr>
                </a:solidFill>
              </a:rPr>
              <a:t>&gt;</a:t>
            </a:r>
            <a:endParaRPr lang="en-IN" sz="3200" dirty="0">
              <a:solidFill>
                <a:schemeClr val="tx1">
                  <a:lumMod val="95000"/>
                </a:schemeClr>
              </a:solidFill>
            </a:endParaRPr>
          </a:p>
        </p:txBody>
      </p:sp>
    </p:spTree>
    <p:extLst>
      <p:ext uri="{BB962C8B-B14F-4D97-AF65-F5344CB8AC3E}">
        <p14:creationId xmlns:p14="http://schemas.microsoft.com/office/powerpoint/2010/main" val="17617965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74961" y="564201"/>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Relative Layout</a:t>
            </a:r>
            <a:endParaRPr lang="en-IN" sz="6600" dirty="0">
              <a:solidFill>
                <a:schemeClr val="tx1">
                  <a:lumMod val="95000"/>
                </a:schemeClr>
              </a:solidFill>
            </a:endParaRPr>
          </a:p>
        </p:txBody>
      </p:sp>
      <p:sp>
        <p:nvSpPr>
          <p:cNvPr id="4" name="Subtitle 2"/>
          <p:cNvSpPr txBox="1">
            <a:spLocks/>
          </p:cNvSpPr>
          <p:nvPr/>
        </p:nvSpPr>
        <p:spPr>
          <a:xfrm>
            <a:off x="4589091" y="1862626"/>
            <a:ext cx="8083466" cy="32990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smtClean="0">
                <a:solidFill>
                  <a:schemeClr val="tx1">
                    <a:lumMod val="95000"/>
                  </a:schemeClr>
                </a:solidFill>
              </a:rPr>
              <a:t>&lt;</a:t>
            </a:r>
            <a:r>
              <a:rPr lang="en-IN" sz="2400" dirty="0" err="1" smtClean="0">
                <a:solidFill>
                  <a:schemeClr val="tx1">
                    <a:lumMod val="95000"/>
                  </a:schemeClr>
                </a:solidFill>
              </a:rPr>
              <a:t>RelativeLayout</a:t>
            </a:r>
            <a:endParaRPr lang="en-IN" sz="2400" dirty="0" smtClean="0">
              <a:solidFill>
                <a:schemeClr val="tx1">
                  <a:lumMod val="95000"/>
                </a:schemeClr>
              </a:solidFill>
            </a:endParaRPr>
          </a:p>
          <a:p>
            <a:pPr marL="0" indent="0">
              <a:buNone/>
            </a:pPr>
            <a:r>
              <a:rPr lang="en-IN" sz="2400" dirty="0">
                <a:solidFill>
                  <a:schemeClr val="tx1">
                    <a:lumMod val="95000"/>
                  </a:schemeClr>
                </a:solidFill>
              </a:rPr>
              <a:t> </a:t>
            </a:r>
            <a:r>
              <a:rPr lang="en-IN" sz="2400" dirty="0" smtClean="0">
                <a:solidFill>
                  <a:schemeClr val="tx1">
                    <a:lumMod val="95000"/>
                  </a:schemeClr>
                </a:solidFill>
              </a:rPr>
              <a:t> …</a:t>
            </a:r>
          </a:p>
          <a:p>
            <a:pPr marL="0" indent="0">
              <a:buNone/>
            </a:pPr>
            <a:r>
              <a:rPr lang="en-IN" sz="2400" dirty="0">
                <a:solidFill>
                  <a:schemeClr val="tx1">
                    <a:lumMod val="95000"/>
                  </a:schemeClr>
                </a:solidFill>
              </a:rPr>
              <a:t> </a:t>
            </a:r>
            <a:r>
              <a:rPr lang="en-IN" sz="2400" dirty="0" smtClean="0">
                <a:solidFill>
                  <a:schemeClr val="tx1">
                    <a:lumMod val="95000"/>
                  </a:schemeClr>
                </a:solidFill>
              </a:rPr>
              <a:t> &lt;</a:t>
            </a:r>
            <a:r>
              <a:rPr lang="en-IN" sz="2400" dirty="0" err="1" smtClean="0">
                <a:solidFill>
                  <a:schemeClr val="tx1">
                    <a:lumMod val="95000"/>
                  </a:schemeClr>
                </a:solidFill>
              </a:rPr>
              <a:t>ListView</a:t>
            </a:r>
            <a:endParaRPr lang="en-IN" sz="2400" dirty="0" smtClean="0">
              <a:solidFill>
                <a:schemeClr val="tx1">
                  <a:lumMod val="95000"/>
                </a:schemeClr>
              </a:solidFill>
            </a:endParaRPr>
          </a:p>
          <a:p>
            <a:pPr marL="0" indent="0">
              <a:buNone/>
            </a:pPr>
            <a:r>
              <a:rPr lang="en-IN" sz="2400" dirty="0" smtClean="0">
                <a:solidFill>
                  <a:schemeClr val="tx1">
                    <a:lumMod val="95000"/>
                  </a:schemeClr>
                </a:solidFill>
              </a:rPr>
              <a:t>	…</a:t>
            </a:r>
          </a:p>
          <a:p>
            <a:pPr marL="457200" lvl="1" indent="0">
              <a:buNone/>
            </a:pPr>
            <a:r>
              <a:rPr lang="en-IN" sz="2000" dirty="0">
                <a:solidFill>
                  <a:schemeClr val="tx1">
                    <a:lumMod val="95000"/>
                  </a:schemeClr>
                </a:solidFill>
              </a:rPr>
              <a:t> </a:t>
            </a:r>
            <a:r>
              <a:rPr lang="en-IN" sz="2000" dirty="0" smtClean="0">
                <a:solidFill>
                  <a:schemeClr val="tx1">
                    <a:lumMod val="95000"/>
                  </a:schemeClr>
                </a:solidFill>
              </a:rPr>
              <a:t>       </a:t>
            </a:r>
            <a:r>
              <a:rPr lang="en-IN" sz="2000" dirty="0" err="1" smtClean="0">
                <a:solidFill>
                  <a:schemeClr val="tx1">
                    <a:lumMod val="95000"/>
                  </a:schemeClr>
                </a:solidFill>
              </a:rPr>
              <a:t>android:id</a:t>
            </a:r>
            <a:r>
              <a:rPr lang="en-IN" sz="2000" dirty="0" smtClean="0">
                <a:solidFill>
                  <a:schemeClr val="tx1">
                    <a:lumMod val="95000"/>
                  </a:schemeClr>
                </a:solidFill>
              </a:rPr>
              <a:t>=“@+id/</a:t>
            </a:r>
            <a:r>
              <a:rPr lang="en-IN" sz="2000" dirty="0" err="1" smtClean="0">
                <a:solidFill>
                  <a:schemeClr val="tx1">
                    <a:lumMod val="95000"/>
                  </a:schemeClr>
                </a:solidFill>
              </a:rPr>
              <a:t>messageView</a:t>
            </a:r>
            <a:r>
              <a:rPr lang="en-IN" sz="2000" dirty="0" smtClean="0">
                <a:solidFill>
                  <a:schemeClr val="tx1">
                    <a:lumMod val="95000"/>
                  </a:schemeClr>
                </a:solidFill>
              </a:rPr>
              <a:t>”</a:t>
            </a:r>
          </a:p>
          <a:p>
            <a:pPr marL="0" indent="0">
              <a:buNone/>
            </a:pPr>
            <a:r>
              <a:rPr lang="en-IN" sz="2400" dirty="0" smtClean="0">
                <a:solidFill>
                  <a:schemeClr val="tx1">
                    <a:lumMod val="95000"/>
                  </a:schemeClr>
                </a:solidFill>
              </a:rPr>
              <a:t>	…</a:t>
            </a:r>
          </a:p>
          <a:p>
            <a:pPr marL="0" indent="0">
              <a:buNone/>
            </a:pPr>
            <a:r>
              <a:rPr lang="en-IN" sz="2400" dirty="0">
                <a:solidFill>
                  <a:schemeClr val="tx1">
                    <a:lumMod val="95000"/>
                  </a:schemeClr>
                </a:solidFill>
              </a:rPr>
              <a:t> </a:t>
            </a:r>
            <a:r>
              <a:rPr lang="en-IN" sz="2400" dirty="0" smtClean="0">
                <a:solidFill>
                  <a:schemeClr val="tx1">
                    <a:lumMod val="95000"/>
                  </a:schemeClr>
                </a:solidFill>
              </a:rPr>
              <a:t> /&gt;</a:t>
            </a:r>
          </a:p>
          <a:p>
            <a:pPr marL="0" indent="0">
              <a:buNone/>
            </a:pPr>
            <a:r>
              <a:rPr lang="en-IN" sz="2400" dirty="0" smtClean="0">
                <a:solidFill>
                  <a:schemeClr val="tx1">
                    <a:lumMod val="95000"/>
                  </a:schemeClr>
                </a:solidFill>
              </a:rPr>
              <a:t>  …</a:t>
            </a:r>
          </a:p>
          <a:p>
            <a:pPr marL="0" indent="0">
              <a:buNone/>
            </a:pPr>
            <a:r>
              <a:rPr lang="en-IN" sz="2400" dirty="0" smtClean="0">
                <a:solidFill>
                  <a:schemeClr val="tx1">
                    <a:lumMod val="95000"/>
                  </a:schemeClr>
                </a:solidFill>
              </a:rPr>
              <a:t>&lt;/</a:t>
            </a:r>
            <a:r>
              <a:rPr lang="en-IN" sz="2400" dirty="0" err="1" smtClean="0">
                <a:solidFill>
                  <a:schemeClr val="tx1">
                    <a:lumMod val="95000"/>
                  </a:schemeClr>
                </a:solidFill>
              </a:rPr>
              <a:t>RelativeLayout</a:t>
            </a:r>
            <a:r>
              <a:rPr lang="en-IN" sz="2400" dirty="0" smtClean="0">
                <a:solidFill>
                  <a:schemeClr val="tx1">
                    <a:lumMod val="95000"/>
                  </a:schemeClr>
                </a:solidFill>
              </a:rPr>
              <a:t>&gt;</a:t>
            </a:r>
            <a:endParaRPr lang="en-IN" sz="2400" dirty="0">
              <a:solidFill>
                <a:schemeClr val="tx1">
                  <a:lumMod val="95000"/>
                </a:schemeClr>
              </a:solidFill>
            </a:endParaRPr>
          </a:p>
        </p:txBody>
      </p:sp>
    </p:spTree>
    <p:extLst>
      <p:ext uri="{BB962C8B-B14F-4D97-AF65-F5344CB8AC3E}">
        <p14:creationId xmlns:p14="http://schemas.microsoft.com/office/powerpoint/2010/main" val="37044131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201495" y="632567"/>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6600" dirty="0" smtClean="0">
                <a:solidFill>
                  <a:schemeClr val="tx1">
                    <a:lumMod val="95000"/>
                  </a:schemeClr>
                </a:solidFill>
              </a:rPr>
              <a:t>Linear Layout</a:t>
            </a:r>
            <a:endParaRPr lang="en-IN" sz="6600" dirty="0">
              <a:solidFill>
                <a:schemeClr val="tx1">
                  <a:lumMod val="95000"/>
                </a:schemeClr>
              </a:solidFill>
            </a:endParaRPr>
          </a:p>
        </p:txBody>
      </p:sp>
      <p:sp>
        <p:nvSpPr>
          <p:cNvPr id="3" name="Subtitle 2"/>
          <p:cNvSpPr txBox="1">
            <a:spLocks/>
          </p:cNvSpPr>
          <p:nvPr/>
        </p:nvSpPr>
        <p:spPr>
          <a:xfrm>
            <a:off x="2367185" y="3265562"/>
            <a:ext cx="80834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3200" dirty="0" smtClean="0">
                <a:solidFill>
                  <a:schemeClr val="tx1">
                    <a:lumMod val="95000"/>
                  </a:schemeClr>
                </a:solidFill>
              </a:rPr>
              <a:t>Aligns all child in a single direction</a:t>
            </a:r>
            <a:endParaRPr lang="en-IN" sz="3200" dirty="0">
              <a:solidFill>
                <a:schemeClr val="tx1">
                  <a:lumMod val="95000"/>
                </a:schemeClr>
              </a:solidFill>
            </a:endParaRPr>
          </a:p>
        </p:txBody>
      </p:sp>
    </p:spTree>
    <p:extLst>
      <p:ext uri="{BB962C8B-B14F-4D97-AF65-F5344CB8AC3E}">
        <p14:creationId xmlns:p14="http://schemas.microsoft.com/office/powerpoint/2010/main" val="5604018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74961" y="564201"/>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sz="6600" dirty="0">
              <a:solidFill>
                <a:schemeClr val="tx1">
                  <a:lumMod val="95000"/>
                </a:schemeClr>
              </a:solidFill>
            </a:endParaRPr>
          </a:p>
        </p:txBody>
      </p:sp>
      <p:sp>
        <p:nvSpPr>
          <p:cNvPr id="4" name="Subtitle 2"/>
          <p:cNvSpPr txBox="1">
            <a:spLocks/>
          </p:cNvSpPr>
          <p:nvPr/>
        </p:nvSpPr>
        <p:spPr>
          <a:xfrm>
            <a:off x="3474961" y="1128224"/>
            <a:ext cx="8083466" cy="60075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smtClean="0">
                <a:solidFill>
                  <a:schemeClr val="tx1">
                    <a:lumMod val="95000"/>
                  </a:schemeClr>
                </a:solidFill>
              </a:rPr>
              <a:t>&lt;</a:t>
            </a:r>
            <a:r>
              <a:rPr lang="en-IN" sz="2400" dirty="0" err="1" smtClean="0">
                <a:solidFill>
                  <a:schemeClr val="tx1">
                    <a:lumMod val="95000"/>
                  </a:schemeClr>
                </a:solidFill>
              </a:rPr>
              <a:t>RelativeLayout</a:t>
            </a:r>
            <a:endParaRPr lang="en-IN" sz="2400" dirty="0" smtClean="0">
              <a:solidFill>
                <a:schemeClr val="tx1">
                  <a:lumMod val="95000"/>
                </a:schemeClr>
              </a:solidFill>
            </a:endParaRPr>
          </a:p>
          <a:p>
            <a:pPr marL="0" indent="0">
              <a:buNone/>
            </a:pPr>
            <a:r>
              <a:rPr lang="en-IN" sz="2400" dirty="0" smtClean="0">
                <a:solidFill>
                  <a:schemeClr val="tx1">
                    <a:lumMod val="95000"/>
                  </a:schemeClr>
                </a:solidFill>
              </a:rPr>
              <a:t>…</a:t>
            </a:r>
          </a:p>
          <a:p>
            <a:pPr marL="0" indent="0">
              <a:buNone/>
            </a:pPr>
            <a:r>
              <a:rPr lang="en-IN" sz="2400" dirty="0">
                <a:solidFill>
                  <a:schemeClr val="tx1">
                    <a:lumMod val="95000"/>
                  </a:schemeClr>
                </a:solidFill>
              </a:rPr>
              <a:t>	</a:t>
            </a:r>
            <a:r>
              <a:rPr lang="en-IN" sz="2400" dirty="0" smtClean="0">
                <a:solidFill>
                  <a:schemeClr val="tx1">
                    <a:lumMod val="95000"/>
                  </a:schemeClr>
                </a:solidFill>
              </a:rPr>
              <a:t>&lt;</a:t>
            </a:r>
            <a:r>
              <a:rPr lang="en-IN" sz="2400" dirty="0" err="1" smtClean="0">
                <a:solidFill>
                  <a:schemeClr val="tx1">
                    <a:lumMod val="95000"/>
                  </a:schemeClr>
                </a:solidFill>
              </a:rPr>
              <a:t>LinearLayout</a:t>
            </a:r>
            <a:endParaRPr lang="en-IN" sz="2400" dirty="0" smtClean="0">
              <a:solidFill>
                <a:schemeClr val="tx1">
                  <a:lumMod val="95000"/>
                </a:schemeClr>
              </a:solidFill>
            </a:endParaRPr>
          </a:p>
          <a:p>
            <a:pPr marL="0" indent="0">
              <a:buNone/>
            </a:pPr>
            <a:r>
              <a:rPr lang="en-IN" sz="2400" dirty="0">
                <a:solidFill>
                  <a:schemeClr val="tx1">
                    <a:lumMod val="95000"/>
                  </a:schemeClr>
                </a:solidFill>
              </a:rPr>
              <a:t>	</a:t>
            </a:r>
            <a:r>
              <a:rPr lang="en-IN" sz="2400" dirty="0" smtClean="0">
                <a:solidFill>
                  <a:schemeClr val="tx1">
                    <a:lumMod val="95000"/>
                  </a:schemeClr>
                </a:solidFill>
              </a:rPr>
              <a:t>…</a:t>
            </a:r>
          </a:p>
          <a:p>
            <a:pPr marL="0" indent="0">
              <a:buNone/>
            </a:pPr>
            <a:r>
              <a:rPr lang="en-IN" sz="2400" dirty="0">
                <a:solidFill>
                  <a:schemeClr val="tx1">
                    <a:lumMod val="95000"/>
                  </a:schemeClr>
                </a:solidFill>
              </a:rPr>
              <a:t>	</a:t>
            </a:r>
            <a:r>
              <a:rPr lang="en-IN" sz="2400" dirty="0" err="1" smtClean="0">
                <a:solidFill>
                  <a:schemeClr val="tx1">
                    <a:lumMod val="95000"/>
                  </a:schemeClr>
                </a:solidFill>
              </a:rPr>
              <a:t>android:orientation</a:t>
            </a:r>
            <a:r>
              <a:rPr lang="en-IN" sz="2400" dirty="0" smtClean="0">
                <a:solidFill>
                  <a:schemeClr val="tx1">
                    <a:lumMod val="95000"/>
                  </a:schemeClr>
                </a:solidFill>
              </a:rPr>
              <a:t>: “horizontal”&gt;</a:t>
            </a:r>
          </a:p>
          <a:p>
            <a:pPr marL="0" indent="0">
              <a:buNone/>
            </a:pPr>
            <a:r>
              <a:rPr lang="en-IN" sz="2400" dirty="0">
                <a:solidFill>
                  <a:schemeClr val="tx1">
                    <a:lumMod val="95000"/>
                  </a:schemeClr>
                </a:solidFill>
              </a:rPr>
              <a:t>	</a:t>
            </a:r>
            <a:r>
              <a:rPr lang="en-IN" sz="2400" dirty="0" smtClean="0">
                <a:solidFill>
                  <a:schemeClr val="tx1">
                    <a:lumMod val="95000"/>
                  </a:schemeClr>
                </a:solidFill>
              </a:rPr>
              <a:t>…</a:t>
            </a:r>
          </a:p>
          <a:p>
            <a:pPr marL="0" indent="0">
              <a:buNone/>
            </a:pPr>
            <a:r>
              <a:rPr lang="en-IN" sz="2400" dirty="0">
                <a:solidFill>
                  <a:schemeClr val="tx1">
                    <a:lumMod val="95000"/>
                  </a:schemeClr>
                </a:solidFill>
              </a:rPr>
              <a:t>	</a:t>
            </a:r>
            <a:r>
              <a:rPr lang="en-IN" sz="2400" dirty="0" smtClean="0">
                <a:solidFill>
                  <a:schemeClr val="tx1">
                    <a:lumMod val="95000"/>
                  </a:schemeClr>
                </a:solidFill>
              </a:rPr>
              <a:t>&lt;/</a:t>
            </a:r>
            <a:r>
              <a:rPr lang="en-IN" sz="2400" dirty="0" err="1" smtClean="0">
                <a:solidFill>
                  <a:schemeClr val="tx1">
                    <a:lumMod val="95000"/>
                  </a:schemeClr>
                </a:solidFill>
              </a:rPr>
              <a:t>LinearLayout</a:t>
            </a:r>
            <a:r>
              <a:rPr lang="en-IN" sz="2400" dirty="0" smtClean="0">
                <a:solidFill>
                  <a:schemeClr val="tx1">
                    <a:lumMod val="95000"/>
                  </a:schemeClr>
                </a:solidFill>
              </a:rPr>
              <a:t> /&gt;</a:t>
            </a:r>
          </a:p>
          <a:p>
            <a:pPr marL="0" indent="0">
              <a:buNone/>
            </a:pPr>
            <a:r>
              <a:rPr lang="en-IN" sz="2400" dirty="0" smtClean="0">
                <a:solidFill>
                  <a:schemeClr val="tx1">
                    <a:lumMod val="95000"/>
                  </a:schemeClr>
                </a:solidFill>
              </a:rPr>
              <a:t>…</a:t>
            </a:r>
            <a:endParaRPr lang="en-IN" sz="2400" dirty="0">
              <a:solidFill>
                <a:schemeClr val="tx1">
                  <a:lumMod val="95000"/>
                </a:schemeClr>
              </a:solidFill>
            </a:endParaRPr>
          </a:p>
          <a:p>
            <a:pPr marL="0" indent="0">
              <a:buNone/>
            </a:pPr>
            <a:r>
              <a:rPr lang="en-IN" sz="2400" dirty="0" smtClean="0">
                <a:solidFill>
                  <a:schemeClr val="tx1">
                    <a:lumMod val="95000"/>
                  </a:schemeClr>
                </a:solidFill>
              </a:rPr>
              <a:t>&lt;/</a:t>
            </a:r>
            <a:r>
              <a:rPr lang="en-IN" sz="2400" dirty="0" err="1" smtClean="0">
                <a:solidFill>
                  <a:schemeClr val="tx1">
                    <a:lumMod val="95000"/>
                  </a:schemeClr>
                </a:solidFill>
              </a:rPr>
              <a:t>RelativeLayout</a:t>
            </a:r>
            <a:r>
              <a:rPr lang="en-IN" sz="2400" dirty="0" smtClean="0">
                <a:solidFill>
                  <a:schemeClr val="tx1">
                    <a:lumMod val="95000"/>
                  </a:schemeClr>
                </a:solidFill>
              </a:rPr>
              <a:t>&gt;</a:t>
            </a:r>
            <a:endParaRPr lang="en-IN" sz="2400" dirty="0">
              <a:solidFill>
                <a:schemeClr val="tx1">
                  <a:lumMod val="95000"/>
                </a:schemeClr>
              </a:solidFill>
            </a:endParaRPr>
          </a:p>
        </p:txBody>
      </p:sp>
    </p:spTree>
    <p:extLst>
      <p:ext uri="{BB962C8B-B14F-4D97-AF65-F5344CB8AC3E}">
        <p14:creationId xmlns:p14="http://schemas.microsoft.com/office/powerpoint/2010/main" val="6982751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842430" y="636172"/>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sz="6600" dirty="0">
              <a:solidFill>
                <a:schemeClr val="tx1">
                  <a:lumMod val="95000"/>
                </a:schemeClr>
              </a:solidFill>
            </a:endParaRPr>
          </a:p>
        </p:txBody>
      </p:sp>
      <p:sp>
        <p:nvSpPr>
          <p:cNvPr id="4" name="Subtitle 2"/>
          <p:cNvSpPr txBox="1">
            <a:spLocks/>
          </p:cNvSpPr>
          <p:nvPr/>
        </p:nvSpPr>
        <p:spPr>
          <a:xfrm>
            <a:off x="4645735" y="850484"/>
            <a:ext cx="8083466" cy="60075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000" dirty="0" smtClean="0">
                <a:solidFill>
                  <a:schemeClr val="tx1">
                    <a:lumMod val="95000"/>
                  </a:schemeClr>
                </a:solidFill>
              </a:rPr>
              <a:t>&lt;</a:t>
            </a:r>
            <a:r>
              <a:rPr lang="en-IN" sz="2000" dirty="0" err="1" smtClean="0">
                <a:solidFill>
                  <a:schemeClr val="tx1">
                    <a:lumMod val="95000"/>
                  </a:schemeClr>
                </a:solidFill>
              </a:rPr>
              <a:t>RelativeLayout</a:t>
            </a:r>
            <a:endParaRPr lang="en-IN" sz="2000" dirty="0" smtClean="0">
              <a:solidFill>
                <a:schemeClr val="tx1">
                  <a:lumMod val="95000"/>
                </a:schemeClr>
              </a:solidFill>
            </a:endParaRPr>
          </a:p>
          <a:p>
            <a:pPr marL="0" indent="0">
              <a:buNone/>
            </a:pPr>
            <a:r>
              <a:rPr lang="en-IN" sz="2000" dirty="0" smtClean="0">
                <a:solidFill>
                  <a:schemeClr val="tx1">
                    <a:lumMod val="95000"/>
                  </a:schemeClr>
                </a:solidFill>
              </a:rPr>
              <a:t>…</a:t>
            </a:r>
          </a:p>
          <a:p>
            <a:pPr marL="0" indent="0">
              <a:buNone/>
            </a:pPr>
            <a:r>
              <a:rPr lang="en-IN" sz="2000" dirty="0">
                <a:solidFill>
                  <a:schemeClr val="tx1">
                    <a:lumMod val="95000"/>
                  </a:schemeClr>
                </a:solidFill>
              </a:rPr>
              <a:t>	</a:t>
            </a:r>
            <a:r>
              <a:rPr lang="en-IN" sz="2000" dirty="0" smtClean="0">
                <a:solidFill>
                  <a:schemeClr val="tx1">
                    <a:lumMod val="95000"/>
                  </a:schemeClr>
                </a:solidFill>
              </a:rPr>
              <a:t>&lt;</a:t>
            </a:r>
            <a:r>
              <a:rPr lang="en-IN" sz="2000" dirty="0" err="1" smtClean="0">
                <a:solidFill>
                  <a:schemeClr val="tx1">
                    <a:lumMod val="95000"/>
                  </a:schemeClr>
                </a:solidFill>
              </a:rPr>
              <a:t>LinearLayout</a:t>
            </a:r>
            <a:endParaRPr lang="en-IN" sz="2000" dirty="0" smtClean="0">
              <a:solidFill>
                <a:schemeClr val="tx1">
                  <a:lumMod val="95000"/>
                </a:schemeClr>
              </a:solidFill>
            </a:endParaRPr>
          </a:p>
          <a:p>
            <a:pPr marL="0" indent="0">
              <a:buNone/>
            </a:pPr>
            <a:r>
              <a:rPr lang="en-IN" sz="2000" dirty="0">
                <a:solidFill>
                  <a:schemeClr val="tx1">
                    <a:lumMod val="95000"/>
                  </a:schemeClr>
                </a:solidFill>
              </a:rPr>
              <a:t>	</a:t>
            </a:r>
            <a:r>
              <a:rPr lang="en-IN" sz="2000" dirty="0" smtClean="0">
                <a:solidFill>
                  <a:schemeClr val="tx1">
                    <a:lumMod val="95000"/>
                  </a:schemeClr>
                </a:solidFill>
              </a:rPr>
              <a:t>…</a:t>
            </a:r>
          </a:p>
          <a:p>
            <a:pPr marL="0" indent="0">
              <a:buNone/>
            </a:pPr>
            <a:r>
              <a:rPr lang="en-IN" sz="2000" dirty="0">
                <a:solidFill>
                  <a:schemeClr val="tx1">
                    <a:lumMod val="95000"/>
                  </a:schemeClr>
                </a:solidFill>
              </a:rPr>
              <a:t>	</a:t>
            </a:r>
            <a:r>
              <a:rPr lang="en-IN" sz="2000" dirty="0" smtClean="0">
                <a:solidFill>
                  <a:schemeClr val="tx1">
                    <a:lumMod val="95000"/>
                  </a:schemeClr>
                </a:solidFill>
              </a:rPr>
              <a:t>&lt;</a:t>
            </a:r>
            <a:r>
              <a:rPr lang="en-IN" sz="2000" dirty="0" err="1" smtClean="0">
                <a:solidFill>
                  <a:schemeClr val="tx1">
                    <a:lumMod val="95000"/>
                  </a:schemeClr>
                </a:solidFill>
              </a:rPr>
              <a:t>EditText</a:t>
            </a:r>
            <a:endParaRPr lang="en-IN" sz="2000" dirty="0" smtClean="0">
              <a:solidFill>
                <a:schemeClr val="tx1">
                  <a:lumMod val="95000"/>
                </a:schemeClr>
              </a:solidFill>
            </a:endParaRPr>
          </a:p>
          <a:p>
            <a:pPr marL="0" indent="0">
              <a:buNone/>
            </a:pPr>
            <a:r>
              <a:rPr lang="en-IN" sz="2000" dirty="0">
                <a:solidFill>
                  <a:schemeClr val="tx1">
                    <a:lumMod val="95000"/>
                  </a:schemeClr>
                </a:solidFill>
              </a:rPr>
              <a:t>		</a:t>
            </a:r>
            <a:r>
              <a:rPr lang="en-IN" sz="2000" dirty="0" smtClean="0">
                <a:solidFill>
                  <a:schemeClr val="tx1">
                    <a:lumMod val="95000"/>
                  </a:schemeClr>
                </a:solidFill>
              </a:rPr>
              <a:t>…</a:t>
            </a:r>
          </a:p>
          <a:p>
            <a:pPr marL="0" indent="0">
              <a:buNone/>
            </a:pPr>
            <a:r>
              <a:rPr lang="en-IN" sz="2000" dirty="0">
                <a:solidFill>
                  <a:schemeClr val="tx1">
                    <a:lumMod val="95000"/>
                  </a:schemeClr>
                </a:solidFill>
              </a:rPr>
              <a:t>	</a:t>
            </a:r>
            <a:r>
              <a:rPr lang="en-IN" sz="2000" dirty="0" smtClean="0">
                <a:solidFill>
                  <a:schemeClr val="tx1">
                    <a:lumMod val="95000"/>
                  </a:schemeClr>
                </a:solidFill>
              </a:rPr>
              <a:t>/&gt;</a:t>
            </a:r>
          </a:p>
          <a:p>
            <a:pPr marL="0" indent="0">
              <a:buNone/>
            </a:pPr>
            <a:r>
              <a:rPr lang="en-IN" sz="2000" dirty="0">
                <a:solidFill>
                  <a:schemeClr val="tx1">
                    <a:lumMod val="95000"/>
                  </a:schemeClr>
                </a:solidFill>
              </a:rPr>
              <a:t>	</a:t>
            </a:r>
            <a:r>
              <a:rPr lang="en-IN" sz="2000" dirty="0" smtClean="0">
                <a:solidFill>
                  <a:schemeClr val="tx1">
                    <a:lumMod val="95000"/>
                  </a:schemeClr>
                </a:solidFill>
              </a:rPr>
              <a:t>&lt;Button</a:t>
            </a:r>
            <a:endParaRPr lang="en-IN" sz="2000" dirty="0">
              <a:solidFill>
                <a:schemeClr val="tx1">
                  <a:lumMod val="95000"/>
                </a:schemeClr>
              </a:solidFill>
            </a:endParaRPr>
          </a:p>
          <a:p>
            <a:pPr marL="0" indent="0">
              <a:buNone/>
            </a:pPr>
            <a:r>
              <a:rPr lang="en-IN" sz="2000" dirty="0">
                <a:solidFill>
                  <a:schemeClr val="tx1">
                    <a:lumMod val="95000"/>
                  </a:schemeClr>
                </a:solidFill>
              </a:rPr>
              <a:t>		…</a:t>
            </a:r>
          </a:p>
          <a:p>
            <a:pPr marL="0" indent="0">
              <a:buNone/>
            </a:pPr>
            <a:r>
              <a:rPr lang="en-IN" sz="2000" dirty="0">
                <a:solidFill>
                  <a:schemeClr val="tx1">
                    <a:lumMod val="95000"/>
                  </a:schemeClr>
                </a:solidFill>
              </a:rPr>
              <a:t>	</a:t>
            </a:r>
            <a:r>
              <a:rPr lang="en-IN" sz="2000" dirty="0" smtClean="0">
                <a:solidFill>
                  <a:schemeClr val="tx1">
                    <a:lumMod val="95000"/>
                  </a:schemeClr>
                </a:solidFill>
              </a:rPr>
              <a:t>/&gt;</a:t>
            </a:r>
          </a:p>
          <a:p>
            <a:pPr marL="0" indent="0">
              <a:buNone/>
            </a:pPr>
            <a:r>
              <a:rPr lang="en-IN" sz="2000" dirty="0">
                <a:solidFill>
                  <a:schemeClr val="tx1">
                    <a:lumMod val="95000"/>
                  </a:schemeClr>
                </a:solidFill>
              </a:rPr>
              <a:t>	</a:t>
            </a:r>
            <a:r>
              <a:rPr lang="en-IN" sz="2000" dirty="0" smtClean="0">
                <a:solidFill>
                  <a:schemeClr val="tx1">
                    <a:lumMod val="95000"/>
                  </a:schemeClr>
                </a:solidFill>
              </a:rPr>
              <a:t>…</a:t>
            </a:r>
          </a:p>
          <a:p>
            <a:pPr marL="0" indent="0">
              <a:buNone/>
            </a:pPr>
            <a:r>
              <a:rPr lang="en-IN" sz="2000" dirty="0">
                <a:solidFill>
                  <a:schemeClr val="tx1">
                    <a:lumMod val="95000"/>
                  </a:schemeClr>
                </a:solidFill>
              </a:rPr>
              <a:t>	</a:t>
            </a:r>
            <a:r>
              <a:rPr lang="en-IN" sz="2000" dirty="0" smtClean="0">
                <a:solidFill>
                  <a:schemeClr val="tx1">
                    <a:lumMod val="95000"/>
                  </a:schemeClr>
                </a:solidFill>
              </a:rPr>
              <a:t>&lt;/</a:t>
            </a:r>
            <a:r>
              <a:rPr lang="en-IN" sz="2000" dirty="0" err="1" smtClean="0">
                <a:solidFill>
                  <a:schemeClr val="tx1">
                    <a:lumMod val="95000"/>
                  </a:schemeClr>
                </a:solidFill>
              </a:rPr>
              <a:t>LinearLayout</a:t>
            </a:r>
            <a:r>
              <a:rPr lang="en-IN" sz="2000" dirty="0" smtClean="0">
                <a:solidFill>
                  <a:schemeClr val="tx1">
                    <a:lumMod val="95000"/>
                  </a:schemeClr>
                </a:solidFill>
              </a:rPr>
              <a:t> /&gt;</a:t>
            </a:r>
          </a:p>
          <a:p>
            <a:pPr marL="0" indent="0">
              <a:buNone/>
            </a:pPr>
            <a:r>
              <a:rPr lang="en-IN" sz="2000" dirty="0" smtClean="0">
                <a:solidFill>
                  <a:schemeClr val="tx1">
                    <a:lumMod val="95000"/>
                  </a:schemeClr>
                </a:solidFill>
              </a:rPr>
              <a:t>…</a:t>
            </a:r>
            <a:endParaRPr lang="en-IN" sz="2000" dirty="0">
              <a:solidFill>
                <a:schemeClr val="tx1">
                  <a:lumMod val="95000"/>
                </a:schemeClr>
              </a:solidFill>
            </a:endParaRPr>
          </a:p>
          <a:p>
            <a:pPr marL="0" indent="0">
              <a:buNone/>
            </a:pPr>
            <a:r>
              <a:rPr lang="en-IN" sz="2000" dirty="0" smtClean="0">
                <a:solidFill>
                  <a:schemeClr val="tx1">
                    <a:lumMod val="95000"/>
                  </a:schemeClr>
                </a:solidFill>
              </a:rPr>
              <a:t>&lt;/</a:t>
            </a:r>
            <a:r>
              <a:rPr lang="en-IN" sz="2000" dirty="0" err="1" smtClean="0">
                <a:solidFill>
                  <a:schemeClr val="tx1">
                    <a:lumMod val="95000"/>
                  </a:schemeClr>
                </a:solidFill>
              </a:rPr>
              <a:t>RelativeLayout</a:t>
            </a:r>
            <a:r>
              <a:rPr lang="en-IN" sz="2000" dirty="0" smtClean="0">
                <a:solidFill>
                  <a:schemeClr val="tx1">
                    <a:lumMod val="95000"/>
                  </a:schemeClr>
                </a:solidFill>
              </a:rPr>
              <a:t>&gt;</a:t>
            </a:r>
            <a:endParaRPr lang="en-IN" sz="2000" dirty="0">
              <a:solidFill>
                <a:schemeClr val="tx1">
                  <a:lumMod val="95000"/>
                </a:schemeClr>
              </a:solidFill>
            </a:endParaRPr>
          </a:p>
        </p:txBody>
      </p:sp>
    </p:spTree>
    <p:extLst>
      <p:ext uri="{BB962C8B-B14F-4D97-AF65-F5344CB8AC3E}">
        <p14:creationId xmlns:p14="http://schemas.microsoft.com/office/powerpoint/2010/main" val="34973911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082138" y="516532"/>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Result</a:t>
            </a:r>
            <a:endParaRPr lang="en-IN" sz="6600" dirty="0">
              <a:solidFill>
                <a:schemeClr val="tx1">
                  <a:lumMod val="95000"/>
                </a:schemeClr>
              </a:solidFill>
            </a:endParaRPr>
          </a:p>
        </p:txBody>
      </p:sp>
      <p:pic>
        <p:nvPicPr>
          <p:cNvPr id="6" name="Picture 5"/>
          <p:cNvPicPr>
            <a:picLocks noChangeAspect="1"/>
          </p:cNvPicPr>
          <p:nvPr/>
        </p:nvPicPr>
        <p:blipFill>
          <a:blip r:embed="rId2"/>
          <a:stretch>
            <a:fillRect/>
          </a:stretch>
        </p:blipFill>
        <p:spPr>
          <a:xfrm>
            <a:off x="4938278" y="662477"/>
            <a:ext cx="3107532" cy="5524500"/>
          </a:xfrm>
          <a:prstGeom prst="rect">
            <a:avLst/>
          </a:prstGeom>
        </p:spPr>
      </p:pic>
    </p:spTree>
    <p:extLst>
      <p:ext uri="{BB962C8B-B14F-4D97-AF65-F5344CB8AC3E}">
        <p14:creationId xmlns:p14="http://schemas.microsoft.com/office/powerpoint/2010/main" val="4901831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47850" y="684214"/>
            <a:ext cx="8762999" cy="9540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smtClean="0"/>
              <a:t>3. Android implementation</a:t>
            </a:r>
            <a:endParaRPr lang="en-IN" dirty="0"/>
          </a:p>
        </p:txBody>
      </p:sp>
      <p:sp>
        <p:nvSpPr>
          <p:cNvPr id="5" name="Subtitle 2"/>
          <p:cNvSpPr txBox="1">
            <a:spLocks/>
          </p:cNvSpPr>
          <p:nvPr/>
        </p:nvSpPr>
        <p:spPr>
          <a:xfrm>
            <a:off x="2700471" y="3076666"/>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3.2 Sending Messages</a:t>
            </a:r>
            <a:endParaRPr lang="en-IN" sz="6600" dirty="0">
              <a:solidFill>
                <a:schemeClr val="tx1">
                  <a:lumMod val="95000"/>
                </a:schemeClr>
              </a:solidFill>
            </a:endParaRPr>
          </a:p>
        </p:txBody>
      </p:sp>
    </p:spTree>
    <p:extLst>
      <p:ext uri="{BB962C8B-B14F-4D97-AF65-F5344CB8AC3E}">
        <p14:creationId xmlns:p14="http://schemas.microsoft.com/office/powerpoint/2010/main" val="1884433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47850" y="684214"/>
            <a:ext cx="8762999" cy="9540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smtClean="0"/>
              <a:t>3. Android implementation</a:t>
            </a:r>
            <a:endParaRPr lang="en-IN" dirty="0"/>
          </a:p>
        </p:txBody>
      </p:sp>
      <p:sp>
        <p:nvSpPr>
          <p:cNvPr id="5" name="Subtitle 2"/>
          <p:cNvSpPr txBox="1">
            <a:spLocks/>
          </p:cNvSpPr>
          <p:nvPr/>
        </p:nvSpPr>
        <p:spPr>
          <a:xfrm>
            <a:off x="2700471" y="3076666"/>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3.2 Sending Messages</a:t>
            </a:r>
            <a:endParaRPr lang="en-IN" sz="6600" dirty="0">
              <a:solidFill>
                <a:schemeClr val="tx1">
                  <a:lumMod val="95000"/>
                </a:schemeClr>
              </a:solidFill>
            </a:endParaRPr>
          </a:p>
        </p:txBody>
      </p:sp>
    </p:spTree>
    <p:extLst>
      <p:ext uri="{BB962C8B-B14F-4D97-AF65-F5344CB8AC3E}">
        <p14:creationId xmlns:p14="http://schemas.microsoft.com/office/powerpoint/2010/main" val="5768927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86407" y="3128168"/>
            <a:ext cx="3943136" cy="428625"/>
          </a:xfrm>
        </p:spPr>
        <p:txBody>
          <a:bodyPr>
            <a:noAutofit/>
          </a:bodyPr>
          <a:lstStyle/>
          <a:p>
            <a:pPr algn="l"/>
            <a:r>
              <a:rPr lang="en-IN" sz="3600" dirty="0"/>
              <a:t>What is AIRYL?</a:t>
            </a:r>
          </a:p>
        </p:txBody>
      </p:sp>
    </p:spTree>
    <p:extLst>
      <p:ext uri="{BB962C8B-B14F-4D97-AF65-F5344CB8AC3E}">
        <p14:creationId xmlns:p14="http://schemas.microsoft.com/office/powerpoint/2010/main" val="12642173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47850" y="684214"/>
            <a:ext cx="8762999" cy="9540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smtClean="0"/>
              <a:t>3. Android implementation</a:t>
            </a:r>
            <a:endParaRPr lang="en-IN" dirty="0"/>
          </a:p>
        </p:txBody>
      </p:sp>
      <p:sp>
        <p:nvSpPr>
          <p:cNvPr id="5" name="Subtitle 2"/>
          <p:cNvSpPr txBox="1">
            <a:spLocks/>
          </p:cNvSpPr>
          <p:nvPr/>
        </p:nvSpPr>
        <p:spPr>
          <a:xfrm>
            <a:off x="2538101" y="3093758"/>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err="1" smtClean="0">
                <a:solidFill>
                  <a:schemeClr val="tx1">
                    <a:lumMod val="95000"/>
                  </a:schemeClr>
                </a:solidFill>
              </a:rPr>
              <a:t>Button.OnClickListener</a:t>
            </a:r>
            <a:endParaRPr lang="en-IN" sz="6600" dirty="0">
              <a:solidFill>
                <a:schemeClr val="tx1">
                  <a:lumMod val="95000"/>
                </a:schemeClr>
              </a:solidFill>
            </a:endParaRPr>
          </a:p>
        </p:txBody>
      </p:sp>
    </p:spTree>
    <p:extLst>
      <p:ext uri="{BB962C8B-B14F-4D97-AF65-F5344CB8AC3E}">
        <p14:creationId xmlns:p14="http://schemas.microsoft.com/office/powerpoint/2010/main" val="10472183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632246" y="521475"/>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4800" dirty="0" err="1" smtClean="0">
                <a:solidFill>
                  <a:schemeClr val="tx1">
                    <a:lumMod val="95000"/>
                  </a:schemeClr>
                </a:solidFill>
              </a:rPr>
              <a:t>Button.OnClickListener</a:t>
            </a:r>
            <a:endParaRPr lang="en-IN" sz="4800" dirty="0">
              <a:solidFill>
                <a:schemeClr val="tx1">
                  <a:lumMod val="95000"/>
                </a:schemeClr>
              </a:solidFill>
            </a:endParaRPr>
          </a:p>
        </p:txBody>
      </p:sp>
      <p:sp>
        <p:nvSpPr>
          <p:cNvPr id="6" name="Subtitle 2"/>
          <p:cNvSpPr txBox="1">
            <a:spLocks/>
          </p:cNvSpPr>
          <p:nvPr/>
        </p:nvSpPr>
        <p:spPr>
          <a:xfrm>
            <a:off x="1861559" y="1904470"/>
            <a:ext cx="9212366" cy="37528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smtClean="0">
                <a:solidFill>
                  <a:schemeClr val="tx1">
                    <a:lumMod val="95000"/>
                  </a:schemeClr>
                </a:solidFill>
              </a:rPr>
              <a:t>void </a:t>
            </a:r>
            <a:r>
              <a:rPr lang="en-IN" sz="2400" dirty="0" err="1" smtClean="0">
                <a:solidFill>
                  <a:schemeClr val="tx1">
                    <a:lumMod val="95000"/>
                  </a:schemeClr>
                </a:solidFill>
              </a:rPr>
              <a:t>onClick</a:t>
            </a:r>
            <a:r>
              <a:rPr lang="en-IN" sz="2400" dirty="0" smtClean="0">
                <a:solidFill>
                  <a:schemeClr val="tx1">
                    <a:lumMod val="95000"/>
                  </a:schemeClr>
                </a:solidFill>
              </a:rPr>
              <a:t>()</a:t>
            </a:r>
          </a:p>
          <a:p>
            <a:pPr marL="0" indent="0">
              <a:buNone/>
            </a:pPr>
            <a:r>
              <a:rPr lang="en-IN" sz="2400" dirty="0" smtClean="0">
                <a:solidFill>
                  <a:schemeClr val="tx1">
                    <a:lumMod val="95000"/>
                  </a:schemeClr>
                </a:solidFill>
              </a:rPr>
              <a:t>{</a:t>
            </a:r>
          </a:p>
          <a:p>
            <a:pPr marL="0" indent="0">
              <a:buNone/>
            </a:pPr>
            <a:r>
              <a:rPr lang="en-IN" sz="2400" dirty="0">
                <a:solidFill>
                  <a:schemeClr val="tx1">
                    <a:lumMod val="95000"/>
                  </a:schemeClr>
                </a:solidFill>
              </a:rPr>
              <a:t>	</a:t>
            </a:r>
            <a:r>
              <a:rPr lang="en-IN" sz="2400" dirty="0" smtClean="0">
                <a:solidFill>
                  <a:schemeClr val="tx1">
                    <a:lumMod val="95000"/>
                  </a:schemeClr>
                </a:solidFill>
              </a:rPr>
              <a:t>String message = </a:t>
            </a:r>
            <a:r>
              <a:rPr lang="en-IN" sz="2400" dirty="0" err="1" smtClean="0">
                <a:solidFill>
                  <a:schemeClr val="tx1">
                    <a:lumMod val="95000"/>
                  </a:schemeClr>
                </a:solidFill>
              </a:rPr>
              <a:t>mEditText.getText</a:t>
            </a:r>
            <a:r>
              <a:rPr lang="en-IN" sz="2400" dirty="0" smtClean="0">
                <a:solidFill>
                  <a:schemeClr val="tx1">
                    <a:lumMod val="95000"/>
                  </a:schemeClr>
                </a:solidFill>
              </a:rPr>
              <a:t>().</a:t>
            </a:r>
            <a:r>
              <a:rPr lang="en-IN" sz="2400" dirty="0" err="1" smtClean="0">
                <a:solidFill>
                  <a:schemeClr val="tx1">
                    <a:lumMod val="95000"/>
                  </a:schemeClr>
                </a:solidFill>
              </a:rPr>
              <a:t>toString</a:t>
            </a:r>
            <a:r>
              <a:rPr lang="en-IN" sz="2400" dirty="0" smtClean="0">
                <a:solidFill>
                  <a:schemeClr val="tx1">
                    <a:lumMod val="95000"/>
                  </a:schemeClr>
                </a:solidFill>
              </a:rPr>
              <a:t>();</a:t>
            </a:r>
          </a:p>
          <a:p>
            <a:pPr marL="0" indent="0">
              <a:buNone/>
            </a:pPr>
            <a:r>
              <a:rPr lang="en-IN" sz="2400" dirty="0">
                <a:solidFill>
                  <a:schemeClr val="tx1">
                    <a:lumMod val="95000"/>
                  </a:schemeClr>
                </a:solidFill>
              </a:rPr>
              <a:t>	</a:t>
            </a:r>
            <a:r>
              <a:rPr lang="en-IN" sz="2400" dirty="0" err="1" smtClean="0">
                <a:solidFill>
                  <a:schemeClr val="tx1">
                    <a:lumMod val="95000"/>
                  </a:schemeClr>
                </a:solidFill>
              </a:rPr>
              <a:t>sendMessage</a:t>
            </a:r>
            <a:r>
              <a:rPr lang="en-IN" sz="2400" dirty="0" smtClean="0">
                <a:solidFill>
                  <a:schemeClr val="tx1">
                    <a:lumMod val="95000"/>
                  </a:schemeClr>
                </a:solidFill>
              </a:rPr>
              <a:t>(message);</a:t>
            </a:r>
          </a:p>
          <a:p>
            <a:pPr marL="0" indent="0">
              <a:buNone/>
            </a:pPr>
            <a:r>
              <a:rPr lang="en-IN" sz="2400" dirty="0">
                <a:solidFill>
                  <a:schemeClr val="tx1">
                    <a:lumMod val="95000"/>
                  </a:schemeClr>
                </a:solidFill>
              </a:rPr>
              <a:t>	</a:t>
            </a:r>
            <a:r>
              <a:rPr lang="en-IN" sz="2400" dirty="0" err="1" smtClean="0">
                <a:solidFill>
                  <a:schemeClr val="tx1">
                    <a:lumMod val="95000"/>
                  </a:schemeClr>
                </a:solidFill>
              </a:rPr>
              <a:t>mEditText.setText</a:t>
            </a:r>
            <a:r>
              <a:rPr lang="en-IN" sz="2400" smtClean="0">
                <a:solidFill>
                  <a:schemeClr val="tx1">
                    <a:lumMod val="95000"/>
                  </a:schemeClr>
                </a:solidFill>
              </a:rPr>
              <a:t>(“”);</a:t>
            </a:r>
            <a:endParaRPr lang="en-IN" sz="2400" dirty="0" smtClean="0">
              <a:solidFill>
                <a:schemeClr val="tx1">
                  <a:lumMod val="95000"/>
                </a:schemeClr>
              </a:solidFill>
            </a:endParaRPr>
          </a:p>
          <a:p>
            <a:pPr marL="0" indent="0">
              <a:buNone/>
            </a:pPr>
            <a:r>
              <a:rPr lang="en-IN" sz="2400" dirty="0" smtClean="0">
                <a:solidFill>
                  <a:schemeClr val="tx1">
                    <a:lumMod val="95000"/>
                  </a:schemeClr>
                </a:solidFill>
              </a:rPr>
              <a:t>}</a:t>
            </a:r>
            <a:endParaRPr lang="en-IN" sz="2400" dirty="0">
              <a:solidFill>
                <a:schemeClr val="tx1">
                  <a:lumMod val="95000"/>
                </a:schemeClr>
              </a:solidFill>
            </a:endParaRPr>
          </a:p>
        </p:txBody>
      </p:sp>
    </p:spTree>
    <p:extLst>
      <p:ext uri="{BB962C8B-B14F-4D97-AF65-F5344CB8AC3E}">
        <p14:creationId xmlns:p14="http://schemas.microsoft.com/office/powerpoint/2010/main" val="15660619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6375" y="1409823"/>
            <a:ext cx="9867899" cy="2163762"/>
          </a:xfrm>
        </p:spPr>
        <p:txBody>
          <a:bodyPr/>
          <a:lstStyle/>
          <a:p>
            <a:r>
              <a:rPr lang="en-IN" dirty="0"/>
              <a:t>4. Documentation using Sphinx</a:t>
            </a:r>
          </a:p>
        </p:txBody>
      </p:sp>
      <p:sp>
        <p:nvSpPr>
          <p:cNvPr id="3" name="Subtitle 2"/>
          <p:cNvSpPr>
            <a:spLocks noGrp="1"/>
          </p:cNvSpPr>
          <p:nvPr>
            <p:ph type="subTitle" idx="1"/>
          </p:nvPr>
        </p:nvSpPr>
        <p:spPr>
          <a:xfrm>
            <a:off x="4303319" y="3682268"/>
            <a:ext cx="3943136" cy="428625"/>
          </a:xfrm>
        </p:spPr>
        <p:txBody>
          <a:bodyPr>
            <a:noAutofit/>
          </a:bodyPr>
          <a:lstStyle/>
          <a:p>
            <a:r>
              <a:rPr lang="en-IN" sz="2000" dirty="0">
                <a:solidFill>
                  <a:schemeClr val="bg1">
                    <a:lumMod val="65000"/>
                    <a:lumOff val="35000"/>
                  </a:schemeClr>
                </a:solidFill>
              </a:rPr>
              <a:t>Sumitra Chowdhury</a:t>
            </a:r>
          </a:p>
        </p:txBody>
      </p:sp>
      <p:grpSp>
        <p:nvGrpSpPr>
          <p:cNvPr id="4" name="Group 3">
            <a:extLst>
              <a:ext uri="{FF2B5EF4-FFF2-40B4-BE49-F238E27FC236}">
                <a16:creationId xmlns="" xmlns:a16="http://schemas.microsoft.com/office/drawing/2014/main" id="{946F5448-C9AC-483D-A9E1-4910AAC001A2}"/>
              </a:ext>
            </a:extLst>
          </p:cNvPr>
          <p:cNvGrpSpPr/>
          <p:nvPr/>
        </p:nvGrpSpPr>
        <p:grpSpPr>
          <a:xfrm>
            <a:off x="4695950" y="4110893"/>
            <a:ext cx="2800099" cy="799975"/>
            <a:chOff x="4524626" y="4648202"/>
            <a:chExt cx="2800099" cy="799975"/>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626" y="4648202"/>
              <a:ext cx="1599949" cy="799975"/>
            </a:xfrm>
            <a:prstGeom prst="rect">
              <a:avLst/>
            </a:prstGeom>
          </p:spPr>
        </p:pic>
        <p:sp>
          <p:nvSpPr>
            <p:cNvPr id="6" name="TextBox 5"/>
            <p:cNvSpPr txBox="1"/>
            <p:nvPr/>
          </p:nvSpPr>
          <p:spPr>
            <a:xfrm>
              <a:off x="5495925" y="4863523"/>
              <a:ext cx="1828800" cy="369332"/>
            </a:xfrm>
            <a:prstGeom prst="rect">
              <a:avLst/>
            </a:prstGeom>
            <a:noFill/>
          </p:spPr>
          <p:txBody>
            <a:bodyPr wrap="square" rtlCol="0">
              <a:spAutoFit/>
            </a:bodyPr>
            <a:lstStyle/>
            <a:p>
              <a:r>
                <a:rPr lang="en-IN" dirty="0"/>
                <a:t>/</a:t>
              </a:r>
              <a:r>
                <a:rPr lang="en-IN" dirty="0" err="1"/>
                <a:t>RudraNilBasu</a:t>
              </a:r>
              <a:endParaRPr lang="en-IN" dirty="0"/>
            </a:p>
          </p:txBody>
        </p:sp>
      </p:grpSp>
    </p:spTree>
    <p:extLst>
      <p:ext uri="{BB962C8B-B14F-4D97-AF65-F5344CB8AC3E}">
        <p14:creationId xmlns:p14="http://schemas.microsoft.com/office/powerpoint/2010/main" val="6820232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85957" y="918368"/>
            <a:ext cx="3943136" cy="428625"/>
          </a:xfrm>
        </p:spPr>
        <p:txBody>
          <a:bodyPr>
            <a:noAutofit/>
          </a:bodyPr>
          <a:lstStyle/>
          <a:p>
            <a:pPr algn="l"/>
            <a:r>
              <a:rPr lang="en-IN" sz="3600" dirty="0"/>
              <a:t>What is AIRYL?</a:t>
            </a:r>
          </a:p>
        </p:txBody>
      </p:sp>
      <p:sp>
        <p:nvSpPr>
          <p:cNvPr id="4" name="TextBox 3"/>
          <p:cNvSpPr txBox="1"/>
          <p:nvPr/>
        </p:nvSpPr>
        <p:spPr>
          <a:xfrm>
            <a:off x="1247774" y="1684338"/>
            <a:ext cx="7153275" cy="1477328"/>
          </a:xfrm>
          <a:prstGeom prst="rect">
            <a:avLst/>
          </a:prstGeom>
          <a:noFill/>
        </p:spPr>
        <p:txBody>
          <a:bodyPr wrap="square" rtlCol="0">
            <a:spAutoFit/>
          </a:bodyPr>
          <a:lstStyle/>
          <a:p>
            <a:pPr marL="285750" indent="-285750">
              <a:buFont typeface="Arial" panose="020B0604020202020204" pitchFamily="34" charset="0"/>
              <a:buChar char="•"/>
            </a:pPr>
            <a:r>
              <a:rPr lang="en-IN" dirty="0"/>
              <a:t>A </a:t>
            </a:r>
            <a:r>
              <a:rPr lang="en-IN" dirty="0" err="1"/>
              <a:t>chatbot</a:t>
            </a:r>
            <a:r>
              <a:rPr lang="en-IN" dirty="0"/>
              <a:t> based on AIML</a:t>
            </a:r>
          </a:p>
          <a:p>
            <a:pPr marL="285750" indent="-285750">
              <a:buFont typeface="Arial" panose="020B0604020202020204" pitchFamily="34" charset="0"/>
              <a:buChar char="•"/>
            </a:pPr>
            <a:r>
              <a:rPr lang="en-IN" dirty="0"/>
              <a:t>Based on Android</a:t>
            </a:r>
          </a:p>
          <a:p>
            <a:pPr marL="285750" indent="-285750">
              <a:buFont typeface="Arial" panose="020B0604020202020204" pitchFamily="34" charset="0"/>
              <a:buChar char="•"/>
            </a:pPr>
            <a:r>
              <a:rPr lang="en-IN" dirty="0"/>
              <a:t>Fully documented using Sphinx</a:t>
            </a:r>
          </a:p>
          <a:p>
            <a:pPr marL="285750" indent="-285750">
              <a:buFont typeface="Arial" panose="020B0604020202020204" pitchFamily="34" charset="0"/>
              <a:buChar char="•"/>
            </a:pPr>
            <a:r>
              <a:rPr lang="en-IN" dirty="0"/>
              <a:t>Open Sourced</a:t>
            </a:r>
          </a:p>
          <a:p>
            <a:pPr marL="285750" indent="-285750">
              <a:buFont typeface="Arial" panose="020B0604020202020204" pitchFamily="34" charset="0"/>
              <a:buChar char="•"/>
            </a:pPr>
            <a:r>
              <a:rPr lang="en-IN" dirty="0"/>
              <a:t>Under MIT License</a:t>
            </a:r>
          </a:p>
        </p:txBody>
      </p:sp>
      <p:sp>
        <p:nvSpPr>
          <p:cNvPr id="6" name="TextBox 5"/>
          <p:cNvSpPr txBox="1"/>
          <p:nvPr/>
        </p:nvSpPr>
        <p:spPr>
          <a:xfrm>
            <a:off x="4824411" y="5337970"/>
            <a:ext cx="3286125" cy="369332"/>
          </a:xfrm>
          <a:prstGeom prst="rect">
            <a:avLst/>
          </a:prstGeom>
          <a:noFill/>
        </p:spPr>
        <p:txBody>
          <a:bodyPr wrap="square" rtlCol="0">
            <a:spAutoFit/>
          </a:bodyPr>
          <a:lstStyle/>
          <a:p>
            <a:r>
              <a:rPr lang="en-IN" dirty="0"/>
              <a:t>github.com/</a:t>
            </a:r>
            <a:r>
              <a:rPr lang="en-IN" dirty="0" err="1"/>
              <a:t>PhoenixRRDS</a:t>
            </a:r>
            <a:r>
              <a:rPr lang="en-IN" dirty="0"/>
              <a:t>/AIRYL</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4471" y="918368"/>
            <a:ext cx="1925504" cy="2613185"/>
          </a:xfrm>
          <a:prstGeom prst="rect">
            <a:avLst/>
          </a:prstGeom>
        </p:spPr>
      </p:pic>
    </p:spTree>
    <p:extLst>
      <p:ext uri="{BB962C8B-B14F-4D97-AF65-F5344CB8AC3E}">
        <p14:creationId xmlns:p14="http://schemas.microsoft.com/office/powerpoint/2010/main" val="29928010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5975" y="1684339"/>
            <a:ext cx="8077200" cy="2163762"/>
          </a:xfrm>
        </p:spPr>
        <p:txBody>
          <a:bodyPr/>
          <a:lstStyle/>
          <a:p>
            <a:r>
              <a:rPr lang="en-IN" dirty="0"/>
              <a:t>DEMO</a:t>
            </a:r>
          </a:p>
        </p:txBody>
      </p:sp>
    </p:spTree>
    <p:extLst>
      <p:ext uri="{BB962C8B-B14F-4D97-AF65-F5344CB8AC3E}">
        <p14:creationId xmlns:p14="http://schemas.microsoft.com/office/powerpoint/2010/main" val="1273556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4957" y="613568"/>
            <a:ext cx="3943136" cy="428625"/>
          </a:xfrm>
        </p:spPr>
        <p:txBody>
          <a:bodyPr>
            <a:noAutofit/>
          </a:bodyPr>
          <a:lstStyle/>
          <a:p>
            <a:pPr algn="l"/>
            <a:r>
              <a:rPr lang="en-IN" sz="3600" dirty="0"/>
              <a:t>DEMO</a:t>
            </a:r>
          </a:p>
        </p:txBody>
      </p:sp>
      <p:pic>
        <p:nvPicPr>
          <p:cNvPr id="4" name="Picture 3"/>
          <p:cNvPicPr>
            <a:picLocks noChangeAspect="1"/>
          </p:cNvPicPr>
          <p:nvPr/>
        </p:nvPicPr>
        <p:blipFill>
          <a:blip r:embed="rId2"/>
          <a:stretch>
            <a:fillRect/>
          </a:stretch>
        </p:blipFill>
        <p:spPr>
          <a:xfrm>
            <a:off x="4570809" y="613568"/>
            <a:ext cx="3107532" cy="5524500"/>
          </a:xfrm>
          <a:prstGeom prst="rect">
            <a:avLst/>
          </a:prstGeom>
        </p:spPr>
      </p:pic>
    </p:spTree>
    <p:extLst>
      <p:ext uri="{BB962C8B-B14F-4D97-AF65-F5344CB8AC3E}">
        <p14:creationId xmlns:p14="http://schemas.microsoft.com/office/powerpoint/2010/main" val="21151097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4957" y="613568"/>
            <a:ext cx="3943136" cy="428625"/>
          </a:xfrm>
        </p:spPr>
        <p:txBody>
          <a:bodyPr>
            <a:noAutofit/>
          </a:bodyPr>
          <a:lstStyle/>
          <a:p>
            <a:pPr algn="l"/>
            <a:r>
              <a:rPr lang="en-IN" sz="3600" dirty="0"/>
              <a:t>DEMO</a:t>
            </a:r>
          </a:p>
        </p:txBody>
      </p:sp>
      <p:pic>
        <p:nvPicPr>
          <p:cNvPr id="5" name="Picture 4"/>
          <p:cNvPicPr>
            <a:picLocks noChangeAspect="1"/>
          </p:cNvPicPr>
          <p:nvPr/>
        </p:nvPicPr>
        <p:blipFill>
          <a:blip r:embed="rId2"/>
          <a:stretch>
            <a:fillRect/>
          </a:stretch>
        </p:blipFill>
        <p:spPr>
          <a:xfrm>
            <a:off x="4606752" y="613568"/>
            <a:ext cx="3035646" cy="5396704"/>
          </a:xfrm>
          <a:prstGeom prst="rect">
            <a:avLst/>
          </a:prstGeom>
        </p:spPr>
      </p:pic>
    </p:spTree>
    <p:extLst>
      <p:ext uri="{BB962C8B-B14F-4D97-AF65-F5344CB8AC3E}">
        <p14:creationId xmlns:p14="http://schemas.microsoft.com/office/powerpoint/2010/main" val="24552151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4957" y="613568"/>
            <a:ext cx="3943136" cy="428625"/>
          </a:xfrm>
        </p:spPr>
        <p:txBody>
          <a:bodyPr>
            <a:noAutofit/>
          </a:bodyPr>
          <a:lstStyle/>
          <a:p>
            <a:pPr algn="l"/>
            <a:r>
              <a:rPr lang="en-IN" sz="3600" dirty="0"/>
              <a:t>DEMO</a:t>
            </a:r>
          </a:p>
        </p:txBody>
      </p:sp>
      <p:pic>
        <p:nvPicPr>
          <p:cNvPr id="4" name="Picture 3"/>
          <p:cNvPicPr>
            <a:picLocks noChangeAspect="1"/>
          </p:cNvPicPr>
          <p:nvPr/>
        </p:nvPicPr>
        <p:blipFill>
          <a:blip r:embed="rId2"/>
          <a:stretch>
            <a:fillRect/>
          </a:stretch>
        </p:blipFill>
        <p:spPr>
          <a:xfrm>
            <a:off x="4648093" y="613568"/>
            <a:ext cx="2994304" cy="5396704"/>
          </a:xfrm>
          <a:prstGeom prst="rect">
            <a:avLst/>
          </a:prstGeom>
        </p:spPr>
      </p:pic>
    </p:spTree>
    <p:extLst>
      <p:ext uri="{BB962C8B-B14F-4D97-AF65-F5344CB8AC3E}">
        <p14:creationId xmlns:p14="http://schemas.microsoft.com/office/powerpoint/2010/main" val="38160359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85957" y="918368"/>
            <a:ext cx="3943136" cy="428625"/>
          </a:xfrm>
        </p:spPr>
        <p:txBody>
          <a:bodyPr>
            <a:noAutofit/>
          </a:bodyPr>
          <a:lstStyle/>
          <a:p>
            <a:pPr algn="l"/>
            <a:r>
              <a:rPr lang="en-IN" sz="3600" dirty="0"/>
              <a:t>ROADMAP</a:t>
            </a:r>
          </a:p>
        </p:txBody>
      </p:sp>
      <p:sp>
        <p:nvSpPr>
          <p:cNvPr id="4" name="TextBox 3"/>
          <p:cNvSpPr txBox="1"/>
          <p:nvPr/>
        </p:nvSpPr>
        <p:spPr>
          <a:xfrm>
            <a:off x="1247774" y="1684338"/>
            <a:ext cx="7153275" cy="1754326"/>
          </a:xfrm>
          <a:prstGeom prst="rect">
            <a:avLst/>
          </a:prstGeom>
          <a:noFill/>
        </p:spPr>
        <p:txBody>
          <a:bodyPr wrap="square" rtlCol="0">
            <a:spAutoFit/>
          </a:bodyPr>
          <a:lstStyle/>
          <a:p>
            <a:pPr marL="285750" indent="-285750">
              <a:buFont typeface="Arial" panose="020B0604020202020204" pitchFamily="34" charset="0"/>
              <a:buChar char="•"/>
            </a:pPr>
            <a:r>
              <a:rPr lang="en-IN" dirty="0"/>
              <a:t>History of AI			</a:t>
            </a:r>
            <a:r>
              <a:rPr lang="en-IN" dirty="0" err="1">
                <a:solidFill>
                  <a:schemeClr val="bg1">
                    <a:lumMod val="65000"/>
                    <a:lumOff val="35000"/>
                  </a:schemeClr>
                </a:solidFill>
              </a:rPr>
              <a:t>Debayan</a:t>
            </a:r>
            <a:r>
              <a:rPr lang="en-IN" dirty="0">
                <a:solidFill>
                  <a:schemeClr val="bg1">
                    <a:lumMod val="65000"/>
                    <a:lumOff val="35000"/>
                  </a:schemeClr>
                </a:solidFill>
              </a:rPr>
              <a:t> De</a:t>
            </a:r>
          </a:p>
          <a:p>
            <a:pPr marL="285750" indent="-285750">
              <a:buFont typeface="Arial" panose="020B0604020202020204" pitchFamily="34" charset="0"/>
              <a:buChar char="•"/>
            </a:pPr>
            <a:r>
              <a:rPr lang="en-IN" dirty="0" err="1"/>
              <a:t>Alicebot</a:t>
            </a:r>
            <a:r>
              <a:rPr lang="en-IN" dirty="0"/>
              <a:t> and AIML		</a:t>
            </a:r>
            <a:r>
              <a:rPr lang="en-IN" dirty="0" err="1">
                <a:solidFill>
                  <a:schemeClr val="bg1">
                    <a:lumMod val="65000"/>
                    <a:lumOff val="35000"/>
                  </a:schemeClr>
                </a:solidFill>
              </a:rPr>
              <a:t>Rohit</a:t>
            </a:r>
            <a:r>
              <a:rPr lang="en-IN" dirty="0">
                <a:solidFill>
                  <a:schemeClr val="bg1">
                    <a:lumMod val="65000"/>
                    <a:lumOff val="35000"/>
                  </a:schemeClr>
                </a:solidFill>
              </a:rPr>
              <a:t> Das</a:t>
            </a:r>
          </a:p>
          <a:p>
            <a:pPr marL="285750" indent="-285750">
              <a:buFont typeface="Arial" panose="020B0604020202020204" pitchFamily="34" charset="0"/>
              <a:buChar char="•"/>
            </a:pPr>
            <a:r>
              <a:rPr lang="en-IN" dirty="0"/>
              <a:t>Android Implementation		</a:t>
            </a:r>
            <a:r>
              <a:rPr lang="en-IN" dirty="0">
                <a:solidFill>
                  <a:schemeClr val="bg1">
                    <a:lumMod val="65000"/>
                    <a:lumOff val="35000"/>
                  </a:schemeClr>
                </a:solidFill>
              </a:rPr>
              <a:t>Rudra Nil Basu</a:t>
            </a:r>
          </a:p>
          <a:p>
            <a:pPr marL="285750" indent="-285750">
              <a:buFont typeface="Arial" panose="020B0604020202020204" pitchFamily="34" charset="0"/>
              <a:buChar char="•"/>
            </a:pPr>
            <a:r>
              <a:rPr lang="en-IN" dirty="0"/>
              <a:t>Documentation using Sphinx	</a:t>
            </a:r>
            <a:r>
              <a:rPr lang="en-IN" dirty="0">
                <a:solidFill>
                  <a:schemeClr val="bg1">
                    <a:lumMod val="65000"/>
                    <a:lumOff val="35000"/>
                  </a:schemeClr>
                </a:solidFill>
              </a:rPr>
              <a:t>Sumitra Chowdhury</a:t>
            </a:r>
          </a:p>
          <a:p>
            <a:pPr marL="285750" indent="-285750">
              <a:buFont typeface="Arial" panose="020B0604020202020204" pitchFamily="34" charset="0"/>
              <a:buChar char="•"/>
            </a:pPr>
            <a:r>
              <a:rPr lang="en-IN" dirty="0"/>
              <a:t>Project workflow		</a:t>
            </a:r>
            <a:r>
              <a:rPr lang="en-IN" dirty="0">
                <a:solidFill>
                  <a:schemeClr val="bg1">
                    <a:lumMod val="65000"/>
                    <a:lumOff val="35000"/>
                  </a:schemeClr>
                </a:solidFill>
              </a:rPr>
              <a:t>Rudra Nil Basu</a:t>
            </a:r>
          </a:p>
          <a:p>
            <a:pPr marL="285750" indent="-285750">
              <a:buFont typeface="Arial" panose="020B0604020202020204" pitchFamily="34" charset="0"/>
              <a:buChar char="•"/>
            </a:pPr>
            <a:r>
              <a:rPr lang="en-IN" dirty="0"/>
              <a:t>Future work</a:t>
            </a:r>
          </a:p>
        </p:txBody>
      </p:sp>
      <p:sp>
        <p:nvSpPr>
          <p:cNvPr id="6" name="TextBox 5"/>
          <p:cNvSpPr txBox="1"/>
          <p:nvPr/>
        </p:nvSpPr>
        <p:spPr>
          <a:xfrm>
            <a:off x="4824411" y="5337970"/>
            <a:ext cx="3286125" cy="369332"/>
          </a:xfrm>
          <a:prstGeom prst="rect">
            <a:avLst/>
          </a:prstGeom>
          <a:noFill/>
        </p:spPr>
        <p:txBody>
          <a:bodyPr wrap="square" rtlCol="0">
            <a:spAutoFit/>
          </a:bodyPr>
          <a:lstStyle/>
          <a:p>
            <a:r>
              <a:rPr lang="en-IN" dirty="0"/>
              <a:t>github.com/</a:t>
            </a:r>
            <a:r>
              <a:rPr lang="en-IN" dirty="0" err="1"/>
              <a:t>PhoenixRRDS</a:t>
            </a:r>
            <a:r>
              <a:rPr lang="en-IN" dirty="0"/>
              <a:t>/AIRYL</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4471" y="918368"/>
            <a:ext cx="1925504" cy="2613185"/>
          </a:xfrm>
          <a:prstGeom prst="rect">
            <a:avLst/>
          </a:prstGeom>
        </p:spPr>
      </p:pic>
    </p:spTree>
    <p:extLst>
      <p:ext uri="{BB962C8B-B14F-4D97-AF65-F5344CB8AC3E}">
        <p14:creationId xmlns:p14="http://schemas.microsoft.com/office/powerpoint/2010/main" val="8801927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461</TotalTime>
  <Words>454</Words>
  <Application>Microsoft Office PowerPoint</Application>
  <PresentationFormat>Widescreen</PresentationFormat>
  <Paragraphs>128</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Cambria Math</vt:lpstr>
      <vt:lpstr>Office Theme</vt:lpstr>
      <vt:lpstr>The design and development of AIRYL</vt:lpstr>
      <vt:lpstr>PowerPoint Presentation</vt:lpstr>
      <vt:lpstr>PowerPoint Presentation</vt:lpstr>
      <vt:lpstr>PowerPoint Presentation</vt:lpstr>
      <vt:lpstr>DEMO</vt:lpstr>
      <vt:lpstr>PowerPoint Presentation</vt:lpstr>
      <vt:lpstr>PowerPoint Presentation</vt:lpstr>
      <vt:lpstr>PowerPoint Presentation</vt:lpstr>
      <vt:lpstr>PowerPoint Presentation</vt:lpstr>
      <vt:lpstr>1. History of AI</vt:lpstr>
      <vt:lpstr>Artificial intelligence</vt:lpstr>
      <vt:lpstr>Machine beats man</vt:lpstr>
      <vt:lpstr>2. Alicebot and AIML</vt:lpstr>
      <vt:lpstr>Android and A. L. I. C. E.</vt:lpstr>
      <vt:lpstr>What is A. L. I. C. E. exactly?</vt:lpstr>
      <vt:lpstr>PowerPoint Presentation</vt:lpstr>
      <vt:lpstr>3. Android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Documentation using Sphinx</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design and development of AIRYL</dc:title>
  <dc:creator>Rudra Nil Basu</dc:creator>
  <cp:lastModifiedBy>Rudra Nil Basu</cp:lastModifiedBy>
  <cp:revision>37</cp:revision>
  <dcterms:created xsi:type="dcterms:W3CDTF">2017-11-30T10:33:25Z</dcterms:created>
  <dcterms:modified xsi:type="dcterms:W3CDTF">2017-11-30T18:53:34Z</dcterms:modified>
</cp:coreProperties>
</file>