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08" r:id="rId31"/>
    <p:sldId id="287" r:id="rId32"/>
    <p:sldId id="288" r:id="rId33"/>
    <p:sldId id="289" r:id="rId34"/>
    <p:sldId id="290" r:id="rId35"/>
    <p:sldId id="291" r:id="rId36"/>
    <p:sldId id="298" r:id="rId37"/>
    <p:sldId id="269" r:id="rId38"/>
    <p:sldId id="304" r:id="rId39"/>
    <p:sldId id="305" r:id="rId40"/>
    <p:sldId id="306" r:id="rId41"/>
    <p:sldId id="307" r:id="rId42"/>
    <p:sldId id="292" r:id="rId43"/>
    <p:sldId id="293" r:id="rId44"/>
    <p:sldId id="295" r:id="rId45"/>
    <p:sldId id="294" r:id="rId46"/>
    <p:sldId id="302" r:id="rId47"/>
    <p:sldId id="303" r:id="rId48"/>
    <p:sldId id="296" r:id="rId49"/>
    <p:sldId id="297" r:id="rId50"/>
    <p:sldId id="299" r:id="rId51"/>
    <p:sldId id="300"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01-12-2017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01-12-2017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01-12-2017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01-12-2017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a16="http://schemas.microsoft.com/office/drawing/2014/main" xmlns=""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a16="http://schemas.microsoft.com/office/drawing/2014/main" xmlns=""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a16="http://schemas.microsoft.com/office/drawing/2014/main" xmlns=""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xmlns=""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a16="http://schemas.microsoft.com/office/drawing/2014/main" xmlns=""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a16="http://schemas.microsoft.com/office/drawing/2014/main" xmlns=""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a16="http://schemas.microsoft.com/office/drawing/2014/main" xmlns=""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a16="http://schemas.microsoft.com/office/drawing/2014/main" xmlns=""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a16="http://schemas.microsoft.com/office/drawing/2014/main" xmlns=""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a16="http://schemas.microsoft.com/office/drawing/2014/main" xmlns=""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xmlns=""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a16="http://schemas.microsoft.com/office/drawing/2014/main" xmlns=""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a16="http://schemas.microsoft.com/office/drawing/2014/main" xmlns=""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a16="http://schemas.microsoft.com/office/drawing/2014/main" xmlns=""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a16="http://schemas.microsoft.com/office/drawing/2014/main" xmlns=""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a16="http://schemas.microsoft.com/office/drawing/2014/main" xmlns=""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“horizontal”&gt;</a:t>
            </a: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endParaRPr lang="en-IN" sz="2000" dirty="0" smtClean="0">
              <a:solidFill>
                <a:schemeClr val="tx1">
                  <a:lumMod val="95000"/>
                </a:schemeClr>
              </a:solidFill>
            </a:endParaRPr>
          </a:p>
          <a:p>
            <a:pPr marL="0" indent="0">
              <a:buNone/>
            </a:pP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EditText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&lt;Button</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r>
              <a:rPr lang="en-IN" sz="2000" dirty="0" smtClean="0">
                <a:solidFill>
                  <a:schemeClr val="tx1">
                    <a:lumMod val="95000"/>
                  </a:schemeClr>
                </a:solidFill>
              </a:rPr>
              <a:t> /&gt;</a:t>
            </a:r>
          </a:p>
          <a:p>
            <a:pPr marL="0" indent="0">
              <a:buNone/>
            </a:pPr>
            <a:r>
              <a:rPr lang="en-IN" sz="2000" dirty="0" smtClean="0">
                <a:solidFill>
                  <a:schemeClr val="tx1">
                    <a:lumMod val="95000"/>
                  </a:schemeClr>
                </a:solidFill>
              </a:rPr>
              <a:t>…</a:t>
            </a:r>
            <a:endParaRPr lang="en-IN" sz="2000" dirty="0">
              <a:solidFill>
                <a:schemeClr val="tx1">
                  <a:lumMod val="95000"/>
                </a:schemeClr>
              </a:solidFill>
            </a:endParaRPr>
          </a:p>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r>
              <a:rPr lang="en-IN" sz="2000" dirty="0" smtClean="0">
                <a:solidFill>
                  <a:schemeClr val="tx1">
                    <a:lumMod val="95000"/>
                  </a:schemeClr>
                </a:solidFill>
              </a:rPr>
              <a:t>&gt;</a:t>
            </a:r>
            <a:endParaRPr lang="en-IN" sz="2000" dirty="0">
              <a:solidFill>
                <a:schemeClr val="tx1">
                  <a:lumMod val="95000"/>
                </a:schemeClr>
              </a:solidFill>
            </a:endParaRPr>
          </a:p>
        </p:txBody>
      </p:sp>
    </p:spTree>
    <p:extLst>
      <p:ext uri="{BB962C8B-B14F-4D97-AF65-F5344CB8AC3E}">
        <p14:creationId xmlns:p14="http://schemas.microsoft.com/office/powerpoint/2010/main" val="349739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Result</a:t>
            </a:r>
            <a:endParaRPr lang="en-IN" sz="6600" dirty="0">
              <a:solidFill>
                <a:schemeClr val="tx1">
                  <a:lumMod val="95000"/>
                </a:schemeClr>
              </a:solidFill>
            </a:endParaRP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18844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5768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67490" y="2641200"/>
            <a:ext cx="8762999" cy="300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p>
        </p:txBody>
      </p:sp>
      <p:sp>
        <p:nvSpPr>
          <p:cNvPr id="5" name="Subtitle 2"/>
          <p:cNvSpPr txBox="1">
            <a:spLocks/>
          </p:cNvSpPr>
          <p:nvPr/>
        </p:nvSpPr>
        <p:spPr>
          <a:xfrm>
            <a:off x="1742807" y="666751"/>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err="1" smtClean="0">
                <a:solidFill>
                  <a:schemeClr val="tx1">
                    <a:lumMod val="95000"/>
                  </a:schemeClr>
                </a:solidFill>
              </a:rPr>
              <a:t>ChatMessage</a:t>
            </a:r>
            <a:endParaRPr lang="en-IN" sz="6600" dirty="0">
              <a:solidFill>
                <a:schemeClr val="tx1">
                  <a:lumMod val="95000"/>
                </a:schemeClr>
              </a:solidFill>
            </a:endParaRPr>
          </a:p>
        </p:txBody>
      </p:sp>
      <p:sp>
        <p:nvSpPr>
          <p:cNvPr id="2" name="TextBox 1"/>
          <p:cNvSpPr txBox="1"/>
          <p:nvPr/>
        </p:nvSpPr>
        <p:spPr>
          <a:xfrm>
            <a:off x="4377405" y="2572367"/>
            <a:ext cx="6441572" cy="1754326"/>
          </a:xfrm>
          <a:prstGeom prst="rect">
            <a:avLst/>
          </a:prstGeom>
          <a:noFill/>
        </p:spPr>
        <p:txBody>
          <a:bodyPr wrap="square" rtlCol="0">
            <a:spAutoFit/>
          </a:bodyPr>
          <a:lstStyle/>
          <a:p>
            <a:pPr marL="285750" indent="-285750">
              <a:buFontTx/>
              <a:buChar char="-"/>
            </a:pPr>
            <a:r>
              <a:rPr lang="en-IN" sz="3600" dirty="0" smtClean="0"/>
              <a:t>Message (String)</a:t>
            </a:r>
          </a:p>
          <a:p>
            <a:pPr marL="285750" indent="-285750">
              <a:buFontTx/>
              <a:buChar char="-"/>
            </a:pPr>
            <a:r>
              <a:rPr lang="en-IN" sz="3600" dirty="0" smtClean="0"/>
              <a:t>Sender (String)</a:t>
            </a:r>
          </a:p>
          <a:p>
            <a:pPr marL="285750" indent="-285750">
              <a:buFontTx/>
              <a:buChar char="-"/>
            </a:pPr>
            <a:r>
              <a:rPr lang="en-IN" sz="3600" dirty="0" smtClean="0"/>
              <a:t>Date and time</a:t>
            </a:r>
            <a:endParaRPr lang="en-IN" sz="3600" dirty="0"/>
          </a:p>
        </p:txBody>
      </p:sp>
    </p:spTree>
    <p:extLst>
      <p:ext uri="{BB962C8B-B14F-4D97-AF65-F5344CB8AC3E}">
        <p14:creationId xmlns:p14="http://schemas.microsoft.com/office/powerpoint/2010/main" val="3289588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smtClean="0">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onClick</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String message = </a:t>
            </a:r>
            <a:r>
              <a:rPr lang="en-IN" sz="2400" dirty="0" err="1" smtClean="0">
                <a:solidFill>
                  <a:schemeClr val="tx1">
                    <a:lumMod val="95000"/>
                  </a:schemeClr>
                </a:solidFill>
              </a:rPr>
              <a:t>mEditText.getText</a:t>
            </a:r>
            <a:r>
              <a:rPr lang="en-IN" sz="2400" dirty="0" smtClean="0">
                <a:solidFill>
                  <a:schemeClr val="tx1">
                    <a:lumMod val="95000"/>
                  </a:schemeClr>
                </a:solidFill>
              </a:rPr>
              <a:t>().</a:t>
            </a:r>
            <a:r>
              <a:rPr lang="en-IN" sz="2400" dirty="0" err="1" smtClean="0">
                <a:solidFill>
                  <a:schemeClr val="tx1">
                    <a:lumMod val="95000"/>
                  </a:schemeClr>
                </a:solidFill>
              </a:rPr>
              <a:t>toString</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sendMessage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mEditText.setText</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566061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sendMessage</a:t>
            </a:r>
            <a:r>
              <a:rPr lang="en-IN" sz="4800" dirty="0" smtClean="0">
                <a:solidFill>
                  <a:schemeClr val="tx1">
                    <a:lumMod val="95000"/>
                  </a:schemeClr>
                </a:solidFill>
              </a:rPr>
              <a:t>(String)</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sendMessage</a:t>
            </a:r>
            <a:r>
              <a:rPr lang="en-IN" sz="2400" dirty="0" smtClean="0">
                <a:solidFill>
                  <a:schemeClr val="tx1">
                    <a:lumMod val="95000"/>
                  </a:schemeClr>
                </a:solidFill>
              </a:rPr>
              <a:t>(String message)</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 respond to “message”</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493095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Bot </a:t>
            </a:r>
            <a:r>
              <a:rPr lang="en-IN" sz="2400" dirty="0" err="1" smtClean="0">
                <a:solidFill>
                  <a:schemeClr val="tx1">
                    <a:lumMod val="95000"/>
                  </a:schemeClr>
                </a:solidFill>
              </a:rPr>
              <a:t>bot</a:t>
            </a:r>
            <a:r>
              <a:rPr lang="en-IN" sz="2400" dirty="0" smtClean="0">
                <a:solidFill>
                  <a:schemeClr val="tx1">
                    <a:lumMod val="95000"/>
                  </a:schemeClr>
                </a:solidFill>
              </a:rPr>
              <a:t> = new Bot();</a:t>
            </a:r>
          </a:p>
          <a:p>
            <a:pPr marL="0" indent="0">
              <a:buNone/>
            </a:pPr>
            <a:endParaRPr lang="en-IN" sz="2400" dirty="0">
              <a:solidFill>
                <a:schemeClr val="tx1">
                  <a:lumMod val="95000"/>
                </a:schemeClr>
              </a:solidFill>
            </a:endParaRPr>
          </a:p>
          <a:p>
            <a:pPr marL="0" indent="0">
              <a:buNone/>
            </a:pPr>
            <a:r>
              <a:rPr lang="en-IN" sz="2400" dirty="0" smtClean="0">
                <a:solidFill>
                  <a:schemeClr val="tx1">
                    <a:lumMod val="95000"/>
                  </a:schemeClr>
                </a:solidFill>
              </a:rPr>
              <a:t>String response = </a:t>
            </a:r>
            <a:r>
              <a:rPr lang="en-IN" sz="2400" dirty="0" err="1" smtClean="0">
                <a:solidFill>
                  <a:schemeClr val="tx1">
                    <a:lumMod val="95000"/>
                  </a:schemeClr>
                </a:solidFill>
              </a:rPr>
              <a:t>bot.multiSentenceResponse</a:t>
            </a:r>
            <a:r>
              <a:rPr lang="en-IN" sz="2400" dirty="0" smtClean="0">
                <a:solidFill>
                  <a:schemeClr val="tx1">
                    <a:lumMod val="95000"/>
                  </a:schemeClr>
                </a:solidFill>
              </a:rPr>
              <a:t>(message);</a:t>
            </a:r>
            <a:endParaRPr lang="en-IN" sz="2400" dirty="0">
              <a:solidFill>
                <a:schemeClr val="tx1">
                  <a:lumMod val="95000"/>
                </a:schemeClr>
              </a:solidFill>
            </a:endParaRPr>
          </a:p>
        </p:txBody>
      </p:sp>
    </p:spTree>
    <p:extLst>
      <p:ext uri="{BB962C8B-B14F-4D97-AF65-F5344CB8AC3E}">
        <p14:creationId xmlns:p14="http://schemas.microsoft.com/office/powerpoint/2010/main" val="1672752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(response);</a:t>
            </a:r>
          </a:p>
          <a:p>
            <a:pPr marL="0" indent="0">
              <a:buNone/>
            </a:pPr>
            <a:endParaRPr lang="en-IN" sz="2400" dirty="0">
              <a:solidFill>
                <a:schemeClr val="tx1">
                  <a:lumMod val="95000"/>
                </a:schemeClr>
              </a:solidFill>
            </a:endParaRPr>
          </a:p>
          <a:p>
            <a:pPr marL="0" indent="0">
              <a:buNone/>
            </a:pP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4200523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Chat History</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IN" sz="2400" dirty="0" smtClean="0">
                <a:solidFill>
                  <a:schemeClr val="tx1">
                    <a:lumMod val="95000"/>
                  </a:schemeClr>
                </a:solidFill>
              </a:rPr>
              <a:t>Storing </a:t>
            </a:r>
            <a:r>
              <a:rPr lang="en-IN" sz="2400" dirty="0" err="1" smtClean="0">
                <a:solidFill>
                  <a:schemeClr val="tx1">
                    <a:lumMod val="95000"/>
                  </a:schemeClr>
                </a:solidFill>
              </a:rPr>
              <a:t>ChatMessage</a:t>
            </a:r>
            <a:r>
              <a:rPr lang="en-IN" sz="2400" dirty="0" smtClean="0">
                <a:solidFill>
                  <a:schemeClr val="tx1">
                    <a:lumMod val="95000"/>
                  </a:schemeClr>
                </a:solidFill>
              </a:rPr>
              <a:t> Adapter in a File</a:t>
            </a:r>
          </a:p>
          <a:p>
            <a:pPr marL="457200" indent="-457200">
              <a:buAutoNum type="arabicPeriod"/>
            </a:pPr>
            <a:r>
              <a:rPr lang="en-IN" sz="2400" dirty="0" smtClean="0">
                <a:solidFill>
                  <a:schemeClr val="tx1">
                    <a:lumMod val="95000"/>
                  </a:schemeClr>
                </a:solidFill>
              </a:rPr>
              <a:t>Use a database</a:t>
            </a:r>
            <a:endParaRPr lang="en-IN" sz="2400" dirty="0">
              <a:solidFill>
                <a:schemeClr val="tx1">
                  <a:lumMod val="95000"/>
                </a:schemeClr>
              </a:solidFill>
            </a:endParaRPr>
          </a:p>
        </p:txBody>
      </p:sp>
    </p:spTree>
    <p:extLst>
      <p:ext uri="{BB962C8B-B14F-4D97-AF65-F5344CB8AC3E}">
        <p14:creationId xmlns:p14="http://schemas.microsoft.com/office/powerpoint/2010/main" val="2509756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a16="http://schemas.microsoft.com/office/drawing/2014/main" xmlns=""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xmlns:lc="http://schemas.openxmlformats.org/drawingml/2006/lockedCanvas" id="{C60B34E3-731B-4F1F-B125-2A24F2289954}"/>
              </a:ext>
            </a:extLst>
          </p:cNvPr>
          <p:cNvSpPr>
            <a:spLocks noGrp="1"/>
          </p:cNvSpPr>
          <p:nvPr/>
        </p:nvSpPr>
        <p:spPr>
          <a:xfrm>
            <a:off x="838200" y="362244"/>
            <a:ext cx="10515600" cy="6133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5000" dirty="0"/>
              <a:t>Importance of documentation</a:t>
            </a:r>
            <a:endParaRPr lang="en-IN" sz="3000" dirty="0"/>
          </a:p>
          <a:p>
            <a:pPr algn="ctr">
              <a:buFont typeface="Wingdings" panose="05000000000000000000" pitchFamily="2" charset="2"/>
              <a:buChar char="q"/>
            </a:pPr>
            <a:endParaRPr lang="en-IN" dirty="0"/>
          </a:p>
          <a:p>
            <a:pPr algn="ctr">
              <a:buFont typeface="Wingdings" panose="05000000000000000000" pitchFamily="2" charset="2"/>
              <a:buChar char="q"/>
            </a:pPr>
            <a:r>
              <a:rPr lang="en-IN" dirty="0"/>
              <a:t> For developer :</a:t>
            </a:r>
          </a:p>
          <a:p>
            <a:pPr algn="ctr">
              <a:buFont typeface="Courier New" panose="02070309020205020404" pitchFamily="49" charset="0"/>
              <a:buChar char="o"/>
            </a:pPr>
            <a:r>
              <a:rPr lang="en-IN" sz="2500" dirty="0"/>
              <a:t>Keeps track of the how and what of the development process.</a:t>
            </a:r>
          </a:p>
          <a:p>
            <a:pPr algn="ctr">
              <a:buFont typeface="Courier New" panose="02070309020205020404" pitchFamily="49" charset="0"/>
              <a:buChar char="o"/>
            </a:pPr>
            <a:r>
              <a:rPr lang="en-IN" sz="2500" dirty="0"/>
              <a:t>Provides the contributing guidelines and environment setup for the project .  </a:t>
            </a:r>
          </a:p>
          <a:p>
            <a:pPr marL="0" indent="0" algn="ctr">
              <a:buNone/>
            </a:pPr>
            <a:endParaRPr lang="en-IN" sz="2500" dirty="0"/>
          </a:p>
          <a:p>
            <a:pPr algn="ctr">
              <a:buFont typeface="Wingdings" panose="05000000000000000000" pitchFamily="2" charset="2"/>
              <a:buChar char="q"/>
            </a:pPr>
            <a:r>
              <a:rPr lang="en-IN" dirty="0"/>
              <a:t>For user : </a:t>
            </a:r>
          </a:p>
          <a:p>
            <a:pPr marL="0" indent="0" algn="ctr">
              <a:buNone/>
            </a:pPr>
            <a:r>
              <a:rPr lang="en-IN" sz="2500" dirty="0"/>
              <a:t>To know about the project :</a:t>
            </a:r>
          </a:p>
          <a:p>
            <a:pPr algn="ctr">
              <a:buFont typeface="Courier New" panose="02070309020205020404" pitchFamily="49" charset="0"/>
              <a:buChar char="o"/>
            </a:pPr>
            <a:r>
              <a:rPr lang="en-IN" sz="2500" dirty="0"/>
              <a:t>The problems it addresses and the solution it provides</a:t>
            </a:r>
          </a:p>
          <a:p>
            <a:pPr algn="ctr">
              <a:buFont typeface="Courier New" panose="02070309020205020404" pitchFamily="49" charset="0"/>
              <a:buChar char="o"/>
            </a:pPr>
            <a:r>
              <a:rPr lang="en-IN" sz="2500" dirty="0"/>
              <a:t>Future scope of the project </a:t>
            </a:r>
          </a:p>
          <a:p>
            <a:pPr algn="ctr">
              <a:buFont typeface="Courier New" panose="02070309020205020404" pitchFamily="49" charset="0"/>
              <a:buChar char="o"/>
            </a:pPr>
            <a:r>
              <a:rPr lang="en-IN" sz="2500" dirty="0"/>
              <a:t>Release details</a:t>
            </a:r>
          </a:p>
          <a:p>
            <a:pPr marL="0" indent="0" algn="ctr">
              <a:buNone/>
            </a:pPr>
            <a:endParaRPr lang="en-IN" dirty="0"/>
          </a:p>
        </p:txBody>
      </p:sp>
    </p:spTree>
    <p:extLst>
      <p:ext uri="{BB962C8B-B14F-4D97-AF65-F5344CB8AC3E}">
        <p14:creationId xmlns:p14="http://schemas.microsoft.com/office/powerpoint/2010/main" val="289485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xmlns:lc="http://schemas.openxmlformats.org/drawingml/2006/lockedCanvas" id="{D289A83F-DA78-4A0B-881B-A6BD916D9562}"/>
              </a:ext>
            </a:extLst>
          </p:cNvPr>
          <p:cNvSpPr>
            <a:spLocks noGrp="1"/>
          </p:cNvSpPr>
          <p:nvPr/>
        </p:nvSpPr>
        <p:spPr>
          <a:xfrm>
            <a:off x="838200" y="523081"/>
            <a:ext cx="10515600"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600" dirty="0"/>
              <a:t>Sphinx is a tool that makes it easy to create intelligent and beautiful documentation.</a:t>
            </a:r>
          </a:p>
          <a:p>
            <a:pPr marL="0" indent="0" algn="ctr">
              <a:buNone/>
            </a:pPr>
            <a:endParaRPr lang="en-IN" sz="3600" dirty="0"/>
          </a:p>
          <a:p>
            <a:pPr marL="0" indent="0" algn="ctr">
              <a:buNone/>
            </a:pPr>
            <a:endParaRPr lang="en-IN" sz="3600" dirty="0"/>
          </a:p>
          <a:p>
            <a:pPr marL="0" indent="0" algn="ctr">
              <a:buNone/>
            </a:pPr>
            <a:endParaRPr lang="en-IN" sz="3600" dirty="0"/>
          </a:p>
          <a:p>
            <a:pPr algn="ctr">
              <a:buFont typeface="Wingdings" panose="05000000000000000000" pitchFamily="2" charset="2"/>
              <a:buChar char="q"/>
            </a:pPr>
            <a:r>
              <a:rPr lang="en-IN" sz="3000" dirty="0"/>
              <a:t>Features</a:t>
            </a:r>
          </a:p>
          <a:p>
            <a:pPr>
              <a:buFont typeface="Courier New" panose="02070309020205020404" pitchFamily="49" charset="0"/>
              <a:buChar char="o"/>
            </a:pPr>
            <a:r>
              <a:rPr lang="en-IN" sz="2400" dirty="0"/>
              <a:t>Sphinx converts </a:t>
            </a:r>
            <a:r>
              <a:rPr lang="en-IN" sz="2400" dirty="0" err="1"/>
              <a:t>reStructuredText</a:t>
            </a:r>
            <a:r>
              <a:rPr lang="en-IN" sz="2400" dirty="0"/>
              <a:t> (.</a:t>
            </a:r>
            <a:r>
              <a:rPr lang="en-IN" sz="2400" dirty="0" err="1"/>
              <a:t>rst</a:t>
            </a:r>
            <a:r>
              <a:rPr lang="en-IN" sz="2400" dirty="0"/>
              <a:t>) files into HTML(for web) and </a:t>
            </a:r>
            <a:r>
              <a:rPr lang="en-IN" sz="2400" dirty="0" err="1"/>
              <a:t>LaTex</a:t>
            </a:r>
            <a:r>
              <a:rPr lang="en-IN" sz="2400" dirty="0"/>
              <a:t>(for printable pdf) formats.</a:t>
            </a:r>
          </a:p>
          <a:p>
            <a:pPr>
              <a:buFont typeface="Courier New" panose="02070309020205020404" pitchFamily="49" charset="0"/>
              <a:buChar char="o"/>
            </a:pPr>
            <a:r>
              <a:rPr lang="en-IN" sz="2400" dirty="0"/>
              <a:t>Semantic </a:t>
            </a:r>
            <a:r>
              <a:rPr lang="en-IN" sz="2400" dirty="0" err="1"/>
              <a:t>markup</a:t>
            </a:r>
            <a:r>
              <a:rPr lang="en-IN" sz="2400" dirty="0"/>
              <a:t> and code highlighting</a:t>
            </a:r>
          </a:p>
          <a:p>
            <a:pPr>
              <a:buFont typeface="Courier New" panose="02070309020205020404" pitchFamily="49" charset="0"/>
              <a:buChar char="o"/>
            </a:pPr>
            <a:r>
              <a:rPr lang="en-IN" sz="2400" dirty="0"/>
              <a:t>Easy definition of a document tree, with automatic links to siblings, parents and children</a:t>
            </a:r>
          </a:p>
          <a:p>
            <a:pPr>
              <a:buFont typeface="Courier New" panose="02070309020205020404" pitchFamily="49" charset="0"/>
              <a:buChar char="o"/>
            </a:pPr>
            <a:endParaRPr lang="en-IN" sz="2600" dirty="0"/>
          </a:p>
          <a:p>
            <a:pPr marL="0" indent="0">
              <a:buNone/>
            </a:pPr>
            <a:endParaRPr lang="en-IN" sz="2600" dirty="0"/>
          </a:p>
        </p:txBody>
      </p:sp>
      <p:pic>
        <p:nvPicPr>
          <p:cNvPr id="5" name="Picture 4">
            <a:extLst>
              <a:ext uri="{FF2B5EF4-FFF2-40B4-BE49-F238E27FC236}">
                <a16:creationId xmlns="" xmlns:a16="http://schemas.microsoft.com/office/drawing/2014/main" xmlns:lc="http://schemas.openxmlformats.org/drawingml/2006/lockedCanvas" id="{2C0812DC-4448-4081-A624-3097FF48D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70" y="2007281"/>
            <a:ext cx="6685859" cy="1168501"/>
          </a:xfrm>
          <a:prstGeom prst="rect">
            <a:avLst/>
          </a:prstGeom>
        </p:spPr>
      </p:pic>
    </p:spTree>
    <p:extLst>
      <p:ext uri="{BB962C8B-B14F-4D97-AF65-F5344CB8AC3E}">
        <p14:creationId xmlns:p14="http://schemas.microsoft.com/office/powerpoint/2010/main" val="198114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xmlns:lc="http://schemas.openxmlformats.org/drawingml/2006/lockedCanvas" id="{44C90922-8CD6-409D-A94B-3FFAFFBEACCB}"/>
              </a:ext>
            </a:extLst>
          </p:cNvPr>
          <p:cNvSpPr>
            <a:spLocks noGrp="1"/>
          </p:cNvSpPr>
          <p:nvPr/>
        </p:nvSpPr>
        <p:spPr>
          <a:xfrm>
            <a:off x="838200" y="720346"/>
            <a:ext cx="10515600" cy="5417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dirty="0"/>
              <a:t>How it works</a:t>
            </a:r>
          </a:p>
          <a:p>
            <a:pPr lvl="1">
              <a:buFont typeface="Courier New" panose="02070309020205020404" pitchFamily="49" charset="0"/>
              <a:buChar char="o"/>
            </a:pPr>
            <a:endParaRPr lang="en-IN" dirty="0"/>
          </a:p>
          <a:p>
            <a:pPr lvl="1">
              <a:buFont typeface="Courier New" panose="02070309020205020404" pitchFamily="49" charset="0"/>
              <a:buChar char="o"/>
            </a:pPr>
            <a:r>
              <a:rPr lang="en-IN" dirty="0"/>
              <a:t>Get started with   </a:t>
            </a:r>
            <a:r>
              <a:rPr lang="en-IN" sz="2200" i="1" dirty="0"/>
              <a:t>$ sphinx-</a:t>
            </a:r>
            <a:r>
              <a:rPr lang="en-IN" sz="2200" i="1" dirty="0" err="1"/>
              <a:t>quickstart</a:t>
            </a:r>
            <a:endParaRPr lang="en-IN" sz="2200" i="1" dirty="0"/>
          </a:p>
          <a:p>
            <a:pPr lvl="2">
              <a:buFont typeface="Wingdings" panose="05000000000000000000" pitchFamily="2" charset="2"/>
              <a:buChar char="Ø"/>
            </a:pPr>
            <a:r>
              <a:rPr lang="en-IN" sz="2300" dirty="0"/>
              <a:t>This creates a source directory with a default </a:t>
            </a:r>
            <a:r>
              <a:rPr lang="en-IN" sz="2400" i="1" u="sng" dirty="0"/>
              <a:t>conf.py</a:t>
            </a:r>
            <a:r>
              <a:rPr lang="en-IN" i="1" dirty="0"/>
              <a:t> </a:t>
            </a:r>
            <a:r>
              <a:rPr lang="en-IN" sz="2300" dirty="0"/>
              <a:t>with the configuration</a:t>
            </a:r>
            <a:r>
              <a:rPr lang="en-IN" dirty="0"/>
              <a:t> </a:t>
            </a:r>
            <a:r>
              <a:rPr lang="en-IN" sz="2300" dirty="0"/>
              <a:t>values and an</a:t>
            </a:r>
            <a:r>
              <a:rPr lang="en-IN" dirty="0"/>
              <a:t> </a:t>
            </a:r>
            <a:r>
              <a:rPr lang="en-IN" sz="2400" i="1" u="sng" dirty="0" err="1"/>
              <a:t>index.rst</a:t>
            </a:r>
            <a:r>
              <a:rPr lang="en-IN" sz="2400" i="1" u="sng" dirty="0"/>
              <a:t> </a:t>
            </a:r>
            <a:r>
              <a:rPr lang="en-IN" sz="2300" dirty="0"/>
              <a:t>file</a:t>
            </a:r>
            <a:r>
              <a:rPr lang="en-IN" dirty="0"/>
              <a:t>.</a:t>
            </a:r>
            <a:endParaRPr lang="en-IN" sz="2400" i="1" u="sng" dirty="0"/>
          </a:p>
          <a:p>
            <a:pPr lvl="3"/>
            <a:r>
              <a:rPr lang="en-IN" sz="2300" dirty="0"/>
              <a:t>The main function of </a:t>
            </a:r>
            <a:r>
              <a:rPr lang="en-IN" sz="2300" i="1" dirty="0" err="1"/>
              <a:t>index.rst</a:t>
            </a:r>
            <a:r>
              <a:rPr lang="en-IN" sz="2300" dirty="0"/>
              <a:t> is to serve as a welcome page and to contain the root of the table of contents tree (</a:t>
            </a:r>
            <a:r>
              <a:rPr lang="en-IN" sz="2300" dirty="0" err="1"/>
              <a:t>toctree</a:t>
            </a:r>
            <a:r>
              <a:rPr lang="en-IN" sz="2300" dirty="0"/>
              <a:t>). Using this tree Sphinx adds multiple </a:t>
            </a:r>
            <a:r>
              <a:rPr lang="en-IN" sz="2300" i="1" dirty="0"/>
              <a:t>.</a:t>
            </a:r>
            <a:r>
              <a:rPr lang="en-IN" sz="2300" i="1" dirty="0" err="1"/>
              <a:t>rst</a:t>
            </a:r>
            <a:r>
              <a:rPr lang="en-IN" sz="2300" dirty="0"/>
              <a:t> files to a single hierarchy of documents.</a:t>
            </a:r>
          </a:p>
          <a:p>
            <a:pPr lvl="3"/>
            <a:endParaRPr lang="en-IN" sz="2300" dirty="0"/>
          </a:p>
          <a:p>
            <a:pPr lvl="1">
              <a:buFont typeface="Courier New" panose="02070309020205020404" pitchFamily="49" charset="0"/>
              <a:buChar char="o"/>
            </a:pPr>
            <a:r>
              <a:rPr lang="en-IN" dirty="0"/>
              <a:t>Add content using the </a:t>
            </a:r>
            <a:r>
              <a:rPr lang="en-IN" dirty="0" err="1"/>
              <a:t>reStructuredText</a:t>
            </a:r>
            <a:r>
              <a:rPr lang="en-IN" dirty="0"/>
              <a:t> </a:t>
            </a:r>
            <a:r>
              <a:rPr lang="en-IN" dirty="0" err="1"/>
              <a:t>markup</a:t>
            </a:r>
            <a:r>
              <a:rPr lang="en-IN" dirty="0"/>
              <a:t>.</a:t>
            </a:r>
          </a:p>
          <a:p>
            <a:pPr lvl="1">
              <a:buFont typeface="Courier New" panose="02070309020205020404" pitchFamily="49" charset="0"/>
              <a:buChar char="o"/>
            </a:pPr>
            <a:r>
              <a:rPr lang="en-IN" dirty="0"/>
              <a:t>Build the documentation using</a:t>
            </a:r>
            <a:r>
              <a:rPr lang="en-IN" sz="2200" i="1" dirty="0"/>
              <a:t> </a:t>
            </a:r>
          </a:p>
          <a:p>
            <a:pPr marL="457200" lvl="1" indent="0">
              <a:buNone/>
            </a:pPr>
            <a:r>
              <a:rPr lang="en-IN" sz="2200" i="1" dirty="0"/>
              <a:t>		$ make html (for web version)</a:t>
            </a:r>
            <a:endParaRPr lang="en-IN" dirty="0"/>
          </a:p>
          <a:p>
            <a:pPr marL="1828800" lvl="4" indent="0">
              <a:buNone/>
            </a:pPr>
            <a:r>
              <a:rPr lang="en-IN" sz="2200" i="1" dirty="0"/>
              <a:t>$ make </a:t>
            </a:r>
            <a:r>
              <a:rPr lang="en-IN" sz="2200" i="1" dirty="0" err="1"/>
              <a:t>latexpdf</a:t>
            </a:r>
            <a:r>
              <a:rPr lang="en-IN" sz="2200" i="1" dirty="0"/>
              <a:t> (for pdf)                                                                                                                                                                     </a:t>
            </a:r>
          </a:p>
        </p:txBody>
      </p:sp>
    </p:spTree>
    <p:extLst>
      <p:ext uri="{BB962C8B-B14F-4D97-AF65-F5344CB8AC3E}">
        <p14:creationId xmlns:p14="http://schemas.microsoft.com/office/powerpoint/2010/main" val="4121646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811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smtClean="0"/>
              <a:t>5. Development Workflow </a:t>
            </a:r>
            <a:endParaRPr lang="en-IN" dirty="0"/>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smtClean="0">
                <a:solidFill>
                  <a:schemeClr val="bg1">
                    <a:lumMod val="65000"/>
                    <a:lumOff val="35000"/>
                  </a:schemeClr>
                </a:solidFill>
              </a:rPr>
              <a:t>Rudra Nil Basu</a:t>
            </a:r>
            <a:endParaRPr lang="en-IN" sz="2000" dirty="0">
              <a:solidFill>
                <a:schemeClr val="bg1">
                  <a:lumMod val="65000"/>
                  <a:lumOff val="35000"/>
                </a:schemeClr>
              </a:solidFill>
            </a:endParaRPr>
          </a:p>
        </p:txBody>
      </p:sp>
      <p:grpSp>
        <p:nvGrpSpPr>
          <p:cNvPr id="4" name="Group 3">
            <a:extLst>
              <a:ext uri="{FF2B5EF4-FFF2-40B4-BE49-F238E27FC236}">
                <a16:creationId xmlns:a16="http://schemas.microsoft.com/office/drawing/2014/main" xmlns=""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896428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a:t>
            </a:r>
            <a:endParaRPr lang="en-IN" dirty="0"/>
          </a:p>
        </p:txBody>
      </p:sp>
    </p:spTree>
    <p:extLst>
      <p:ext uri="{BB962C8B-B14F-4D97-AF65-F5344CB8AC3E}">
        <p14:creationId xmlns:p14="http://schemas.microsoft.com/office/powerpoint/2010/main" val="11452202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867899" cy="1692300"/>
          </a:xfrm>
        </p:spPr>
        <p:txBody>
          <a:bodyPr/>
          <a:lstStyle/>
          <a:p>
            <a:r>
              <a:rPr lang="en-IN" dirty="0" smtClean="0"/>
              <a:t>Patches</a:t>
            </a:r>
            <a:endParaRPr lang="en-IN" dirty="0"/>
          </a:p>
        </p:txBody>
      </p:sp>
      <p:sp>
        <p:nvSpPr>
          <p:cNvPr id="3"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airyl@googlegroups.com</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3788252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00780546"/>
              </p:ext>
            </p:extLst>
          </p:nvPr>
        </p:nvGraphicFramePr>
        <p:xfrm>
          <a:off x="1350299" y="709300"/>
          <a:ext cx="10841701" cy="5463805"/>
        </p:xfrm>
        <a:graphic>
          <a:graphicData uri="http://schemas.openxmlformats.org/presentationml/2006/ole">
            <mc:AlternateContent xmlns:mc="http://schemas.openxmlformats.org/markup-compatibility/2006">
              <mc:Choice xmlns:v="urn:schemas-microsoft-com:vml" Requires="v">
                <p:oleObj spid="_x0000_s7189" r:id="rId3" imgW="16025040" imgH="8075880" progId="">
                  <p:embed/>
                </p:oleObj>
              </mc:Choice>
              <mc:Fallback>
                <p:oleObj r:id="rId3" imgW="16025040" imgH="8075880" progId="">
                  <p:embed/>
                  <p:pic>
                    <p:nvPicPr>
                      <p:cNvPr id="0" name=""/>
                      <p:cNvPicPr/>
                      <p:nvPr/>
                    </p:nvPicPr>
                    <p:blipFill>
                      <a:blip r:embed="rId4"/>
                      <a:stretch>
                        <a:fillRect/>
                      </a:stretch>
                    </p:blipFill>
                    <p:spPr>
                      <a:xfrm>
                        <a:off x="1350299" y="709300"/>
                        <a:ext cx="10841701" cy="5463805"/>
                      </a:xfrm>
                      <a:prstGeom prst="rect">
                        <a:avLst/>
                      </a:prstGeom>
                    </p:spPr>
                  </p:pic>
                </p:oleObj>
              </mc:Fallback>
            </mc:AlternateContent>
          </a:graphicData>
        </a:graphic>
      </p:graphicFrame>
    </p:spTree>
    <p:extLst>
      <p:ext uri="{BB962C8B-B14F-4D97-AF65-F5344CB8AC3E}">
        <p14:creationId xmlns:p14="http://schemas.microsoft.com/office/powerpoint/2010/main" val="2395190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 Log</a:t>
            </a:r>
            <a:endParaRPr lang="en-IN" dirty="0"/>
          </a:p>
        </p:txBody>
      </p:sp>
    </p:spTree>
    <p:extLst>
      <p:ext uri="{BB962C8B-B14F-4D97-AF65-F5344CB8AC3E}">
        <p14:creationId xmlns:p14="http://schemas.microsoft.com/office/powerpoint/2010/main" val="2004460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 Blame</a:t>
            </a:r>
            <a:endParaRPr lang="en-IN" dirty="0"/>
          </a:p>
        </p:txBody>
      </p:sp>
    </p:spTree>
    <p:extLst>
      <p:ext uri="{BB962C8B-B14F-4D97-AF65-F5344CB8AC3E}">
        <p14:creationId xmlns:p14="http://schemas.microsoft.com/office/powerpoint/2010/main" val="835068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GitHub</a:t>
            </a:r>
            <a:endParaRPr lang="en-IN" dirty="0"/>
          </a:p>
        </p:txBody>
      </p:sp>
      <p:sp>
        <p:nvSpPr>
          <p:cNvPr id="8"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2289320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GitHub</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pic>
        <p:nvPicPr>
          <p:cNvPr id="3" name="Picture 2"/>
          <p:cNvPicPr>
            <a:picLocks noChangeAspect="1"/>
          </p:cNvPicPr>
          <p:nvPr/>
        </p:nvPicPr>
        <p:blipFill>
          <a:blip r:embed="rId2"/>
          <a:stretch>
            <a:fillRect/>
          </a:stretch>
        </p:blipFill>
        <p:spPr>
          <a:xfrm>
            <a:off x="444194" y="1085316"/>
            <a:ext cx="11315240" cy="5045720"/>
          </a:xfrm>
          <a:prstGeom prst="rect">
            <a:avLst/>
          </a:prstGeom>
        </p:spPr>
      </p:pic>
    </p:spTree>
    <p:extLst>
      <p:ext uri="{BB962C8B-B14F-4D97-AF65-F5344CB8AC3E}">
        <p14:creationId xmlns:p14="http://schemas.microsoft.com/office/powerpoint/2010/main" val="788668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Future Work</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
        <p:nvSpPr>
          <p:cNvPr id="5"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solidFill>
                  <a:schemeClr val="tx1">
                    <a:lumMod val="95000"/>
                  </a:schemeClr>
                </a:solidFill>
              </a:rPr>
              <a:t>Speech to text conversion</a:t>
            </a:r>
          </a:p>
          <a:p>
            <a:r>
              <a:rPr lang="en-IN" sz="2400" dirty="0" smtClean="0">
                <a:solidFill>
                  <a:schemeClr val="tx1">
                    <a:lumMod val="95000"/>
                  </a:schemeClr>
                </a:solidFill>
              </a:rPr>
              <a:t>User Login</a:t>
            </a:r>
          </a:p>
          <a:p>
            <a:r>
              <a:rPr lang="en-IN" sz="2400" dirty="0" smtClean="0">
                <a:solidFill>
                  <a:schemeClr val="tx1">
                    <a:lumMod val="95000"/>
                  </a:schemeClr>
                </a:solidFill>
              </a:rPr>
              <a:t>Night mode</a:t>
            </a:r>
          </a:p>
          <a:p>
            <a:r>
              <a:rPr lang="en-IN" sz="2400" dirty="0" smtClean="0">
                <a:solidFill>
                  <a:schemeClr val="tx1">
                    <a:lumMod val="95000"/>
                  </a:schemeClr>
                </a:solidFill>
              </a:rPr>
              <a:t>Store user’s notes, display current day’s News</a:t>
            </a:r>
            <a:endParaRPr lang="en-IN" sz="2400" dirty="0">
              <a:solidFill>
                <a:schemeClr val="tx1">
                  <a:lumMod val="95000"/>
                </a:schemeClr>
              </a:solidFill>
            </a:endParaRPr>
          </a:p>
        </p:txBody>
      </p:sp>
    </p:spTree>
    <p:extLst>
      <p:ext uri="{BB962C8B-B14F-4D97-AF65-F5344CB8AC3E}">
        <p14:creationId xmlns:p14="http://schemas.microsoft.com/office/powerpoint/2010/main" val="3416661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QUESTIONS?</a:t>
            </a:r>
            <a:endParaRPr lang="en-IN" dirty="0"/>
          </a:p>
        </p:txBody>
      </p:sp>
    </p:spTree>
    <p:extLst>
      <p:ext uri="{BB962C8B-B14F-4D97-AF65-F5344CB8AC3E}">
        <p14:creationId xmlns:p14="http://schemas.microsoft.com/office/powerpoint/2010/main" val="3962088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
        <p:nvSpPr>
          <p:cNvPr id="6" name="Title 1"/>
          <p:cNvSpPr>
            <a:spLocks noGrp="1"/>
          </p:cNvSpPr>
          <p:nvPr>
            <p:ph type="ctrTitle"/>
          </p:nvPr>
        </p:nvSpPr>
        <p:spPr>
          <a:xfrm>
            <a:off x="1382371" y="196321"/>
            <a:ext cx="9556246" cy="888995"/>
          </a:xfrm>
        </p:spPr>
        <p:txBody>
          <a:bodyPr>
            <a:normAutofit fontScale="90000"/>
          </a:bodyPr>
          <a:lstStyle/>
          <a:p>
            <a:r>
              <a:rPr lang="en-IN" smtClean="0"/>
              <a:t>Thank You</a:t>
            </a:r>
            <a:endParaRPr lang="en-IN" dirty="0"/>
          </a:p>
        </p:txBody>
      </p:sp>
    </p:spTree>
    <p:extLst>
      <p:ext uri="{BB962C8B-B14F-4D97-AF65-F5344CB8AC3E}">
        <p14:creationId xmlns:p14="http://schemas.microsoft.com/office/powerpoint/2010/main" val="333607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smtClean="0"/>
              <a:t>Development </a:t>
            </a:r>
            <a:r>
              <a:rPr lang="en-IN" dirty="0"/>
              <a:t>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757</Words>
  <Application>Microsoft Office PowerPoint</Application>
  <PresentationFormat>Widescreen</PresentationFormat>
  <Paragraphs>206</Paragraphs>
  <Slides>52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52</vt:i4>
      </vt:variant>
    </vt:vector>
  </HeadingPairs>
  <TitlesOfParts>
    <vt:vector size="59" baseType="lpstr">
      <vt:lpstr>Arial</vt:lpstr>
      <vt:lpstr>Calibri</vt:lpstr>
      <vt:lpstr>Calibri Light</vt:lpstr>
      <vt:lpstr>Cambria Math</vt:lpstr>
      <vt:lpstr>Courier New</vt:lpstr>
      <vt:lpstr>Wingdings</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lpstr>PowerPoint Presentation</vt:lpstr>
      <vt:lpstr>PowerPoint Presentation</vt:lpstr>
      <vt:lpstr>PowerPoint Presentation</vt:lpstr>
      <vt:lpstr>PowerPoint Presentation</vt:lpstr>
      <vt:lpstr>5. Development Workflow </vt:lpstr>
      <vt:lpstr>Git</vt:lpstr>
      <vt:lpstr>Patches</vt:lpstr>
      <vt:lpstr>PowerPoint Presentation</vt:lpstr>
      <vt:lpstr>Git Log</vt:lpstr>
      <vt:lpstr>Git Blame</vt:lpstr>
      <vt:lpstr>GitHub</vt:lpstr>
      <vt:lpstr>GitHub</vt:lpstr>
      <vt:lpstr>Future Work</vt:lpstr>
      <vt:lpstr>QUESTIONS?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69</cp:revision>
  <dcterms:created xsi:type="dcterms:W3CDTF">2017-11-30T10:33:25Z</dcterms:created>
  <dcterms:modified xsi:type="dcterms:W3CDTF">2017-12-01T02:36:26Z</dcterms:modified>
</cp:coreProperties>
</file>