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308" r:id="rId31"/>
    <p:sldId id="287" r:id="rId32"/>
    <p:sldId id="288" r:id="rId33"/>
    <p:sldId id="289" r:id="rId34"/>
    <p:sldId id="290" r:id="rId35"/>
    <p:sldId id="291" r:id="rId36"/>
    <p:sldId id="298" r:id="rId37"/>
    <p:sldId id="269" r:id="rId38"/>
    <p:sldId id="304" r:id="rId39"/>
    <p:sldId id="305" r:id="rId40"/>
    <p:sldId id="306" r:id="rId41"/>
    <p:sldId id="307" r:id="rId42"/>
    <p:sldId id="292" r:id="rId43"/>
    <p:sldId id="293" r:id="rId44"/>
    <p:sldId id="295" r:id="rId45"/>
    <p:sldId id="294" r:id="rId46"/>
    <p:sldId id="302" r:id="rId47"/>
    <p:sldId id="303" r:id="rId48"/>
    <p:sldId id="296" r:id="rId49"/>
    <p:sldId id="297" r:id="rId50"/>
    <p:sldId id="299" r:id="rId51"/>
    <p:sldId id="300"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t>
        <a:bodyPr/>
        <a:lstStyle/>
        <a:p>
          <a:endParaRPr lang="en-IN"/>
        </a:p>
      </dgm:t>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t>
        <a:bodyPr/>
        <a:lstStyle/>
        <a:p>
          <a:endParaRPr lang="en-IN"/>
        </a:p>
      </dgm:t>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BEF925DD-F8C8-4176-8BD0-0F19729FA008}" type="presOf" srcId="{C88076A0-6653-4D85-9D10-03F2645E9641}" destId="{2966D7F0-5C50-415E-8638-25EE74035078}"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DCF1546D-CA3D-4B81-AAB9-81A181105233}" type="presOf" srcId="{91FDC806-5B62-40DC-9B71-E5A4E1EBAD3A}" destId="{FC5EA61A-D4DB-46BF-A3FC-76836DD14261}"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lvl="0" algn="ctr" defTabSz="1600200">
            <a:lnSpc>
              <a:spcPct val="90000"/>
            </a:lnSpc>
            <a:spcBef>
              <a:spcPct val="0"/>
            </a:spcBef>
            <a:spcAft>
              <a:spcPct val="35000"/>
            </a:spcAft>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01-12-2017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01-12-2017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01-12-2017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01-12-2017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a16="http://schemas.microsoft.com/office/drawing/2014/main" xmlns=""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a16="http://schemas.microsoft.com/office/drawing/2014/main" xmlns=""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a16="http://schemas.microsoft.com/office/drawing/2014/main" xmlns=""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xmlns=""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a16="http://schemas.microsoft.com/office/drawing/2014/main" xmlns=""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a16="http://schemas.microsoft.com/office/drawing/2014/main" xmlns=""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a16="http://schemas.microsoft.com/office/drawing/2014/main" xmlns=""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a16="http://schemas.microsoft.com/office/drawing/2014/main" xmlns=""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a16="http://schemas.microsoft.com/office/drawing/2014/main" xmlns=""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a16="http://schemas.microsoft.com/office/drawing/2014/main" xmlns=""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xmlns=""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a16="http://schemas.microsoft.com/office/drawing/2014/main" xmlns=""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a16="http://schemas.microsoft.com/office/drawing/2014/main" xmlns=""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a16="http://schemas.microsoft.com/office/drawing/2014/main" xmlns=""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a16="http://schemas.microsoft.com/office/drawing/2014/main" xmlns=""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a16="http://schemas.microsoft.com/office/drawing/2014/main" xmlns=""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3.1 The UI</a:t>
            </a:r>
            <a:endParaRPr lang="en-IN" sz="6600" dirty="0">
              <a:solidFill>
                <a:schemeClr val="tx1">
                  <a:lumMod val="95000"/>
                </a:schemeClr>
              </a:solidFill>
            </a:endParaRPr>
          </a:p>
        </p:txBody>
      </p:sp>
    </p:spTree>
    <p:extLst>
      <p:ext uri="{BB962C8B-B14F-4D97-AF65-F5344CB8AC3E}">
        <p14:creationId xmlns:p14="http://schemas.microsoft.com/office/powerpoint/2010/main" val="1902880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Tree>
    <p:extLst>
      <p:ext uri="{BB962C8B-B14F-4D97-AF65-F5344CB8AC3E}">
        <p14:creationId xmlns:p14="http://schemas.microsoft.com/office/powerpoint/2010/main" val="2970293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smtClean="0"/>
              <a:t>BitCoders</a:t>
            </a:r>
            <a:endParaRPr lang="en-IN" dirty="0"/>
          </a:p>
        </p:txBody>
      </p:sp>
    </p:spTree>
    <p:extLst>
      <p:ext uri="{BB962C8B-B14F-4D97-AF65-F5344CB8AC3E}">
        <p14:creationId xmlns:p14="http://schemas.microsoft.com/office/powerpoint/2010/main" val="1176091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Tree>
    <p:extLst>
      <p:ext uri="{BB962C8B-B14F-4D97-AF65-F5344CB8AC3E}">
        <p14:creationId xmlns:p14="http://schemas.microsoft.com/office/powerpoint/2010/main" val="3876605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Allows child views relative to their parent</a:t>
            </a:r>
            <a:endParaRPr lang="en-IN" sz="3200" dirty="0">
              <a:solidFill>
                <a:schemeClr val="tx1">
                  <a:lumMod val="95000"/>
                </a:schemeClr>
              </a:solidFill>
            </a:endParaRP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smtClean="0">
                <a:solidFill>
                  <a:schemeClr val="tx1">
                    <a:lumMod val="95000"/>
                  </a:schemeClr>
                </a:solidFill>
              </a:rPr>
              <a:t>android:layout_alignParentTop</a:t>
            </a:r>
            <a:endParaRPr lang="en-IN" sz="3200" dirty="0" smtClean="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smtClean="0">
                <a:solidFill>
                  <a:schemeClr val="tx1">
                    <a:lumMod val="95000"/>
                  </a:schemeClr>
                </a:solidFill>
              </a:rPr>
              <a:t>	If “true” makes the top edge of this view match the top edge of the parent</a:t>
            </a:r>
            <a:endParaRPr lang="en-IN" sz="3200" dirty="0">
              <a:solidFill>
                <a:schemeClr val="tx1">
                  <a:lumMod val="95000"/>
                </a:schemeClr>
              </a:solidFill>
            </a:endParaRPr>
          </a:p>
        </p:txBody>
      </p:sp>
    </p:spTree>
    <p:extLst>
      <p:ext uri="{BB962C8B-B14F-4D97-AF65-F5344CB8AC3E}">
        <p14:creationId xmlns:p14="http://schemas.microsoft.com/office/powerpoint/2010/main" val="1062012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2367185"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endParaRPr lang="en-IN" sz="3200" dirty="0" smtClean="0">
              <a:solidFill>
                <a:schemeClr val="tx1">
                  <a:lumMod val="95000"/>
                </a:schemeClr>
              </a:solidFill>
            </a:endParaRP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android:layout_width</a:t>
            </a:r>
            <a:r>
              <a:rPr lang="en-IN" sz="3200" dirty="0" smtClean="0">
                <a:solidFill>
                  <a:schemeClr val="tx1">
                    <a:lumMod val="95000"/>
                  </a:schemeClr>
                </a:solidFill>
              </a:rPr>
              <a:t>: “</a:t>
            </a:r>
            <a:r>
              <a:rPr lang="en-IN" sz="3200" dirty="0" err="1" smtClean="0">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r>
              <a:rPr lang="en-IN" sz="3200" dirty="0" err="1" smtClean="0">
                <a:solidFill>
                  <a:schemeClr val="tx1">
                    <a:lumMod val="95000"/>
                  </a:schemeClr>
                </a:solidFill>
              </a:rPr>
              <a:t>android:layout_height</a:t>
            </a:r>
            <a:r>
              <a:rPr lang="en-IN" sz="3200" dirty="0" smtClean="0">
                <a:solidFill>
                  <a:schemeClr val="tx1">
                    <a:lumMod val="95000"/>
                  </a:schemeClr>
                </a:solidFill>
              </a:rPr>
              <a:t>: </a:t>
            </a:r>
            <a:r>
              <a:rPr lang="en-IN" sz="3200" dirty="0">
                <a:solidFill>
                  <a:schemeClr val="tx1">
                    <a:lumMod val="95000"/>
                  </a:schemeClr>
                </a:solidFill>
              </a:rPr>
              <a:t>“</a:t>
            </a:r>
            <a:r>
              <a:rPr lang="en-IN" sz="3200" dirty="0" err="1">
                <a:solidFill>
                  <a:schemeClr val="tx1">
                    <a:lumMod val="95000"/>
                  </a:schemeClr>
                </a:solidFill>
              </a:rPr>
              <a:t>match_parent</a:t>
            </a:r>
            <a:r>
              <a:rPr lang="en-IN" sz="3200" dirty="0" smtClean="0">
                <a:solidFill>
                  <a:schemeClr val="tx1">
                    <a:lumMod val="95000"/>
                  </a:schemeClr>
                </a:solidFill>
              </a:rPr>
              <a:t>”</a:t>
            </a:r>
          </a:p>
          <a:p>
            <a:pPr marL="0" indent="0">
              <a:buNone/>
            </a:pPr>
            <a:r>
              <a:rPr lang="en-IN" sz="3200" dirty="0">
                <a:solidFill>
                  <a:schemeClr val="tx1">
                    <a:lumMod val="95000"/>
                  </a:schemeClr>
                </a:solidFill>
              </a:rPr>
              <a:t> </a:t>
            </a:r>
            <a:r>
              <a:rPr lang="en-IN" sz="3200" dirty="0" smtClean="0">
                <a:solidFill>
                  <a:schemeClr val="tx1">
                    <a:lumMod val="95000"/>
                  </a:schemeClr>
                </a:solidFill>
              </a:rPr>
              <a:t> …</a:t>
            </a:r>
          </a:p>
          <a:p>
            <a:pPr marL="0" indent="0">
              <a:buNone/>
            </a:pPr>
            <a:r>
              <a:rPr lang="en-IN" sz="3200" dirty="0" smtClean="0">
                <a:solidFill>
                  <a:schemeClr val="tx1">
                    <a:lumMod val="95000"/>
                  </a:schemeClr>
                </a:solidFill>
              </a:rPr>
              <a:t>&lt;/</a:t>
            </a:r>
            <a:r>
              <a:rPr lang="en-IN" sz="3200" dirty="0" err="1" smtClean="0">
                <a:solidFill>
                  <a:schemeClr val="tx1">
                    <a:lumMod val="95000"/>
                  </a:schemeClr>
                </a:solidFill>
              </a:rPr>
              <a:t>RelativeLayout</a:t>
            </a:r>
            <a:r>
              <a:rPr lang="en-IN" sz="3200" dirty="0" smtClean="0">
                <a:solidFill>
                  <a:schemeClr val="tx1">
                    <a:lumMod val="95000"/>
                  </a:schemeClr>
                </a:solidFill>
              </a:rPr>
              <a:t>&gt;</a:t>
            </a:r>
            <a:endParaRPr lang="en-IN" sz="3200" dirty="0">
              <a:solidFill>
                <a:schemeClr val="tx1">
                  <a:lumMod val="95000"/>
                </a:schemeClr>
              </a:solidFill>
            </a:endParaRPr>
          </a:p>
        </p:txBody>
      </p:sp>
    </p:spTree>
    <p:extLst>
      <p:ext uri="{BB962C8B-B14F-4D97-AF65-F5344CB8AC3E}">
        <p14:creationId xmlns:p14="http://schemas.microsoft.com/office/powerpoint/2010/main" val="176179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Relative Layout</a:t>
            </a:r>
            <a:endParaRPr lang="en-IN" sz="6600" dirty="0">
              <a:solidFill>
                <a:schemeClr val="tx1">
                  <a:lumMod val="95000"/>
                </a:schemeClr>
              </a:solidFill>
            </a:endParaRPr>
          </a:p>
        </p:txBody>
      </p:sp>
      <p:sp>
        <p:nvSpPr>
          <p:cNvPr id="4" name="Subtitle 2"/>
          <p:cNvSpPr txBox="1">
            <a:spLocks/>
          </p:cNvSpPr>
          <p:nvPr/>
        </p:nvSpPr>
        <p:spPr>
          <a:xfrm>
            <a:off x="4589091"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&lt;</a:t>
            </a:r>
            <a:r>
              <a:rPr lang="en-IN" sz="2400" dirty="0" err="1" smtClean="0">
                <a:solidFill>
                  <a:schemeClr val="tx1">
                    <a:lumMod val="95000"/>
                  </a:schemeClr>
                </a:solidFill>
              </a:rPr>
              <a:t>ListView</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	…</a:t>
            </a:r>
          </a:p>
          <a:p>
            <a:pPr marL="457200" lvl="1" indent="0">
              <a:buNone/>
            </a:pPr>
            <a:r>
              <a:rPr lang="en-IN" sz="2000" dirty="0">
                <a:solidFill>
                  <a:schemeClr val="tx1">
                    <a:lumMod val="95000"/>
                  </a:schemeClr>
                </a:solidFill>
              </a:rPr>
              <a:t> </a:t>
            </a:r>
            <a:r>
              <a:rPr lang="en-IN" sz="2000" dirty="0" smtClean="0">
                <a:solidFill>
                  <a:schemeClr val="tx1">
                    <a:lumMod val="95000"/>
                  </a:schemeClr>
                </a:solidFill>
              </a:rPr>
              <a:t>       </a:t>
            </a:r>
            <a:r>
              <a:rPr lang="en-IN" sz="2000" dirty="0" err="1" smtClean="0">
                <a:solidFill>
                  <a:schemeClr val="tx1">
                    <a:lumMod val="95000"/>
                  </a:schemeClr>
                </a:solidFill>
              </a:rPr>
              <a:t>android:id</a:t>
            </a:r>
            <a:r>
              <a:rPr lang="en-IN" sz="2000" dirty="0" smtClean="0">
                <a:solidFill>
                  <a:schemeClr val="tx1">
                    <a:lumMod val="95000"/>
                  </a:schemeClr>
                </a:solidFill>
              </a:rPr>
              <a:t>=“@+id/</a:t>
            </a:r>
            <a:r>
              <a:rPr lang="en-IN" sz="2000" dirty="0" err="1" smtClean="0">
                <a:solidFill>
                  <a:schemeClr val="tx1">
                    <a:lumMod val="95000"/>
                  </a:schemeClr>
                </a:solidFill>
              </a:rPr>
              <a:t>messageView</a:t>
            </a:r>
            <a:r>
              <a:rPr lang="en-IN" sz="2000" dirty="0" smtClean="0">
                <a:solidFill>
                  <a:schemeClr val="tx1">
                    <a:lumMod val="95000"/>
                  </a:schemeClr>
                </a:solidFill>
              </a:rPr>
              <a:t>”</a:t>
            </a:r>
          </a:p>
          <a:p>
            <a:pPr marL="0" indent="0">
              <a:buNone/>
            </a:pPr>
            <a:r>
              <a:rPr lang="en-IN" sz="2400" dirty="0" smtClean="0">
                <a:solidFill>
                  <a:schemeClr val="tx1">
                    <a:lumMod val="95000"/>
                  </a:schemeClr>
                </a:solidFill>
              </a:rPr>
              <a:t>	…</a:t>
            </a:r>
          </a:p>
          <a:p>
            <a:pPr marL="0" indent="0">
              <a:buNone/>
            </a:pPr>
            <a:r>
              <a:rPr lang="en-IN" sz="2400" dirty="0">
                <a:solidFill>
                  <a:schemeClr val="tx1">
                    <a:lumMod val="95000"/>
                  </a:schemeClr>
                </a:solidFill>
              </a:rPr>
              <a:t> </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  …</a:t>
            </a: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3704413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01495" y="632567"/>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smtClean="0">
                <a:solidFill>
                  <a:schemeClr val="tx1">
                    <a:lumMod val="95000"/>
                  </a:schemeClr>
                </a:solidFill>
              </a:rPr>
              <a:t>Linear Layout</a:t>
            </a:r>
            <a:endParaRPr lang="en-IN" sz="6600" dirty="0">
              <a:solidFill>
                <a:schemeClr val="tx1">
                  <a:lumMod val="95000"/>
                </a:schemeClr>
              </a:solidFill>
            </a:endParaRPr>
          </a:p>
        </p:txBody>
      </p:sp>
      <p:sp>
        <p:nvSpPr>
          <p:cNvPr id="3" name="Subtitle 2"/>
          <p:cNvSpPr txBox="1">
            <a:spLocks/>
          </p:cNvSpPr>
          <p:nvPr/>
        </p:nvSpPr>
        <p:spPr>
          <a:xfrm>
            <a:off x="2367185" y="3265562"/>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smtClean="0">
                <a:solidFill>
                  <a:schemeClr val="tx1">
                    <a:lumMod val="95000"/>
                  </a:schemeClr>
                </a:solidFill>
              </a:rPr>
              <a:t>Aligns all child in a single direction</a:t>
            </a:r>
            <a:endParaRPr lang="en-IN" sz="3200" dirty="0">
              <a:solidFill>
                <a:schemeClr val="tx1">
                  <a:lumMod val="95000"/>
                </a:schemeClr>
              </a:solidFill>
            </a:endParaRPr>
          </a:p>
        </p:txBody>
      </p:sp>
    </p:spTree>
    <p:extLst>
      <p:ext uri="{BB962C8B-B14F-4D97-AF65-F5344CB8AC3E}">
        <p14:creationId xmlns:p14="http://schemas.microsoft.com/office/powerpoint/2010/main" val="560401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3474961" y="112822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endParaRPr lang="en-IN" sz="2400" dirty="0" smtClean="0">
              <a:solidFill>
                <a:schemeClr val="tx1">
                  <a:lumMod val="95000"/>
                </a:schemeClr>
              </a:solidFill>
            </a:endParaRP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endParaRPr lang="en-IN" sz="2400" dirty="0" smtClean="0">
              <a:solidFill>
                <a:schemeClr val="tx1">
                  <a:lumMod val="95000"/>
                </a:schemeClr>
              </a:solidFill>
            </a:endParaRP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android:orientation</a:t>
            </a:r>
            <a:r>
              <a:rPr lang="en-IN" sz="2400" dirty="0" smtClean="0">
                <a:solidFill>
                  <a:schemeClr val="tx1">
                    <a:lumMod val="95000"/>
                  </a:schemeClr>
                </a:solidFill>
              </a:rPr>
              <a:t>: “horizontal”&gt;</a:t>
            </a:r>
          </a:p>
          <a:p>
            <a:pPr marL="0" indent="0">
              <a:buNone/>
            </a:pPr>
            <a:r>
              <a:rPr lang="en-IN" sz="2400" dirty="0">
                <a:solidFill>
                  <a:schemeClr val="tx1">
                    <a:lumMod val="95000"/>
                  </a:schemeClr>
                </a:solidFill>
              </a:rPr>
              <a:t>	</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&lt;/</a:t>
            </a:r>
            <a:r>
              <a:rPr lang="en-IN" sz="2400" dirty="0" err="1" smtClean="0">
                <a:solidFill>
                  <a:schemeClr val="tx1">
                    <a:lumMod val="95000"/>
                  </a:schemeClr>
                </a:solidFill>
              </a:rPr>
              <a:t>LinearLayout</a:t>
            </a:r>
            <a:r>
              <a:rPr lang="en-IN" sz="2400" dirty="0" smtClean="0">
                <a:solidFill>
                  <a:schemeClr val="tx1">
                    <a:lumMod val="95000"/>
                  </a:schemeClr>
                </a:solidFill>
              </a:rPr>
              <a:t> /&gt;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a:p>
            <a:pPr marL="0" indent="0">
              <a:buNone/>
            </a:pPr>
            <a:r>
              <a:rPr lang="en-IN" sz="2400" dirty="0" smtClean="0">
                <a:solidFill>
                  <a:schemeClr val="tx1">
                    <a:lumMod val="95000"/>
                  </a:schemeClr>
                </a:solidFill>
              </a:rPr>
              <a:t>&lt;/</a:t>
            </a:r>
            <a:r>
              <a:rPr lang="en-IN" sz="2400" dirty="0" err="1" smtClean="0">
                <a:solidFill>
                  <a:schemeClr val="tx1">
                    <a:lumMod val="95000"/>
                  </a:schemeClr>
                </a:solidFill>
              </a:rPr>
              <a:t>RelativeLayout</a:t>
            </a:r>
            <a:r>
              <a:rPr lang="en-IN" sz="2400" dirty="0" smtClean="0">
                <a:solidFill>
                  <a:schemeClr val="tx1">
                    <a:lumMod val="95000"/>
                  </a:schemeClr>
                </a:solidFill>
              </a:rPr>
              <a:t>&gt;</a:t>
            </a:r>
            <a:endParaRPr lang="en-IN" sz="2400" dirty="0">
              <a:solidFill>
                <a:schemeClr val="tx1">
                  <a:lumMod val="95000"/>
                </a:schemeClr>
              </a:solidFill>
            </a:endParaRPr>
          </a:p>
        </p:txBody>
      </p:sp>
    </p:spTree>
    <p:extLst>
      <p:ext uri="{BB962C8B-B14F-4D97-AF65-F5344CB8AC3E}">
        <p14:creationId xmlns:p14="http://schemas.microsoft.com/office/powerpoint/2010/main" val="698275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42430" y="63617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4645735" y="85048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endParaRPr lang="en-IN" sz="2000" dirty="0" smtClean="0">
              <a:solidFill>
                <a:schemeClr val="tx1">
                  <a:lumMod val="95000"/>
                </a:schemeClr>
              </a:solidFill>
            </a:endParaRPr>
          </a:p>
          <a:p>
            <a:pPr marL="0" indent="0">
              <a:buNone/>
            </a:pP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EditText</a:t>
            </a:r>
            <a:endParaRPr lang="en-IN" sz="2000" dirty="0" smtClean="0">
              <a:solidFill>
                <a:schemeClr val="tx1">
                  <a:lumMod val="95000"/>
                </a:schemeClr>
              </a:solidFill>
            </a:endParaRP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&lt;Button</a:t>
            </a:r>
            <a:endParaRPr lang="en-IN" sz="2000" dirty="0">
              <a:solidFill>
                <a:schemeClr val="tx1">
                  <a:lumMod val="95000"/>
                </a:schemeClr>
              </a:solidFill>
            </a:endParaRP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a:t>
            </a:r>
            <a:r>
              <a:rPr lang="en-IN" sz="2000" dirty="0" smtClean="0">
                <a:solidFill>
                  <a:schemeClr val="tx1">
                    <a:lumMod val="95000"/>
                  </a:schemeClr>
                </a:solidFill>
              </a:rPr>
              <a:t>/&gt;</a:t>
            </a:r>
          </a:p>
          <a:p>
            <a:pPr marL="0" indent="0">
              <a:buNone/>
            </a:pPr>
            <a:r>
              <a:rPr lang="en-IN" sz="2000" dirty="0">
                <a:solidFill>
                  <a:schemeClr val="tx1">
                    <a:lumMod val="95000"/>
                  </a:schemeClr>
                </a:solidFill>
              </a:rPr>
              <a:t>	</a:t>
            </a:r>
            <a:r>
              <a:rPr lang="en-IN" sz="2000" dirty="0" smtClean="0">
                <a:solidFill>
                  <a:schemeClr val="tx1">
                    <a:lumMod val="95000"/>
                  </a:schemeClr>
                </a:solidFill>
              </a:rPr>
              <a:t>…</a:t>
            </a:r>
          </a:p>
          <a:p>
            <a:pPr marL="0" indent="0">
              <a:buNone/>
            </a:pPr>
            <a:r>
              <a:rPr lang="en-IN" sz="2000" dirty="0">
                <a:solidFill>
                  <a:schemeClr val="tx1">
                    <a:lumMod val="95000"/>
                  </a:schemeClr>
                </a:solidFill>
              </a:rPr>
              <a:t>	</a:t>
            </a:r>
            <a:r>
              <a:rPr lang="en-IN" sz="2000" dirty="0" smtClean="0">
                <a:solidFill>
                  <a:schemeClr val="tx1">
                    <a:lumMod val="95000"/>
                  </a:schemeClr>
                </a:solidFill>
              </a:rPr>
              <a:t>&lt;/</a:t>
            </a:r>
            <a:r>
              <a:rPr lang="en-IN" sz="2000" dirty="0" err="1" smtClean="0">
                <a:solidFill>
                  <a:schemeClr val="tx1">
                    <a:lumMod val="95000"/>
                  </a:schemeClr>
                </a:solidFill>
              </a:rPr>
              <a:t>LinearLayout</a:t>
            </a:r>
            <a:r>
              <a:rPr lang="en-IN" sz="2000" dirty="0" smtClean="0">
                <a:solidFill>
                  <a:schemeClr val="tx1">
                    <a:lumMod val="95000"/>
                  </a:schemeClr>
                </a:solidFill>
              </a:rPr>
              <a:t> /&gt;</a:t>
            </a:r>
          </a:p>
          <a:p>
            <a:pPr marL="0" indent="0">
              <a:buNone/>
            </a:pPr>
            <a:r>
              <a:rPr lang="en-IN" sz="2000" dirty="0" smtClean="0">
                <a:solidFill>
                  <a:schemeClr val="tx1">
                    <a:lumMod val="95000"/>
                  </a:schemeClr>
                </a:solidFill>
              </a:rPr>
              <a:t>…</a:t>
            </a:r>
            <a:endParaRPr lang="en-IN" sz="2000" dirty="0">
              <a:solidFill>
                <a:schemeClr val="tx1">
                  <a:lumMod val="95000"/>
                </a:schemeClr>
              </a:solidFill>
            </a:endParaRPr>
          </a:p>
          <a:p>
            <a:pPr marL="0" indent="0">
              <a:buNone/>
            </a:pPr>
            <a:r>
              <a:rPr lang="en-IN" sz="2000" dirty="0" smtClean="0">
                <a:solidFill>
                  <a:schemeClr val="tx1">
                    <a:lumMod val="95000"/>
                  </a:schemeClr>
                </a:solidFill>
              </a:rPr>
              <a:t>&lt;/</a:t>
            </a:r>
            <a:r>
              <a:rPr lang="en-IN" sz="2000" dirty="0" err="1" smtClean="0">
                <a:solidFill>
                  <a:schemeClr val="tx1">
                    <a:lumMod val="95000"/>
                  </a:schemeClr>
                </a:solidFill>
              </a:rPr>
              <a:t>RelativeLayout</a:t>
            </a:r>
            <a:r>
              <a:rPr lang="en-IN" sz="2000" dirty="0" smtClean="0">
                <a:solidFill>
                  <a:schemeClr val="tx1">
                    <a:lumMod val="95000"/>
                  </a:schemeClr>
                </a:solidFill>
              </a:rPr>
              <a:t>&gt;</a:t>
            </a:r>
            <a:endParaRPr lang="en-IN" sz="2000" dirty="0">
              <a:solidFill>
                <a:schemeClr val="tx1">
                  <a:lumMod val="95000"/>
                </a:schemeClr>
              </a:solidFill>
            </a:endParaRPr>
          </a:p>
        </p:txBody>
      </p:sp>
    </p:spTree>
    <p:extLst>
      <p:ext uri="{BB962C8B-B14F-4D97-AF65-F5344CB8AC3E}">
        <p14:creationId xmlns:p14="http://schemas.microsoft.com/office/powerpoint/2010/main" val="3497391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082138" y="51653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Result</a:t>
            </a:r>
            <a:endParaRPr lang="en-IN" sz="6600" dirty="0">
              <a:solidFill>
                <a:schemeClr val="tx1">
                  <a:lumMod val="95000"/>
                </a:schemeClr>
              </a:solidFill>
            </a:endParaRPr>
          </a:p>
        </p:txBody>
      </p:sp>
      <p:pic>
        <p:nvPicPr>
          <p:cNvPr id="6" name="Picture 5"/>
          <p:cNvPicPr>
            <a:picLocks noChangeAspect="1"/>
          </p:cNvPicPr>
          <p:nvPr/>
        </p:nvPicPr>
        <p:blipFill>
          <a:blip r:embed="rId2"/>
          <a:stretch>
            <a:fillRect/>
          </a:stretch>
        </p:blipFill>
        <p:spPr>
          <a:xfrm>
            <a:off x="4938278" y="662477"/>
            <a:ext cx="3107532" cy="5524500"/>
          </a:xfrm>
          <a:prstGeom prst="rect">
            <a:avLst/>
          </a:prstGeom>
        </p:spPr>
      </p:pic>
    </p:spTree>
    <p:extLst>
      <p:ext uri="{BB962C8B-B14F-4D97-AF65-F5344CB8AC3E}">
        <p14:creationId xmlns:p14="http://schemas.microsoft.com/office/powerpoint/2010/main" val="4901831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188443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smtClean="0">
                <a:solidFill>
                  <a:schemeClr val="tx1">
                    <a:lumMod val="95000"/>
                  </a:schemeClr>
                </a:solidFill>
              </a:rPr>
              <a:t>3.2 Sending Messages</a:t>
            </a:r>
            <a:endParaRPr lang="en-IN" sz="6600" dirty="0">
              <a:solidFill>
                <a:schemeClr val="tx1">
                  <a:lumMod val="95000"/>
                </a:schemeClr>
              </a:solidFill>
            </a:endParaRPr>
          </a:p>
        </p:txBody>
      </p:sp>
    </p:spTree>
    <p:extLst>
      <p:ext uri="{BB962C8B-B14F-4D97-AF65-F5344CB8AC3E}">
        <p14:creationId xmlns:p14="http://schemas.microsoft.com/office/powerpoint/2010/main" val="576892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67490" y="2641200"/>
            <a:ext cx="8762999" cy="3007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p>
        </p:txBody>
      </p:sp>
      <p:sp>
        <p:nvSpPr>
          <p:cNvPr id="5" name="Subtitle 2"/>
          <p:cNvSpPr txBox="1">
            <a:spLocks/>
          </p:cNvSpPr>
          <p:nvPr/>
        </p:nvSpPr>
        <p:spPr>
          <a:xfrm>
            <a:off x="1742807" y="666751"/>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err="1" smtClean="0">
                <a:solidFill>
                  <a:schemeClr val="tx1">
                    <a:lumMod val="95000"/>
                  </a:schemeClr>
                </a:solidFill>
              </a:rPr>
              <a:t>ChatMessage</a:t>
            </a:r>
            <a:endParaRPr lang="en-IN" sz="6600" dirty="0">
              <a:solidFill>
                <a:schemeClr val="tx1">
                  <a:lumMod val="95000"/>
                </a:schemeClr>
              </a:solidFill>
            </a:endParaRPr>
          </a:p>
        </p:txBody>
      </p:sp>
      <p:sp>
        <p:nvSpPr>
          <p:cNvPr id="2" name="TextBox 1"/>
          <p:cNvSpPr txBox="1"/>
          <p:nvPr/>
        </p:nvSpPr>
        <p:spPr>
          <a:xfrm>
            <a:off x="1967490" y="1905712"/>
            <a:ext cx="6441572" cy="923330"/>
          </a:xfrm>
          <a:prstGeom prst="rect">
            <a:avLst/>
          </a:prstGeom>
          <a:noFill/>
        </p:spPr>
        <p:txBody>
          <a:bodyPr wrap="square" rtlCol="0">
            <a:spAutoFit/>
          </a:bodyPr>
          <a:lstStyle/>
          <a:p>
            <a:pPr marL="285750" indent="-285750">
              <a:buFontTx/>
              <a:buChar char="-"/>
            </a:pPr>
            <a:r>
              <a:rPr lang="en-IN" dirty="0" smtClean="0"/>
              <a:t>Message (String)</a:t>
            </a:r>
          </a:p>
          <a:p>
            <a:pPr marL="285750" indent="-285750">
              <a:buFontTx/>
              <a:buChar char="-"/>
            </a:pPr>
            <a:r>
              <a:rPr lang="en-IN" dirty="0" smtClean="0"/>
              <a:t>Sender (String)</a:t>
            </a:r>
          </a:p>
          <a:p>
            <a:pPr marL="285750" indent="-285750">
              <a:buFontTx/>
              <a:buChar char="-"/>
            </a:pPr>
            <a:r>
              <a:rPr lang="en-IN" dirty="0" smtClean="0"/>
              <a:t>Date </a:t>
            </a:r>
            <a:r>
              <a:rPr lang="en-IN" smtClean="0"/>
              <a:t>and time</a:t>
            </a:r>
            <a:endParaRPr lang="en-IN"/>
          </a:p>
        </p:txBody>
      </p:sp>
    </p:spTree>
    <p:extLst>
      <p:ext uri="{BB962C8B-B14F-4D97-AF65-F5344CB8AC3E}">
        <p14:creationId xmlns:p14="http://schemas.microsoft.com/office/powerpoint/2010/main" val="3289588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smtClean="0"/>
              <a:t>3. Android implementation</a:t>
            </a:r>
            <a:endParaRPr lang="en-IN" dirty="0"/>
          </a:p>
        </p:txBody>
      </p:sp>
      <p:sp>
        <p:nvSpPr>
          <p:cNvPr id="5" name="Subtitle 2"/>
          <p:cNvSpPr txBox="1">
            <a:spLocks/>
          </p:cNvSpPr>
          <p:nvPr/>
        </p:nvSpPr>
        <p:spPr>
          <a:xfrm>
            <a:off x="2538101" y="3093758"/>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err="1" smtClean="0">
                <a:solidFill>
                  <a:schemeClr val="tx1">
                    <a:lumMod val="95000"/>
                  </a:schemeClr>
                </a:solidFill>
              </a:rPr>
              <a:t>Button.OnClickListener</a:t>
            </a:r>
            <a:endParaRPr lang="en-IN" sz="6600" dirty="0">
              <a:solidFill>
                <a:schemeClr val="tx1">
                  <a:lumMod val="95000"/>
                </a:schemeClr>
              </a:solidFill>
            </a:endParaRPr>
          </a:p>
        </p:txBody>
      </p:sp>
    </p:spTree>
    <p:extLst>
      <p:ext uri="{BB962C8B-B14F-4D97-AF65-F5344CB8AC3E}">
        <p14:creationId xmlns:p14="http://schemas.microsoft.com/office/powerpoint/2010/main" val="10472183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Button.OnClickListener</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onClick</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String message = </a:t>
            </a:r>
            <a:r>
              <a:rPr lang="en-IN" sz="2400" dirty="0" err="1" smtClean="0">
                <a:solidFill>
                  <a:schemeClr val="tx1">
                    <a:lumMod val="95000"/>
                  </a:schemeClr>
                </a:solidFill>
              </a:rPr>
              <a:t>mEditText.getText</a:t>
            </a:r>
            <a:r>
              <a:rPr lang="en-IN" sz="2400" dirty="0" smtClean="0">
                <a:solidFill>
                  <a:schemeClr val="tx1">
                    <a:lumMod val="95000"/>
                  </a:schemeClr>
                </a:solidFill>
              </a:rPr>
              <a:t>().</a:t>
            </a:r>
            <a:r>
              <a:rPr lang="en-IN" sz="2400" dirty="0" err="1" smtClean="0">
                <a:solidFill>
                  <a:schemeClr val="tx1">
                    <a:lumMod val="95000"/>
                  </a:schemeClr>
                </a:solidFill>
              </a:rPr>
              <a:t>toString</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sendMessage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mEditText.setText</a:t>
            </a:r>
            <a:r>
              <a:rPr lang="en-IN" sz="2400" dirty="0" smtClean="0">
                <a:solidFill>
                  <a:schemeClr val="tx1">
                    <a:lumMod val="95000"/>
                  </a:schemeClr>
                </a:solidFill>
              </a:rPr>
              <a:t>(“”);</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566061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smtClean="0">
                <a:solidFill>
                  <a:schemeClr val="tx1">
                    <a:lumMod val="95000"/>
                  </a:schemeClr>
                </a:solidFill>
              </a:rPr>
              <a:t>sendMessage</a:t>
            </a:r>
            <a:r>
              <a:rPr lang="en-IN" sz="4800" dirty="0" smtClean="0">
                <a:solidFill>
                  <a:schemeClr val="tx1">
                    <a:lumMod val="95000"/>
                  </a:schemeClr>
                </a:solidFill>
              </a:rPr>
              <a:t>(String)</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void </a:t>
            </a:r>
            <a:r>
              <a:rPr lang="en-IN" sz="2400" dirty="0" err="1" smtClean="0">
                <a:solidFill>
                  <a:schemeClr val="tx1">
                    <a:lumMod val="95000"/>
                  </a:schemeClr>
                </a:solidFill>
              </a:rPr>
              <a:t>sendMessage</a:t>
            </a:r>
            <a:r>
              <a:rPr lang="en-IN" sz="2400" dirty="0" smtClean="0">
                <a:solidFill>
                  <a:schemeClr val="tx1">
                    <a:lumMod val="95000"/>
                  </a:schemeClr>
                </a:solidFill>
              </a:rPr>
              <a:t>(String message)</a:t>
            </a:r>
          </a:p>
          <a:p>
            <a:pPr marL="0" indent="0">
              <a:buNone/>
            </a:pP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(message);</a:t>
            </a:r>
          </a:p>
          <a:p>
            <a:pPr marL="0" indent="0">
              <a:buNone/>
            </a:pPr>
            <a:r>
              <a:rPr lang="en-IN" sz="2400" dirty="0">
                <a:solidFill>
                  <a:schemeClr val="tx1">
                    <a:lumMod val="95000"/>
                  </a:schemeClr>
                </a:solidFill>
              </a:rPr>
              <a:t>	</a:t>
            </a: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p>
          <a:p>
            <a:pPr marL="0" indent="0">
              <a:buNone/>
            </a:pPr>
            <a:r>
              <a:rPr lang="en-IN" sz="2400" dirty="0">
                <a:solidFill>
                  <a:schemeClr val="tx1">
                    <a:lumMod val="95000"/>
                  </a:schemeClr>
                </a:solidFill>
              </a:rPr>
              <a:t>	</a:t>
            </a:r>
            <a:r>
              <a:rPr lang="en-IN" sz="2400" dirty="0" smtClean="0">
                <a:solidFill>
                  <a:schemeClr val="tx1">
                    <a:lumMod val="95000"/>
                  </a:schemeClr>
                </a:solidFill>
              </a:rPr>
              <a:t>// respond to “message”</a:t>
            </a:r>
          </a:p>
          <a:p>
            <a:pPr marL="0" indent="0">
              <a:buNone/>
            </a:pP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1493095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smtClean="0">
                <a:solidFill>
                  <a:schemeClr val="tx1">
                    <a:lumMod val="95000"/>
                  </a:schemeClr>
                </a:solidFill>
              </a:rPr>
              <a:t>Bot </a:t>
            </a:r>
            <a:r>
              <a:rPr lang="en-IN" sz="2400" dirty="0" err="1" smtClean="0">
                <a:solidFill>
                  <a:schemeClr val="tx1">
                    <a:lumMod val="95000"/>
                  </a:schemeClr>
                </a:solidFill>
              </a:rPr>
              <a:t>bot</a:t>
            </a:r>
            <a:r>
              <a:rPr lang="en-IN" sz="2400" dirty="0" smtClean="0">
                <a:solidFill>
                  <a:schemeClr val="tx1">
                    <a:lumMod val="95000"/>
                  </a:schemeClr>
                </a:solidFill>
              </a:rPr>
              <a:t> = new Bot();</a:t>
            </a:r>
          </a:p>
          <a:p>
            <a:pPr marL="0" indent="0">
              <a:buNone/>
            </a:pPr>
            <a:endParaRPr lang="en-IN" sz="2400" dirty="0">
              <a:solidFill>
                <a:schemeClr val="tx1">
                  <a:lumMod val="95000"/>
                </a:schemeClr>
              </a:solidFill>
            </a:endParaRPr>
          </a:p>
          <a:p>
            <a:pPr marL="0" indent="0">
              <a:buNone/>
            </a:pPr>
            <a:r>
              <a:rPr lang="en-IN" sz="2400" dirty="0" smtClean="0">
                <a:solidFill>
                  <a:schemeClr val="tx1">
                    <a:lumMod val="95000"/>
                  </a:schemeClr>
                </a:solidFill>
              </a:rPr>
              <a:t>String response = </a:t>
            </a:r>
            <a:r>
              <a:rPr lang="en-IN" sz="2400" dirty="0" err="1" smtClean="0">
                <a:solidFill>
                  <a:schemeClr val="tx1">
                    <a:lumMod val="95000"/>
                  </a:schemeClr>
                </a:solidFill>
              </a:rPr>
              <a:t>bot.multiSentenceResponse</a:t>
            </a:r>
            <a:r>
              <a:rPr lang="en-IN" sz="2400" dirty="0" smtClean="0">
                <a:solidFill>
                  <a:schemeClr val="tx1">
                    <a:lumMod val="95000"/>
                  </a:schemeClr>
                </a:solidFill>
              </a:rPr>
              <a:t>(message);</a:t>
            </a:r>
            <a:endParaRPr lang="en-IN" sz="2400" dirty="0">
              <a:solidFill>
                <a:schemeClr val="tx1">
                  <a:lumMod val="95000"/>
                </a:schemeClr>
              </a:solidFill>
            </a:endParaRPr>
          </a:p>
        </p:txBody>
      </p:sp>
    </p:spTree>
    <p:extLst>
      <p:ext uri="{BB962C8B-B14F-4D97-AF65-F5344CB8AC3E}">
        <p14:creationId xmlns:p14="http://schemas.microsoft.com/office/powerpoint/2010/main" val="1672752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Bot response</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err="1" smtClean="0">
                <a:solidFill>
                  <a:schemeClr val="tx1">
                    <a:lumMod val="95000"/>
                  </a:schemeClr>
                </a:solidFill>
              </a:rPr>
              <a:t>ChatMessage</a:t>
            </a:r>
            <a:r>
              <a:rPr lang="en-IN" sz="2400" dirty="0" smtClean="0">
                <a:solidFill>
                  <a:schemeClr val="tx1">
                    <a:lumMod val="95000"/>
                  </a:schemeClr>
                </a:solidFill>
              </a:rPr>
              <a:t> </a:t>
            </a:r>
            <a:r>
              <a:rPr lang="en-IN" sz="2400" dirty="0" err="1" smtClean="0">
                <a:solidFill>
                  <a:schemeClr val="tx1">
                    <a:lumMod val="95000"/>
                  </a:schemeClr>
                </a:solidFill>
              </a:rPr>
              <a:t>chatMessage</a:t>
            </a:r>
            <a:r>
              <a:rPr lang="en-IN" sz="2400" dirty="0" smtClean="0">
                <a:solidFill>
                  <a:schemeClr val="tx1">
                    <a:lumMod val="95000"/>
                  </a:schemeClr>
                </a:solidFill>
              </a:rPr>
              <a:t> = new </a:t>
            </a:r>
            <a:r>
              <a:rPr lang="en-IN" sz="2400" dirty="0" err="1" smtClean="0">
                <a:solidFill>
                  <a:schemeClr val="tx1">
                    <a:lumMod val="95000"/>
                  </a:schemeClr>
                </a:solidFill>
              </a:rPr>
              <a:t>ChatMessage</a:t>
            </a:r>
            <a:r>
              <a:rPr lang="en-IN" sz="2400" dirty="0" smtClean="0">
                <a:solidFill>
                  <a:schemeClr val="tx1">
                    <a:lumMod val="95000"/>
                  </a:schemeClr>
                </a:solidFill>
              </a:rPr>
              <a:t>(response);</a:t>
            </a:r>
          </a:p>
          <a:p>
            <a:pPr marL="0" indent="0">
              <a:buNone/>
            </a:pPr>
            <a:endParaRPr lang="en-IN" sz="2400" dirty="0">
              <a:solidFill>
                <a:schemeClr val="tx1">
                  <a:lumMod val="95000"/>
                </a:schemeClr>
              </a:solidFill>
            </a:endParaRPr>
          </a:p>
          <a:p>
            <a:pPr marL="0" indent="0">
              <a:buNone/>
            </a:pPr>
            <a:r>
              <a:rPr lang="en-IN" sz="2400" dirty="0" err="1" smtClean="0">
                <a:solidFill>
                  <a:schemeClr val="tx1">
                    <a:lumMod val="95000"/>
                  </a:schemeClr>
                </a:solidFill>
              </a:rPr>
              <a:t>mAdapter.add</a:t>
            </a:r>
            <a:r>
              <a:rPr lang="en-IN" sz="2400" dirty="0" smtClean="0">
                <a:solidFill>
                  <a:schemeClr val="tx1">
                    <a:lumMod val="95000"/>
                  </a:schemeClr>
                </a:solidFill>
              </a:rPr>
              <a:t>(</a:t>
            </a:r>
            <a:r>
              <a:rPr lang="en-IN" sz="2400" dirty="0" err="1" smtClean="0">
                <a:solidFill>
                  <a:schemeClr val="tx1">
                    <a:lumMod val="95000"/>
                  </a:schemeClr>
                </a:solidFill>
              </a:rPr>
              <a:t>chatMessage</a:t>
            </a:r>
            <a:r>
              <a:rPr lang="en-IN" sz="2400" dirty="0" smtClean="0">
                <a:solidFill>
                  <a:schemeClr val="tx1">
                    <a:lumMod val="95000"/>
                  </a:schemeClr>
                </a:solidFill>
              </a:rPr>
              <a:t>);</a:t>
            </a:r>
            <a:endParaRPr lang="en-IN" sz="2400" dirty="0">
              <a:solidFill>
                <a:schemeClr val="tx1">
                  <a:lumMod val="95000"/>
                </a:schemeClr>
              </a:solidFill>
            </a:endParaRPr>
          </a:p>
        </p:txBody>
      </p:sp>
    </p:spTree>
    <p:extLst>
      <p:ext uri="{BB962C8B-B14F-4D97-AF65-F5344CB8AC3E}">
        <p14:creationId xmlns:p14="http://schemas.microsoft.com/office/powerpoint/2010/main" val="42005233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smtClean="0">
                <a:solidFill>
                  <a:schemeClr val="tx1">
                    <a:lumMod val="95000"/>
                  </a:schemeClr>
                </a:solidFill>
              </a:rPr>
              <a:t>Chat History</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IN" sz="2400" dirty="0" smtClean="0">
                <a:solidFill>
                  <a:schemeClr val="tx1">
                    <a:lumMod val="95000"/>
                  </a:schemeClr>
                </a:solidFill>
              </a:rPr>
              <a:t>Storing </a:t>
            </a:r>
            <a:r>
              <a:rPr lang="en-IN" sz="2400" dirty="0" err="1" smtClean="0">
                <a:solidFill>
                  <a:schemeClr val="tx1">
                    <a:lumMod val="95000"/>
                  </a:schemeClr>
                </a:solidFill>
              </a:rPr>
              <a:t>ChatMessage</a:t>
            </a:r>
            <a:r>
              <a:rPr lang="en-IN" sz="2400" dirty="0" smtClean="0">
                <a:solidFill>
                  <a:schemeClr val="tx1">
                    <a:lumMod val="95000"/>
                  </a:schemeClr>
                </a:solidFill>
              </a:rPr>
              <a:t> Adapter in a File</a:t>
            </a:r>
          </a:p>
          <a:p>
            <a:pPr marL="457200" indent="-457200">
              <a:buAutoNum type="arabicPeriod"/>
            </a:pPr>
            <a:r>
              <a:rPr lang="en-IN" sz="2400" dirty="0" smtClean="0">
                <a:solidFill>
                  <a:schemeClr val="tx1">
                    <a:lumMod val="95000"/>
                  </a:schemeClr>
                </a:solidFill>
              </a:rPr>
              <a:t>Use a database</a:t>
            </a:r>
            <a:endParaRPr lang="en-IN" sz="2400" dirty="0">
              <a:solidFill>
                <a:schemeClr val="tx1">
                  <a:lumMod val="95000"/>
                </a:schemeClr>
              </a:solidFill>
            </a:endParaRPr>
          </a:p>
        </p:txBody>
      </p:sp>
    </p:spTree>
    <p:extLst>
      <p:ext uri="{BB962C8B-B14F-4D97-AF65-F5344CB8AC3E}">
        <p14:creationId xmlns:p14="http://schemas.microsoft.com/office/powerpoint/2010/main" val="25097560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a16="http://schemas.microsoft.com/office/drawing/2014/main" xmlns=""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xmlns:lc="http://schemas.openxmlformats.org/drawingml/2006/lockedCanvas" id="{C60B34E3-731B-4F1F-B125-2A24F2289954}"/>
              </a:ext>
            </a:extLst>
          </p:cNvPr>
          <p:cNvSpPr>
            <a:spLocks noGrp="1"/>
          </p:cNvSpPr>
          <p:nvPr/>
        </p:nvSpPr>
        <p:spPr>
          <a:xfrm>
            <a:off x="838200" y="362244"/>
            <a:ext cx="10515600" cy="6133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5000" dirty="0"/>
              <a:t>Importance of documentation</a:t>
            </a:r>
            <a:endParaRPr lang="en-IN" sz="3000" dirty="0"/>
          </a:p>
          <a:p>
            <a:pPr algn="ctr">
              <a:buFont typeface="Wingdings" panose="05000000000000000000" pitchFamily="2" charset="2"/>
              <a:buChar char="q"/>
            </a:pPr>
            <a:endParaRPr lang="en-IN" dirty="0"/>
          </a:p>
          <a:p>
            <a:pPr algn="ctr">
              <a:buFont typeface="Wingdings" panose="05000000000000000000" pitchFamily="2" charset="2"/>
              <a:buChar char="q"/>
            </a:pPr>
            <a:r>
              <a:rPr lang="en-IN" dirty="0"/>
              <a:t> For developer :</a:t>
            </a:r>
          </a:p>
          <a:p>
            <a:pPr algn="ctr">
              <a:buFont typeface="Courier New" panose="02070309020205020404" pitchFamily="49" charset="0"/>
              <a:buChar char="o"/>
            </a:pPr>
            <a:r>
              <a:rPr lang="en-IN" sz="2500" dirty="0"/>
              <a:t>Keeps track of the how and what of the development process.</a:t>
            </a:r>
          </a:p>
          <a:p>
            <a:pPr algn="ctr">
              <a:buFont typeface="Courier New" panose="02070309020205020404" pitchFamily="49" charset="0"/>
              <a:buChar char="o"/>
            </a:pPr>
            <a:r>
              <a:rPr lang="en-IN" sz="2500" dirty="0"/>
              <a:t>Provides the contributing guidelines and environment setup for the project .  </a:t>
            </a:r>
          </a:p>
          <a:p>
            <a:pPr marL="0" indent="0" algn="ctr">
              <a:buNone/>
            </a:pPr>
            <a:endParaRPr lang="en-IN" sz="2500" dirty="0"/>
          </a:p>
          <a:p>
            <a:pPr algn="ctr">
              <a:buFont typeface="Wingdings" panose="05000000000000000000" pitchFamily="2" charset="2"/>
              <a:buChar char="q"/>
            </a:pPr>
            <a:r>
              <a:rPr lang="en-IN" dirty="0"/>
              <a:t>For user : </a:t>
            </a:r>
          </a:p>
          <a:p>
            <a:pPr marL="0" indent="0" algn="ctr">
              <a:buNone/>
            </a:pPr>
            <a:r>
              <a:rPr lang="en-IN" sz="2500" dirty="0"/>
              <a:t>To know about the project :</a:t>
            </a:r>
          </a:p>
          <a:p>
            <a:pPr algn="ctr">
              <a:buFont typeface="Courier New" panose="02070309020205020404" pitchFamily="49" charset="0"/>
              <a:buChar char="o"/>
            </a:pPr>
            <a:r>
              <a:rPr lang="en-IN" sz="2500" dirty="0"/>
              <a:t>The problems it addresses and the solution it provides</a:t>
            </a:r>
          </a:p>
          <a:p>
            <a:pPr algn="ctr">
              <a:buFont typeface="Courier New" panose="02070309020205020404" pitchFamily="49" charset="0"/>
              <a:buChar char="o"/>
            </a:pPr>
            <a:r>
              <a:rPr lang="en-IN" sz="2500" dirty="0"/>
              <a:t>Future scope of the project </a:t>
            </a:r>
          </a:p>
          <a:p>
            <a:pPr algn="ctr">
              <a:buFont typeface="Courier New" panose="02070309020205020404" pitchFamily="49" charset="0"/>
              <a:buChar char="o"/>
            </a:pPr>
            <a:r>
              <a:rPr lang="en-IN" sz="2500" dirty="0"/>
              <a:t>Release details</a:t>
            </a:r>
          </a:p>
          <a:p>
            <a:pPr marL="0" indent="0" algn="ctr">
              <a:buNone/>
            </a:pPr>
            <a:endParaRPr lang="en-IN" dirty="0"/>
          </a:p>
        </p:txBody>
      </p:sp>
    </p:spTree>
    <p:extLst>
      <p:ext uri="{BB962C8B-B14F-4D97-AF65-F5344CB8AC3E}">
        <p14:creationId xmlns:p14="http://schemas.microsoft.com/office/powerpoint/2010/main" val="2894855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xmlns:lc="http://schemas.openxmlformats.org/drawingml/2006/lockedCanvas" id="{D289A83F-DA78-4A0B-881B-A6BD916D9562}"/>
              </a:ext>
            </a:extLst>
          </p:cNvPr>
          <p:cNvSpPr>
            <a:spLocks noGrp="1"/>
          </p:cNvSpPr>
          <p:nvPr/>
        </p:nvSpPr>
        <p:spPr>
          <a:xfrm>
            <a:off x="838200" y="523081"/>
            <a:ext cx="10515600" cy="581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600" dirty="0"/>
              <a:t>Sphinx is a tool that makes it easy to create intelligent and beautiful documentation.</a:t>
            </a:r>
          </a:p>
          <a:p>
            <a:pPr marL="0" indent="0" algn="ctr">
              <a:buNone/>
            </a:pPr>
            <a:endParaRPr lang="en-IN" sz="3600" dirty="0"/>
          </a:p>
          <a:p>
            <a:pPr marL="0" indent="0" algn="ctr">
              <a:buNone/>
            </a:pPr>
            <a:endParaRPr lang="en-IN" sz="3600" dirty="0"/>
          </a:p>
          <a:p>
            <a:pPr marL="0" indent="0" algn="ctr">
              <a:buNone/>
            </a:pPr>
            <a:endParaRPr lang="en-IN" sz="3600" dirty="0"/>
          </a:p>
          <a:p>
            <a:pPr algn="ctr">
              <a:buFont typeface="Wingdings" panose="05000000000000000000" pitchFamily="2" charset="2"/>
              <a:buChar char="q"/>
            </a:pPr>
            <a:r>
              <a:rPr lang="en-IN" sz="3000" dirty="0"/>
              <a:t>Features</a:t>
            </a:r>
          </a:p>
          <a:p>
            <a:pPr>
              <a:buFont typeface="Courier New" panose="02070309020205020404" pitchFamily="49" charset="0"/>
              <a:buChar char="o"/>
            </a:pPr>
            <a:r>
              <a:rPr lang="en-IN" sz="2400" dirty="0"/>
              <a:t>Sphinx converts </a:t>
            </a:r>
            <a:r>
              <a:rPr lang="en-IN" sz="2400" dirty="0" err="1"/>
              <a:t>reStructuredText</a:t>
            </a:r>
            <a:r>
              <a:rPr lang="en-IN" sz="2400" dirty="0"/>
              <a:t> (.</a:t>
            </a:r>
            <a:r>
              <a:rPr lang="en-IN" sz="2400" dirty="0" err="1"/>
              <a:t>rst</a:t>
            </a:r>
            <a:r>
              <a:rPr lang="en-IN" sz="2400" dirty="0"/>
              <a:t>) files into HTML(for web) and </a:t>
            </a:r>
            <a:r>
              <a:rPr lang="en-IN" sz="2400" dirty="0" err="1"/>
              <a:t>LaTex</a:t>
            </a:r>
            <a:r>
              <a:rPr lang="en-IN" sz="2400" dirty="0"/>
              <a:t>(for printable pdf) formats.</a:t>
            </a:r>
          </a:p>
          <a:p>
            <a:pPr>
              <a:buFont typeface="Courier New" panose="02070309020205020404" pitchFamily="49" charset="0"/>
              <a:buChar char="o"/>
            </a:pPr>
            <a:r>
              <a:rPr lang="en-IN" sz="2400" dirty="0"/>
              <a:t>Semantic </a:t>
            </a:r>
            <a:r>
              <a:rPr lang="en-IN" sz="2400" dirty="0" err="1"/>
              <a:t>markup</a:t>
            </a:r>
            <a:r>
              <a:rPr lang="en-IN" sz="2400" dirty="0"/>
              <a:t> and code highlighting</a:t>
            </a:r>
          </a:p>
          <a:p>
            <a:pPr>
              <a:buFont typeface="Courier New" panose="02070309020205020404" pitchFamily="49" charset="0"/>
              <a:buChar char="o"/>
            </a:pPr>
            <a:r>
              <a:rPr lang="en-IN" sz="2400" dirty="0"/>
              <a:t>Easy definition of a document tree, with automatic links to siblings, parents and children</a:t>
            </a:r>
          </a:p>
          <a:p>
            <a:pPr>
              <a:buFont typeface="Courier New" panose="02070309020205020404" pitchFamily="49" charset="0"/>
              <a:buChar char="o"/>
            </a:pPr>
            <a:endParaRPr lang="en-IN" sz="2600" dirty="0"/>
          </a:p>
          <a:p>
            <a:pPr marL="0" indent="0">
              <a:buNone/>
            </a:pPr>
            <a:endParaRPr lang="en-IN" sz="2600" dirty="0"/>
          </a:p>
        </p:txBody>
      </p:sp>
      <p:pic>
        <p:nvPicPr>
          <p:cNvPr id="5" name="Picture 4">
            <a:extLst>
              <a:ext uri="{FF2B5EF4-FFF2-40B4-BE49-F238E27FC236}">
                <a16:creationId xmlns="" xmlns:a16="http://schemas.microsoft.com/office/drawing/2014/main" xmlns:lc="http://schemas.openxmlformats.org/drawingml/2006/lockedCanvas" id="{2C0812DC-4448-4081-A624-3097FF48D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070" y="2007281"/>
            <a:ext cx="6685859" cy="1168501"/>
          </a:xfrm>
          <a:prstGeom prst="rect">
            <a:avLst/>
          </a:prstGeom>
        </p:spPr>
      </p:pic>
    </p:spTree>
    <p:extLst>
      <p:ext uri="{BB962C8B-B14F-4D97-AF65-F5344CB8AC3E}">
        <p14:creationId xmlns:p14="http://schemas.microsoft.com/office/powerpoint/2010/main" val="1981148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xmlns:lc="http://schemas.openxmlformats.org/drawingml/2006/lockedCanvas" id="{44C90922-8CD6-409D-A94B-3FFAFFBEACCB}"/>
              </a:ext>
            </a:extLst>
          </p:cNvPr>
          <p:cNvSpPr>
            <a:spLocks noGrp="1"/>
          </p:cNvSpPr>
          <p:nvPr/>
        </p:nvSpPr>
        <p:spPr>
          <a:xfrm>
            <a:off x="838200" y="720346"/>
            <a:ext cx="10515600" cy="54173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IN" dirty="0"/>
              <a:t>How it works</a:t>
            </a:r>
          </a:p>
          <a:p>
            <a:pPr lvl="1">
              <a:buFont typeface="Courier New" panose="02070309020205020404" pitchFamily="49" charset="0"/>
              <a:buChar char="o"/>
            </a:pPr>
            <a:endParaRPr lang="en-IN" dirty="0"/>
          </a:p>
          <a:p>
            <a:pPr lvl="1">
              <a:buFont typeface="Courier New" panose="02070309020205020404" pitchFamily="49" charset="0"/>
              <a:buChar char="o"/>
            </a:pPr>
            <a:r>
              <a:rPr lang="en-IN" dirty="0"/>
              <a:t>Get started with   </a:t>
            </a:r>
            <a:r>
              <a:rPr lang="en-IN" sz="2200" i="1" dirty="0"/>
              <a:t>$ sphinx-</a:t>
            </a:r>
            <a:r>
              <a:rPr lang="en-IN" sz="2200" i="1" dirty="0" err="1"/>
              <a:t>quickstart</a:t>
            </a:r>
            <a:endParaRPr lang="en-IN" sz="2200" i="1" dirty="0"/>
          </a:p>
          <a:p>
            <a:pPr lvl="2">
              <a:buFont typeface="Wingdings" panose="05000000000000000000" pitchFamily="2" charset="2"/>
              <a:buChar char="Ø"/>
            </a:pPr>
            <a:r>
              <a:rPr lang="en-IN" sz="2300" dirty="0"/>
              <a:t>This creates a source directory with a default </a:t>
            </a:r>
            <a:r>
              <a:rPr lang="en-IN" sz="2400" i="1" u="sng" dirty="0"/>
              <a:t>conf.py</a:t>
            </a:r>
            <a:r>
              <a:rPr lang="en-IN" i="1" dirty="0"/>
              <a:t> </a:t>
            </a:r>
            <a:r>
              <a:rPr lang="en-IN" sz="2300" dirty="0"/>
              <a:t>with the configuration</a:t>
            </a:r>
            <a:r>
              <a:rPr lang="en-IN" dirty="0"/>
              <a:t> </a:t>
            </a:r>
            <a:r>
              <a:rPr lang="en-IN" sz="2300" dirty="0"/>
              <a:t>values and an</a:t>
            </a:r>
            <a:r>
              <a:rPr lang="en-IN" dirty="0"/>
              <a:t> </a:t>
            </a:r>
            <a:r>
              <a:rPr lang="en-IN" sz="2400" i="1" u="sng" dirty="0" err="1"/>
              <a:t>index.rst</a:t>
            </a:r>
            <a:r>
              <a:rPr lang="en-IN" sz="2400" i="1" u="sng" dirty="0"/>
              <a:t> </a:t>
            </a:r>
            <a:r>
              <a:rPr lang="en-IN" sz="2300" dirty="0"/>
              <a:t>file</a:t>
            </a:r>
            <a:r>
              <a:rPr lang="en-IN" dirty="0"/>
              <a:t>.</a:t>
            </a:r>
            <a:endParaRPr lang="en-IN" sz="2400" i="1" u="sng" dirty="0"/>
          </a:p>
          <a:p>
            <a:pPr lvl="3"/>
            <a:r>
              <a:rPr lang="en-IN" sz="2300" dirty="0"/>
              <a:t>The main function of </a:t>
            </a:r>
            <a:r>
              <a:rPr lang="en-IN" sz="2300" i="1" dirty="0" err="1"/>
              <a:t>index.rst</a:t>
            </a:r>
            <a:r>
              <a:rPr lang="en-IN" sz="2300" dirty="0"/>
              <a:t> is to serve as a welcome page and to contain the root of the table of contents tree (</a:t>
            </a:r>
            <a:r>
              <a:rPr lang="en-IN" sz="2300" dirty="0" err="1"/>
              <a:t>toctree</a:t>
            </a:r>
            <a:r>
              <a:rPr lang="en-IN" sz="2300" dirty="0"/>
              <a:t>). Using this tree Sphinx adds multiple </a:t>
            </a:r>
            <a:r>
              <a:rPr lang="en-IN" sz="2300" i="1" dirty="0"/>
              <a:t>.</a:t>
            </a:r>
            <a:r>
              <a:rPr lang="en-IN" sz="2300" i="1" dirty="0" err="1"/>
              <a:t>rst</a:t>
            </a:r>
            <a:r>
              <a:rPr lang="en-IN" sz="2300" dirty="0"/>
              <a:t> files to a single hierarchy of documents.</a:t>
            </a:r>
          </a:p>
          <a:p>
            <a:pPr lvl="3"/>
            <a:endParaRPr lang="en-IN" sz="2300" dirty="0"/>
          </a:p>
          <a:p>
            <a:pPr lvl="1">
              <a:buFont typeface="Courier New" panose="02070309020205020404" pitchFamily="49" charset="0"/>
              <a:buChar char="o"/>
            </a:pPr>
            <a:r>
              <a:rPr lang="en-IN" dirty="0"/>
              <a:t>Add content using the </a:t>
            </a:r>
            <a:r>
              <a:rPr lang="en-IN" dirty="0" err="1"/>
              <a:t>reStructuredText</a:t>
            </a:r>
            <a:r>
              <a:rPr lang="en-IN" dirty="0"/>
              <a:t> </a:t>
            </a:r>
            <a:r>
              <a:rPr lang="en-IN" dirty="0" err="1"/>
              <a:t>markup</a:t>
            </a:r>
            <a:r>
              <a:rPr lang="en-IN" dirty="0"/>
              <a:t>.</a:t>
            </a:r>
          </a:p>
          <a:p>
            <a:pPr lvl="1">
              <a:buFont typeface="Courier New" panose="02070309020205020404" pitchFamily="49" charset="0"/>
              <a:buChar char="o"/>
            </a:pPr>
            <a:r>
              <a:rPr lang="en-IN" dirty="0"/>
              <a:t>Build the documentation using</a:t>
            </a:r>
            <a:r>
              <a:rPr lang="en-IN" sz="2200" i="1" dirty="0"/>
              <a:t> </a:t>
            </a:r>
          </a:p>
          <a:p>
            <a:pPr marL="457200" lvl="1" indent="0">
              <a:buNone/>
            </a:pPr>
            <a:r>
              <a:rPr lang="en-IN" sz="2200" i="1" dirty="0"/>
              <a:t>		$ make html (for web version)</a:t>
            </a:r>
            <a:endParaRPr lang="en-IN" dirty="0"/>
          </a:p>
          <a:p>
            <a:pPr marL="1828800" lvl="4" indent="0">
              <a:buNone/>
            </a:pPr>
            <a:r>
              <a:rPr lang="en-IN" sz="2200" i="1" dirty="0"/>
              <a:t>$ make </a:t>
            </a:r>
            <a:r>
              <a:rPr lang="en-IN" sz="2200" i="1" dirty="0" err="1"/>
              <a:t>latexpdf</a:t>
            </a:r>
            <a:r>
              <a:rPr lang="en-IN" sz="2200" i="1" dirty="0"/>
              <a:t> (for pdf)                                                                                                                                                                     </a:t>
            </a:r>
          </a:p>
        </p:txBody>
      </p:sp>
    </p:spTree>
    <p:extLst>
      <p:ext uri="{BB962C8B-B14F-4D97-AF65-F5344CB8AC3E}">
        <p14:creationId xmlns:p14="http://schemas.microsoft.com/office/powerpoint/2010/main" val="4121646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8119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smtClean="0"/>
              <a:t>5. Development Workflow </a:t>
            </a:r>
            <a:endParaRPr lang="en-IN" dirty="0"/>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smtClean="0">
                <a:solidFill>
                  <a:schemeClr val="bg1">
                    <a:lumMod val="65000"/>
                    <a:lumOff val="35000"/>
                  </a:schemeClr>
                </a:solidFill>
              </a:rPr>
              <a:t>Rudra Nil Basu</a:t>
            </a:r>
            <a:endParaRPr lang="en-IN" sz="2000" dirty="0">
              <a:solidFill>
                <a:schemeClr val="bg1">
                  <a:lumMod val="65000"/>
                  <a:lumOff val="35000"/>
                </a:schemeClr>
              </a:solidFill>
            </a:endParaRPr>
          </a:p>
        </p:txBody>
      </p:sp>
      <p:grpSp>
        <p:nvGrpSpPr>
          <p:cNvPr id="4" name="Group 3">
            <a:extLst>
              <a:ext uri="{FF2B5EF4-FFF2-40B4-BE49-F238E27FC236}">
                <a16:creationId xmlns:a16="http://schemas.microsoft.com/office/drawing/2014/main" xmlns=""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8964289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Git</a:t>
            </a:r>
            <a:endParaRPr lang="en-IN" dirty="0"/>
          </a:p>
        </p:txBody>
      </p:sp>
    </p:spTree>
    <p:extLst>
      <p:ext uri="{BB962C8B-B14F-4D97-AF65-F5344CB8AC3E}">
        <p14:creationId xmlns:p14="http://schemas.microsoft.com/office/powerpoint/2010/main" val="11452202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867899" cy="1692300"/>
          </a:xfrm>
        </p:spPr>
        <p:txBody>
          <a:bodyPr/>
          <a:lstStyle/>
          <a:p>
            <a:r>
              <a:rPr lang="en-IN" dirty="0" smtClean="0"/>
              <a:t>Patches</a:t>
            </a:r>
            <a:endParaRPr lang="en-IN" dirty="0"/>
          </a:p>
        </p:txBody>
      </p:sp>
      <p:sp>
        <p:nvSpPr>
          <p:cNvPr id="3" name="Subtitle 2"/>
          <p:cNvSpPr>
            <a:spLocks noGrp="1"/>
          </p:cNvSpPr>
          <p:nvPr>
            <p:ph type="subTitle" idx="1"/>
          </p:nvPr>
        </p:nvSpPr>
        <p:spPr>
          <a:xfrm>
            <a:off x="4216565" y="4314657"/>
            <a:ext cx="3943136" cy="428625"/>
          </a:xfrm>
        </p:spPr>
        <p:txBody>
          <a:bodyPr>
            <a:noAutofit/>
          </a:bodyPr>
          <a:lstStyle/>
          <a:p>
            <a:r>
              <a:rPr lang="en-IN" sz="2000" dirty="0" smtClean="0">
                <a:solidFill>
                  <a:schemeClr val="bg1">
                    <a:lumMod val="65000"/>
                    <a:lumOff val="35000"/>
                  </a:schemeClr>
                </a:solidFill>
              </a:rPr>
              <a:t>airyl@googlegroups.com</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37882529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300780546"/>
              </p:ext>
            </p:extLst>
          </p:nvPr>
        </p:nvGraphicFramePr>
        <p:xfrm>
          <a:off x="1350299" y="709300"/>
          <a:ext cx="10841701" cy="5463805"/>
        </p:xfrm>
        <a:graphic>
          <a:graphicData uri="http://schemas.openxmlformats.org/presentationml/2006/ole">
            <mc:AlternateContent xmlns:mc="http://schemas.openxmlformats.org/markup-compatibility/2006">
              <mc:Choice xmlns:v="urn:schemas-microsoft-com:vml" Requires="v">
                <p:oleObj spid="_x0000_s7187" r:id="rId3" imgW="16025040" imgH="8075880" progId="">
                  <p:embed/>
                </p:oleObj>
              </mc:Choice>
              <mc:Fallback>
                <p:oleObj r:id="rId3" imgW="16025040" imgH="8075880" progId="">
                  <p:embed/>
                  <p:pic>
                    <p:nvPicPr>
                      <p:cNvPr id="0" name=""/>
                      <p:cNvPicPr/>
                      <p:nvPr/>
                    </p:nvPicPr>
                    <p:blipFill>
                      <a:blip r:embed="rId4"/>
                      <a:stretch>
                        <a:fillRect/>
                      </a:stretch>
                    </p:blipFill>
                    <p:spPr>
                      <a:xfrm>
                        <a:off x="1350299" y="709300"/>
                        <a:ext cx="10841701" cy="5463805"/>
                      </a:xfrm>
                      <a:prstGeom prst="rect">
                        <a:avLst/>
                      </a:prstGeom>
                    </p:spPr>
                  </p:pic>
                </p:oleObj>
              </mc:Fallback>
            </mc:AlternateContent>
          </a:graphicData>
        </a:graphic>
      </p:graphicFrame>
    </p:spTree>
    <p:extLst>
      <p:ext uri="{BB962C8B-B14F-4D97-AF65-F5344CB8AC3E}">
        <p14:creationId xmlns:p14="http://schemas.microsoft.com/office/powerpoint/2010/main" val="23951907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 Log</a:t>
            </a:r>
            <a:endParaRPr lang="en-IN" dirty="0"/>
          </a:p>
        </p:txBody>
      </p:sp>
    </p:spTree>
    <p:extLst>
      <p:ext uri="{BB962C8B-B14F-4D97-AF65-F5344CB8AC3E}">
        <p14:creationId xmlns:p14="http://schemas.microsoft.com/office/powerpoint/2010/main" val="2004460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 Blame</a:t>
            </a:r>
            <a:endParaRPr lang="en-IN" dirty="0"/>
          </a:p>
        </p:txBody>
      </p:sp>
    </p:spTree>
    <p:extLst>
      <p:ext uri="{BB962C8B-B14F-4D97-AF65-F5344CB8AC3E}">
        <p14:creationId xmlns:p14="http://schemas.microsoft.com/office/powerpoint/2010/main" val="835068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GitHub</a:t>
            </a:r>
            <a:endParaRPr lang="en-IN" dirty="0"/>
          </a:p>
        </p:txBody>
      </p:sp>
      <p:sp>
        <p:nvSpPr>
          <p:cNvPr id="8" name="Subtitle 2"/>
          <p:cNvSpPr>
            <a:spLocks noGrp="1"/>
          </p:cNvSpPr>
          <p:nvPr>
            <p:ph type="subTitle" idx="1"/>
          </p:nvPr>
        </p:nvSpPr>
        <p:spPr>
          <a:xfrm>
            <a:off x="4216565" y="4314657"/>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spTree>
    <p:extLst>
      <p:ext uri="{BB962C8B-B14F-4D97-AF65-F5344CB8AC3E}">
        <p14:creationId xmlns:p14="http://schemas.microsoft.com/office/powerpoint/2010/main" val="22893208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GitHub</a:t>
            </a:r>
            <a:endParaRPr lang="en-IN" dirty="0"/>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pic>
        <p:nvPicPr>
          <p:cNvPr id="3" name="Picture 2"/>
          <p:cNvPicPr>
            <a:picLocks noChangeAspect="1"/>
          </p:cNvPicPr>
          <p:nvPr/>
        </p:nvPicPr>
        <p:blipFill>
          <a:blip r:embed="rId2"/>
          <a:stretch>
            <a:fillRect/>
          </a:stretch>
        </p:blipFill>
        <p:spPr>
          <a:xfrm>
            <a:off x="444194" y="1085316"/>
            <a:ext cx="11315240" cy="5045720"/>
          </a:xfrm>
          <a:prstGeom prst="rect">
            <a:avLst/>
          </a:prstGeom>
        </p:spPr>
      </p:pic>
    </p:spTree>
    <p:extLst>
      <p:ext uri="{BB962C8B-B14F-4D97-AF65-F5344CB8AC3E}">
        <p14:creationId xmlns:p14="http://schemas.microsoft.com/office/powerpoint/2010/main" val="788668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smtClean="0"/>
              <a:t>Future Work</a:t>
            </a:r>
            <a:endParaRPr lang="en-IN" dirty="0"/>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smtClean="0">
                <a:solidFill>
                  <a:schemeClr val="bg1">
                    <a:lumMod val="65000"/>
                    <a:lumOff val="35000"/>
                  </a:schemeClr>
                </a:solidFill>
              </a:rPr>
              <a:t>github.com/</a:t>
            </a:r>
            <a:r>
              <a:rPr lang="en-IN" sz="2000" dirty="0" err="1" smtClean="0">
                <a:solidFill>
                  <a:schemeClr val="bg1">
                    <a:lumMod val="65000"/>
                    <a:lumOff val="35000"/>
                  </a:schemeClr>
                </a:solidFill>
              </a:rPr>
              <a:t>PhoenixRRDS</a:t>
            </a:r>
            <a:r>
              <a:rPr lang="en-IN" sz="2000" dirty="0" smtClean="0">
                <a:solidFill>
                  <a:schemeClr val="bg1">
                    <a:lumMod val="65000"/>
                    <a:lumOff val="35000"/>
                  </a:schemeClr>
                </a:solidFill>
              </a:rPr>
              <a:t>/AIRYL</a:t>
            </a:r>
            <a:endParaRPr lang="en-IN" sz="2000" dirty="0">
              <a:solidFill>
                <a:schemeClr val="bg1">
                  <a:lumMod val="65000"/>
                  <a:lumOff val="35000"/>
                </a:schemeClr>
              </a:solidFill>
            </a:endParaRPr>
          </a:p>
        </p:txBody>
      </p:sp>
      <p:sp>
        <p:nvSpPr>
          <p:cNvPr id="5"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solidFill>
                  <a:schemeClr val="tx1">
                    <a:lumMod val="95000"/>
                  </a:schemeClr>
                </a:solidFill>
              </a:rPr>
              <a:t>Speech to text conversion</a:t>
            </a:r>
          </a:p>
          <a:p>
            <a:r>
              <a:rPr lang="en-IN" sz="2400" dirty="0" smtClean="0">
                <a:solidFill>
                  <a:schemeClr val="tx1">
                    <a:lumMod val="95000"/>
                  </a:schemeClr>
                </a:solidFill>
              </a:rPr>
              <a:t>User Login</a:t>
            </a:r>
          </a:p>
          <a:p>
            <a:r>
              <a:rPr lang="en-IN" sz="2400" dirty="0" smtClean="0">
                <a:solidFill>
                  <a:schemeClr val="tx1">
                    <a:lumMod val="95000"/>
                  </a:schemeClr>
                </a:solidFill>
              </a:rPr>
              <a:t>Night mode</a:t>
            </a:r>
          </a:p>
          <a:p>
            <a:r>
              <a:rPr lang="en-IN" sz="2400" dirty="0" smtClean="0">
                <a:solidFill>
                  <a:schemeClr val="tx1">
                    <a:lumMod val="95000"/>
                  </a:schemeClr>
                </a:solidFill>
              </a:rPr>
              <a:t>Store user’s notes, display current day’s News</a:t>
            </a:r>
            <a:endParaRPr lang="en-IN" sz="2400" dirty="0">
              <a:solidFill>
                <a:schemeClr val="tx1">
                  <a:lumMod val="95000"/>
                </a:schemeClr>
              </a:solidFill>
            </a:endParaRPr>
          </a:p>
        </p:txBody>
      </p:sp>
    </p:spTree>
    <p:extLst>
      <p:ext uri="{BB962C8B-B14F-4D97-AF65-F5344CB8AC3E}">
        <p14:creationId xmlns:p14="http://schemas.microsoft.com/office/powerpoint/2010/main" val="34166617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smtClean="0"/>
              <a:t>QUESTIONS?</a:t>
            </a:r>
            <a:endParaRPr lang="en-IN" dirty="0"/>
          </a:p>
        </p:txBody>
      </p:sp>
    </p:spTree>
    <p:extLst>
      <p:ext uri="{BB962C8B-B14F-4D97-AF65-F5344CB8AC3E}">
        <p14:creationId xmlns:p14="http://schemas.microsoft.com/office/powerpoint/2010/main" val="3962088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smtClean="0"/>
              <a:t>BitCoders</a:t>
            </a:r>
            <a:endParaRPr lang="en-IN" dirty="0"/>
          </a:p>
        </p:txBody>
      </p:sp>
      <p:sp>
        <p:nvSpPr>
          <p:cNvPr id="6" name="Title 1"/>
          <p:cNvSpPr>
            <a:spLocks noGrp="1"/>
          </p:cNvSpPr>
          <p:nvPr>
            <p:ph type="ctrTitle"/>
          </p:nvPr>
        </p:nvSpPr>
        <p:spPr>
          <a:xfrm>
            <a:off x="1382371" y="196321"/>
            <a:ext cx="9556246" cy="888995"/>
          </a:xfrm>
        </p:spPr>
        <p:txBody>
          <a:bodyPr>
            <a:normAutofit fontScale="90000"/>
          </a:bodyPr>
          <a:lstStyle/>
          <a:p>
            <a:r>
              <a:rPr lang="en-IN" smtClean="0"/>
              <a:t>Thank You</a:t>
            </a:r>
            <a:endParaRPr lang="en-IN" dirty="0"/>
          </a:p>
        </p:txBody>
      </p:sp>
    </p:spTree>
    <p:extLst>
      <p:ext uri="{BB962C8B-B14F-4D97-AF65-F5344CB8AC3E}">
        <p14:creationId xmlns:p14="http://schemas.microsoft.com/office/powerpoint/2010/main" val="33360731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smtClean="0"/>
              <a:t>Development </a:t>
            </a:r>
            <a:r>
              <a:rPr lang="en-IN" dirty="0"/>
              <a:t>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516</TotalTime>
  <Words>757</Words>
  <Application>Microsoft Office PowerPoint</Application>
  <PresentationFormat>Widescreen</PresentationFormat>
  <Paragraphs>206</Paragraphs>
  <Slides>52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52</vt:i4>
      </vt:variant>
    </vt:vector>
  </HeadingPairs>
  <TitlesOfParts>
    <vt:vector size="59" baseType="lpstr">
      <vt:lpstr>Arial</vt:lpstr>
      <vt:lpstr>Calibri</vt:lpstr>
      <vt:lpstr>Calibri Light</vt:lpstr>
      <vt:lpstr>Cambria Math</vt:lpstr>
      <vt:lpstr>Courier New</vt:lpstr>
      <vt:lpstr>Wingdings</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Documentation using Sphinx</vt:lpstr>
      <vt:lpstr>PowerPoint Presentation</vt:lpstr>
      <vt:lpstr>PowerPoint Presentation</vt:lpstr>
      <vt:lpstr>PowerPoint Presentation</vt:lpstr>
      <vt:lpstr>PowerPoint Presentation</vt:lpstr>
      <vt:lpstr>5. Development Workflow </vt:lpstr>
      <vt:lpstr>Git</vt:lpstr>
      <vt:lpstr>Patches</vt:lpstr>
      <vt:lpstr>PowerPoint Presentation</vt:lpstr>
      <vt:lpstr>Git Log</vt:lpstr>
      <vt:lpstr>Git Blame</vt:lpstr>
      <vt:lpstr>GitHub</vt:lpstr>
      <vt:lpstr>GitHub</vt:lpstr>
      <vt:lpstr>Future Work</vt:lpstr>
      <vt:lpstr>QUESTIONS?</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Rudra Nil Basu</cp:lastModifiedBy>
  <cp:revision>67</cp:revision>
  <dcterms:created xsi:type="dcterms:W3CDTF">2017-11-30T10:33:25Z</dcterms:created>
  <dcterms:modified xsi:type="dcterms:W3CDTF">2017-12-01T02:26:36Z</dcterms:modified>
</cp:coreProperties>
</file>