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32" r:id="rId1"/>
    <p:sldMasterId id="2147483657" r:id="rId2"/>
  </p:sldMasterIdLst>
  <p:notesMasterIdLst>
    <p:notesMasterId r:id="rId50"/>
  </p:notesMasterIdLst>
  <p:handoutMasterIdLst>
    <p:handoutMasterId r:id="rId51"/>
  </p:handoutMasterIdLst>
  <p:sldIdLst>
    <p:sldId id="448" r:id="rId3"/>
    <p:sldId id="446" r:id="rId4"/>
    <p:sldId id="343" r:id="rId5"/>
    <p:sldId id="447" r:id="rId6"/>
    <p:sldId id="424" r:id="rId7"/>
    <p:sldId id="422" r:id="rId8"/>
    <p:sldId id="426" r:id="rId9"/>
    <p:sldId id="390" r:id="rId10"/>
    <p:sldId id="449" r:id="rId11"/>
    <p:sldId id="450" r:id="rId12"/>
    <p:sldId id="455" r:id="rId13"/>
    <p:sldId id="456" r:id="rId14"/>
    <p:sldId id="457" r:id="rId15"/>
    <p:sldId id="458" r:id="rId16"/>
    <p:sldId id="459" r:id="rId17"/>
    <p:sldId id="460" r:id="rId18"/>
    <p:sldId id="461" r:id="rId19"/>
    <p:sldId id="462" r:id="rId20"/>
    <p:sldId id="463" r:id="rId21"/>
    <p:sldId id="397" r:id="rId22"/>
    <p:sldId id="430" r:id="rId23"/>
    <p:sldId id="431" r:id="rId24"/>
    <p:sldId id="399" r:id="rId25"/>
    <p:sldId id="414" r:id="rId26"/>
    <p:sldId id="432" r:id="rId27"/>
    <p:sldId id="464" r:id="rId28"/>
    <p:sldId id="434" r:id="rId29"/>
    <p:sldId id="435" r:id="rId30"/>
    <p:sldId id="436" r:id="rId31"/>
    <p:sldId id="403" r:id="rId32"/>
    <p:sldId id="412" r:id="rId33"/>
    <p:sldId id="404" r:id="rId34"/>
    <p:sldId id="437" r:id="rId35"/>
    <p:sldId id="438" r:id="rId36"/>
    <p:sldId id="465" r:id="rId37"/>
    <p:sldId id="440" r:id="rId38"/>
    <p:sldId id="441" r:id="rId39"/>
    <p:sldId id="442" r:id="rId40"/>
    <p:sldId id="443" r:id="rId41"/>
    <p:sldId id="444" r:id="rId42"/>
    <p:sldId id="326" r:id="rId43"/>
    <p:sldId id="338" r:id="rId44"/>
    <p:sldId id="339" r:id="rId45"/>
    <p:sldId id="340" r:id="rId46"/>
    <p:sldId id="341" r:id="rId47"/>
    <p:sldId id="388" r:id="rId48"/>
    <p:sldId id="413" r:id="rId49"/>
  </p:sldIdLst>
  <p:sldSz cx="9144000" cy="6858000" type="screen4x3"/>
  <p:notesSz cx="7099300" cy="10234613"/>
  <p:defaultTextStyle>
    <a:defPPr>
      <a:defRPr lang="en-US"/>
    </a:defPPr>
    <a:lvl1pPr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1pPr>
    <a:lvl2pPr marL="4572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2pPr>
    <a:lvl3pPr marL="9144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3pPr>
    <a:lvl4pPr marL="13716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4pPr>
    <a:lvl5pPr marL="1828800" algn="l" rtl="0" fontAlgn="base">
      <a:lnSpc>
        <a:spcPct val="90000"/>
      </a:lnSpc>
      <a:spcBef>
        <a:spcPct val="50000"/>
      </a:spcBef>
      <a:spcAft>
        <a:spcPct val="0"/>
      </a:spcAft>
      <a:buClr>
        <a:schemeClr val="bg1"/>
      </a:buClr>
      <a:buFont typeface="Wingdings" pitchFamily="2" charset="2"/>
      <a:defRPr kumimoji="1" sz="2400" b="1" kern="1200">
        <a:solidFill>
          <a:schemeClr val="tx2"/>
        </a:solidFill>
        <a:latin typeface="楷体_GB2312" pitchFamily="49" charset="-122"/>
        <a:ea typeface="楷体_GB2312" pitchFamily="49" charset="-122"/>
        <a:cs typeface="+mn-cs"/>
      </a:defRPr>
    </a:lvl5pPr>
    <a:lvl6pPr marL="2286000" algn="l" defTabSz="914400" rtl="0" eaLnBrk="1" latinLnBrk="0" hangingPunct="1">
      <a:defRPr kumimoji="1" sz="2400" b="1" kern="1200">
        <a:solidFill>
          <a:schemeClr val="tx2"/>
        </a:solidFill>
        <a:latin typeface="楷体_GB2312" pitchFamily="49" charset="-122"/>
        <a:ea typeface="楷体_GB2312" pitchFamily="49" charset="-122"/>
        <a:cs typeface="+mn-cs"/>
      </a:defRPr>
    </a:lvl6pPr>
    <a:lvl7pPr marL="2743200" algn="l" defTabSz="914400" rtl="0" eaLnBrk="1" latinLnBrk="0" hangingPunct="1">
      <a:defRPr kumimoji="1" sz="2400" b="1" kern="1200">
        <a:solidFill>
          <a:schemeClr val="tx2"/>
        </a:solidFill>
        <a:latin typeface="楷体_GB2312" pitchFamily="49" charset="-122"/>
        <a:ea typeface="楷体_GB2312" pitchFamily="49" charset="-122"/>
        <a:cs typeface="+mn-cs"/>
      </a:defRPr>
    </a:lvl7pPr>
    <a:lvl8pPr marL="3200400" algn="l" defTabSz="914400" rtl="0" eaLnBrk="1" latinLnBrk="0" hangingPunct="1">
      <a:defRPr kumimoji="1" sz="2400" b="1" kern="1200">
        <a:solidFill>
          <a:schemeClr val="tx2"/>
        </a:solidFill>
        <a:latin typeface="楷体_GB2312" pitchFamily="49" charset="-122"/>
        <a:ea typeface="楷体_GB2312" pitchFamily="49" charset="-122"/>
        <a:cs typeface="+mn-cs"/>
      </a:defRPr>
    </a:lvl8pPr>
    <a:lvl9pPr marL="3657600" algn="l" defTabSz="914400" rtl="0" eaLnBrk="1" latinLnBrk="0" hangingPunct="1">
      <a:defRPr kumimoji="1" sz="2400" b="1" kern="1200">
        <a:solidFill>
          <a:schemeClr val="tx2"/>
        </a:solidFill>
        <a:latin typeface="楷体_GB2312" pitchFamily="49" charset="-122"/>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hlink"/>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80"/>
    <a:srgbClr val="CC3300"/>
    <a:srgbClr val="CCECFF"/>
    <a:srgbClr val="808000"/>
    <a:srgbClr val="E1E1E1"/>
    <a:srgbClr val="990000"/>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0" autoAdjust="0"/>
    <p:restoredTop sz="94668" autoAdjust="0"/>
  </p:normalViewPr>
  <p:slideViewPr>
    <p:cSldViewPr snapToGrid="0">
      <p:cViewPr varScale="1">
        <p:scale>
          <a:sx n="79" d="100"/>
          <a:sy n="79" d="100"/>
        </p:scale>
        <p:origin x="-612" y="-90"/>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4" d="100"/>
          <a:sy n="54" d="100"/>
        </p:scale>
        <p:origin x="-1818" y="-8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handoutMaster" Target="handoutMasters/handoutMaster1.xml"/><Relationship Id="rId3" Type="http://schemas.openxmlformats.org/officeDocument/2006/relationships/slide" Target="slides/slide1.xml"/></Relationships>
</file>

<file path=ppt/_rels/viewProps.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slide" Target="slides/slide2.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a:lnSpc>
                <a:spcPct val="100000"/>
              </a:lnSpc>
              <a:spcBef>
                <a:spcPct val="0"/>
              </a:spcBef>
              <a:buClrTx/>
              <a:buFontTx/>
              <a:buNone/>
              <a:defRPr sz="1300" b="0">
                <a:solidFill>
                  <a:schemeClr val="tx1"/>
                </a:solidFill>
                <a:latin typeface="Arial" charset="0"/>
                <a:ea typeface="宋体" pitchFamily="2" charset="-122"/>
              </a:defRPr>
            </a:lvl1pPr>
          </a:lstStyle>
          <a:p>
            <a:pPr>
              <a:defRPr/>
            </a:pPr>
            <a:endParaRPr lang="zh-CN" altLang="en-US"/>
          </a:p>
        </p:txBody>
      </p:sp>
      <p:sp>
        <p:nvSpPr>
          <p:cNvPr id="13005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a:lnSpc>
                <a:spcPct val="100000"/>
              </a:lnSpc>
              <a:spcBef>
                <a:spcPct val="0"/>
              </a:spcBef>
              <a:buClrTx/>
              <a:buFontTx/>
              <a:buNone/>
              <a:defRPr sz="1300" b="0">
                <a:solidFill>
                  <a:schemeClr val="tx1"/>
                </a:solidFill>
                <a:latin typeface="Arial" charset="0"/>
                <a:ea typeface="宋体" pitchFamily="2" charset="-122"/>
              </a:defRPr>
            </a:lvl1pPr>
          </a:lstStyle>
          <a:p>
            <a:pPr>
              <a:defRPr/>
            </a:pPr>
            <a:endParaRPr lang="en-US" altLang="zh-CN"/>
          </a:p>
        </p:txBody>
      </p:sp>
      <p:sp>
        <p:nvSpPr>
          <p:cNvPr id="13005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a:lnSpc>
                <a:spcPct val="100000"/>
              </a:lnSpc>
              <a:spcBef>
                <a:spcPct val="0"/>
              </a:spcBef>
              <a:buClrTx/>
              <a:buFontTx/>
              <a:buNone/>
              <a:defRPr sz="1300" b="0">
                <a:solidFill>
                  <a:schemeClr val="tx1"/>
                </a:solidFill>
                <a:latin typeface="Arial" charset="0"/>
                <a:ea typeface="宋体" pitchFamily="2" charset="-122"/>
              </a:defRPr>
            </a:lvl1pPr>
          </a:lstStyle>
          <a:p>
            <a:pPr>
              <a:defRPr/>
            </a:pPr>
            <a:endParaRPr lang="en-US" altLang="zh-CN"/>
          </a:p>
        </p:txBody>
      </p:sp>
      <p:sp>
        <p:nvSpPr>
          <p:cNvPr id="13005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a:lnSpc>
                <a:spcPct val="100000"/>
              </a:lnSpc>
              <a:spcBef>
                <a:spcPct val="0"/>
              </a:spcBef>
              <a:buClrTx/>
              <a:buFontTx/>
              <a:buNone/>
              <a:defRPr sz="1300" b="0">
                <a:solidFill>
                  <a:schemeClr val="tx1"/>
                </a:solidFill>
                <a:latin typeface="Arial" charset="0"/>
                <a:ea typeface="宋体" pitchFamily="2" charset="-122"/>
              </a:defRPr>
            </a:lvl1pPr>
          </a:lstStyle>
          <a:p>
            <a:pPr>
              <a:defRPr/>
            </a:pPr>
            <a:fld id="{10A6D53F-31DC-4312-9A4F-8BC893DF0D43}" type="slidenum">
              <a:rPr lang="zh-CN" altLang="en-US"/>
              <a:pPr>
                <a:defRPr/>
              </a:pPr>
              <a:t>‹#›</a:t>
            </a:fld>
            <a:endParaRPr lang="en-US" altLang="zh-CN"/>
          </a:p>
        </p:txBody>
      </p:sp>
    </p:spTree>
    <p:extLst>
      <p:ext uri="{BB962C8B-B14F-4D97-AF65-F5344CB8AC3E}">
        <p14:creationId xmlns:p14="http://schemas.microsoft.com/office/powerpoint/2010/main" val="431117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l">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endParaRPr lang="zh-CN" altLang="en-US"/>
          </a:p>
        </p:txBody>
      </p:sp>
      <p:sp>
        <p:nvSpPr>
          <p:cNvPr id="98307"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lvl1pPr algn="r">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endParaRPr lang="en-US" altLang="zh-CN"/>
          </a:p>
        </p:txBody>
      </p:sp>
      <p:sp>
        <p:nvSpPr>
          <p:cNvPr id="53252" name="Rectangle 4"/>
          <p:cNvSpPr>
            <a:spLocks noGrp="1" noRot="1" noChangeAspect="1" noChangeArrowheads="1" noTextEdit="1"/>
          </p:cNvSpPr>
          <p:nvPr>
            <p:ph type="sldImg" idx="2"/>
          </p:nvPr>
        </p:nvSpPr>
        <p:spPr bwMode="auto">
          <a:xfrm>
            <a:off x="990600" y="766763"/>
            <a:ext cx="5119688"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9" name="Rectangle 5"/>
          <p:cNvSpPr>
            <a:spLocks noGrp="1" noChangeArrowheads="1"/>
          </p:cNvSpPr>
          <p:nvPr>
            <p:ph type="body" sz="quarter" idx="3"/>
          </p:nvPr>
        </p:nvSpPr>
        <p:spPr bwMode="auto">
          <a:xfrm>
            <a:off x="946150" y="4860925"/>
            <a:ext cx="5207000" cy="4606925"/>
          </a:xfrm>
          <a:prstGeom prst="rect">
            <a:avLst/>
          </a:prstGeom>
          <a:noFill/>
          <a:ln w="9525">
            <a:noFill/>
            <a:miter lim="800000"/>
            <a:headEnd/>
            <a:tailEnd/>
          </a:ln>
          <a:effectLst/>
        </p:spPr>
        <p:txBody>
          <a:bodyPr vert="horz" wrap="square" lIns="96460" tIns="48230" rIns="96460" bIns="4823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l">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endParaRPr lang="en-US" altLang="zh-CN"/>
          </a:p>
        </p:txBody>
      </p:sp>
      <p:sp>
        <p:nvSpPr>
          <p:cNvPr id="98311"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460" tIns="48230" rIns="96460" bIns="48230" numCol="1" anchor="b" anchorCtr="0" compatLnSpc="1">
            <a:prstTxWarp prst="textNoShape">
              <a:avLst/>
            </a:prstTxWarp>
          </a:bodyPr>
          <a:lstStyle>
            <a:lvl1pPr algn="r">
              <a:lnSpc>
                <a:spcPct val="100000"/>
              </a:lnSpc>
              <a:spcBef>
                <a:spcPct val="0"/>
              </a:spcBef>
              <a:buClrTx/>
              <a:buFontTx/>
              <a:buNone/>
              <a:defRPr sz="1300" b="0">
                <a:solidFill>
                  <a:schemeClr val="tx1"/>
                </a:solidFill>
                <a:latin typeface="Tahoma" pitchFamily="34" charset="0"/>
                <a:ea typeface="宋体" pitchFamily="2" charset="-122"/>
              </a:defRPr>
            </a:lvl1pPr>
          </a:lstStyle>
          <a:p>
            <a:pPr>
              <a:defRPr/>
            </a:pPr>
            <a:fld id="{17B501E3-0952-4265-945A-73472007131A}" type="slidenum">
              <a:rPr lang="zh-CN" altLang="en-US"/>
              <a:pPr>
                <a:defRPr/>
              </a:pPr>
              <a:t>‹#›</a:t>
            </a:fld>
            <a:endParaRPr lang="en-US" altLang="zh-CN"/>
          </a:p>
        </p:txBody>
      </p:sp>
    </p:spTree>
    <p:extLst>
      <p:ext uri="{BB962C8B-B14F-4D97-AF65-F5344CB8AC3E}">
        <p14:creationId xmlns:p14="http://schemas.microsoft.com/office/powerpoint/2010/main" val="2295969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39121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 name="Group 19"/>
          <p:cNvGrpSpPr>
            <a:grpSpLocks/>
          </p:cNvGrpSpPr>
          <p:nvPr userDrawn="1"/>
        </p:nvGrpSpPr>
        <p:grpSpPr bwMode="auto">
          <a:xfrm>
            <a:off x="457200" y="838200"/>
            <a:ext cx="7781925" cy="1052513"/>
            <a:chOff x="288" y="528"/>
            <a:chExt cx="4902" cy="663"/>
          </a:xfrm>
        </p:grpSpPr>
        <p:sp>
          <p:nvSpPr>
            <p:cNvPr id="4" name="Rectangle 4"/>
            <p:cNvSpPr>
              <a:spLocks noChangeArrowheads="1"/>
            </p:cNvSpPr>
            <p:nvPr userDrawn="1"/>
          </p:nvSpPr>
          <p:spPr bwMode="auto">
            <a:xfrm>
              <a:off x="457" y="596"/>
              <a:ext cx="25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sp>
          <p:nvSpPr>
            <p:cNvPr id="5" name="Rectangle 5"/>
            <p:cNvSpPr>
              <a:spLocks noChangeArrowheads="1"/>
            </p:cNvSpPr>
            <p:nvPr userDrawn="1"/>
          </p:nvSpPr>
          <p:spPr bwMode="auto">
            <a:xfrm>
              <a:off x="681" y="596"/>
              <a:ext cx="191"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sp>
          <p:nvSpPr>
            <p:cNvPr id="6" name="Rectangle 7"/>
            <p:cNvSpPr>
              <a:spLocks noChangeArrowheads="1"/>
            </p:cNvSpPr>
            <p:nvPr userDrawn="1"/>
          </p:nvSpPr>
          <p:spPr bwMode="auto">
            <a:xfrm>
              <a:off x="530" y="862"/>
              <a:ext cx="24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sp>
          <p:nvSpPr>
            <p:cNvPr id="7" name="Rectangle 8"/>
            <p:cNvSpPr>
              <a:spLocks noChangeArrowheads="1"/>
            </p:cNvSpPr>
            <p:nvPr userDrawn="1"/>
          </p:nvSpPr>
          <p:spPr bwMode="auto">
            <a:xfrm>
              <a:off x="746" y="862"/>
              <a:ext cx="215"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sp>
          <p:nvSpPr>
            <p:cNvPr id="8" name="Rectangle 9"/>
            <p:cNvSpPr>
              <a:spLocks noChangeArrowheads="1"/>
            </p:cNvSpPr>
            <p:nvPr userDrawn="1"/>
          </p:nvSpPr>
          <p:spPr bwMode="auto">
            <a:xfrm>
              <a:off x="288" y="816"/>
              <a:ext cx="327"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sp>
          <p:nvSpPr>
            <p:cNvPr id="9" name="Rectangle 10"/>
            <p:cNvSpPr>
              <a:spLocks noChangeArrowheads="1"/>
            </p:cNvSpPr>
            <p:nvPr userDrawn="1"/>
          </p:nvSpPr>
          <p:spPr bwMode="auto">
            <a:xfrm>
              <a:off x="659" y="528"/>
              <a:ext cx="18"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sp>
          <p:nvSpPr>
            <p:cNvPr id="10" name="Rectangle 11"/>
            <p:cNvSpPr>
              <a:spLocks noChangeArrowheads="1"/>
            </p:cNvSpPr>
            <p:nvPr userDrawn="1"/>
          </p:nvSpPr>
          <p:spPr bwMode="auto">
            <a:xfrm flipV="1">
              <a:off x="384" y="1056"/>
              <a:ext cx="4806" cy="23"/>
            </a:xfrm>
            <a:prstGeom prst="rect">
              <a:avLst/>
            </a:prstGeom>
            <a:gradFill rotWithShape="0">
              <a:gsLst>
                <a:gs pos="0">
                  <a:schemeClr val="bg2"/>
                </a:gs>
                <a:gs pos="100000">
                  <a:srgbClr val="B8B8E8"/>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Tahoma" pitchFamily="34" charset="0"/>
                <a:ea typeface="宋体" pitchFamily="2" charset="-122"/>
              </a:endParaRPr>
            </a:p>
          </p:txBody>
        </p:sp>
      </p:grpSp>
      <p:pic>
        <p:nvPicPr>
          <p:cNvPr id="11" name="Picture 3" descr="gm_clip_image00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43800" y="5029200"/>
            <a:ext cx="9826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Rectangle 13"/>
          <p:cNvSpPr>
            <a:spLocks noGrp="1" noChangeArrowheads="1"/>
          </p:cNvSpPr>
          <p:nvPr>
            <p:ph type="subTitle"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zh-CN" altLang="en-US"/>
              <a:t>单击此处编辑母版副标题样式</a:t>
            </a:r>
          </a:p>
        </p:txBody>
      </p:sp>
    </p:spTree>
    <p:extLst>
      <p:ext uri="{BB962C8B-B14F-4D97-AF65-F5344CB8AC3E}">
        <p14:creationId xmlns:p14="http://schemas.microsoft.com/office/powerpoint/2010/main" val="3854875114"/>
      </p:ext>
    </p:extLst>
  </p:cSld>
  <p:clrMapOvr>
    <a:masterClrMapping/>
  </p:clrMapOvr>
  <p:transition>
    <p:wipe dir="d"/>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spcBef>
                <a:spcPct val="0"/>
              </a:spcBef>
              <a:buClrTx/>
              <a:buFontTx/>
              <a:buNone/>
            </a:pPr>
            <a:r>
              <a:rPr kumimoji="0" lang="zh-CN" altLang="en-US" sz="1600" i="1" dirty="0">
                <a:solidFill>
                  <a:srgbClr val="5F5F5F"/>
                </a:solidFill>
                <a:latin typeface="Arial" charset="0"/>
                <a:ea typeface="宋体" pitchFamily="2" charset="-122"/>
              </a:rPr>
              <a:t>             </a:t>
            </a:r>
            <a:r>
              <a:rPr kumimoji="0" lang="zh-CN" altLang="en-US" sz="1600" b="0" i="1" dirty="0">
                <a:solidFill>
                  <a:srgbClr val="333333"/>
                </a:solidFill>
                <a:latin typeface="黑体" pitchFamily="2" charset="-122"/>
                <a:ea typeface="黑体" pitchFamily="2" charset="-122"/>
              </a:rPr>
              <a:t>西南交通大学信息科学与技术学院 </a:t>
            </a:r>
            <a:r>
              <a:rPr kumimoji="0" lang="zh-CN" altLang="en-US" sz="1800" b="0" i="1" dirty="0" smtClean="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pic>
        <p:nvPicPr>
          <p:cNvPr id="1027" name="Picture 34" descr="gm_clip_image00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81000" y="6516688"/>
            <a:ext cx="312738"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灯片编号占位符 1"/>
          <p:cNvSpPr txBox="1">
            <a:spLocks noGrp="1"/>
          </p:cNvSpPr>
          <p:nvPr userDrawn="1"/>
        </p:nvSpPr>
        <p:spPr bwMode="auto">
          <a:xfrm>
            <a:off x="7924800" y="6502400"/>
            <a:ext cx="9906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r" eaLnBrk="1" hangingPunct="1">
              <a:lnSpc>
                <a:spcPct val="100000"/>
              </a:lnSpc>
              <a:spcBef>
                <a:spcPct val="0"/>
              </a:spcBef>
              <a:buClrTx/>
              <a:buFontTx/>
              <a:buNone/>
              <a:defRPr/>
            </a:pPr>
            <a:fld id="{E1C2CCD9-B61A-44D7-B9D1-AFDAD7F373DD}" type="slidenum">
              <a:rPr kumimoji="0" lang="zh-CN" altLang="en-US" sz="1400" smtClean="0">
                <a:solidFill>
                  <a:schemeClr val="tx1"/>
                </a:solidFill>
                <a:latin typeface="黑体" pitchFamily="2" charset="-122"/>
                <a:ea typeface="黑体" pitchFamily="2" charset="-122"/>
              </a:rPr>
              <a:pPr algn="r" eaLnBrk="1" hangingPunct="1">
                <a:lnSpc>
                  <a:spcPct val="100000"/>
                </a:lnSpc>
                <a:spcBef>
                  <a:spcPct val="0"/>
                </a:spcBef>
                <a:buClrTx/>
                <a:buFontTx/>
                <a:buNone/>
                <a:defRPr/>
              </a:pPr>
              <a:t>‹#›</a:t>
            </a:fld>
            <a:endParaRPr kumimoji="0" lang="en-US" altLang="zh-CN" sz="1400" dirty="0" smtClean="0">
              <a:solidFill>
                <a:schemeClr val="tx1"/>
              </a:solidFill>
              <a:latin typeface="黑体" pitchFamily="2" charset="-122"/>
              <a:ea typeface="黑体" pitchFamily="2" charset="-122"/>
            </a:endParaRPr>
          </a:p>
        </p:txBody>
      </p:sp>
      <p:sp>
        <p:nvSpPr>
          <p:cNvPr id="1029" name="Text Box 39"/>
          <p:cNvSpPr txBox="1">
            <a:spLocks noChangeArrowheads="1"/>
          </p:cNvSpPr>
          <p:nvPr userDrawn="1"/>
        </p:nvSpPr>
        <p:spPr bwMode="auto">
          <a:xfrm>
            <a:off x="0" y="0"/>
            <a:ext cx="9144000" cy="339725"/>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defRPr/>
            </a:pPr>
            <a:r>
              <a:rPr kumimoji="0" lang="zh-CN" altLang="en-US" sz="1800" i="1" dirty="0" smtClean="0">
                <a:solidFill>
                  <a:srgbClr val="990000"/>
                </a:solidFill>
                <a:latin typeface="黑体" pitchFamily="2" charset="-122"/>
                <a:ea typeface="黑体" pitchFamily="2" charset="-122"/>
              </a:rPr>
              <a:t>                                                               第</a:t>
            </a:r>
            <a:r>
              <a:rPr kumimoji="0" lang="en-US" altLang="zh-CN" sz="1800" i="1" dirty="0" smtClean="0">
                <a:solidFill>
                  <a:srgbClr val="990000"/>
                </a:solidFill>
                <a:latin typeface="黑体" pitchFamily="2" charset="-122"/>
                <a:ea typeface="黑体" pitchFamily="2" charset="-122"/>
              </a:rPr>
              <a:t>1</a:t>
            </a:r>
            <a:r>
              <a:rPr kumimoji="0" lang="zh-CN" altLang="en-US" sz="1800" i="1" dirty="0" smtClean="0">
                <a:solidFill>
                  <a:srgbClr val="990000"/>
                </a:solidFill>
                <a:latin typeface="黑体" pitchFamily="2" charset="-122"/>
                <a:ea typeface="黑体" pitchFamily="2" charset="-122"/>
              </a:rPr>
              <a:t>章  概论</a:t>
            </a:r>
          </a:p>
        </p:txBody>
      </p:sp>
    </p:spTree>
  </p:cSld>
  <p:clrMap bg1="lt1" tx1="dk1" bg2="lt2" tx2="dk2" accent1="accent1" accent2="accent2" accent3="accent3" accent4="accent4" accent5="accent5" accent6="accent6" hlink="hlink" folHlink="folHlink"/>
  <p:sldLayoutIdLst>
    <p:sldLayoutId id="2147483933" r:id="rId1"/>
  </p:sldLayoutIdLst>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3"/>
          <p:cNvSpPr>
            <a:spLocks noChangeArrowheads="1"/>
          </p:cNvSpPr>
          <p:nvPr userDrawn="1"/>
        </p:nvSpPr>
        <p:spPr bwMode="auto">
          <a:xfrm flipH="1">
            <a:off x="0" y="6513513"/>
            <a:ext cx="9144000" cy="344487"/>
          </a:xfrm>
          <a:prstGeom prst="rect">
            <a:avLst/>
          </a:prstGeom>
          <a:gradFill rotWithShape="0">
            <a:gsLst>
              <a:gs pos="0">
                <a:srgbClr val="99CCFF"/>
              </a:gs>
              <a:gs pos="100000">
                <a:srgbClr val="EED0E6"/>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nSpc>
                <a:spcPct val="100000"/>
              </a:lnSpc>
              <a:spcBef>
                <a:spcPct val="0"/>
              </a:spcBef>
              <a:buClrTx/>
              <a:buFontTx/>
              <a:buNone/>
            </a:pPr>
            <a:r>
              <a:rPr kumimoji="0" lang="zh-CN" altLang="en-US" sz="1600" b="0" i="1" dirty="0">
                <a:solidFill>
                  <a:srgbClr val="5F5F5F"/>
                </a:solidFill>
                <a:latin typeface="Arial" charset="0"/>
                <a:ea typeface="宋体" pitchFamily="2" charset="-122"/>
              </a:rPr>
              <a:t>             </a:t>
            </a:r>
            <a:r>
              <a:rPr kumimoji="0" lang="zh-CN" altLang="en-US" sz="1600" b="0" i="1" dirty="0">
                <a:solidFill>
                  <a:srgbClr val="333333"/>
                </a:solidFill>
                <a:latin typeface="黑体" pitchFamily="2" charset="-122"/>
                <a:ea typeface="黑体" pitchFamily="2" charset="-122"/>
              </a:rPr>
              <a:t>西南交通大学信息科学与技术学院       </a:t>
            </a:r>
            <a:r>
              <a:rPr kumimoji="0" lang="zh-CN" altLang="en-US" sz="1800" b="0" i="1" dirty="0">
                <a:solidFill>
                  <a:srgbClr val="333333"/>
                </a:solidFill>
                <a:latin typeface="黑体" pitchFamily="2" charset="-122"/>
                <a:ea typeface="黑体" pitchFamily="2" charset="-122"/>
              </a:rPr>
              <a:t>“</a:t>
            </a:r>
            <a:r>
              <a:rPr kumimoji="0" lang="zh-CN" altLang="en-US" sz="1600" i="1" dirty="0">
                <a:solidFill>
                  <a:srgbClr val="333333"/>
                </a:solidFill>
                <a:latin typeface="黑体" pitchFamily="2" charset="-122"/>
                <a:ea typeface="黑体" pitchFamily="2" charset="-122"/>
              </a:rPr>
              <a:t>计算机组成原理</a:t>
            </a:r>
            <a:r>
              <a:rPr kumimoji="0" lang="en-US" altLang="zh-CN" sz="1800" b="0" i="1" dirty="0">
                <a:solidFill>
                  <a:srgbClr val="333333"/>
                </a:solidFill>
                <a:latin typeface="黑体" pitchFamily="2" charset="-122"/>
                <a:ea typeface="黑体" pitchFamily="2" charset="-122"/>
              </a:rPr>
              <a:t>”</a:t>
            </a:r>
            <a:r>
              <a:rPr kumimoji="0" lang="zh-CN" altLang="en-US" sz="1600" b="0" i="1" dirty="0">
                <a:solidFill>
                  <a:srgbClr val="333333"/>
                </a:solidFill>
                <a:latin typeface="黑体" pitchFamily="2" charset="-122"/>
                <a:ea typeface="黑体" pitchFamily="2" charset="-122"/>
              </a:rPr>
              <a:t>教案</a:t>
            </a:r>
          </a:p>
        </p:txBody>
      </p:sp>
      <p:sp>
        <p:nvSpPr>
          <p:cNvPr id="2051" name="灯片编号占位符 1"/>
          <p:cNvSpPr txBox="1">
            <a:spLocks noGrp="1"/>
          </p:cNvSpPr>
          <p:nvPr userDrawn="1"/>
        </p:nvSpPr>
        <p:spPr bwMode="auto">
          <a:xfrm>
            <a:off x="7924800" y="6502400"/>
            <a:ext cx="9906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r" eaLnBrk="1" hangingPunct="1">
              <a:lnSpc>
                <a:spcPct val="100000"/>
              </a:lnSpc>
              <a:spcBef>
                <a:spcPct val="0"/>
              </a:spcBef>
              <a:buClrTx/>
              <a:buFontTx/>
              <a:buNone/>
              <a:defRPr/>
            </a:pPr>
            <a:fld id="{81AF20B8-D4C6-451F-B8D7-4A058832C4B1}" type="slidenum">
              <a:rPr kumimoji="0" lang="zh-CN" altLang="en-US" sz="1400" smtClean="0">
                <a:solidFill>
                  <a:schemeClr val="folHlink"/>
                </a:solidFill>
                <a:latin typeface="黑体" pitchFamily="2" charset="-122"/>
                <a:ea typeface="黑体" pitchFamily="2" charset="-122"/>
              </a:rPr>
              <a:pPr algn="r" eaLnBrk="1" hangingPunct="1">
                <a:lnSpc>
                  <a:spcPct val="100000"/>
                </a:lnSpc>
                <a:spcBef>
                  <a:spcPct val="0"/>
                </a:spcBef>
                <a:buClrTx/>
                <a:buFontTx/>
                <a:buNone/>
                <a:defRPr/>
              </a:pPr>
              <a:t>‹#›</a:t>
            </a:fld>
            <a:endParaRPr kumimoji="0" lang="en-US" altLang="zh-CN" sz="1400" dirty="0" smtClean="0">
              <a:solidFill>
                <a:schemeClr val="folHlink"/>
              </a:solidFill>
              <a:latin typeface="黑体" pitchFamily="2" charset="-122"/>
              <a:ea typeface="黑体" pitchFamily="2" charset="-122"/>
            </a:endParaRPr>
          </a:p>
        </p:txBody>
      </p:sp>
      <p:sp>
        <p:nvSpPr>
          <p:cNvPr id="2052" name="Text Box 39"/>
          <p:cNvSpPr txBox="1">
            <a:spLocks noChangeArrowheads="1"/>
          </p:cNvSpPr>
          <p:nvPr userDrawn="1"/>
        </p:nvSpPr>
        <p:spPr bwMode="auto">
          <a:xfrm>
            <a:off x="0" y="0"/>
            <a:ext cx="9144000" cy="339725"/>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defRPr/>
            </a:pPr>
            <a:r>
              <a:rPr kumimoji="0" lang="zh-CN" altLang="en-US" sz="1800" i="1" dirty="0" smtClean="0">
                <a:solidFill>
                  <a:srgbClr val="990000"/>
                </a:solidFill>
                <a:latin typeface="黑体" pitchFamily="2" charset="-122"/>
                <a:ea typeface="黑体" pitchFamily="2" charset="-122"/>
              </a:rPr>
              <a:t>                                                               第</a:t>
            </a:r>
            <a:r>
              <a:rPr kumimoji="0" lang="en-US" altLang="zh-CN" sz="1800" i="1" dirty="0" smtClean="0">
                <a:solidFill>
                  <a:srgbClr val="990000"/>
                </a:solidFill>
                <a:latin typeface="黑体" pitchFamily="2" charset="-122"/>
                <a:ea typeface="黑体" pitchFamily="2" charset="-122"/>
              </a:rPr>
              <a:t>1</a:t>
            </a:r>
            <a:r>
              <a:rPr kumimoji="0" lang="zh-CN" altLang="en-US" sz="1800" i="1" dirty="0" smtClean="0">
                <a:solidFill>
                  <a:srgbClr val="990000"/>
                </a:solidFill>
                <a:latin typeface="黑体" pitchFamily="2" charset="-122"/>
                <a:ea typeface="黑体" pitchFamily="2" charset="-122"/>
              </a:rPr>
              <a:t>章  概论</a:t>
            </a:r>
          </a:p>
        </p:txBody>
      </p:sp>
    </p:spTree>
  </p:cSld>
  <p:clrMap bg1="lt1" tx1="dk1" bg2="lt2" tx2="dk2" accent1="accent1" accent2="accent2" accent3="accent3" accent4="accent4" accent5="accent5" accent6="accent6" hlink="hlink" folHlink="folHlink"/>
  <p:sldLayoutIdLst>
    <p:sldLayoutId id="2147483938" r:id="rId1"/>
  </p:sldLayoutIdLst>
  <p:transition>
    <p:wipe dir="d"/>
  </p:transition>
  <p:timing>
    <p:tnLst>
      <p:par>
        <p:cTn id="1" dur="indefinite" restart="never" nodeType="tmRoot"/>
      </p:par>
    </p:tnLst>
  </p:timing>
  <p:hf hdr="0" ftr="0" dt="0"/>
  <p:txStyles>
    <p:titleStyle>
      <a:lvl1pPr algn="ctr" rtl="0" eaLnBrk="0" fontAlgn="base" hangingPunct="0">
        <a:spcBef>
          <a:spcPct val="0"/>
        </a:spcBef>
        <a:spcAft>
          <a:spcPct val="0"/>
        </a:spcAft>
        <a:defRPr kumimoji="1" sz="4000" b="1">
          <a:solidFill>
            <a:srgbClr val="990099"/>
          </a:solidFill>
          <a:latin typeface="+mj-lt"/>
          <a:ea typeface="+mj-ea"/>
          <a:cs typeface="+mj-cs"/>
        </a:defRPr>
      </a:lvl1pPr>
      <a:lvl2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2pPr>
      <a:lvl3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3pPr>
      <a:lvl4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4pPr>
      <a:lvl5pPr algn="ctr" rtl="0" eaLnBrk="0" fontAlgn="base" hangingPunct="0">
        <a:spcBef>
          <a:spcPct val="0"/>
        </a:spcBef>
        <a:spcAft>
          <a:spcPct val="0"/>
        </a:spcAft>
        <a:defRPr kumimoji="1" sz="4000" b="1">
          <a:solidFill>
            <a:srgbClr val="990099"/>
          </a:solidFill>
          <a:latin typeface="Tahoma" pitchFamily="34" charset="0"/>
          <a:ea typeface="隶书" pitchFamily="49" charset="-122"/>
        </a:defRPr>
      </a:lvl5pPr>
      <a:lvl6pPr marL="457200" algn="ctr" rtl="0" fontAlgn="base">
        <a:spcBef>
          <a:spcPct val="0"/>
        </a:spcBef>
        <a:spcAft>
          <a:spcPct val="0"/>
        </a:spcAft>
        <a:defRPr kumimoji="1" sz="4000" b="1">
          <a:solidFill>
            <a:srgbClr val="990099"/>
          </a:solidFill>
          <a:latin typeface="Tahoma" pitchFamily="34" charset="0"/>
          <a:ea typeface="隶书" pitchFamily="49" charset="-122"/>
        </a:defRPr>
      </a:lvl6pPr>
      <a:lvl7pPr marL="914400" algn="ctr" rtl="0" fontAlgn="base">
        <a:spcBef>
          <a:spcPct val="0"/>
        </a:spcBef>
        <a:spcAft>
          <a:spcPct val="0"/>
        </a:spcAft>
        <a:defRPr kumimoji="1" sz="4000" b="1">
          <a:solidFill>
            <a:srgbClr val="990099"/>
          </a:solidFill>
          <a:latin typeface="Tahoma" pitchFamily="34" charset="0"/>
          <a:ea typeface="隶书" pitchFamily="49" charset="-122"/>
        </a:defRPr>
      </a:lvl7pPr>
      <a:lvl8pPr marL="1371600" algn="ctr" rtl="0" fontAlgn="base">
        <a:spcBef>
          <a:spcPct val="0"/>
        </a:spcBef>
        <a:spcAft>
          <a:spcPct val="0"/>
        </a:spcAft>
        <a:defRPr kumimoji="1" sz="4000" b="1">
          <a:solidFill>
            <a:srgbClr val="990099"/>
          </a:solidFill>
          <a:latin typeface="Tahoma" pitchFamily="34" charset="0"/>
          <a:ea typeface="隶书" pitchFamily="49" charset="-122"/>
        </a:defRPr>
      </a:lvl8pPr>
      <a:lvl9pPr marL="1828800" algn="ctr" rtl="0" fontAlgn="base">
        <a:spcBef>
          <a:spcPct val="0"/>
        </a:spcBef>
        <a:spcAft>
          <a:spcPct val="0"/>
        </a:spcAft>
        <a:defRPr kumimoji="1" sz="4000" b="1">
          <a:solidFill>
            <a:srgbClr val="990099"/>
          </a:solidFill>
          <a:latin typeface="Tahoma" pitchFamily="34" charset="0"/>
          <a:ea typeface="隶书"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wmf"/><Relationship Id="rId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9.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4.png"/><Relationship Id="rId7"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3.png"/><Relationship Id="rId10" Type="http://schemas.openxmlformats.org/officeDocument/2006/relationships/oleObject" Target="../embeddings/oleObject11.bin"/><Relationship Id="rId4" Type="http://schemas.openxmlformats.org/officeDocument/2006/relationships/oleObject" Target="../embeddings/oleObject6.bin"/><Relationship Id="rId9" Type="http://schemas.openxmlformats.org/officeDocument/2006/relationships/oleObject" Target="../embeddings/oleObject1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15.emf"/><Relationship Id="rId4" Type="http://schemas.openxmlformats.org/officeDocument/2006/relationships/oleObject" Target="../embeddings/Microsoft_Word_97_-_2003___1.doc"/></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15.emf"/><Relationship Id="rId4" Type="http://schemas.openxmlformats.org/officeDocument/2006/relationships/oleObject" Target="../embeddings/Microsoft_Word_97_-_2003___2.doc"/></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15.emf"/><Relationship Id="rId4" Type="http://schemas.openxmlformats.org/officeDocument/2006/relationships/oleObject" Target="../embeddings/Microsoft_Word_97_-_2003___3.doc"/></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15.emf"/><Relationship Id="rId4" Type="http://schemas.openxmlformats.org/officeDocument/2006/relationships/oleObject" Target="../embeddings/Microsoft_Word_97_-_2003___4.doc"/></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1.xml"/><Relationship Id="rId1" Type="http://schemas.openxmlformats.org/officeDocument/2006/relationships/vmlDrawing" Target="../drawings/vmlDrawing10.vml"/><Relationship Id="rId5" Type="http://schemas.openxmlformats.org/officeDocument/2006/relationships/image" Target="../media/image16.emf"/><Relationship Id="rId4" Type="http://schemas.openxmlformats.org/officeDocument/2006/relationships/oleObject" Target="../embeddings/Microsoft_Word_97_-_2003___5.doc"/></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1.xml"/><Relationship Id="rId1" Type="http://schemas.openxmlformats.org/officeDocument/2006/relationships/vmlDrawing" Target="../drawings/vmlDrawing11.vml"/><Relationship Id="rId5" Type="http://schemas.openxmlformats.org/officeDocument/2006/relationships/image" Target="../media/image17.emf"/><Relationship Id="rId4" Type="http://schemas.openxmlformats.org/officeDocument/2006/relationships/oleObject" Target="../embeddings/Microsoft_Word_97_-_2003___6.doc"/></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wmf"/><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gm_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029200"/>
            <a:ext cx="9826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0612" name="Rectangle 4"/>
          <p:cNvSpPr>
            <a:spLocks noChangeArrowheads="1"/>
          </p:cNvSpPr>
          <p:nvPr/>
        </p:nvSpPr>
        <p:spPr bwMode="auto">
          <a:xfrm>
            <a:off x="2438400" y="911225"/>
            <a:ext cx="4203700" cy="641350"/>
          </a:xfrm>
          <a:prstGeom prst="rect">
            <a:avLst/>
          </a:prstGeom>
          <a:noFill/>
          <a:ln w="9525">
            <a:noFill/>
            <a:miter lim="800000"/>
            <a:headEnd/>
            <a:tailEnd/>
          </a:ln>
          <a:effectLst/>
        </p:spPr>
        <p:txBody>
          <a:bodyPr>
            <a:spAutoFit/>
          </a:bodyPr>
          <a:lstStyle/>
          <a:p>
            <a:pPr algn="dist">
              <a:lnSpc>
                <a:spcPct val="100000"/>
              </a:lnSpc>
              <a:spcBef>
                <a:spcPct val="0"/>
              </a:spcBef>
              <a:buClrTx/>
              <a:buFontTx/>
              <a:buNone/>
              <a:defRPr/>
            </a:pPr>
            <a:r>
              <a:rPr lang="zh-CN" altLang="en-US" sz="3600" dirty="0">
                <a:solidFill>
                  <a:srgbClr val="990000"/>
                </a:solidFill>
                <a:effectLst>
                  <a:outerShdw blurRad="38100" dist="38100" dir="2700000" algn="tl">
                    <a:srgbClr val="C0C0C0"/>
                  </a:outerShdw>
                </a:effectLst>
                <a:latin typeface="Arial" charset="0"/>
                <a:ea typeface="黑体" pitchFamily="2" charset="-122"/>
              </a:rPr>
              <a:t>计算机组成原理</a:t>
            </a:r>
            <a:endParaRPr lang="en-US" altLang="zh-CN" b="0" dirty="0">
              <a:solidFill>
                <a:schemeClr val="tx1"/>
              </a:solidFill>
              <a:latin typeface="Arial" charset="0"/>
              <a:ea typeface="宋体" pitchFamily="2" charset="-122"/>
            </a:endParaRPr>
          </a:p>
        </p:txBody>
      </p:sp>
      <p:sp>
        <p:nvSpPr>
          <p:cNvPr id="5124" name="Rectangle 6"/>
          <p:cNvSpPr>
            <a:spLocks noChangeArrowheads="1"/>
          </p:cNvSpPr>
          <p:nvPr/>
        </p:nvSpPr>
        <p:spPr bwMode="auto">
          <a:xfrm>
            <a:off x="2895600" y="2441575"/>
            <a:ext cx="33988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dist" defTabSz="762000" eaLnBrk="0" hangingPunct="0">
              <a:lnSpc>
                <a:spcPct val="125000"/>
              </a:lnSpc>
              <a:spcBef>
                <a:spcPct val="20000"/>
              </a:spcBef>
              <a:buClrTx/>
              <a:buFontTx/>
              <a:buNone/>
            </a:pPr>
            <a:r>
              <a:rPr lang="zh-CN" altLang="en-US" dirty="0">
                <a:solidFill>
                  <a:srgbClr val="000080"/>
                </a:solidFill>
                <a:latin typeface="黑体" pitchFamily="2" charset="-122"/>
                <a:ea typeface="黑体" pitchFamily="2" charset="-122"/>
              </a:rPr>
              <a:t>西 南 交 通 大 学</a:t>
            </a:r>
          </a:p>
          <a:p>
            <a:pPr algn="dist" defTabSz="762000" eaLnBrk="0" hangingPunct="0">
              <a:lnSpc>
                <a:spcPct val="125000"/>
              </a:lnSpc>
              <a:spcBef>
                <a:spcPct val="20000"/>
              </a:spcBef>
              <a:buClrTx/>
              <a:buFontTx/>
              <a:buNone/>
            </a:pPr>
            <a:r>
              <a:rPr lang="zh-CN" altLang="en-US" dirty="0">
                <a:solidFill>
                  <a:srgbClr val="000080"/>
                </a:solidFill>
                <a:latin typeface="黑体" pitchFamily="2" charset="-122"/>
                <a:ea typeface="黑体" pitchFamily="2" charset="-122"/>
              </a:rPr>
              <a:t>信息科学与技术学院</a:t>
            </a:r>
          </a:p>
        </p:txBody>
      </p:sp>
      <p:sp>
        <p:nvSpPr>
          <p:cNvPr id="5125" name="Rectangle 7"/>
          <p:cNvSpPr>
            <a:spLocks noChangeArrowheads="1"/>
          </p:cNvSpPr>
          <p:nvPr/>
        </p:nvSpPr>
        <p:spPr bwMode="auto">
          <a:xfrm>
            <a:off x="2943225" y="4603750"/>
            <a:ext cx="33988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lgn="ctr" defTabSz="762000" eaLnBrk="0" hangingPunct="0">
              <a:lnSpc>
                <a:spcPct val="125000"/>
              </a:lnSpc>
              <a:spcBef>
                <a:spcPct val="20000"/>
              </a:spcBef>
              <a:buClrTx/>
              <a:buFontTx/>
              <a:buNone/>
            </a:pPr>
            <a:r>
              <a:rPr lang="zh-CN" altLang="en-US" dirty="0">
                <a:solidFill>
                  <a:srgbClr val="000080"/>
                </a:solidFill>
                <a:latin typeface="黑体" pitchFamily="2" charset="-122"/>
                <a:ea typeface="黑体" pitchFamily="2" charset="-122"/>
              </a:rPr>
              <a:t>20</a:t>
            </a:r>
            <a:r>
              <a:rPr lang="en-US" altLang="zh-CN" dirty="0">
                <a:solidFill>
                  <a:srgbClr val="000080"/>
                </a:solidFill>
                <a:latin typeface="黑体" pitchFamily="2" charset="-122"/>
                <a:ea typeface="黑体" pitchFamily="2" charset="-122"/>
              </a:rPr>
              <a:t>16</a:t>
            </a:r>
            <a:r>
              <a:rPr lang="zh-CN" altLang="en-US" dirty="0" smtClean="0">
                <a:solidFill>
                  <a:srgbClr val="000080"/>
                </a:solidFill>
                <a:latin typeface="黑体" pitchFamily="2" charset="-122"/>
                <a:ea typeface="黑体" pitchFamily="2" charset="-122"/>
              </a:rPr>
              <a:t>年</a:t>
            </a:r>
            <a:r>
              <a:rPr lang="en-US" altLang="zh-CN" dirty="0" smtClean="0">
                <a:solidFill>
                  <a:srgbClr val="000080"/>
                </a:solidFill>
                <a:latin typeface="黑体" pitchFamily="2" charset="-122"/>
                <a:ea typeface="黑体" pitchFamily="2" charset="-122"/>
              </a:rPr>
              <a:t>10</a:t>
            </a:r>
            <a:r>
              <a:rPr lang="zh-CN" altLang="en-US" dirty="0" smtClean="0">
                <a:solidFill>
                  <a:srgbClr val="000080"/>
                </a:solidFill>
                <a:latin typeface="黑体" pitchFamily="2" charset="-122"/>
                <a:ea typeface="黑体" pitchFamily="2" charset="-122"/>
              </a:rPr>
              <a:t>月</a:t>
            </a:r>
            <a:r>
              <a:rPr lang="zh-CN" altLang="en-US" dirty="0">
                <a:solidFill>
                  <a:srgbClr val="000080"/>
                </a:solidFill>
                <a:latin typeface="黑体" pitchFamily="2" charset="-122"/>
                <a:ea typeface="黑体" pitchFamily="2" charset="-122"/>
              </a:rPr>
              <a:t>修订</a:t>
            </a:r>
          </a:p>
        </p:txBody>
      </p:sp>
    </p:spTree>
  </p:cSld>
  <p:clrMapOvr>
    <a:masterClrMapping/>
  </p:clrMapOvr>
  <p:transition>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dirty="0">
                <a:solidFill>
                  <a:srgbClr val="800000"/>
                </a:solidFill>
                <a:latin typeface="黑体" pitchFamily="2" charset="-122"/>
                <a:ea typeface="黑体" pitchFamily="2" charset="-122"/>
              </a:rPr>
              <a:t>1.1.2 </a:t>
            </a:r>
            <a:r>
              <a:rPr lang="zh-CN" altLang="en-US" dirty="0">
                <a:solidFill>
                  <a:srgbClr val="800000"/>
                </a:solidFill>
                <a:latin typeface="黑体" pitchFamily="2" charset="-122"/>
                <a:ea typeface="黑体" pitchFamily="2" charset="-122"/>
              </a:rPr>
              <a:t>计算机的工作特点 </a:t>
            </a:r>
            <a:endParaRPr lang="zh-CN" altLang="en-US" dirty="0">
              <a:latin typeface="黑体" pitchFamily="2" charset="-122"/>
              <a:ea typeface="黑体" pitchFamily="2" charset="-122"/>
            </a:endParaRPr>
          </a:p>
        </p:txBody>
      </p:sp>
      <p:sp>
        <p:nvSpPr>
          <p:cNvPr id="4" name="Rectangle 3"/>
          <p:cNvSpPr>
            <a:spLocks noChangeArrowheads="1"/>
          </p:cNvSpPr>
          <p:nvPr/>
        </p:nvSpPr>
        <p:spPr bwMode="auto">
          <a:xfrm>
            <a:off x="685800" y="1978025"/>
            <a:ext cx="8458200" cy="1478854"/>
          </a:xfrm>
          <a:prstGeom prst="rect">
            <a:avLst/>
          </a:prstGeom>
          <a:noFill/>
          <a:ln w="9525">
            <a:noFill/>
            <a:miter lim="800000"/>
            <a:headEnd/>
            <a:tailEnd/>
          </a:ln>
        </p:spPr>
        <p:txBody>
          <a:bodyPr tIns="38088" bIns="0">
            <a:spAutoFit/>
          </a:bodyPr>
          <a:lstStyle/>
          <a:p>
            <a:pPr algn="l">
              <a:lnSpc>
                <a:spcPct val="150000"/>
              </a:lnSpc>
              <a:spcBef>
                <a:spcPct val="0"/>
              </a:spcBef>
              <a:buClrTx/>
              <a:buFontTx/>
              <a:buNone/>
            </a:pPr>
            <a:r>
              <a:rPr lang="zh-CN" altLang="en-US" sz="2400" dirty="0">
                <a:solidFill>
                  <a:srgbClr val="800000"/>
                </a:solidFill>
                <a:latin typeface="黑体" pitchFamily="2" charset="-122"/>
                <a:ea typeface="黑体" pitchFamily="2" charset="-122"/>
              </a:rPr>
              <a:t>1．冯·诺依曼体制计算机 </a:t>
            </a:r>
          </a:p>
          <a:p>
            <a:pPr algn="just" eaLnBrk="0" hangingPunct="0">
              <a:lnSpc>
                <a:spcPct val="120000"/>
              </a:lnSpc>
              <a:spcBef>
                <a:spcPct val="0"/>
              </a:spcBef>
              <a:buClrTx/>
            </a:pPr>
            <a:r>
              <a:rPr lang="zh-CN" altLang="en-US" sz="2400" dirty="0">
                <a:solidFill>
                  <a:srgbClr val="000080"/>
                </a:solidFill>
                <a:latin typeface="黑体" pitchFamily="2" charset="-122"/>
                <a:ea typeface="黑体" pitchFamily="2" charset="-122"/>
              </a:rPr>
              <a:t>   按存储方式工作的计算机统称为冯·诺依曼体制计算机。</a:t>
            </a:r>
          </a:p>
          <a:p>
            <a:pPr algn="just" eaLnBrk="0" hangingPunct="0">
              <a:lnSpc>
                <a:spcPct val="120000"/>
              </a:lnSpc>
              <a:spcBef>
                <a:spcPct val="0"/>
              </a:spcBef>
              <a:buClrTx/>
            </a:pPr>
            <a:r>
              <a:rPr lang="zh-CN" altLang="en-US" sz="2400" dirty="0">
                <a:solidFill>
                  <a:srgbClr val="000080"/>
                </a:solidFill>
                <a:latin typeface="黑体" pitchFamily="2" charset="-122"/>
                <a:ea typeface="黑体" pitchFamily="2" charset="-122"/>
              </a:rPr>
              <a:t>   1946年6月由冯·诺依曼等人首次提出</a:t>
            </a:r>
            <a:r>
              <a:rPr lang="zh-CN" altLang="en-US" sz="2200" dirty="0">
                <a:solidFill>
                  <a:srgbClr val="000080"/>
                </a:solidFill>
                <a:latin typeface="黑体" pitchFamily="2" charset="-122"/>
                <a:ea typeface="黑体" pitchFamily="2" charset="-122"/>
              </a:rPr>
              <a:t>。</a:t>
            </a:r>
          </a:p>
        </p:txBody>
      </p:sp>
      <p:sp>
        <p:nvSpPr>
          <p:cNvPr id="5" name="Rectangle 4"/>
          <p:cNvSpPr>
            <a:spLocks noChangeArrowheads="1"/>
          </p:cNvSpPr>
          <p:nvPr/>
        </p:nvSpPr>
        <p:spPr bwMode="auto">
          <a:xfrm>
            <a:off x="546100" y="1092200"/>
            <a:ext cx="8077200"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625475" algn="just" eaLnBrk="0" hangingPunct="0">
              <a:lnSpc>
                <a:spcPct val="120000"/>
              </a:lnSpc>
              <a:spcBef>
                <a:spcPct val="0"/>
              </a:spcBef>
              <a:buClrTx/>
              <a:buFontTx/>
              <a:buNone/>
            </a:pPr>
            <a:r>
              <a:rPr lang="zh-CN" altLang="en-US" sz="2400" dirty="0" smtClean="0">
                <a:solidFill>
                  <a:srgbClr val="000080"/>
                </a:solidFill>
                <a:latin typeface="黑体" pitchFamily="2" charset="-122"/>
                <a:ea typeface="黑体" pitchFamily="2" charset="-122"/>
              </a:rPr>
              <a:t>计算机</a:t>
            </a:r>
            <a:r>
              <a:rPr lang="zh-CN" altLang="en-US" sz="2400" dirty="0">
                <a:solidFill>
                  <a:srgbClr val="000080"/>
                </a:solidFill>
                <a:latin typeface="黑体" pitchFamily="2" charset="-122"/>
                <a:ea typeface="黑体" pitchFamily="2" charset="-122"/>
              </a:rPr>
              <a:t>采取事先编制程序、存储程序、自动连续运行程序的工作方式，称为</a:t>
            </a:r>
            <a:r>
              <a:rPr lang="zh-CN" altLang="en-US" sz="2400" dirty="0">
                <a:solidFill>
                  <a:srgbClr val="FF0000"/>
                </a:solidFill>
                <a:latin typeface="黑体" pitchFamily="2" charset="-122"/>
                <a:ea typeface="黑体" pitchFamily="2" charset="-122"/>
              </a:rPr>
              <a:t>存储程序控制方式</a:t>
            </a:r>
            <a:r>
              <a:rPr lang="zh-CN" altLang="en-US" sz="2400" dirty="0">
                <a:solidFill>
                  <a:srgbClr val="CC3300"/>
                </a:solidFill>
                <a:latin typeface="黑体" pitchFamily="2" charset="-122"/>
                <a:ea typeface="黑体" pitchFamily="2" charset="-122"/>
              </a:rPr>
              <a:t>。 </a:t>
            </a:r>
          </a:p>
        </p:txBody>
      </p:sp>
      <p:grpSp>
        <p:nvGrpSpPr>
          <p:cNvPr id="6" name="Group 10"/>
          <p:cNvGrpSpPr>
            <a:grpSpLocks/>
          </p:cNvGrpSpPr>
          <p:nvPr/>
        </p:nvGrpSpPr>
        <p:grpSpPr bwMode="auto">
          <a:xfrm>
            <a:off x="1466850" y="3475038"/>
            <a:ext cx="5568950" cy="2743200"/>
            <a:chOff x="836" y="2229"/>
            <a:chExt cx="3508" cy="1728"/>
          </a:xfrm>
        </p:grpSpPr>
        <p:graphicFrame>
          <p:nvGraphicFramePr>
            <p:cNvPr id="7" name="Object 8"/>
            <p:cNvGraphicFramePr>
              <a:graphicFrameLocks noChangeAspect="1"/>
            </p:cNvGraphicFramePr>
            <p:nvPr/>
          </p:nvGraphicFramePr>
          <p:xfrm>
            <a:off x="836" y="2229"/>
            <a:ext cx="1351" cy="1728"/>
          </p:xfrm>
          <a:graphic>
            <a:graphicData uri="http://schemas.openxmlformats.org/presentationml/2006/ole">
              <mc:AlternateContent xmlns:mc="http://schemas.openxmlformats.org/markup-compatibility/2006">
                <mc:Choice xmlns:v="urn:schemas-microsoft-com:vml" Requires="v">
                  <p:oleObj spid="_x0000_s14354" name="Image" r:id="rId3" imgW="2742857" imgH="3523810" progId="Photoshop.Image.3">
                    <p:embed/>
                  </p:oleObj>
                </mc:Choice>
                <mc:Fallback>
                  <p:oleObj name="Image" r:id="rId3" imgW="2742857" imgH="3523810" progId="Photoshop.Image.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 y="2229"/>
                          <a:ext cx="1351"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9"/>
            <p:cNvSpPr>
              <a:spLocks noChangeArrowheads="1"/>
            </p:cNvSpPr>
            <p:nvPr/>
          </p:nvSpPr>
          <p:spPr bwMode="auto">
            <a:xfrm>
              <a:off x="2660" y="2603"/>
              <a:ext cx="1684"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lnSpc>
                  <a:spcPct val="100000"/>
                </a:lnSpc>
                <a:spcBef>
                  <a:spcPct val="0"/>
                </a:spcBef>
                <a:buClrTx/>
                <a:buFontTx/>
                <a:buNone/>
              </a:pPr>
              <a:r>
                <a:rPr lang="en-US" altLang="zh-CN" sz="2400" dirty="0">
                  <a:solidFill>
                    <a:srgbClr val="5F5F5F"/>
                  </a:solidFill>
                  <a:latin typeface="黑体" pitchFamily="2" charset="-122"/>
                  <a:ea typeface="黑体" pitchFamily="2" charset="-122"/>
                </a:rPr>
                <a:t>John von Neumann</a:t>
              </a:r>
            </a:p>
            <a:p>
              <a:pPr defTabSz="762000" eaLnBrk="0" hangingPunct="0">
                <a:lnSpc>
                  <a:spcPct val="100000"/>
                </a:lnSpc>
                <a:spcBef>
                  <a:spcPct val="0"/>
                </a:spcBef>
                <a:buClrTx/>
                <a:buFontTx/>
                <a:buNone/>
              </a:pPr>
              <a:r>
                <a:rPr lang="zh-CN" altLang="en-US" sz="2400" dirty="0">
                  <a:solidFill>
                    <a:srgbClr val="5F5F5F"/>
                  </a:solidFill>
                  <a:latin typeface="黑体" pitchFamily="2" charset="-122"/>
                  <a:ea typeface="黑体" pitchFamily="2" charset="-122"/>
                </a:rPr>
                <a:t>冯</a:t>
              </a:r>
              <a:r>
                <a:rPr lang="zh-CN" altLang="en-US" sz="2400" dirty="0">
                  <a:solidFill>
                    <a:srgbClr val="5F5F5F"/>
                  </a:solidFill>
                  <a:latin typeface="黑体" pitchFamily="2" charset="-122"/>
                  <a:ea typeface="黑体" pitchFamily="2" charset="-122"/>
                  <a:sym typeface="Symbol" pitchFamily="18" charset="2"/>
                </a:rPr>
                <a:t></a:t>
              </a:r>
              <a:r>
                <a:rPr lang="zh-CN" altLang="en-US" sz="2400" dirty="0">
                  <a:solidFill>
                    <a:srgbClr val="5F5F5F"/>
                  </a:solidFill>
                  <a:latin typeface="黑体" pitchFamily="2" charset="-122"/>
                  <a:ea typeface="黑体" pitchFamily="2" charset="-122"/>
                </a:rPr>
                <a:t>诺依曼  先生</a:t>
              </a:r>
              <a:endParaRPr lang="zh-CN" altLang="en-US" sz="2400" dirty="0">
                <a:solidFill>
                  <a:schemeClr val="tx1"/>
                </a:solidFill>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787400" y="1116013"/>
            <a:ext cx="774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dirty="0">
                <a:solidFill>
                  <a:srgbClr val="000080"/>
                </a:solidFill>
                <a:latin typeface="黑体" pitchFamily="2" charset="-122"/>
                <a:ea typeface="黑体" pitchFamily="2" charset="-122"/>
              </a:rPr>
              <a:t> (1) 采用二进制代码表示数据和指令</a:t>
            </a:r>
            <a:endParaRPr lang="zh-CN" altLang="en-US" b="0" dirty="0">
              <a:solidFill>
                <a:srgbClr val="000080"/>
              </a:solidFill>
              <a:latin typeface="黑体" pitchFamily="2" charset="-122"/>
              <a:ea typeface="黑体" pitchFamily="2" charset="-122"/>
            </a:endParaRPr>
          </a:p>
        </p:txBody>
      </p:sp>
      <p:sp>
        <p:nvSpPr>
          <p:cNvPr id="553988" name="Rectangle 4"/>
          <p:cNvSpPr>
            <a:spLocks noChangeArrowheads="1"/>
          </p:cNvSpPr>
          <p:nvPr/>
        </p:nvSpPr>
        <p:spPr bwMode="auto">
          <a:xfrm>
            <a:off x="787400" y="1625600"/>
            <a:ext cx="8343900" cy="187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dirty="0">
                <a:solidFill>
                  <a:srgbClr val="000080"/>
                </a:solidFill>
                <a:latin typeface="黑体" pitchFamily="2" charset="-122"/>
                <a:ea typeface="黑体" pitchFamily="2" charset="-122"/>
              </a:rPr>
              <a:t> (2) 采用存储程序工作方式 ── </a:t>
            </a:r>
            <a:r>
              <a:rPr lang="zh-CN" altLang="en-US" dirty="0">
                <a:solidFill>
                  <a:srgbClr val="FF0000"/>
                </a:solidFill>
                <a:latin typeface="黑体" pitchFamily="2" charset="-122"/>
                <a:ea typeface="黑体" pitchFamily="2" charset="-122"/>
              </a:rPr>
              <a:t>核心概念</a:t>
            </a:r>
          </a:p>
          <a:p>
            <a:pPr algn="just">
              <a:lnSpc>
                <a:spcPct val="150000"/>
              </a:lnSpc>
              <a:spcBef>
                <a:spcPct val="0"/>
              </a:spcBef>
              <a:buClrTx/>
              <a:buFontTx/>
              <a:buNone/>
            </a:pPr>
            <a:r>
              <a:rPr lang="zh-CN" altLang="en-US" sz="1800" dirty="0">
                <a:solidFill>
                  <a:srgbClr val="00800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① 事先编制程序(根据问题找算法编程序)</a:t>
            </a:r>
          </a:p>
          <a:p>
            <a:pPr algn="just" eaLnBrk="0" hangingPunct="0">
              <a:lnSpc>
                <a:spcPct val="150000"/>
              </a:lnSpc>
              <a:spcBef>
                <a:spcPct val="0"/>
              </a:spcBef>
              <a:buClrTx/>
              <a:buFontTx/>
              <a:buNone/>
            </a:pPr>
            <a:r>
              <a:rPr lang="zh-CN" altLang="en-US" sz="1800" dirty="0">
                <a:solidFill>
                  <a:srgbClr val="000080"/>
                </a:solidFill>
                <a:latin typeface="黑体" pitchFamily="2" charset="-122"/>
                <a:ea typeface="黑体" pitchFamily="2" charset="-122"/>
              </a:rPr>
              <a:t>      ② 将程序存储于计算机的存储器中</a:t>
            </a:r>
          </a:p>
          <a:p>
            <a:pPr algn="just" eaLnBrk="0" hangingPunct="0">
              <a:lnSpc>
                <a:spcPct val="150000"/>
              </a:lnSpc>
              <a:spcBef>
                <a:spcPct val="0"/>
              </a:spcBef>
              <a:buClrTx/>
              <a:buFontTx/>
              <a:buNone/>
            </a:pPr>
            <a:r>
              <a:rPr lang="zh-CN" altLang="en-US" sz="1800" dirty="0">
                <a:solidFill>
                  <a:srgbClr val="000080"/>
                </a:solidFill>
                <a:latin typeface="黑体" pitchFamily="2" charset="-122"/>
                <a:ea typeface="黑体" pitchFamily="2" charset="-122"/>
              </a:rPr>
              <a:t>      ③ 计算机在运行时自动地、连续地从存储器中依次取出指令加以执行。</a:t>
            </a:r>
          </a:p>
        </p:txBody>
      </p:sp>
      <p:sp>
        <p:nvSpPr>
          <p:cNvPr id="15364" name="Rectangle 6"/>
          <p:cNvSpPr>
            <a:spLocks noChangeArrowheads="1"/>
          </p:cNvSpPr>
          <p:nvPr/>
        </p:nvSpPr>
        <p:spPr bwMode="auto">
          <a:xfrm>
            <a:off x="635000" y="542925"/>
            <a:ext cx="850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dirty="0">
                <a:solidFill>
                  <a:srgbClr val="800000"/>
                </a:solidFill>
                <a:latin typeface="黑体" pitchFamily="2" charset="-122"/>
                <a:ea typeface="黑体" pitchFamily="2" charset="-122"/>
              </a:rPr>
              <a:t>冯·诺依曼体制的要点:</a:t>
            </a:r>
            <a:r>
              <a:rPr lang="zh-CN" altLang="en-US" dirty="0">
                <a:solidFill>
                  <a:srgbClr val="000080"/>
                </a:solidFill>
                <a:latin typeface="黑体" pitchFamily="2" charset="-122"/>
                <a:ea typeface="黑体" pitchFamily="2" charset="-122"/>
              </a:rPr>
              <a:t> </a:t>
            </a:r>
          </a:p>
        </p:txBody>
      </p:sp>
      <p:sp>
        <p:nvSpPr>
          <p:cNvPr id="553992" name="Rectangle 8"/>
          <p:cNvSpPr>
            <a:spLocks noChangeArrowheads="1"/>
          </p:cNvSpPr>
          <p:nvPr/>
        </p:nvSpPr>
        <p:spPr bwMode="auto">
          <a:xfrm>
            <a:off x="1447800" y="3494088"/>
            <a:ext cx="7696200" cy="1431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792163" algn="just">
              <a:lnSpc>
                <a:spcPct val="150000"/>
              </a:lnSpc>
              <a:spcBef>
                <a:spcPct val="0"/>
              </a:spcBef>
              <a:buClrTx/>
              <a:buFontTx/>
              <a:buNone/>
            </a:pPr>
            <a:r>
              <a:rPr lang="zh-CN" altLang="en-US" sz="1800" dirty="0">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以</a:t>
            </a:r>
            <a:r>
              <a:rPr lang="zh-CN" altLang="en-US" sz="1800" dirty="0">
                <a:solidFill>
                  <a:srgbClr val="000080"/>
                </a:solidFill>
                <a:latin typeface="黑体" pitchFamily="2" charset="-122"/>
                <a:ea typeface="黑体" pitchFamily="2" charset="-122"/>
              </a:rPr>
              <a:t>控制流(指令)驱动程序执行，信息流(数据流)被动地被调用处理。</a:t>
            </a:r>
            <a:endParaRPr lang="zh-CN" altLang="en-US" sz="1000" dirty="0">
              <a:solidFill>
                <a:srgbClr val="000080"/>
              </a:solidFill>
              <a:latin typeface="黑体" pitchFamily="2" charset="-122"/>
              <a:ea typeface="黑体" pitchFamily="2" charset="-122"/>
            </a:endParaRPr>
          </a:p>
          <a:p>
            <a:pPr indent="-792163" algn="just" eaLnBrk="0" hangingPunct="0">
              <a:lnSpc>
                <a:spcPct val="150000"/>
              </a:lnSpc>
              <a:spcBef>
                <a:spcPct val="0"/>
              </a:spcBef>
              <a:buClrTx/>
              <a:buFontTx/>
              <a:buNone/>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用</a:t>
            </a:r>
            <a:r>
              <a:rPr lang="zh-CN" altLang="en-US" sz="1800" dirty="0">
                <a:solidFill>
                  <a:srgbClr val="000080"/>
                </a:solidFill>
                <a:latin typeface="黑体" pitchFamily="2" charset="-122"/>
                <a:ea typeface="黑体" pitchFamily="2" charset="-122"/>
              </a:rPr>
              <a:t>程序计数器(</a:t>
            </a:r>
            <a:r>
              <a:rPr lang="en-US" altLang="zh-CN" sz="1800" dirty="0">
                <a:solidFill>
                  <a:srgbClr val="000080"/>
                </a:solidFill>
                <a:latin typeface="黑体" pitchFamily="2" charset="-122"/>
                <a:ea typeface="黑体" pitchFamily="2" charset="-122"/>
              </a:rPr>
              <a:t>PC)</a:t>
            </a:r>
            <a:r>
              <a:rPr lang="zh-CN" altLang="en-US" sz="1800" dirty="0">
                <a:solidFill>
                  <a:srgbClr val="000080"/>
                </a:solidFill>
                <a:latin typeface="黑体" pitchFamily="2" charset="-122"/>
                <a:ea typeface="黑体" pitchFamily="2" charset="-122"/>
              </a:rPr>
              <a:t>存放当前指令所在存储单元的地址。</a:t>
            </a:r>
            <a:endParaRPr lang="zh-CN" altLang="en-US" sz="1000" dirty="0">
              <a:solidFill>
                <a:srgbClr val="000080"/>
              </a:solidFill>
              <a:latin typeface="黑体" pitchFamily="2" charset="-122"/>
              <a:ea typeface="黑体" pitchFamily="2" charset="-122"/>
            </a:endParaRPr>
          </a:p>
          <a:p>
            <a:pPr indent="-792163" eaLnBrk="0" hangingPunct="0">
              <a:lnSpc>
                <a:spcPct val="150000"/>
              </a:lnSpc>
              <a:spcBef>
                <a:spcPct val="0"/>
              </a:spcBef>
              <a:buClrTx/>
              <a:buFontTx/>
              <a:buNone/>
            </a:pPr>
            <a:r>
              <a:rPr lang="zh-CN" altLang="en-US" sz="2200" dirty="0">
                <a:latin typeface="黑体" pitchFamily="2" charset="-122"/>
                <a:ea typeface="黑体" pitchFamily="2" charset="-122"/>
              </a:rPr>
              <a:t>         </a:t>
            </a:r>
            <a:r>
              <a:rPr lang="zh-CN" altLang="en-US" sz="2200" dirty="0">
                <a:solidFill>
                  <a:srgbClr val="FF0000"/>
                </a:solidFill>
                <a:latin typeface="黑体" pitchFamily="2" charset="-122"/>
                <a:ea typeface="黑体" pitchFamily="2" charset="-122"/>
              </a:rPr>
              <a:t>(思考：如何区别指令和数据?)</a:t>
            </a:r>
            <a:r>
              <a:rPr lang="zh-CN" altLang="en-US" sz="1100" dirty="0">
                <a:solidFill>
                  <a:srgbClr val="FF0000"/>
                </a:solidFill>
                <a:latin typeface="黑体" pitchFamily="2" charset="-122"/>
                <a:ea typeface="黑体" pitchFamily="2" charset="-122"/>
              </a:rPr>
              <a:t> </a:t>
            </a:r>
            <a:endParaRPr lang="zh-CN" altLang="en-US" b="0" dirty="0">
              <a:solidFill>
                <a:srgbClr val="FF0000"/>
              </a:solidFill>
              <a:latin typeface="黑体" pitchFamily="2" charset="-122"/>
              <a:ea typeface="黑体" pitchFamily="2" charset="-122"/>
            </a:endParaRPr>
          </a:p>
        </p:txBody>
      </p:sp>
      <p:sp>
        <p:nvSpPr>
          <p:cNvPr id="553993" name="Rectangle 9"/>
          <p:cNvSpPr>
            <a:spLocks noChangeArrowheads="1"/>
          </p:cNvSpPr>
          <p:nvPr/>
        </p:nvSpPr>
        <p:spPr bwMode="auto">
          <a:xfrm>
            <a:off x="850900" y="4940300"/>
            <a:ext cx="8293100" cy="120032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dirty="0">
                <a:solidFill>
                  <a:srgbClr val="000080"/>
                </a:solidFill>
                <a:latin typeface="黑体" pitchFamily="2" charset="-122"/>
                <a:ea typeface="黑体" pitchFamily="2" charset="-122"/>
              </a:rPr>
              <a:t> (3) 硬件由五大基本部件组成</a:t>
            </a:r>
          </a:p>
          <a:p>
            <a:pPr algn="just"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     运算器、控制器、存储器、输入设备和输出设备。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3988"/>
                                        </p:tgtEl>
                                        <p:attrNameLst>
                                          <p:attrName>style.visibility</p:attrName>
                                        </p:attrNameLst>
                                      </p:cBhvr>
                                      <p:to>
                                        <p:strVal val="visible"/>
                                      </p:to>
                                    </p:set>
                                    <p:animEffect transition="in" filter="wipe(up)">
                                      <p:cBhvr>
                                        <p:cTn id="7" dur="500"/>
                                        <p:tgtEl>
                                          <p:spTgt spid="553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3992"/>
                                        </p:tgtEl>
                                        <p:attrNameLst>
                                          <p:attrName>style.visibility</p:attrName>
                                        </p:attrNameLst>
                                      </p:cBhvr>
                                      <p:to>
                                        <p:strVal val="visible"/>
                                      </p:to>
                                    </p:set>
                                    <p:animEffect transition="in" filter="wipe(up)">
                                      <p:cBhvr>
                                        <p:cTn id="12" dur="500"/>
                                        <p:tgtEl>
                                          <p:spTgt spid="5539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553993"/>
                                        </p:tgtEl>
                                        <p:attrNameLst>
                                          <p:attrName>style.visibility</p:attrName>
                                        </p:attrNameLst>
                                      </p:cBhvr>
                                      <p:to>
                                        <p:strVal val="visible"/>
                                      </p:to>
                                    </p:set>
                                    <p:animEffect transition="in" filter="wipe(up)">
                                      <p:cBhvr>
                                        <p:cTn id="17" dur="500"/>
                                        <p:tgtEl>
                                          <p:spTgt spid="5539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8" grpId="0" autoUpdateAnimBg="0"/>
      <p:bldP spid="553992" grpId="0" autoUpdateAnimBg="0"/>
      <p:bldP spid="553993"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573088" y="425450"/>
            <a:ext cx="8229600" cy="536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a:solidFill>
                  <a:srgbClr val="800000"/>
                </a:solidFill>
                <a:latin typeface="黑体" pitchFamily="2" charset="-122"/>
                <a:ea typeface="黑体" pitchFamily="2" charset="-122"/>
              </a:rPr>
              <a:t>2</a:t>
            </a:r>
            <a:r>
              <a:rPr lang="zh-CN" altLang="en-US">
                <a:solidFill>
                  <a:srgbClr val="800000"/>
                </a:solidFill>
                <a:latin typeface="黑体" pitchFamily="2" charset="-122"/>
                <a:ea typeface="黑体" pitchFamily="2" charset="-122"/>
              </a:rPr>
              <a:t>．哈佛结构</a:t>
            </a:r>
          </a:p>
          <a:p>
            <a:pPr indent="266700" algn="just"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指令和数据的存储是完全分开的。</a:t>
            </a:r>
          </a:p>
          <a:p>
            <a:pPr indent="266700" algn="just" eaLnBrk="0" hangingPunct="0">
              <a:lnSpc>
                <a:spcPct val="150000"/>
              </a:lnSpc>
              <a:spcBef>
                <a:spcPct val="0"/>
              </a:spcBef>
              <a:buClrTx/>
              <a:buFontTx/>
              <a:buNone/>
            </a:pPr>
            <a:endParaRPr lang="zh-CN" altLang="en-US">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endParaRPr lang="zh-CN" altLang="en-US">
              <a:solidFill>
                <a:srgbClr val="000080"/>
              </a:solidFill>
              <a:latin typeface="黑体" pitchFamily="2" charset="-122"/>
              <a:ea typeface="黑体" pitchFamily="2" charset="-122"/>
            </a:endParaRPr>
          </a:p>
          <a:p>
            <a:pPr indent="266700"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  这种结构的</a:t>
            </a:r>
            <a:r>
              <a:rPr lang="en-US" altLang="zh-CN">
                <a:solidFill>
                  <a:srgbClr val="000080"/>
                </a:solidFill>
                <a:latin typeface="黑体" pitchFamily="2" charset="-122"/>
                <a:ea typeface="黑体" pitchFamily="2" charset="-122"/>
              </a:rPr>
              <a:t>CPU</a:t>
            </a:r>
            <a:r>
              <a:rPr lang="zh-CN" altLang="en-US">
                <a:solidFill>
                  <a:srgbClr val="000080"/>
                </a:solidFill>
                <a:latin typeface="黑体" pitchFamily="2" charset="-122"/>
                <a:ea typeface="黑体" pitchFamily="2" charset="-122"/>
              </a:rPr>
              <a:t>允许同时获取指令字和操作数，通常具有较高的执行效率。 </a:t>
            </a:r>
            <a:r>
              <a:rPr lang="en-US" altLang="zh-CN">
                <a:solidFill>
                  <a:srgbClr val="000080"/>
                </a:solidFill>
                <a:latin typeface="黑体" pitchFamily="2" charset="-122"/>
                <a:ea typeface="黑体" pitchFamily="2" charset="-122"/>
              </a:rPr>
              <a:t> </a:t>
            </a:r>
          </a:p>
          <a:p>
            <a:pPr indent="266700" algn="just" eaLnBrk="0" hangingPunct="0">
              <a:lnSpc>
                <a:spcPct val="60000"/>
              </a:lnSpc>
              <a:spcBef>
                <a:spcPct val="0"/>
              </a:spcBef>
              <a:buClrTx/>
              <a:buFontTx/>
              <a:buNone/>
            </a:pPr>
            <a:endParaRPr lang="en-US" altLang="zh-CN">
              <a:solidFill>
                <a:srgbClr val="000080"/>
              </a:solidFill>
              <a:latin typeface="黑体" pitchFamily="2" charset="-122"/>
              <a:ea typeface="黑体" pitchFamily="2" charset="-122"/>
            </a:endParaRPr>
          </a:p>
          <a:p>
            <a:pPr indent="266700"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  目前许多现代计算机中高速缓存</a:t>
            </a:r>
            <a:r>
              <a:rPr lang="en-US" altLang="zh-CN">
                <a:solidFill>
                  <a:srgbClr val="000080"/>
                </a:solidFill>
                <a:latin typeface="黑体" pitchFamily="2" charset="-122"/>
                <a:ea typeface="黑体" pitchFamily="2" charset="-122"/>
              </a:rPr>
              <a:t>(Cache)</a:t>
            </a:r>
            <a:r>
              <a:rPr lang="zh-CN" altLang="en-US">
                <a:solidFill>
                  <a:srgbClr val="000080"/>
                </a:solidFill>
                <a:latin typeface="黑体" pitchFamily="2" charset="-122"/>
                <a:ea typeface="黑体" pitchFamily="2" charset="-122"/>
              </a:rPr>
              <a:t>采用哈佛结构</a:t>
            </a:r>
            <a:r>
              <a:rPr lang="en-US" altLang="zh-CN">
                <a:solidFill>
                  <a:srgbClr val="000080"/>
                </a:solidFill>
                <a:latin typeface="黑体" pitchFamily="2" charset="-122"/>
                <a:ea typeface="黑体" pitchFamily="2" charset="-122"/>
              </a:rPr>
              <a:t>,</a:t>
            </a:r>
            <a:r>
              <a:rPr lang="zh-CN" altLang="en-US">
                <a:solidFill>
                  <a:srgbClr val="000080"/>
                </a:solidFill>
                <a:latin typeface="黑体" pitchFamily="2" charset="-122"/>
                <a:ea typeface="黑体" pitchFamily="2" charset="-122"/>
              </a:rPr>
              <a:t>而主存储器采用冯</a:t>
            </a:r>
            <a:r>
              <a:rPr lang="en-US" altLang="zh-CN">
                <a:solidFill>
                  <a:srgbClr val="000080"/>
                </a:solidFill>
                <a:latin typeface="黑体" pitchFamily="2" charset="-122"/>
                <a:ea typeface="黑体" pitchFamily="2" charset="-122"/>
              </a:rPr>
              <a:t>·</a:t>
            </a:r>
            <a:r>
              <a:rPr lang="zh-CN" altLang="en-US">
                <a:solidFill>
                  <a:srgbClr val="000080"/>
                </a:solidFill>
                <a:latin typeface="黑体" pitchFamily="2" charset="-122"/>
                <a:ea typeface="黑体" pitchFamily="2" charset="-122"/>
              </a:rPr>
              <a:t>诺依曼结构。 </a:t>
            </a:r>
          </a:p>
        </p:txBody>
      </p:sp>
      <p:grpSp>
        <p:nvGrpSpPr>
          <p:cNvPr id="16387" name="Group 4"/>
          <p:cNvGrpSpPr>
            <a:grpSpLocks/>
          </p:cNvGrpSpPr>
          <p:nvPr/>
        </p:nvGrpSpPr>
        <p:grpSpPr bwMode="auto">
          <a:xfrm>
            <a:off x="1789113" y="1960563"/>
            <a:ext cx="5653087" cy="1393825"/>
            <a:chOff x="2175" y="3780"/>
            <a:chExt cx="5794" cy="1332"/>
          </a:xfrm>
        </p:grpSpPr>
        <p:sp>
          <p:nvSpPr>
            <p:cNvPr id="16388" name="Text Box 5"/>
            <p:cNvSpPr txBox="1">
              <a:spLocks noChangeArrowheads="1"/>
            </p:cNvSpPr>
            <p:nvPr/>
          </p:nvSpPr>
          <p:spPr bwMode="auto">
            <a:xfrm>
              <a:off x="5481" y="43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a:solidFill>
                    <a:srgbClr val="000080"/>
                  </a:solidFill>
                  <a:latin typeface="黑体" pitchFamily="2" charset="-122"/>
                  <a:ea typeface="黑体" pitchFamily="2" charset="-122"/>
                </a:rPr>
                <a:t>DM</a:t>
              </a:r>
              <a:r>
                <a:rPr lang="zh-CN" altLang="en-US" sz="1800">
                  <a:solidFill>
                    <a:srgbClr val="000080"/>
                  </a:solidFill>
                  <a:latin typeface="黑体" pitchFamily="2" charset="-122"/>
                  <a:ea typeface="黑体" pitchFamily="2" charset="-122"/>
                </a:rPr>
                <a:t>地址总线</a:t>
              </a:r>
              <a:endParaRPr lang="zh-CN" altLang="en-US" sz="1800">
                <a:latin typeface="黑体" pitchFamily="2" charset="-122"/>
                <a:ea typeface="黑体" pitchFamily="2" charset="-122"/>
              </a:endParaRPr>
            </a:p>
          </p:txBody>
        </p:sp>
        <p:sp>
          <p:nvSpPr>
            <p:cNvPr id="16389" name="Text Box 6"/>
            <p:cNvSpPr txBox="1">
              <a:spLocks noChangeArrowheads="1"/>
            </p:cNvSpPr>
            <p:nvPr/>
          </p:nvSpPr>
          <p:spPr bwMode="auto">
            <a:xfrm>
              <a:off x="2999" y="43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a:solidFill>
                    <a:srgbClr val="000080"/>
                  </a:solidFill>
                  <a:latin typeface="黑体" pitchFamily="2" charset="-122"/>
                  <a:ea typeface="黑体" pitchFamily="2" charset="-122"/>
                </a:rPr>
                <a:t>PM</a:t>
              </a:r>
              <a:r>
                <a:rPr lang="zh-CN" altLang="en-US" sz="1800">
                  <a:solidFill>
                    <a:srgbClr val="000080"/>
                  </a:solidFill>
                  <a:latin typeface="黑体" pitchFamily="2" charset="-122"/>
                  <a:ea typeface="黑体" pitchFamily="2" charset="-122"/>
                </a:rPr>
                <a:t>地址总线</a:t>
              </a:r>
              <a:endParaRPr lang="zh-CN" altLang="en-US" sz="1800">
                <a:latin typeface="黑体" pitchFamily="2" charset="-122"/>
                <a:ea typeface="黑体" pitchFamily="2" charset="-122"/>
              </a:endParaRPr>
            </a:p>
          </p:txBody>
        </p:sp>
        <p:sp>
          <p:nvSpPr>
            <p:cNvPr id="16390" name="Text Box 7"/>
            <p:cNvSpPr txBox="1">
              <a:spLocks noChangeArrowheads="1"/>
            </p:cNvSpPr>
            <p:nvPr/>
          </p:nvSpPr>
          <p:spPr bwMode="auto">
            <a:xfrm>
              <a:off x="2175" y="3810"/>
              <a:ext cx="856" cy="1290"/>
            </a:xfrm>
            <a:prstGeom prst="rect">
              <a:avLst/>
            </a:prstGeom>
            <a:solidFill>
              <a:srgbClr val="66FFFF"/>
            </a:solidFill>
            <a:ln w="9525">
              <a:solidFill>
                <a:srgbClr val="000080"/>
              </a:solidFill>
              <a:miter lim="800000"/>
              <a:headEnd/>
              <a:tailEnd/>
            </a:ln>
          </p:spPr>
          <p:txBody>
            <a:bodyPr lIns="0" tIns="0" rIns="0" bIns="0"/>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endParaRPr lang="zh-CN" altLang="en-US" sz="1800">
                <a:solidFill>
                  <a:srgbClr val="000080"/>
                </a:solidFill>
                <a:latin typeface="黑体" pitchFamily="2" charset="-122"/>
                <a:ea typeface="黑体" pitchFamily="2" charset="-122"/>
              </a:endParaRPr>
            </a:p>
            <a:p>
              <a:pPr algn="ctr" eaLnBrk="1" hangingPunct="1">
                <a:spcBef>
                  <a:spcPct val="20000"/>
                </a:spcBef>
              </a:pPr>
              <a:r>
                <a:rPr lang="zh-CN" altLang="en-US" sz="1800">
                  <a:solidFill>
                    <a:srgbClr val="000080"/>
                  </a:solidFill>
                  <a:latin typeface="黑体" pitchFamily="2" charset="-122"/>
                  <a:ea typeface="黑体" pitchFamily="2" charset="-122"/>
                </a:rPr>
                <a:t>程序</a:t>
              </a:r>
            </a:p>
            <a:p>
              <a:pPr algn="ctr" eaLnBrk="1" hangingPunct="1">
                <a:spcBef>
                  <a:spcPct val="20000"/>
                </a:spcBef>
              </a:pPr>
              <a:r>
                <a:rPr lang="zh-CN" altLang="en-US" sz="1800">
                  <a:solidFill>
                    <a:srgbClr val="000080"/>
                  </a:solidFill>
                  <a:latin typeface="黑体" pitchFamily="2" charset="-122"/>
                  <a:ea typeface="黑体" pitchFamily="2" charset="-122"/>
                </a:rPr>
                <a:t>存储器</a:t>
              </a:r>
              <a:endParaRPr lang="zh-CN" altLang="en-US" sz="1800">
                <a:latin typeface="黑体" pitchFamily="2" charset="-122"/>
                <a:ea typeface="黑体" pitchFamily="2" charset="-122"/>
              </a:endParaRPr>
            </a:p>
          </p:txBody>
        </p:sp>
        <p:sp>
          <p:nvSpPr>
            <p:cNvPr id="16391" name="Text Box 8"/>
            <p:cNvSpPr txBox="1">
              <a:spLocks noChangeArrowheads="1"/>
            </p:cNvSpPr>
            <p:nvPr/>
          </p:nvSpPr>
          <p:spPr bwMode="auto">
            <a:xfrm>
              <a:off x="7113" y="3822"/>
              <a:ext cx="856" cy="1290"/>
            </a:xfrm>
            <a:prstGeom prst="rect">
              <a:avLst/>
            </a:prstGeom>
            <a:solidFill>
              <a:srgbClr val="66FFFF"/>
            </a:solidFill>
            <a:ln w="9525">
              <a:solidFill>
                <a:srgbClr val="000080"/>
              </a:solidFill>
              <a:miter lim="800000"/>
              <a:headEnd/>
              <a:tailEnd/>
            </a:ln>
          </p:spPr>
          <p:txBody>
            <a:bodyPr lIns="0" tIns="0" rIns="0" bIns="0"/>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endParaRPr lang="zh-CN" altLang="en-US" sz="1800">
                <a:solidFill>
                  <a:srgbClr val="000080"/>
                </a:solidFill>
                <a:latin typeface="黑体" pitchFamily="2" charset="-122"/>
                <a:ea typeface="黑体" pitchFamily="2" charset="-122"/>
              </a:endParaRPr>
            </a:p>
            <a:p>
              <a:pPr algn="ctr" eaLnBrk="1" hangingPunct="1">
                <a:spcBef>
                  <a:spcPct val="20000"/>
                </a:spcBef>
              </a:pPr>
              <a:r>
                <a:rPr lang="zh-CN" altLang="en-US" sz="1800">
                  <a:solidFill>
                    <a:srgbClr val="000080"/>
                  </a:solidFill>
                  <a:latin typeface="黑体" pitchFamily="2" charset="-122"/>
                  <a:ea typeface="黑体" pitchFamily="2" charset="-122"/>
                </a:rPr>
                <a:t>数据</a:t>
              </a:r>
            </a:p>
            <a:p>
              <a:pPr algn="ctr" eaLnBrk="1" hangingPunct="1">
                <a:spcBef>
                  <a:spcPct val="20000"/>
                </a:spcBef>
              </a:pPr>
              <a:r>
                <a:rPr lang="zh-CN" altLang="en-US" sz="1800">
                  <a:solidFill>
                    <a:srgbClr val="000080"/>
                  </a:solidFill>
                  <a:latin typeface="黑体" pitchFamily="2" charset="-122"/>
                  <a:ea typeface="黑体" pitchFamily="2" charset="-122"/>
                </a:rPr>
                <a:t>存储器</a:t>
              </a:r>
              <a:endParaRPr lang="zh-CN" altLang="en-US" sz="1800">
                <a:latin typeface="黑体" pitchFamily="2" charset="-122"/>
                <a:ea typeface="黑体" pitchFamily="2" charset="-122"/>
              </a:endParaRPr>
            </a:p>
          </p:txBody>
        </p:sp>
        <p:sp>
          <p:nvSpPr>
            <p:cNvPr id="16392" name="Text Box 9"/>
            <p:cNvSpPr txBox="1">
              <a:spLocks noChangeArrowheads="1"/>
            </p:cNvSpPr>
            <p:nvPr/>
          </p:nvSpPr>
          <p:spPr bwMode="auto">
            <a:xfrm>
              <a:off x="4647" y="3810"/>
              <a:ext cx="856" cy="1290"/>
            </a:xfrm>
            <a:prstGeom prst="rect">
              <a:avLst/>
            </a:prstGeom>
            <a:solidFill>
              <a:srgbClr val="66FFFF"/>
            </a:solidFill>
            <a:ln w="9525">
              <a:solidFill>
                <a:srgbClr val="000080"/>
              </a:solidFill>
              <a:miter lim="800000"/>
              <a:headEnd/>
              <a:tailEnd/>
            </a:ln>
          </p:spPr>
          <p:txBody>
            <a:bodyPr lIns="0" tIns="0" rIns="0" bIns="0"/>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endParaRPr lang="zh-CN" altLang="en-US" sz="1800">
                <a:solidFill>
                  <a:srgbClr val="000080"/>
                </a:solidFill>
                <a:latin typeface="黑体" pitchFamily="2" charset="-122"/>
                <a:ea typeface="黑体" pitchFamily="2" charset="-122"/>
              </a:endParaRPr>
            </a:p>
            <a:p>
              <a:pPr algn="ctr" eaLnBrk="1" hangingPunct="1">
                <a:spcBef>
                  <a:spcPct val="20000"/>
                </a:spcBef>
              </a:pPr>
              <a:r>
                <a:rPr lang="en-US" altLang="zh-CN" sz="1800">
                  <a:solidFill>
                    <a:srgbClr val="000080"/>
                  </a:solidFill>
                  <a:latin typeface="黑体" pitchFamily="2" charset="-122"/>
                  <a:ea typeface="黑体" pitchFamily="2" charset="-122"/>
                </a:rPr>
                <a:t>CPU</a:t>
              </a:r>
              <a:endParaRPr lang="en-US" altLang="zh-CN" sz="1800">
                <a:latin typeface="黑体" pitchFamily="2" charset="-122"/>
                <a:ea typeface="黑体" pitchFamily="2" charset="-122"/>
              </a:endParaRPr>
            </a:p>
          </p:txBody>
        </p:sp>
        <p:sp>
          <p:nvSpPr>
            <p:cNvPr id="16393" name="Line 10"/>
            <p:cNvSpPr>
              <a:spLocks noChangeShapeType="1"/>
            </p:cNvSpPr>
            <p:nvPr/>
          </p:nvSpPr>
          <p:spPr bwMode="auto">
            <a:xfrm flipH="1">
              <a:off x="3029" y="4170"/>
              <a:ext cx="1590" cy="0"/>
            </a:xfrm>
            <a:prstGeom prst="line">
              <a:avLst/>
            </a:prstGeom>
            <a:noFill/>
            <a:ln w="38100" cmpd="dbl">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6394" name="Text Box 11"/>
            <p:cNvSpPr txBox="1">
              <a:spLocks noChangeArrowheads="1"/>
            </p:cNvSpPr>
            <p:nvPr/>
          </p:nvSpPr>
          <p:spPr bwMode="auto">
            <a:xfrm>
              <a:off x="2971" y="37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a:solidFill>
                    <a:srgbClr val="000080"/>
                  </a:solidFill>
                  <a:latin typeface="黑体" pitchFamily="2" charset="-122"/>
                  <a:ea typeface="黑体" pitchFamily="2" charset="-122"/>
                </a:rPr>
                <a:t>PM</a:t>
              </a:r>
              <a:r>
                <a:rPr lang="zh-CN" altLang="en-US" sz="1800">
                  <a:solidFill>
                    <a:srgbClr val="000080"/>
                  </a:solidFill>
                  <a:latin typeface="黑体" pitchFamily="2" charset="-122"/>
                  <a:ea typeface="黑体" pitchFamily="2" charset="-122"/>
                </a:rPr>
                <a:t>地址总线</a:t>
              </a:r>
              <a:endParaRPr lang="zh-CN" altLang="en-US" sz="1800">
                <a:latin typeface="黑体" pitchFamily="2" charset="-122"/>
                <a:ea typeface="黑体" pitchFamily="2" charset="-122"/>
              </a:endParaRPr>
            </a:p>
          </p:txBody>
        </p:sp>
        <p:sp>
          <p:nvSpPr>
            <p:cNvPr id="16395" name="Line 12"/>
            <p:cNvSpPr>
              <a:spLocks noChangeShapeType="1"/>
            </p:cNvSpPr>
            <p:nvPr/>
          </p:nvSpPr>
          <p:spPr bwMode="auto">
            <a:xfrm flipH="1">
              <a:off x="3031" y="4785"/>
              <a:ext cx="1590" cy="0"/>
            </a:xfrm>
            <a:prstGeom prst="line">
              <a:avLst/>
            </a:prstGeom>
            <a:noFill/>
            <a:ln w="38100" cmpd="dbl">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6396" name="Line 13"/>
            <p:cNvSpPr>
              <a:spLocks noChangeShapeType="1"/>
            </p:cNvSpPr>
            <p:nvPr/>
          </p:nvSpPr>
          <p:spPr bwMode="auto">
            <a:xfrm flipH="1">
              <a:off x="5511" y="4170"/>
              <a:ext cx="1590" cy="0"/>
            </a:xfrm>
            <a:prstGeom prst="line">
              <a:avLst/>
            </a:prstGeom>
            <a:noFill/>
            <a:ln w="38100" cmpd="dbl">
              <a:solidFill>
                <a:srgbClr val="00008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6397" name="Text Box 14"/>
            <p:cNvSpPr txBox="1">
              <a:spLocks noChangeArrowheads="1"/>
            </p:cNvSpPr>
            <p:nvPr/>
          </p:nvSpPr>
          <p:spPr bwMode="auto">
            <a:xfrm>
              <a:off x="5453" y="3780"/>
              <a:ext cx="1756" cy="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20000"/>
                </a:spcBef>
              </a:pPr>
              <a:r>
                <a:rPr lang="en-US" altLang="zh-CN" sz="1800">
                  <a:solidFill>
                    <a:srgbClr val="000080"/>
                  </a:solidFill>
                  <a:latin typeface="黑体" pitchFamily="2" charset="-122"/>
                  <a:ea typeface="黑体" pitchFamily="2" charset="-122"/>
                </a:rPr>
                <a:t>DM</a:t>
              </a:r>
              <a:r>
                <a:rPr lang="zh-CN" altLang="en-US" sz="1800">
                  <a:solidFill>
                    <a:srgbClr val="000080"/>
                  </a:solidFill>
                  <a:latin typeface="黑体" pitchFamily="2" charset="-122"/>
                  <a:ea typeface="黑体" pitchFamily="2" charset="-122"/>
                </a:rPr>
                <a:t>地址总线</a:t>
              </a:r>
              <a:endParaRPr lang="zh-CN" altLang="en-US" sz="1800">
                <a:latin typeface="黑体" pitchFamily="2" charset="-122"/>
                <a:ea typeface="黑体" pitchFamily="2" charset="-122"/>
              </a:endParaRPr>
            </a:p>
          </p:txBody>
        </p:sp>
        <p:sp>
          <p:nvSpPr>
            <p:cNvPr id="16398" name="Line 15"/>
            <p:cNvSpPr>
              <a:spLocks noChangeShapeType="1"/>
            </p:cNvSpPr>
            <p:nvPr/>
          </p:nvSpPr>
          <p:spPr bwMode="auto">
            <a:xfrm flipH="1">
              <a:off x="5503" y="4785"/>
              <a:ext cx="1590" cy="0"/>
            </a:xfrm>
            <a:prstGeom prst="line">
              <a:avLst/>
            </a:prstGeom>
            <a:noFill/>
            <a:ln w="38100" cmpd="dbl">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330200" y="425450"/>
            <a:ext cx="8813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a:solidFill>
                  <a:srgbClr val="800000"/>
                </a:solidFill>
                <a:latin typeface="黑体" pitchFamily="2" charset="-122"/>
                <a:ea typeface="黑体" pitchFamily="2" charset="-122"/>
              </a:rPr>
              <a:t>3</a:t>
            </a:r>
            <a:r>
              <a:rPr lang="zh-CN" altLang="en-US">
                <a:solidFill>
                  <a:srgbClr val="800000"/>
                </a:solidFill>
                <a:latin typeface="黑体" pitchFamily="2" charset="-122"/>
                <a:ea typeface="黑体" pitchFamily="2" charset="-122"/>
              </a:rPr>
              <a:t>．计算机的工作过程示意 </a:t>
            </a:r>
            <a:endParaRPr lang="zh-CN" altLang="en-US">
              <a:solidFill>
                <a:srgbClr val="000080"/>
              </a:solidFill>
              <a:latin typeface="黑体" pitchFamily="2" charset="-122"/>
              <a:ea typeface="黑体" pitchFamily="2" charset="-122"/>
            </a:endParaRPr>
          </a:p>
        </p:txBody>
      </p:sp>
      <p:grpSp>
        <p:nvGrpSpPr>
          <p:cNvPr id="2" name="Group 3"/>
          <p:cNvGrpSpPr>
            <a:grpSpLocks/>
          </p:cNvGrpSpPr>
          <p:nvPr/>
        </p:nvGrpSpPr>
        <p:grpSpPr bwMode="auto">
          <a:xfrm>
            <a:off x="1663700" y="1998663"/>
            <a:ext cx="6862763" cy="2039937"/>
            <a:chOff x="1024" y="1803"/>
            <a:chExt cx="4323" cy="1285"/>
          </a:xfrm>
        </p:grpSpPr>
        <p:sp>
          <p:nvSpPr>
            <p:cNvPr id="17417" name="Text Box 4"/>
            <p:cNvSpPr txBox="1">
              <a:spLocks noChangeArrowheads="1"/>
            </p:cNvSpPr>
            <p:nvPr/>
          </p:nvSpPr>
          <p:spPr bwMode="auto">
            <a:xfrm>
              <a:off x="1024" y="1803"/>
              <a:ext cx="13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机器指令格式:</a:t>
              </a:r>
              <a:endParaRPr lang="zh-CN" altLang="en-US">
                <a:solidFill>
                  <a:schemeClr val="tx1"/>
                </a:solidFill>
                <a:latin typeface="黑体" pitchFamily="2" charset="-122"/>
                <a:ea typeface="黑体" pitchFamily="2" charset="-122"/>
              </a:endParaRPr>
            </a:p>
          </p:txBody>
        </p:sp>
        <p:sp>
          <p:nvSpPr>
            <p:cNvPr id="17418" name="Rectangle 5"/>
            <p:cNvSpPr>
              <a:spLocks noChangeArrowheads="1"/>
            </p:cNvSpPr>
            <p:nvPr/>
          </p:nvSpPr>
          <p:spPr bwMode="auto">
            <a:xfrm>
              <a:off x="1488" y="2212"/>
              <a:ext cx="799" cy="257"/>
            </a:xfrm>
            <a:prstGeom prst="rect">
              <a:avLst/>
            </a:prstGeom>
            <a:solidFill>
              <a:srgbClr val="FFFF66"/>
            </a:solidFill>
            <a:ln w="9525">
              <a:solidFill>
                <a:srgbClr val="FFFF66"/>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zh-CN" altLang="en-US" sz="2000">
                  <a:solidFill>
                    <a:schemeClr val="tx1"/>
                  </a:solidFill>
                  <a:latin typeface="黑体" pitchFamily="2" charset="-122"/>
                  <a:ea typeface="黑体" pitchFamily="2" charset="-122"/>
                </a:rPr>
                <a:t>操作码</a:t>
              </a:r>
            </a:p>
          </p:txBody>
        </p:sp>
        <p:sp>
          <p:nvSpPr>
            <p:cNvPr id="17419" name="Rectangle 6"/>
            <p:cNvSpPr>
              <a:spLocks noChangeArrowheads="1"/>
            </p:cNvSpPr>
            <p:nvPr/>
          </p:nvSpPr>
          <p:spPr bwMode="auto">
            <a:xfrm>
              <a:off x="2287" y="2212"/>
              <a:ext cx="799" cy="257"/>
            </a:xfrm>
            <a:prstGeom prst="rect">
              <a:avLst/>
            </a:prstGeom>
            <a:solidFill>
              <a:srgbClr val="00FFFF"/>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zh-CN" altLang="en-US" sz="1800">
                  <a:solidFill>
                    <a:schemeClr val="tx1"/>
                  </a:solidFill>
                  <a:latin typeface="黑体" pitchFamily="2" charset="-122"/>
                  <a:ea typeface="黑体" pitchFamily="2" charset="-122"/>
                </a:rPr>
                <a:t>地址码</a:t>
              </a:r>
            </a:p>
          </p:txBody>
        </p:sp>
        <p:sp>
          <p:nvSpPr>
            <p:cNvPr id="17420" name="Text Box 7"/>
            <p:cNvSpPr txBox="1">
              <a:spLocks noChangeArrowheads="1"/>
            </p:cNvSpPr>
            <p:nvPr/>
          </p:nvSpPr>
          <p:spPr bwMode="auto">
            <a:xfrm>
              <a:off x="2544" y="2800"/>
              <a:ext cx="1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机器执行什么操作</a:t>
              </a:r>
              <a:endParaRPr lang="zh-CN" altLang="en-US">
                <a:solidFill>
                  <a:schemeClr val="tx1"/>
                </a:solidFill>
                <a:latin typeface="黑体" pitchFamily="2" charset="-122"/>
                <a:ea typeface="黑体" pitchFamily="2" charset="-122"/>
              </a:endParaRPr>
            </a:p>
          </p:txBody>
        </p:sp>
        <p:sp>
          <p:nvSpPr>
            <p:cNvPr id="17421" name="Text Box 8"/>
            <p:cNvSpPr txBox="1">
              <a:spLocks noChangeArrowheads="1"/>
            </p:cNvSpPr>
            <p:nvPr/>
          </p:nvSpPr>
          <p:spPr bwMode="auto">
            <a:xfrm>
              <a:off x="2529" y="2547"/>
              <a:ext cx="28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执行对象（具体数、存放位置）</a:t>
              </a:r>
            </a:p>
          </p:txBody>
        </p:sp>
        <p:sp>
          <p:nvSpPr>
            <p:cNvPr id="17422" name="Freeform 9"/>
            <p:cNvSpPr>
              <a:spLocks/>
            </p:cNvSpPr>
            <p:nvPr/>
          </p:nvSpPr>
          <p:spPr bwMode="auto">
            <a:xfrm>
              <a:off x="2457" y="2477"/>
              <a:ext cx="88" cy="293"/>
            </a:xfrm>
            <a:custGeom>
              <a:avLst/>
              <a:gdLst>
                <a:gd name="T0" fmla="*/ 0 w 79"/>
                <a:gd name="T1" fmla="*/ 0 h 221"/>
                <a:gd name="T2" fmla="*/ 0 w 79"/>
                <a:gd name="T3" fmla="*/ 20083 h 221"/>
                <a:gd name="T4" fmla="*/ 440 w 79"/>
                <a:gd name="T5" fmla="*/ 20083 h 221"/>
                <a:gd name="T6" fmla="*/ 0 60000 65536"/>
                <a:gd name="T7" fmla="*/ 0 60000 65536"/>
                <a:gd name="T8" fmla="*/ 0 60000 65536"/>
                <a:gd name="T9" fmla="*/ 0 w 79"/>
                <a:gd name="T10" fmla="*/ 0 h 221"/>
                <a:gd name="T11" fmla="*/ 79 w 79"/>
                <a:gd name="T12" fmla="*/ 221 h 221"/>
              </a:gdLst>
              <a:ahLst/>
              <a:cxnLst>
                <a:cxn ang="T6">
                  <a:pos x="T0" y="T1"/>
                </a:cxn>
                <a:cxn ang="T7">
                  <a:pos x="T2" y="T3"/>
                </a:cxn>
                <a:cxn ang="T8">
                  <a:pos x="T4" y="T5"/>
                </a:cxn>
              </a:cxnLst>
              <a:rect l="T9" t="T10" r="T11" b="T12"/>
              <a:pathLst>
                <a:path w="79" h="221">
                  <a:moveTo>
                    <a:pt x="0" y="0"/>
                  </a:moveTo>
                  <a:lnTo>
                    <a:pt x="0" y="221"/>
                  </a:lnTo>
                  <a:lnTo>
                    <a:pt x="79" y="221"/>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17423" name="Freeform 10"/>
            <p:cNvSpPr>
              <a:spLocks/>
            </p:cNvSpPr>
            <p:nvPr/>
          </p:nvSpPr>
          <p:spPr bwMode="auto">
            <a:xfrm>
              <a:off x="1871" y="2479"/>
              <a:ext cx="693" cy="504"/>
            </a:xfrm>
            <a:custGeom>
              <a:avLst/>
              <a:gdLst>
                <a:gd name="T0" fmla="*/ 0 w 79"/>
                <a:gd name="T1" fmla="*/ 0 h 221"/>
                <a:gd name="T2" fmla="*/ 0 w 79"/>
                <a:gd name="T3" fmla="*/ 118248617 h 221"/>
                <a:gd name="T4" fmla="*/ 2147483647 w 79"/>
                <a:gd name="T5" fmla="*/ 118248617 h 221"/>
                <a:gd name="T6" fmla="*/ 0 60000 65536"/>
                <a:gd name="T7" fmla="*/ 0 60000 65536"/>
                <a:gd name="T8" fmla="*/ 0 60000 65536"/>
                <a:gd name="T9" fmla="*/ 0 w 79"/>
                <a:gd name="T10" fmla="*/ 0 h 221"/>
                <a:gd name="T11" fmla="*/ 79 w 79"/>
                <a:gd name="T12" fmla="*/ 221 h 221"/>
              </a:gdLst>
              <a:ahLst/>
              <a:cxnLst>
                <a:cxn ang="T6">
                  <a:pos x="T0" y="T1"/>
                </a:cxn>
                <a:cxn ang="T7">
                  <a:pos x="T2" y="T3"/>
                </a:cxn>
                <a:cxn ang="T8">
                  <a:pos x="T4" y="T5"/>
                </a:cxn>
              </a:cxnLst>
              <a:rect l="T9" t="T10" r="T11" b="T12"/>
              <a:pathLst>
                <a:path w="79" h="221">
                  <a:moveTo>
                    <a:pt x="0" y="0"/>
                  </a:moveTo>
                  <a:lnTo>
                    <a:pt x="0" y="221"/>
                  </a:lnTo>
                  <a:lnTo>
                    <a:pt x="79" y="221"/>
                  </a:lnTo>
                </a:path>
              </a:pathLst>
            </a:custGeom>
            <a:noFill/>
            <a:ln w="1905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grpSp>
      <p:grpSp>
        <p:nvGrpSpPr>
          <p:cNvPr id="3" name="Group 11"/>
          <p:cNvGrpSpPr>
            <a:grpSpLocks/>
          </p:cNvGrpSpPr>
          <p:nvPr/>
        </p:nvGrpSpPr>
        <p:grpSpPr bwMode="auto">
          <a:xfrm>
            <a:off x="1731963" y="4572000"/>
            <a:ext cx="3284537" cy="603250"/>
            <a:chOff x="1043" y="3144"/>
            <a:chExt cx="2069" cy="380"/>
          </a:xfrm>
        </p:grpSpPr>
        <p:sp>
          <p:nvSpPr>
            <p:cNvPr id="17414" name="Rectangle 12"/>
            <p:cNvSpPr>
              <a:spLocks noChangeArrowheads="1"/>
            </p:cNvSpPr>
            <p:nvPr/>
          </p:nvSpPr>
          <p:spPr bwMode="auto">
            <a:xfrm>
              <a:off x="1502" y="3281"/>
              <a:ext cx="805" cy="243"/>
            </a:xfrm>
            <a:prstGeom prst="rect">
              <a:avLst/>
            </a:prstGeom>
            <a:solidFill>
              <a:srgbClr val="FFFF66"/>
            </a:solidFill>
            <a:ln w="9525">
              <a:solidFill>
                <a:srgbClr val="FFFF66"/>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en-US" altLang="zh-CN" sz="1800">
                  <a:solidFill>
                    <a:schemeClr val="tx1"/>
                  </a:solidFill>
                  <a:latin typeface="黑体" pitchFamily="2" charset="-122"/>
                  <a:ea typeface="黑体" pitchFamily="2" charset="-122"/>
                </a:rPr>
                <a:t>ADD</a:t>
              </a:r>
            </a:p>
          </p:txBody>
        </p:sp>
        <p:sp>
          <p:nvSpPr>
            <p:cNvPr id="17415" name="Rectangle 13"/>
            <p:cNvSpPr>
              <a:spLocks noChangeArrowheads="1"/>
            </p:cNvSpPr>
            <p:nvPr/>
          </p:nvSpPr>
          <p:spPr bwMode="auto">
            <a:xfrm>
              <a:off x="2307" y="3281"/>
              <a:ext cx="805" cy="243"/>
            </a:xfrm>
            <a:prstGeom prst="rect">
              <a:avLst/>
            </a:prstGeom>
            <a:solidFill>
              <a:srgbClr val="00FFFF"/>
            </a:solidFill>
            <a:ln w="9525">
              <a:solidFill>
                <a:schemeClr val="tx1"/>
              </a:solidFill>
              <a:miter lim="800000"/>
              <a:headEnd/>
              <a:tailEnd/>
            </a:ln>
            <a:effectLst>
              <a:outerShdw dist="107763" dir="2700000" algn="ctr" rotWithShape="0">
                <a:schemeClr val="bg2"/>
              </a:outerShdw>
            </a:effectLst>
          </p:spPr>
          <p:txBody>
            <a:bodyPr wrap="none" anchor="ctr"/>
            <a:lstStyle/>
            <a:p>
              <a:pPr algn="ctr" eaLnBrk="0" hangingPunct="0">
                <a:lnSpc>
                  <a:spcPct val="100000"/>
                </a:lnSpc>
                <a:spcBef>
                  <a:spcPct val="0"/>
                </a:spcBef>
                <a:buClrTx/>
                <a:buFontTx/>
                <a:buNone/>
              </a:pPr>
              <a:r>
                <a:rPr lang="en-US" altLang="zh-CN" sz="1800">
                  <a:solidFill>
                    <a:schemeClr val="tx1"/>
                  </a:solidFill>
                  <a:latin typeface="黑体" pitchFamily="2" charset="-122"/>
                  <a:ea typeface="黑体" pitchFamily="2" charset="-122"/>
                </a:rPr>
                <a:t>AX，BX</a:t>
              </a:r>
            </a:p>
          </p:txBody>
        </p:sp>
        <p:sp>
          <p:nvSpPr>
            <p:cNvPr id="17416" name="Text Box 14"/>
            <p:cNvSpPr txBox="1">
              <a:spLocks noChangeArrowheads="1"/>
            </p:cNvSpPr>
            <p:nvPr/>
          </p:nvSpPr>
          <p:spPr bwMode="auto">
            <a:xfrm>
              <a:off x="1043" y="3144"/>
              <a:ext cx="6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nSpc>
                  <a:spcPct val="100000"/>
                </a:lnSpc>
                <a:spcBef>
                  <a:spcPct val="0"/>
                </a:spcBef>
                <a:buClrTx/>
                <a:buFontTx/>
                <a:buNone/>
              </a:pPr>
              <a:r>
                <a:rPr lang="zh-CN" altLang="en-US">
                  <a:solidFill>
                    <a:srgbClr val="000099"/>
                  </a:solidFill>
                  <a:latin typeface="黑体" pitchFamily="2" charset="-122"/>
                  <a:ea typeface="黑体" pitchFamily="2" charset="-122"/>
                </a:rPr>
                <a:t>例如：</a:t>
              </a:r>
            </a:p>
          </p:txBody>
        </p:sp>
      </p:grpSp>
      <p:sp>
        <p:nvSpPr>
          <p:cNvPr id="17413" name="Rectangle 15"/>
          <p:cNvSpPr>
            <a:spLocks noChangeArrowheads="1"/>
          </p:cNvSpPr>
          <p:nvPr/>
        </p:nvSpPr>
        <p:spPr bwMode="auto">
          <a:xfrm>
            <a:off x="546100" y="1063625"/>
            <a:ext cx="85979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000080"/>
                </a:solidFill>
                <a:latin typeface="黑体" pitchFamily="2" charset="-122"/>
                <a:ea typeface="黑体" pitchFamily="2" charset="-122"/>
              </a:rPr>
              <a:t>    计算机工作的过程即一条一条执行指令的过程。</a:t>
            </a:r>
            <a:endParaRPr lang="zh-CN" altLang="en-US" b="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2311400" y="1636713"/>
            <a:ext cx="4260850" cy="433387"/>
            <a:chOff x="934" y="675"/>
            <a:chExt cx="2146" cy="174"/>
          </a:xfrm>
        </p:grpSpPr>
        <p:sp>
          <p:nvSpPr>
            <p:cNvPr id="18445" name="Text Box 3"/>
            <p:cNvSpPr txBox="1">
              <a:spLocks noChangeArrowheads="1"/>
            </p:cNvSpPr>
            <p:nvPr/>
          </p:nvSpPr>
          <p:spPr bwMode="auto">
            <a:xfrm>
              <a:off x="1648" y="675"/>
              <a:ext cx="714" cy="174"/>
            </a:xfrm>
            <a:prstGeom prst="rect">
              <a:avLst/>
            </a:prstGeom>
            <a:solidFill>
              <a:srgbClr val="FFFFFF"/>
            </a:solidFill>
            <a:ln w="19050">
              <a:solidFill>
                <a:schemeClr val="tx2"/>
              </a:solidFill>
              <a:prstDash val="dash"/>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分析及取数</a:t>
              </a:r>
              <a:endParaRPr lang="zh-CN" altLang="en-US" sz="2000" b="0">
                <a:solidFill>
                  <a:schemeClr val="tx1"/>
                </a:solidFill>
                <a:latin typeface="黑体" pitchFamily="2" charset="-122"/>
                <a:ea typeface="黑体" pitchFamily="2" charset="-122"/>
              </a:endParaRPr>
            </a:p>
          </p:txBody>
        </p:sp>
        <p:sp>
          <p:nvSpPr>
            <p:cNvPr id="18446" name="Text Box 4"/>
            <p:cNvSpPr txBox="1">
              <a:spLocks noChangeArrowheads="1"/>
            </p:cNvSpPr>
            <p:nvPr/>
          </p:nvSpPr>
          <p:spPr bwMode="auto">
            <a:xfrm>
              <a:off x="934" y="675"/>
              <a:ext cx="504" cy="174"/>
            </a:xfrm>
            <a:prstGeom prst="rect">
              <a:avLst/>
            </a:prstGeom>
            <a:solidFill>
              <a:srgbClr val="FFFFFF"/>
            </a:solidFill>
            <a:ln w="19050">
              <a:solidFill>
                <a:schemeClr val="tx2"/>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取指令</a:t>
              </a:r>
              <a:endParaRPr lang="zh-CN" altLang="en-US" sz="2000" b="0">
                <a:solidFill>
                  <a:schemeClr val="tx1"/>
                </a:solidFill>
                <a:latin typeface="黑体" pitchFamily="2" charset="-122"/>
                <a:ea typeface="黑体" pitchFamily="2" charset="-122"/>
              </a:endParaRPr>
            </a:p>
          </p:txBody>
        </p:sp>
        <p:sp>
          <p:nvSpPr>
            <p:cNvPr id="18447" name="Text Box 5"/>
            <p:cNvSpPr txBox="1">
              <a:spLocks noChangeArrowheads="1"/>
            </p:cNvSpPr>
            <p:nvPr/>
          </p:nvSpPr>
          <p:spPr bwMode="auto">
            <a:xfrm>
              <a:off x="2576" y="675"/>
              <a:ext cx="504" cy="174"/>
            </a:xfrm>
            <a:prstGeom prst="rect">
              <a:avLst/>
            </a:prstGeom>
            <a:solidFill>
              <a:srgbClr val="FFFFFF"/>
            </a:solidFill>
            <a:ln w="19050">
              <a:solidFill>
                <a:schemeClr val="tx2"/>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执 行</a:t>
              </a:r>
              <a:endParaRPr lang="zh-CN" altLang="en-US" sz="2000" b="0">
                <a:solidFill>
                  <a:schemeClr val="tx1"/>
                </a:solidFill>
                <a:latin typeface="黑体" pitchFamily="2" charset="-122"/>
                <a:ea typeface="黑体" pitchFamily="2" charset="-122"/>
              </a:endParaRPr>
            </a:p>
          </p:txBody>
        </p:sp>
        <p:sp>
          <p:nvSpPr>
            <p:cNvPr id="18448" name="Line 6"/>
            <p:cNvSpPr>
              <a:spLocks noChangeShapeType="1"/>
            </p:cNvSpPr>
            <p:nvPr/>
          </p:nvSpPr>
          <p:spPr bwMode="auto">
            <a:xfrm>
              <a:off x="1432" y="767"/>
              <a:ext cx="21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8449" name="Line 7"/>
            <p:cNvSpPr>
              <a:spLocks noChangeShapeType="1"/>
            </p:cNvSpPr>
            <p:nvPr/>
          </p:nvSpPr>
          <p:spPr bwMode="auto">
            <a:xfrm>
              <a:off x="2360" y="767"/>
              <a:ext cx="216" cy="0"/>
            </a:xfrm>
            <a:prstGeom prst="line">
              <a:avLst/>
            </a:prstGeom>
            <a:noFill/>
            <a:ln w="19050">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grpSp>
      <p:sp>
        <p:nvSpPr>
          <p:cNvPr id="18435" name="Rectangle 8"/>
          <p:cNvSpPr>
            <a:spLocks noChangeArrowheads="1"/>
          </p:cNvSpPr>
          <p:nvPr/>
        </p:nvSpPr>
        <p:spPr bwMode="auto">
          <a:xfrm>
            <a:off x="800100" y="968375"/>
            <a:ext cx="812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dirty="0">
                <a:solidFill>
                  <a:srgbClr val="808080"/>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执行指令的基本过程：</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nvGrpSpPr>
          <p:cNvPr id="3" name="Group 9"/>
          <p:cNvGrpSpPr>
            <a:grpSpLocks/>
          </p:cNvGrpSpPr>
          <p:nvPr/>
        </p:nvGrpSpPr>
        <p:grpSpPr bwMode="auto">
          <a:xfrm>
            <a:off x="965200" y="2797175"/>
            <a:ext cx="8178800" cy="1284288"/>
            <a:chOff x="608" y="1882"/>
            <a:chExt cx="5152" cy="809"/>
          </a:xfrm>
        </p:grpSpPr>
        <p:grpSp>
          <p:nvGrpSpPr>
            <p:cNvPr id="18437" name="Group 10"/>
            <p:cNvGrpSpPr>
              <a:grpSpLocks/>
            </p:cNvGrpSpPr>
            <p:nvPr/>
          </p:nvGrpSpPr>
          <p:grpSpPr bwMode="auto">
            <a:xfrm>
              <a:off x="1249" y="2268"/>
              <a:ext cx="3144" cy="423"/>
              <a:chOff x="820" y="1905"/>
              <a:chExt cx="2512" cy="256"/>
            </a:xfrm>
          </p:grpSpPr>
          <p:sp>
            <p:nvSpPr>
              <p:cNvPr id="18439" name="Text Box 11"/>
              <p:cNvSpPr txBox="1">
                <a:spLocks noChangeArrowheads="1"/>
              </p:cNvSpPr>
              <p:nvPr/>
            </p:nvSpPr>
            <p:spPr bwMode="auto">
              <a:xfrm>
                <a:off x="1734" y="1905"/>
                <a:ext cx="714" cy="174"/>
              </a:xfrm>
              <a:prstGeom prst="rect">
                <a:avLst/>
              </a:prstGeom>
              <a:solidFill>
                <a:srgbClr val="FFFFFF"/>
              </a:solidFill>
              <a:ln w="19050">
                <a:solidFill>
                  <a:srgbClr val="000000"/>
                </a:solidFill>
                <a:prstDash val="dash"/>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分析及取数</a:t>
                </a:r>
                <a:endParaRPr lang="zh-CN" altLang="en-US" sz="2000" b="0">
                  <a:solidFill>
                    <a:schemeClr val="tx1"/>
                  </a:solidFill>
                  <a:latin typeface="黑体" pitchFamily="2" charset="-122"/>
                  <a:ea typeface="黑体" pitchFamily="2" charset="-122"/>
                </a:endParaRPr>
              </a:p>
            </p:txBody>
          </p:sp>
          <p:sp>
            <p:nvSpPr>
              <p:cNvPr id="18440" name="Text Box 12"/>
              <p:cNvSpPr txBox="1">
                <a:spLocks noChangeArrowheads="1"/>
              </p:cNvSpPr>
              <p:nvPr/>
            </p:nvSpPr>
            <p:spPr bwMode="auto">
              <a:xfrm>
                <a:off x="1020" y="1905"/>
                <a:ext cx="504" cy="17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取指令</a:t>
                </a:r>
                <a:endParaRPr lang="zh-CN" altLang="en-US" sz="2000" b="0">
                  <a:solidFill>
                    <a:schemeClr val="tx1"/>
                  </a:solidFill>
                  <a:latin typeface="黑体" pitchFamily="2" charset="-122"/>
                  <a:ea typeface="黑体" pitchFamily="2" charset="-122"/>
                </a:endParaRPr>
              </a:p>
            </p:txBody>
          </p:sp>
          <p:sp>
            <p:nvSpPr>
              <p:cNvPr id="18441" name="Text Box 13"/>
              <p:cNvSpPr txBox="1">
                <a:spLocks noChangeArrowheads="1"/>
              </p:cNvSpPr>
              <p:nvPr/>
            </p:nvSpPr>
            <p:spPr bwMode="auto">
              <a:xfrm>
                <a:off x="2662" y="1905"/>
                <a:ext cx="504" cy="174"/>
              </a:xfrm>
              <a:prstGeom prst="rect">
                <a:avLst/>
              </a:prstGeom>
              <a:solidFill>
                <a:srgbClr val="FFFFFF"/>
              </a:solidFill>
              <a:ln w="19050">
                <a:solidFill>
                  <a:srgbClr val="000000"/>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2000">
                    <a:solidFill>
                      <a:srgbClr val="000080"/>
                    </a:solidFill>
                    <a:latin typeface="黑体" pitchFamily="2" charset="-122"/>
                    <a:ea typeface="黑体" pitchFamily="2" charset="-122"/>
                  </a:rPr>
                  <a:t>执 行</a:t>
                </a:r>
                <a:endParaRPr lang="zh-CN" altLang="en-US" sz="2000" b="0">
                  <a:solidFill>
                    <a:schemeClr val="tx1"/>
                  </a:solidFill>
                  <a:latin typeface="黑体" pitchFamily="2" charset="-122"/>
                  <a:ea typeface="黑体" pitchFamily="2" charset="-122"/>
                </a:endParaRPr>
              </a:p>
            </p:txBody>
          </p:sp>
          <p:sp>
            <p:nvSpPr>
              <p:cNvPr id="18442" name="Line 14"/>
              <p:cNvSpPr>
                <a:spLocks noChangeShapeType="1"/>
              </p:cNvSpPr>
              <p:nvPr/>
            </p:nvSpPr>
            <p:spPr bwMode="auto">
              <a:xfrm>
                <a:off x="1518" y="1997"/>
                <a:ext cx="216" cy="0"/>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8443" name="Line 15"/>
              <p:cNvSpPr>
                <a:spLocks noChangeShapeType="1"/>
              </p:cNvSpPr>
              <p:nvPr/>
            </p:nvSpPr>
            <p:spPr bwMode="auto">
              <a:xfrm>
                <a:off x="2446" y="1997"/>
                <a:ext cx="216" cy="0"/>
              </a:xfrm>
              <a:prstGeom prst="line">
                <a:avLst/>
              </a:prstGeom>
              <a:noFill/>
              <a:ln w="19050">
                <a:solidFill>
                  <a:srgbClr val="00008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8444" name="Freeform 16"/>
              <p:cNvSpPr>
                <a:spLocks/>
              </p:cNvSpPr>
              <p:nvPr/>
            </p:nvSpPr>
            <p:spPr bwMode="auto">
              <a:xfrm>
                <a:off x="820" y="1985"/>
                <a:ext cx="2512" cy="176"/>
              </a:xfrm>
              <a:custGeom>
                <a:avLst/>
                <a:gdLst>
                  <a:gd name="T0" fmla="*/ 0 w 6280"/>
                  <a:gd name="T1" fmla="*/ 0 h 440"/>
                  <a:gd name="T2" fmla="*/ 0 w 6280"/>
                  <a:gd name="T3" fmla="*/ 0 h 440"/>
                  <a:gd name="T4" fmla="*/ 0 w 6280"/>
                  <a:gd name="T5" fmla="*/ 0 h 440"/>
                  <a:gd name="T6" fmla="*/ 0 w 6280"/>
                  <a:gd name="T7" fmla="*/ 0 h 440"/>
                  <a:gd name="T8" fmla="*/ 0 w 6280"/>
                  <a:gd name="T9" fmla="*/ 0 h 440"/>
                  <a:gd name="T10" fmla="*/ 0 w 6280"/>
                  <a:gd name="T11" fmla="*/ 0 h 440"/>
                  <a:gd name="T12" fmla="*/ 0 60000 65536"/>
                  <a:gd name="T13" fmla="*/ 0 60000 65536"/>
                  <a:gd name="T14" fmla="*/ 0 60000 65536"/>
                  <a:gd name="T15" fmla="*/ 0 60000 65536"/>
                  <a:gd name="T16" fmla="*/ 0 60000 65536"/>
                  <a:gd name="T17" fmla="*/ 0 60000 65536"/>
                  <a:gd name="T18" fmla="*/ 0 w 6280"/>
                  <a:gd name="T19" fmla="*/ 0 h 440"/>
                  <a:gd name="T20" fmla="*/ 6280 w 6280"/>
                  <a:gd name="T21" fmla="*/ 440 h 440"/>
                </a:gdLst>
                <a:ahLst/>
                <a:cxnLst>
                  <a:cxn ang="T12">
                    <a:pos x="T0" y="T1"/>
                  </a:cxn>
                  <a:cxn ang="T13">
                    <a:pos x="T2" y="T3"/>
                  </a:cxn>
                  <a:cxn ang="T14">
                    <a:pos x="T4" y="T5"/>
                  </a:cxn>
                  <a:cxn ang="T15">
                    <a:pos x="T6" y="T7"/>
                  </a:cxn>
                  <a:cxn ang="T16">
                    <a:pos x="T8" y="T9"/>
                  </a:cxn>
                  <a:cxn ang="T17">
                    <a:pos x="T10" y="T11"/>
                  </a:cxn>
                </a:cxnLst>
                <a:rect l="T18" t="T19" r="T20" b="T21"/>
                <a:pathLst>
                  <a:path w="6280" h="440">
                    <a:moveTo>
                      <a:pt x="5860" y="0"/>
                    </a:moveTo>
                    <a:lnTo>
                      <a:pt x="6280" y="0"/>
                    </a:lnTo>
                    <a:lnTo>
                      <a:pt x="6280" y="440"/>
                    </a:lnTo>
                    <a:lnTo>
                      <a:pt x="0" y="440"/>
                    </a:lnTo>
                    <a:lnTo>
                      <a:pt x="0" y="20"/>
                    </a:lnTo>
                    <a:lnTo>
                      <a:pt x="520" y="20"/>
                    </a:lnTo>
                  </a:path>
                </a:pathLst>
              </a:custGeom>
              <a:noFill/>
              <a:ln w="19050" cap="flat" cmpd="sng">
                <a:solidFill>
                  <a:srgbClr val="00008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grpSp>
        <p:sp>
          <p:nvSpPr>
            <p:cNvPr id="18438" name="Rectangle 17"/>
            <p:cNvSpPr>
              <a:spLocks noChangeArrowheads="1"/>
            </p:cNvSpPr>
            <p:nvPr/>
          </p:nvSpPr>
          <p:spPr bwMode="auto">
            <a:xfrm>
              <a:off x="608" y="1882"/>
              <a:ext cx="5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dirty="0">
                  <a:solidFill>
                    <a:srgbClr val="FF0000"/>
                  </a:solidFill>
                  <a:latin typeface="黑体" pitchFamily="2" charset="-122"/>
                  <a:ea typeface="黑体" pitchFamily="2" charset="-122"/>
                </a:rPr>
                <a:t>程序运行的基本过程：</a:t>
              </a:r>
              <a:r>
                <a:rPr lang="zh-CN" altLang="en-US" sz="1100"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Group 2"/>
          <p:cNvGrpSpPr>
            <a:grpSpLocks/>
          </p:cNvGrpSpPr>
          <p:nvPr/>
        </p:nvGrpSpPr>
        <p:grpSpPr bwMode="auto">
          <a:xfrm>
            <a:off x="1470025" y="1846263"/>
            <a:ext cx="6200775" cy="1528762"/>
            <a:chOff x="926" y="1163"/>
            <a:chExt cx="3906" cy="963"/>
          </a:xfrm>
        </p:grpSpPr>
        <p:sp>
          <p:nvSpPr>
            <p:cNvPr id="19460" name="Text Box 3"/>
            <p:cNvSpPr txBox="1">
              <a:spLocks noChangeArrowheads="1"/>
            </p:cNvSpPr>
            <p:nvPr/>
          </p:nvSpPr>
          <p:spPr bwMode="auto">
            <a:xfrm>
              <a:off x="1034" y="1519"/>
              <a:ext cx="742" cy="497"/>
            </a:xfrm>
            <a:prstGeom prst="rect">
              <a:avLst/>
            </a:prstGeom>
            <a:solidFill>
              <a:srgbClr val="FFFFCC"/>
            </a:solidFill>
            <a:ln w="19050">
              <a:solidFill>
                <a:srgbClr val="000080"/>
              </a:solidFill>
              <a:miter lim="800000"/>
              <a:headEnd/>
              <a:tailEnd/>
            </a:ln>
          </p:spPr>
          <p:txBody>
            <a:bodyPr lIns="0" tIns="10800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运算器</a:t>
              </a:r>
              <a:endParaRPr lang="zh-CN" altLang="en-US">
                <a:solidFill>
                  <a:schemeClr val="tx1"/>
                </a:solidFill>
                <a:latin typeface="黑体" pitchFamily="2" charset="-122"/>
                <a:ea typeface="黑体" pitchFamily="2" charset="-122"/>
              </a:endParaRPr>
            </a:p>
          </p:txBody>
        </p:sp>
        <p:sp>
          <p:nvSpPr>
            <p:cNvPr id="19461" name="Line 4"/>
            <p:cNvSpPr>
              <a:spLocks noChangeShapeType="1"/>
            </p:cNvSpPr>
            <p:nvPr/>
          </p:nvSpPr>
          <p:spPr bwMode="auto">
            <a:xfrm flipV="1">
              <a:off x="926" y="1163"/>
              <a:ext cx="3906" cy="1"/>
            </a:xfrm>
            <a:prstGeom prst="line">
              <a:avLst/>
            </a:prstGeom>
            <a:noFill/>
            <a:ln w="635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2" name="Line 5"/>
            <p:cNvSpPr>
              <a:spLocks noChangeShapeType="1"/>
            </p:cNvSpPr>
            <p:nvPr/>
          </p:nvSpPr>
          <p:spPr bwMode="auto">
            <a:xfrm flipH="1" flipV="1">
              <a:off x="1405" y="1164"/>
              <a:ext cx="0" cy="356"/>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3" name="Text Box 6"/>
            <p:cNvSpPr txBox="1">
              <a:spLocks noChangeArrowheads="1"/>
            </p:cNvSpPr>
            <p:nvPr/>
          </p:nvSpPr>
          <p:spPr bwMode="auto">
            <a:xfrm>
              <a:off x="1951" y="1527"/>
              <a:ext cx="743" cy="497"/>
            </a:xfrm>
            <a:prstGeom prst="rect">
              <a:avLst/>
            </a:prstGeom>
            <a:solidFill>
              <a:srgbClr val="FFFFCC"/>
            </a:solidFill>
            <a:ln w="19050">
              <a:solidFill>
                <a:srgbClr val="000080"/>
              </a:solidFill>
              <a:miter lim="800000"/>
              <a:headEnd/>
              <a:tailEnd/>
            </a:ln>
          </p:spPr>
          <p:txBody>
            <a:bodyPr lIns="0" tIns="10800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控制器</a:t>
              </a:r>
            </a:p>
          </p:txBody>
        </p:sp>
        <p:sp>
          <p:nvSpPr>
            <p:cNvPr id="19464" name="Text Box 7"/>
            <p:cNvSpPr txBox="1">
              <a:spLocks noChangeArrowheads="1"/>
            </p:cNvSpPr>
            <p:nvPr/>
          </p:nvSpPr>
          <p:spPr bwMode="auto">
            <a:xfrm>
              <a:off x="2875" y="1527"/>
              <a:ext cx="742" cy="497"/>
            </a:xfrm>
            <a:prstGeom prst="rect">
              <a:avLst/>
            </a:prstGeom>
            <a:solidFill>
              <a:srgbClr val="FFFFCC"/>
            </a:solidFill>
            <a:ln w="19050">
              <a:solidFill>
                <a:srgbClr val="000080"/>
              </a:solidFill>
              <a:miter lim="800000"/>
              <a:headEnd/>
              <a:tailEnd/>
            </a:ln>
          </p:spPr>
          <p:txBody>
            <a:bodyPr lIns="0" tIns="10800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存储器</a:t>
              </a:r>
            </a:p>
          </p:txBody>
        </p:sp>
        <p:sp>
          <p:nvSpPr>
            <p:cNvPr id="19465" name="Text Box 8"/>
            <p:cNvSpPr txBox="1">
              <a:spLocks noChangeArrowheads="1"/>
            </p:cNvSpPr>
            <p:nvPr/>
          </p:nvSpPr>
          <p:spPr bwMode="auto">
            <a:xfrm>
              <a:off x="3874" y="1527"/>
              <a:ext cx="743" cy="497"/>
            </a:xfrm>
            <a:prstGeom prst="rect">
              <a:avLst/>
            </a:prstGeom>
            <a:solidFill>
              <a:srgbClr val="FFFFCC"/>
            </a:solidFill>
            <a:ln w="19050">
              <a:solidFill>
                <a:srgbClr val="000080"/>
              </a:solidFill>
              <a:miter lim="800000"/>
              <a:headEnd/>
              <a:tailEnd/>
            </a:ln>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000080"/>
                  </a:solidFill>
                  <a:latin typeface="黑体" pitchFamily="2" charset="-122"/>
                  <a:ea typeface="黑体" pitchFamily="2" charset="-122"/>
                </a:rPr>
                <a:t>输入输</a:t>
              </a:r>
            </a:p>
            <a:p>
              <a:pPr algn="ctr">
                <a:lnSpc>
                  <a:spcPct val="100000"/>
                </a:lnSpc>
                <a:spcBef>
                  <a:spcPct val="0"/>
                </a:spcBef>
                <a:buClrTx/>
                <a:buFontTx/>
                <a:buNone/>
              </a:pPr>
              <a:r>
                <a:rPr lang="zh-CN" altLang="en-US">
                  <a:solidFill>
                    <a:srgbClr val="000080"/>
                  </a:solidFill>
                  <a:latin typeface="黑体" pitchFamily="2" charset="-122"/>
                  <a:ea typeface="黑体" pitchFamily="2" charset="-122"/>
                </a:rPr>
                <a:t>出部件</a:t>
              </a:r>
            </a:p>
          </p:txBody>
        </p:sp>
        <p:sp>
          <p:nvSpPr>
            <p:cNvPr id="19466" name="Line 9"/>
            <p:cNvSpPr>
              <a:spLocks noChangeShapeType="1"/>
            </p:cNvSpPr>
            <p:nvPr/>
          </p:nvSpPr>
          <p:spPr bwMode="auto">
            <a:xfrm flipH="1" flipV="1">
              <a:off x="2300" y="1164"/>
              <a:ext cx="0" cy="356"/>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7" name="Line 10"/>
            <p:cNvSpPr>
              <a:spLocks noChangeShapeType="1"/>
            </p:cNvSpPr>
            <p:nvPr/>
          </p:nvSpPr>
          <p:spPr bwMode="auto">
            <a:xfrm flipH="1" flipV="1">
              <a:off x="3233" y="1172"/>
              <a:ext cx="0" cy="356"/>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8" name="Line 11"/>
            <p:cNvSpPr>
              <a:spLocks noChangeShapeType="1"/>
            </p:cNvSpPr>
            <p:nvPr/>
          </p:nvSpPr>
          <p:spPr bwMode="auto">
            <a:xfrm flipH="1" flipV="1">
              <a:off x="4223" y="1169"/>
              <a:ext cx="0" cy="355"/>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19469" name="Rectangle 12"/>
            <p:cNvSpPr>
              <a:spLocks noChangeArrowheads="1"/>
            </p:cNvSpPr>
            <p:nvPr/>
          </p:nvSpPr>
          <p:spPr bwMode="auto">
            <a:xfrm>
              <a:off x="926" y="1410"/>
              <a:ext cx="1872" cy="716"/>
            </a:xfrm>
            <a:prstGeom prst="rect">
              <a:avLst/>
            </a:prstGeom>
            <a:noFill/>
            <a:ln w="19050">
              <a:solidFill>
                <a:srgbClr val="FF00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pPr algn="ctr">
                <a:spcBef>
                  <a:spcPct val="20000"/>
                </a:spcBef>
              </a:pPr>
              <a:endParaRPr lang="zh-CN" altLang="en-US" sz="2600">
                <a:latin typeface="黑体" pitchFamily="2" charset="-122"/>
                <a:ea typeface="黑体" pitchFamily="2" charset="-122"/>
              </a:endParaRPr>
            </a:p>
          </p:txBody>
        </p:sp>
        <p:sp>
          <p:nvSpPr>
            <p:cNvPr id="19470" name="Text Box 13"/>
            <p:cNvSpPr txBox="1">
              <a:spLocks noChangeArrowheads="1"/>
            </p:cNvSpPr>
            <p:nvPr/>
          </p:nvSpPr>
          <p:spPr bwMode="auto">
            <a:xfrm>
              <a:off x="1513" y="1177"/>
              <a:ext cx="64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00000"/>
                </a:lnSpc>
                <a:spcBef>
                  <a:spcPct val="0"/>
                </a:spcBef>
                <a:buClrTx/>
                <a:buFontTx/>
                <a:buNone/>
              </a:pPr>
              <a:r>
                <a:rPr lang="en-US" altLang="zh-CN" dirty="0">
                  <a:solidFill>
                    <a:srgbClr val="FF0000"/>
                  </a:solidFill>
                  <a:latin typeface="黑体" pitchFamily="2" charset="-122"/>
                  <a:ea typeface="黑体" pitchFamily="2" charset="-122"/>
                </a:rPr>
                <a:t>CPU</a:t>
              </a:r>
            </a:p>
          </p:txBody>
        </p:sp>
      </p:grpSp>
      <p:sp>
        <p:nvSpPr>
          <p:cNvPr id="19459" name="Rectangle 14"/>
          <p:cNvSpPr>
            <a:spLocks noChangeArrowheads="1"/>
          </p:cNvSpPr>
          <p:nvPr/>
        </p:nvSpPr>
        <p:spPr bwMode="auto">
          <a:xfrm>
            <a:off x="673100" y="841375"/>
            <a:ext cx="8470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dirty="0">
                <a:solidFill>
                  <a:srgbClr val="000080"/>
                </a:solidFill>
                <a:latin typeface="黑体" pitchFamily="2" charset="-122"/>
                <a:ea typeface="黑体" pitchFamily="2" charset="-122"/>
              </a:rPr>
              <a:t>以单总线结构的模型机为例：</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ChangeArrowheads="1"/>
          </p:cNvSpPr>
          <p:nvPr/>
        </p:nvSpPr>
        <p:spPr bwMode="auto">
          <a:xfrm>
            <a:off x="601663" y="554038"/>
            <a:ext cx="8075612" cy="2827337"/>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nvGrpSpPr>
          <p:cNvPr id="20483" name="Group 3"/>
          <p:cNvGrpSpPr>
            <a:grpSpLocks/>
          </p:cNvGrpSpPr>
          <p:nvPr/>
        </p:nvGrpSpPr>
        <p:grpSpPr bwMode="auto">
          <a:xfrm>
            <a:off x="1147763" y="817563"/>
            <a:ext cx="7097712" cy="2268537"/>
            <a:chOff x="723" y="515"/>
            <a:chExt cx="4471" cy="1589"/>
          </a:xfrm>
        </p:grpSpPr>
        <p:sp>
          <p:nvSpPr>
            <p:cNvPr id="20486" name="Line 4"/>
            <p:cNvSpPr>
              <a:spLocks noChangeShapeType="1"/>
            </p:cNvSpPr>
            <p:nvPr/>
          </p:nvSpPr>
          <p:spPr bwMode="auto">
            <a:xfrm>
              <a:off x="723" y="515"/>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487" name="Rectangle 5"/>
            <p:cNvSpPr>
              <a:spLocks noChangeArrowheads="1"/>
            </p:cNvSpPr>
            <p:nvPr/>
          </p:nvSpPr>
          <p:spPr bwMode="auto">
            <a:xfrm>
              <a:off x="869" y="735"/>
              <a:ext cx="1460" cy="1369"/>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88" name="Rectangle 6"/>
            <p:cNvSpPr>
              <a:spLocks noChangeArrowheads="1"/>
            </p:cNvSpPr>
            <p:nvPr/>
          </p:nvSpPr>
          <p:spPr bwMode="auto">
            <a:xfrm>
              <a:off x="2822" y="745"/>
              <a:ext cx="728" cy="1330"/>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89" name="Rectangle 7"/>
            <p:cNvSpPr>
              <a:spLocks noChangeArrowheads="1"/>
            </p:cNvSpPr>
            <p:nvPr/>
          </p:nvSpPr>
          <p:spPr bwMode="auto">
            <a:xfrm>
              <a:off x="4072" y="754"/>
              <a:ext cx="739" cy="508"/>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0" name="Rectangle 8"/>
            <p:cNvSpPr>
              <a:spLocks noChangeArrowheads="1"/>
            </p:cNvSpPr>
            <p:nvPr/>
          </p:nvSpPr>
          <p:spPr bwMode="auto">
            <a:xfrm>
              <a:off x="4081" y="1472"/>
              <a:ext cx="748" cy="584"/>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1" name="Text Box 9"/>
            <p:cNvSpPr txBox="1">
              <a:spLocks noChangeArrowheads="1"/>
            </p:cNvSpPr>
            <p:nvPr/>
          </p:nvSpPr>
          <p:spPr bwMode="auto">
            <a:xfrm>
              <a:off x="1325" y="1893"/>
              <a:ext cx="48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ts val="300"/>
                </a:spcBef>
                <a:buClrTx/>
                <a:buFontTx/>
                <a:buNone/>
              </a:pPr>
              <a:r>
                <a:rPr lang="en-US" altLang="zh-CN" sz="1800">
                  <a:solidFill>
                    <a:srgbClr val="000080"/>
                  </a:solidFill>
                  <a:latin typeface="黑体" pitchFamily="2" charset="-122"/>
                  <a:ea typeface="黑体" pitchFamily="2" charset="-122"/>
                </a:rPr>
                <a:t>CPU</a:t>
              </a:r>
              <a:endParaRPr lang="en-US" altLang="zh-CN" sz="1600">
                <a:solidFill>
                  <a:srgbClr val="000080"/>
                </a:solidFill>
                <a:latin typeface="黑体" pitchFamily="2" charset="-122"/>
                <a:ea typeface="黑体" pitchFamily="2" charset="-122"/>
              </a:endParaRPr>
            </a:p>
          </p:txBody>
        </p:sp>
        <p:sp>
          <p:nvSpPr>
            <p:cNvPr id="20492" name="Rectangle 10"/>
            <p:cNvSpPr>
              <a:spLocks noChangeArrowheads="1"/>
            </p:cNvSpPr>
            <p:nvPr/>
          </p:nvSpPr>
          <p:spPr bwMode="auto">
            <a:xfrm>
              <a:off x="1754" y="841"/>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3" name="Rectangle 11"/>
            <p:cNvSpPr>
              <a:spLocks noChangeArrowheads="1"/>
            </p:cNvSpPr>
            <p:nvPr/>
          </p:nvSpPr>
          <p:spPr bwMode="auto">
            <a:xfrm>
              <a:off x="1754" y="1003"/>
              <a:ext cx="465"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4" name="Rectangle 12"/>
            <p:cNvSpPr>
              <a:spLocks noChangeArrowheads="1"/>
            </p:cNvSpPr>
            <p:nvPr/>
          </p:nvSpPr>
          <p:spPr bwMode="auto">
            <a:xfrm>
              <a:off x="1754" y="1281"/>
              <a:ext cx="465" cy="124"/>
            </a:xfrm>
            <a:prstGeom prst="rect">
              <a:avLst/>
            </a:prstGeom>
            <a:solidFill>
              <a:srgbClr val="FFFFFF"/>
            </a:solidFill>
            <a:ln w="9525">
              <a:solidFill>
                <a:srgbClr val="00000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5" name="Rectangle 13"/>
            <p:cNvSpPr>
              <a:spLocks noChangeArrowheads="1"/>
            </p:cNvSpPr>
            <p:nvPr/>
          </p:nvSpPr>
          <p:spPr bwMode="auto">
            <a:xfrm>
              <a:off x="1754" y="1281"/>
              <a:ext cx="465" cy="63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6" name="Rectangle 14"/>
            <p:cNvSpPr>
              <a:spLocks noChangeArrowheads="1"/>
            </p:cNvSpPr>
            <p:nvPr/>
          </p:nvSpPr>
          <p:spPr bwMode="auto">
            <a:xfrm>
              <a:off x="1754" y="1405"/>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7" name="Rectangle 15"/>
            <p:cNvSpPr>
              <a:spLocks noChangeArrowheads="1"/>
            </p:cNvSpPr>
            <p:nvPr/>
          </p:nvSpPr>
          <p:spPr bwMode="auto">
            <a:xfrm>
              <a:off x="1754" y="1788"/>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498" name="Text Box 16"/>
            <p:cNvSpPr txBox="1">
              <a:spLocks noChangeArrowheads="1"/>
            </p:cNvSpPr>
            <p:nvPr/>
          </p:nvSpPr>
          <p:spPr bwMode="auto">
            <a:xfrm>
              <a:off x="1389" y="831"/>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IR</a:t>
              </a:r>
            </a:p>
          </p:txBody>
        </p:sp>
        <p:sp>
          <p:nvSpPr>
            <p:cNvPr id="20499" name="Text Box 17"/>
            <p:cNvSpPr txBox="1">
              <a:spLocks noChangeArrowheads="1"/>
            </p:cNvSpPr>
            <p:nvPr/>
          </p:nvSpPr>
          <p:spPr bwMode="auto">
            <a:xfrm>
              <a:off x="1407" y="975"/>
              <a:ext cx="3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PC</a:t>
              </a:r>
            </a:p>
          </p:txBody>
        </p:sp>
        <p:sp>
          <p:nvSpPr>
            <p:cNvPr id="20500" name="Text Box 18"/>
            <p:cNvSpPr txBox="1">
              <a:spLocks noChangeArrowheads="1"/>
            </p:cNvSpPr>
            <p:nvPr/>
          </p:nvSpPr>
          <p:spPr bwMode="auto">
            <a:xfrm>
              <a:off x="1400" y="1252"/>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R0</a:t>
              </a:r>
            </a:p>
          </p:txBody>
        </p:sp>
        <p:sp>
          <p:nvSpPr>
            <p:cNvPr id="20501" name="Text Box 19"/>
            <p:cNvSpPr txBox="1">
              <a:spLocks noChangeArrowheads="1"/>
            </p:cNvSpPr>
            <p:nvPr/>
          </p:nvSpPr>
          <p:spPr bwMode="auto">
            <a:xfrm>
              <a:off x="1407" y="1376"/>
              <a:ext cx="3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R1</a:t>
              </a:r>
            </a:p>
          </p:txBody>
        </p:sp>
        <p:sp>
          <p:nvSpPr>
            <p:cNvPr id="20502" name="Text Box 20"/>
            <p:cNvSpPr txBox="1">
              <a:spLocks noChangeArrowheads="1"/>
            </p:cNvSpPr>
            <p:nvPr/>
          </p:nvSpPr>
          <p:spPr bwMode="auto">
            <a:xfrm>
              <a:off x="1754" y="1578"/>
              <a:ext cx="4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0503" name="Rectangle 21"/>
            <p:cNvSpPr>
              <a:spLocks noChangeArrowheads="1"/>
            </p:cNvSpPr>
            <p:nvPr/>
          </p:nvSpPr>
          <p:spPr bwMode="auto">
            <a:xfrm>
              <a:off x="2822" y="888"/>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04" name="Rectangle 22"/>
            <p:cNvSpPr>
              <a:spLocks noChangeArrowheads="1"/>
            </p:cNvSpPr>
            <p:nvPr/>
          </p:nvSpPr>
          <p:spPr bwMode="auto">
            <a:xfrm>
              <a:off x="2822" y="1147"/>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05" name="Text Box 23"/>
            <p:cNvSpPr txBox="1">
              <a:spLocks noChangeArrowheads="1"/>
            </p:cNvSpPr>
            <p:nvPr/>
          </p:nvSpPr>
          <p:spPr bwMode="auto">
            <a:xfrm>
              <a:off x="2922" y="1270"/>
              <a:ext cx="5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0506" name="Rectangle 24"/>
            <p:cNvSpPr>
              <a:spLocks noChangeArrowheads="1"/>
            </p:cNvSpPr>
            <p:nvPr/>
          </p:nvSpPr>
          <p:spPr bwMode="auto">
            <a:xfrm>
              <a:off x="2822" y="1482"/>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07" name="Text Box 25"/>
            <p:cNvSpPr txBox="1">
              <a:spLocks noChangeArrowheads="1"/>
            </p:cNvSpPr>
            <p:nvPr/>
          </p:nvSpPr>
          <p:spPr bwMode="auto">
            <a:xfrm>
              <a:off x="2922" y="1702"/>
              <a:ext cx="53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0508" name="Text Box 26"/>
            <p:cNvSpPr txBox="1">
              <a:spLocks noChangeArrowheads="1"/>
            </p:cNvSpPr>
            <p:nvPr/>
          </p:nvSpPr>
          <p:spPr bwMode="auto">
            <a:xfrm>
              <a:off x="2858" y="1865"/>
              <a:ext cx="65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MM</a:t>
              </a:r>
            </a:p>
          </p:txBody>
        </p:sp>
        <p:sp>
          <p:nvSpPr>
            <p:cNvPr id="20509" name="Text Box 27"/>
            <p:cNvSpPr txBox="1">
              <a:spLocks noChangeArrowheads="1"/>
            </p:cNvSpPr>
            <p:nvPr/>
          </p:nvSpPr>
          <p:spPr bwMode="auto">
            <a:xfrm>
              <a:off x="4145" y="1827"/>
              <a:ext cx="6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20510" name="Rectangle 28"/>
            <p:cNvSpPr>
              <a:spLocks noChangeArrowheads="1"/>
            </p:cNvSpPr>
            <p:nvPr/>
          </p:nvSpPr>
          <p:spPr bwMode="auto">
            <a:xfrm>
              <a:off x="4236" y="811"/>
              <a:ext cx="466"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0511" name="Text Box 29"/>
            <p:cNvSpPr txBox="1">
              <a:spLocks noChangeArrowheads="1"/>
            </p:cNvSpPr>
            <p:nvPr/>
          </p:nvSpPr>
          <p:spPr bwMode="auto">
            <a:xfrm>
              <a:off x="4117" y="1060"/>
              <a:ext cx="6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20512" name="Line 30"/>
            <p:cNvSpPr>
              <a:spLocks noChangeShapeType="1"/>
            </p:cNvSpPr>
            <p:nvPr/>
          </p:nvSpPr>
          <p:spPr bwMode="auto">
            <a:xfrm>
              <a:off x="1636" y="51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3" name="Line 31"/>
            <p:cNvSpPr>
              <a:spLocks noChangeShapeType="1"/>
            </p:cNvSpPr>
            <p:nvPr/>
          </p:nvSpPr>
          <p:spPr bwMode="auto">
            <a:xfrm>
              <a:off x="3178" y="534"/>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4" name="Line 32"/>
            <p:cNvSpPr>
              <a:spLocks noChangeShapeType="1"/>
            </p:cNvSpPr>
            <p:nvPr/>
          </p:nvSpPr>
          <p:spPr bwMode="auto">
            <a:xfrm>
              <a:off x="4446" y="52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5" name="Line 33"/>
            <p:cNvSpPr>
              <a:spLocks noChangeShapeType="1"/>
            </p:cNvSpPr>
            <p:nvPr/>
          </p:nvSpPr>
          <p:spPr bwMode="auto">
            <a:xfrm>
              <a:off x="4464" y="1262"/>
              <a:ext cx="0" cy="22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0516" name="Freeform 34"/>
            <p:cNvSpPr>
              <a:spLocks/>
            </p:cNvSpPr>
            <p:nvPr/>
          </p:nvSpPr>
          <p:spPr bwMode="auto">
            <a:xfrm>
              <a:off x="927" y="994"/>
              <a:ext cx="506" cy="277"/>
            </a:xfrm>
            <a:custGeom>
              <a:avLst/>
              <a:gdLst>
                <a:gd name="T0" fmla="*/ 0 w 990"/>
                <a:gd name="T1" fmla="*/ 7 h 352"/>
                <a:gd name="T2" fmla="*/ 1 w 990"/>
                <a:gd name="T3" fmla="*/ 0 h 352"/>
                <a:gd name="T4" fmla="*/ 1 w 990"/>
                <a:gd name="T5" fmla="*/ 0 h 352"/>
                <a:gd name="T6" fmla="*/ 1 w 990"/>
                <a:gd name="T7" fmla="*/ 7 h 352"/>
                <a:gd name="T8" fmla="*/ 1 w 990"/>
                <a:gd name="T9" fmla="*/ 7 h 352"/>
                <a:gd name="T10" fmla="*/ 1 w 990"/>
                <a:gd name="T11" fmla="*/ 5 h 352"/>
                <a:gd name="T12" fmla="*/ 1 w 990"/>
                <a:gd name="T13" fmla="*/ 7 h 352"/>
                <a:gd name="T14" fmla="*/ 0 w 990"/>
                <a:gd name="T15" fmla="*/ 7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latin typeface="黑体" pitchFamily="2" charset="-122"/>
                <a:ea typeface="黑体" pitchFamily="2" charset="-122"/>
              </a:endParaRPr>
            </a:p>
          </p:txBody>
        </p:sp>
        <p:sp>
          <p:nvSpPr>
            <p:cNvPr id="20517" name="Text Box 35"/>
            <p:cNvSpPr txBox="1">
              <a:spLocks noChangeArrowheads="1"/>
            </p:cNvSpPr>
            <p:nvPr/>
          </p:nvSpPr>
          <p:spPr bwMode="auto">
            <a:xfrm>
              <a:off x="975" y="1028"/>
              <a:ext cx="43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ALU</a:t>
              </a:r>
            </a:p>
          </p:txBody>
        </p:sp>
        <p:sp>
          <p:nvSpPr>
            <p:cNvPr id="20518" name="Arc 36"/>
            <p:cNvSpPr>
              <a:spLocks/>
            </p:cNvSpPr>
            <p:nvPr/>
          </p:nvSpPr>
          <p:spPr bwMode="auto">
            <a:xfrm>
              <a:off x="2185" y="966"/>
              <a:ext cx="697" cy="142"/>
            </a:xfrm>
            <a:custGeom>
              <a:avLst/>
              <a:gdLst>
                <a:gd name="T0" fmla="*/ 0 w 20919"/>
                <a:gd name="T1" fmla="*/ 0 h 21507"/>
                <a:gd name="T2" fmla="*/ 0 w 20919"/>
                <a:gd name="T3" fmla="*/ 0 h 21507"/>
                <a:gd name="T4" fmla="*/ 0 w 20919"/>
                <a:gd name="T5" fmla="*/ 0 h 21507"/>
                <a:gd name="T6" fmla="*/ 0 60000 65536"/>
                <a:gd name="T7" fmla="*/ 0 60000 65536"/>
                <a:gd name="T8" fmla="*/ 0 60000 65536"/>
                <a:gd name="T9" fmla="*/ 0 w 20919"/>
                <a:gd name="T10" fmla="*/ 0 h 21507"/>
                <a:gd name="T11" fmla="*/ 20919 w 20919"/>
                <a:gd name="T12" fmla="*/ 21507 h 21507"/>
              </a:gdLst>
              <a:ahLst/>
              <a:cxnLst>
                <a:cxn ang="T6">
                  <a:pos x="T0" y="T1"/>
                </a:cxn>
                <a:cxn ang="T7">
                  <a:pos x="T2" y="T3"/>
                </a:cxn>
                <a:cxn ang="T8">
                  <a:pos x="T4" y="T5"/>
                </a:cxn>
              </a:cxnLst>
              <a:rect l="T9" t="T10" r="T11" b="T12"/>
              <a:pathLst>
                <a:path w="20919" h="21507" fill="none" extrusionOk="0">
                  <a:moveTo>
                    <a:pt x="0" y="16124"/>
                  </a:moveTo>
                  <a:cubicBezTo>
                    <a:pt x="2271" y="7296"/>
                    <a:pt x="9840" y="845"/>
                    <a:pt x="18916" y="0"/>
                  </a:cubicBezTo>
                </a:path>
                <a:path w="20919" h="21507" stroke="0" extrusionOk="0">
                  <a:moveTo>
                    <a:pt x="0" y="16124"/>
                  </a:moveTo>
                  <a:cubicBezTo>
                    <a:pt x="2271" y="7296"/>
                    <a:pt x="9840" y="845"/>
                    <a:pt x="18916" y="0"/>
                  </a:cubicBezTo>
                  <a:lnTo>
                    <a:pt x="20919" y="21507"/>
                  </a:lnTo>
                  <a:lnTo>
                    <a:pt x="0" y="16124"/>
                  </a:lnTo>
                  <a:close/>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0519" name="Rectangle 37"/>
            <p:cNvSpPr>
              <a:spLocks noChangeArrowheads="1"/>
            </p:cNvSpPr>
            <p:nvPr/>
          </p:nvSpPr>
          <p:spPr bwMode="auto">
            <a:xfrm>
              <a:off x="2804" y="728"/>
              <a:ext cx="751" cy="7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sp>
        <p:nvSpPr>
          <p:cNvPr id="20484" name="Rectangle 38"/>
          <p:cNvSpPr>
            <a:spLocks noChangeArrowheads="1"/>
          </p:cNvSpPr>
          <p:nvPr/>
        </p:nvSpPr>
        <p:spPr bwMode="auto">
          <a:xfrm>
            <a:off x="482600" y="3571875"/>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solidFill>
                  <a:srgbClr val="FF0000"/>
                </a:solidFill>
                <a:latin typeface="黑体" pitchFamily="2" charset="-122"/>
                <a:ea typeface="黑体" pitchFamily="2" charset="-122"/>
              </a:rPr>
              <a:t>   以取指令过程为例，其具体操作包含以下内容：</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0485" name="Rectangle 39"/>
          <p:cNvSpPr>
            <a:spLocks noChangeArrowheads="1"/>
          </p:cNvSpPr>
          <p:nvPr/>
        </p:nvSpPr>
        <p:spPr bwMode="auto">
          <a:xfrm>
            <a:off x="698500" y="3986213"/>
            <a:ext cx="80978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0"/>
              </a:spcBef>
              <a:buClrTx/>
              <a:buFontTx/>
              <a:buNone/>
            </a:pPr>
            <a:r>
              <a:rPr lang="zh-CN" altLang="en-US">
                <a:solidFill>
                  <a:srgbClr val="000080"/>
                </a:solidFill>
                <a:latin typeface="黑体" pitchFamily="2" charset="-122"/>
                <a:ea typeface="黑体" pitchFamily="2" charset="-122"/>
              </a:rPr>
              <a:t>    (1) 控制器以</a:t>
            </a:r>
            <a:r>
              <a:rPr lang="en-US" altLang="zh-CN">
                <a:solidFill>
                  <a:srgbClr val="000080"/>
                </a:solidFill>
                <a:latin typeface="黑体" pitchFamily="2" charset="-122"/>
                <a:ea typeface="黑体" pitchFamily="2" charset="-122"/>
              </a:rPr>
              <a:t>PC</a:t>
            </a:r>
            <a:r>
              <a:rPr lang="zh-CN" altLang="en-US">
                <a:solidFill>
                  <a:srgbClr val="000080"/>
                </a:solidFill>
                <a:latin typeface="黑体" pitchFamily="2" charset="-122"/>
                <a:ea typeface="黑体" pitchFamily="2" charset="-122"/>
              </a:rPr>
              <a:t>中的二进制编码为内存地址，通过系统总线（的地址线）向主存</a:t>
            </a:r>
            <a:r>
              <a:rPr lang="en-US" altLang="zh-CN">
                <a:solidFill>
                  <a:srgbClr val="000080"/>
                </a:solidFill>
                <a:latin typeface="黑体" pitchFamily="2" charset="-122"/>
                <a:ea typeface="黑体" pitchFamily="2" charset="-122"/>
              </a:rPr>
              <a:t>(MM)</a:t>
            </a:r>
            <a:r>
              <a:rPr lang="zh-CN" altLang="en-US">
                <a:solidFill>
                  <a:srgbClr val="000080"/>
                </a:solidFill>
                <a:latin typeface="黑体" pitchFamily="2" charset="-122"/>
                <a:ea typeface="黑体" pitchFamily="2" charset="-122"/>
              </a:rPr>
              <a:t>发送地址信息，并且通过系统总线（的控制线）向</a:t>
            </a:r>
            <a:r>
              <a:rPr lang="en-US" altLang="zh-CN">
                <a:solidFill>
                  <a:srgbClr val="000080"/>
                </a:solidFill>
                <a:latin typeface="黑体" pitchFamily="2" charset="-122"/>
                <a:ea typeface="黑体" pitchFamily="2" charset="-122"/>
              </a:rPr>
              <a:t>MM</a:t>
            </a:r>
            <a:r>
              <a:rPr lang="zh-CN" altLang="en-US">
                <a:solidFill>
                  <a:srgbClr val="000080"/>
                </a:solidFill>
                <a:latin typeface="黑体" pitchFamily="2" charset="-122"/>
                <a:ea typeface="黑体" pitchFamily="2" charset="-122"/>
              </a:rPr>
              <a:t>发“读内存”命令；</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2"/>
          <p:cNvSpPr>
            <a:spLocks noChangeArrowheads="1"/>
          </p:cNvSpPr>
          <p:nvPr/>
        </p:nvSpPr>
        <p:spPr bwMode="auto">
          <a:xfrm>
            <a:off x="601663" y="554038"/>
            <a:ext cx="8075612" cy="2827337"/>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nvGrpSpPr>
          <p:cNvPr id="21507" name="Group 3"/>
          <p:cNvGrpSpPr>
            <a:grpSpLocks/>
          </p:cNvGrpSpPr>
          <p:nvPr/>
        </p:nvGrpSpPr>
        <p:grpSpPr bwMode="auto">
          <a:xfrm>
            <a:off x="1147763" y="817563"/>
            <a:ext cx="7097712" cy="2268537"/>
            <a:chOff x="723" y="515"/>
            <a:chExt cx="4471" cy="1429"/>
          </a:xfrm>
        </p:grpSpPr>
        <p:grpSp>
          <p:nvGrpSpPr>
            <p:cNvPr id="21510" name="Group 4"/>
            <p:cNvGrpSpPr>
              <a:grpSpLocks/>
            </p:cNvGrpSpPr>
            <p:nvPr/>
          </p:nvGrpSpPr>
          <p:grpSpPr bwMode="auto">
            <a:xfrm>
              <a:off x="723" y="515"/>
              <a:ext cx="4471" cy="1429"/>
              <a:chOff x="723" y="515"/>
              <a:chExt cx="4471" cy="1589"/>
            </a:xfrm>
          </p:grpSpPr>
          <p:sp>
            <p:nvSpPr>
              <p:cNvPr id="21512" name="Line 5"/>
              <p:cNvSpPr>
                <a:spLocks noChangeShapeType="1"/>
              </p:cNvSpPr>
              <p:nvPr/>
            </p:nvSpPr>
            <p:spPr bwMode="auto">
              <a:xfrm>
                <a:off x="723" y="515"/>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13" name="Rectangle 6"/>
              <p:cNvSpPr>
                <a:spLocks noChangeArrowheads="1"/>
              </p:cNvSpPr>
              <p:nvPr/>
            </p:nvSpPr>
            <p:spPr bwMode="auto">
              <a:xfrm>
                <a:off x="869" y="735"/>
                <a:ext cx="1460" cy="1369"/>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4" name="Rectangle 7"/>
              <p:cNvSpPr>
                <a:spLocks noChangeArrowheads="1"/>
              </p:cNvSpPr>
              <p:nvPr/>
            </p:nvSpPr>
            <p:spPr bwMode="auto">
              <a:xfrm>
                <a:off x="2822" y="745"/>
                <a:ext cx="728" cy="1330"/>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5" name="Rectangle 8"/>
              <p:cNvSpPr>
                <a:spLocks noChangeArrowheads="1"/>
              </p:cNvSpPr>
              <p:nvPr/>
            </p:nvSpPr>
            <p:spPr bwMode="auto">
              <a:xfrm>
                <a:off x="4072" y="754"/>
                <a:ext cx="739" cy="508"/>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6" name="Rectangle 9"/>
              <p:cNvSpPr>
                <a:spLocks noChangeArrowheads="1"/>
              </p:cNvSpPr>
              <p:nvPr/>
            </p:nvSpPr>
            <p:spPr bwMode="auto">
              <a:xfrm>
                <a:off x="4081" y="1472"/>
                <a:ext cx="748" cy="584"/>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7" name="Text Box 10"/>
              <p:cNvSpPr txBox="1">
                <a:spLocks noChangeArrowheads="1"/>
              </p:cNvSpPr>
              <p:nvPr/>
            </p:nvSpPr>
            <p:spPr bwMode="auto">
              <a:xfrm>
                <a:off x="1325" y="1893"/>
                <a:ext cx="484"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ts val="300"/>
                  </a:spcBef>
                  <a:buClrTx/>
                  <a:buFontTx/>
                  <a:buNone/>
                </a:pPr>
                <a:r>
                  <a:rPr lang="en-US" altLang="zh-CN" sz="1800">
                    <a:solidFill>
                      <a:srgbClr val="000080"/>
                    </a:solidFill>
                    <a:latin typeface="黑体" pitchFamily="2" charset="-122"/>
                    <a:ea typeface="黑体" pitchFamily="2" charset="-122"/>
                  </a:rPr>
                  <a:t>CPU</a:t>
                </a:r>
                <a:endParaRPr lang="en-US" altLang="zh-CN" sz="1600">
                  <a:solidFill>
                    <a:srgbClr val="000080"/>
                  </a:solidFill>
                  <a:latin typeface="黑体" pitchFamily="2" charset="-122"/>
                  <a:ea typeface="黑体" pitchFamily="2" charset="-122"/>
                </a:endParaRPr>
              </a:p>
            </p:txBody>
          </p:sp>
          <p:sp>
            <p:nvSpPr>
              <p:cNvPr id="21518" name="Rectangle 11"/>
              <p:cNvSpPr>
                <a:spLocks noChangeArrowheads="1"/>
              </p:cNvSpPr>
              <p:nvPr/>
            </p:nvSpPr>
            <p:spPr bwMode="auto">
              <a:xfrm>
                <a:off x="1754" y="841"/>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19" name="Rectangle 12"/>
              <p:cNvSpPr>
                <a:spLocks noChangeArrowheads="1"/>
              </p:cNvSpPr>
              <p:nvPr/>
            </p:nvSpPr>
            <p:spPr bwMode="auto">
              <a:xfrm>
                <a:off x="1754" y="1003"/>
                <a:ext cx="465"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0" name="Rectangle 13"/>
              <p:cNvSpPr>
                <a:spLocks noChangeArrowheads="1"/>
              </p:cNvSpPr>
              <p:nvPr/>
            </p:nvSpPr>
            <p:spPr bwMode="auto">
              <a:xfrm>
                <a:off x="1754" y="1281"/>
                <a:ext cx="465" cy="124"/>
              </a:xfrm>
              <a:prstGeom prst="rect">
                <a:avLst/>
              </a:prstGeom>
              <a:solidFill>
                <a:srgbClr val="FFFFFF"/>
              </a:solidFill>
              <a:ln w="9525">
                <a:solidFill>
                  <a:srgbClr val="00000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1" name="Rectangle 14"/>
              <p:cNvSpPr>
                <a:spLocks noChangeArrowheads="1"/>
              </p:cNvSpPr>
              <p:nvPr/>
            </p:nvSpPr>
            <p:spPr bwMode="auto">
              <a:xfrm>
                <a:off x="1754" y="1281"/>
                <a:ext cx="465" cy="63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2" name="Rectangle 15"/>
              <p:cNvSpPr>
                <a:spLocks noChangeArrowheads="1"/>
              </p:cNvSpPr>
              <p:nvPr/>
            </p:nvSpPr>
            <p:spPr bwMode="auto">
              <a:xfrm>
                <a:off x="1754" y="1405"/>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3" name="Rectangle 16"/>
              <p:cNvSpPr>
                <a:spLocks noChangeArrowheads="1"/>
              </p:cNvSpPr>
              <p:nvPr/>
            </p:nvSpPr>
            <p:spPr bwMode="auto">
              <a:xfrm>
                <a:off x="1754" y="1788"/>
                <a:ext cx="465" cy="12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24" name="Text Box 17"/>
              <p:cNvSpPr txBox="1">
                <a:spLocks noChangeArrowheads="1"/>
              </p:cNvSpPr>
              <p:nvPr/>
            </p:nvSpPr>
            <p:spPr bwMode="auto">
              <a:xfrm>
                <a:off x="1389" y="831"/>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IR</a:t>
                </a:r>
              </a:p>
            </p:txBody>
          </p:sp>
          <p:sp>
            <p:nvSpPr>
              <p:cNvPr id="21525" name="Text Box 18"/>
              <p:cNvSpPr txBox="1">
                <a:spLocks noChangeArrowheads="1"/>
              </p:cNvSpPr>
              <p:nvPr/>
            </p:nvSpPr>
            <p:spPr bwMode="auto">
              <a:xfrm>
                <a:off x="1407" y="975"/>
                <a:ext cx="347"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PC</a:t>
                </a:r>
              </a:p>
            </p:txBody>
          </p:sp>
          <p:sp>
            <p:nvSpPr>
              <p:cNvPr id="21526" name="Text Box 19"/>
              <p:cNvSpPr txBox="1">
                <a:spLocks noChangeArrowheads="1"/>
              </p:cNvSpPr>
              <p:nvPr/>
            </p:nvSpPr>
            <p:spPr bwMode="auto">
              <a:xfrm>
                <a:off x="1400" y="1252"/>
                <a:ext cx="34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R0</a:t>
                </a:r>
              </a:p>
            </p:txBody>
          </p:sp>
          <p:sp>
            <p:nvSpPr>
              <p:cNvPr id="21527" name="Text Box 20"/>
              <p:cNvSpPr txBox="1">
                <a:spLocks noChangeArrowheads="1"/>
              </p:cNvSpPr>
              <p:nvPr/>
            </p:nvSpPr>
            <p:spPr bwMode="auto">
              <a:xfrm>
                <a:off x="1407" y="1376"/>
                <a:ext cx="34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R1</a:t>
                </a:r>
              </a:p>
            </p:txBody>
          </p:sp>
          <p:sp>
            <p:nvSpPr>
              <p:cNvPr id="21528" name="Text Box 21"/>
              <p:cNvSpPr txBox="1">
                <a:spLocks noChangeArrowheads="1"/>
              </p:cNvSpPr>
              <p:nvPr/>
            </p:nvSpPr>
            <p:spPr bwMode="auto">
              <a:xfrm>
                <a:off x="1754" y="1578"/>
                <a:ext cx="465"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1529" name="Rectangle 22"/>
              <p:cNvSpPr>
                <a:spLocks noChangeArrowheads="1"/>
              </p:cNvSpPr>
              <p:nvPr/>
            </p:nvSpPr>
            <p:spPr bwMode="auto">
              <a:xfrm>
                <a:off x="2822" y="888"/>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0" name="Rectangle 23"/>
              <p:cNvSpPr>
                <a:spLocks noChangeArrowheads="1"/>
              </p:cNvSpPr>
              <p:nvPr/>
            </p:nvSpPr>
            <p:spPr bwMode="auto">
              <a:xfrm>
                <a:off x="2822" y="1147"/>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1" name="Text Box 24"/>
              <p:cNvSpPr txBox="1">
                <a:spLocks noChangeArrowheads="1"/>
              </p:cNvSpPr>
              <p:nvPr/>
            </p:nvSpPr>
            <p:spPr bwMode="auto">
              <a:xfrm>
                <a:off x="2922" y="1270"/>
                <a:ext cx="53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1532" name="Rectangle 25"/>
              <p:cNvSpPr>
                <a:spLocks noChangeArrowheads="1"/>
              </p:cNvSpPr>
              <p:nvPr/>
            </p:nvSpPr>
            <p:spPr bwMode="auto">
              <a:xfrm>
                <a:off x="2822" y="1482"/>
                <a:ext cx="720" cy="134"/>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3" name="Text Box 26"/>
              <p:cNvSpPr txBox="1">
                <a:spLocks noChangeArrowheads="1"/>
              </p:cNvSpPr>
              <p:nvPr/>
            </p:nvSpPr>
            <p:spPr bwMode="auto">
              <a:xfrm>
                <a:off x="2922" y="1702"/>
                <a:ext cx="53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1534" name="Text Box 27"/>
              <p:cNvSpPr txBox="1">
                <a:spLocks noChangeArrowheads="1"/>
              </p:cNvSpPr>
              <p:nvPr/>
            </p:nvSpPr>
            <p:spPr bwMode="auto">
              <a:xfrm>
                <a:off x="2858" y="1865"/>
                <a:ext cx="657" cy="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MM</a:t>
                </a:r>
              </a:p>
            </p:txBody>
          </p:sp>
          <p:sp>
            <p:nvSpPr>
              <p:cNvPr id="21535" name="Text Box 28"/>
              <p:cNvSpPr txBox="1">
                <a:spLocks noChangeArrowheads="1"/>
              </p:cNvSpPr>
              <p:nvPr/>
            </p:nvSpPr>
            <p:spPr bwMode="auto">
              <a:xfrm>
                <a:off x="4145" y="1827"/>
                <a:ext cx="666"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21536" name="Rectangle 29"/>
              <p:cNvSpPr>
                <a:spLocks noChangeArrowheads="1"/>
              </p:cNvSpPr>
              <p:nvPr/>
            </p:nvSpPr>
            <p:spPr bwMode="auto">
              <a:xfrm>
                <a:off x="4236" y="811"/>
                <a:ext cx="466" cy="125"/>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1537" name="Text Box 30"/>
              <p:cNvSpPr txBox="1">
                <a:spLocks noChangeArrowheads="1"/>
              </p:cNvSpPr>
              <p:nvPr/>
            </p:nvSpPr>
            <p:spPr bwMode="auto">
              <a:xfrm>
                <a:off x="4117" y="1060"/>
                <a:ext cx="667"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21538" name="Line 31"/>
              <p:cNvSpPr>
                <a:spLocks noChangeShapeType="1"/>
              </p:cNvSpPr>
              <p:nvPr/>
            </p:nvSpPr>
            <p:spPr bwMode="auto">
              <a:xfrm>
                <a:off x="1636" y="51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39" name="Line 32"/>
              <p:cNvSpPr>
                <a:spLocks noChangeShapeType="1"/>
              </p:cNvSpPr>
              <p:nvPr/>
            </p:nvSpPr>
            <p:spPr bwMode="auto">
              <a:xfrm>
                <a:off x="3178" y="534"/>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40" name="Line 33"/>
              <p:cNvSpPr>
                <a:spLocks noChangeShapeType="1"/>
              </p:cNvSpPr>
              <p:nvPr/>
            </p:nvSpPr>
            <p:spPr bwMode="auto">
              <a:xfrm>
                <a:off x="4446" y="525"/>
                <a:ext cx="0" cy="220"/>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41" name="Line 34"/>
              <p:cNvSpPr>
                <a:spLocks noChangeShapeType="1"/>
              </p:cNvSpPr>
              <p:nvPr/>
            </p:nvSpPr>
            <p:spPr bwMode="auto">
              <a:xfrm>
                <a:off x="4464" y="1262"/>
                <a:ext cx="0" cy="220"/>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1542" name="Freeform 35"/>
              <p:cNvSpPr>
                <a:spLocks/>
              </p:cNvSpPr>
              <p:nvPr/>
            </p:nvSpPr>
            <p:spPr bwMode="auto">
              <a:xfrm>
                <a:off x="927" y="994"/>
                <a:ext cx="506" cy="277"/>
              </a:xfrm>
              <a:custGeom>
                <a:avLst/>
                <a:gdLst>
                  <a:gd name="T0" fmla="*/ 0 w 990"/>
                  <a:gd name="T1" fmla="*/ 7 h 352"/>
                  <a:gd name="T2" fmla="*/ 1 w 990"/>
                  <a:gd name="T3" fmla="*/ 0 h 352"/>
                  <a:gd name="T4" fmla="*/ 1 w 990"/>
                  <a:gd name="T5" fmla="*/ 0 h 352"/>
                  <a:gd name="T6" fmla="*/ 1 w 990"/>
                  <a:gd name="T7" fmla="*/ 7 h 352"/>
                  <a:gd name="T8" fmla="*/ 1 w 990"/>
                  <a:gd name="T9" fmla="*/ 7 h 352"/>
                  <a:gd name="T10" fmla="*/ 1 w 990"/>
                  <a:gd name="T11" fmla="*/ 5 h 352"/>
                  <a:gd name="T12" fmla="*/ 1 w 990"/>
                  <a:gd name="T13" fmla="*/ 7 h 352"/>
                  <a:gd name="T14" fmla="*/ 0 w 990"/>
                  <a:gd name="T15" fmla="*/ 7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latin typeface="黑体" pitchFamily="2" charset="-122"/>
                  <a:ea typeface="黑体" pitchFamily="2" charset="-122"/>
                </a:endParaRPr>
              </a:p>
            </p:txBody>
          </p:sp>
          <p:sp>
            <p:nvSpPr>
              <p:cNvPr id="21543" name="Text Box 36"/>
              <p:cNvSpPr txBox="1">
                <a:spLocks noChangeArrowheads="1"/>
              </p:cNvSpPr>
              <p:nvPr/>
            </p:nvSpPr>
            <p:spPr bwMode="auto">
              <a:xfrm>
                <a:off x="975" y="1028"/>
                <a:ext cx="432"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ALU</a:t>
                </a:r>
              </a:p>
            </p:txBody>
          </p:sp>
          <p:sp>
            <p:nvSpPr>
              <p:cNvPr id="21544" name="Arc 37"/>
              <p:cNvSpPr>
                <a:spLocks/>
              </p:cNvSpPr>
              <p:nvPr/>
            </p:nvSpPr>
            <p:spPr bwMode="auto">
              <a:xfrm>
                <a:off x="2185" y="966"/>
                <a:ext cx="697" cy="142"/>
              </a:xfrm>
              <a:custGeom>
                <a:avLst/>
                <a:gdLst>
                  <a:gd name="T0" fmla="*/ 0 w 20919"/>
                  <a:gd name="T1" fmla="*/ 0 h 21507"/>
                  <a:gd name="T2" fmla="*/ 0 w 20919"/>
                  <a:gd name="T3" fmla="*/ 0 h 21507"/>
                  <a:gd name="T4" fmla="*/ 0 w 20919"/>
                  <a:gd name="T5" fmla="*/ 0 h 21507"/>
                  <a:gd name="T6" fmla="*/ 0 60000 65536"/>
                  <a:gd name="T7" fmla="*/ 0 60000 65536"/>
                  <a:gd name="T8" fmla="*/ 0 60000 65536"/>
                  <a:gd name="T9" fmla="*/ 0 w 20919"/>
                  <a:gd name="T10" fmla="*/ 0 h 21507"/>
                  <a:gd name="T11" fmla="*/ 20919 w 20919"/>
                  <a:gd name="T12" fmla="*/ 21507 h 21507"/>
                </a:gdLst>
                <a:ahLst/>
                <a:cxnLst>
                  <a:cxn ang="T6">
                    <a:pos x="T0" y="T1"/>
                  </a:cxn>
                  <a:cxn ang="T7">
                    <a:pos x="T2" y="T3"/>
                  </a:cxn>
                  <a:cxn ang="T8">
                    <a:pos x="T4" y="T5"/>
                  </a:cxn>
                </a:cxnLst>
                <a:rect l="T9" t="T10" r="T11" b="T12"/>
                <a:pathLst>
                  <a:path w="20919" h="21507" fill="none" extrusionOk="0">
                    <a:moveTo>
                      <a:pt x="0" y="16124"/>
                    </a:moveTo>
                    <a:cubicBezTo>
                      <a:pt x="2271" y="7296"/>
                      <a:pt x="9840" y="845"/>
                      <a:pt x="18916" y="0"/>
                    </a:cubicBezTo>
                  </a:path>
                  <a:path w="20919" h="21507" stroke="0" extrusionOk="0">
                    <a:moveTo>
                      <a:pt x="0" y="16124"/>
                    </a:moveTo>
                    <a:cubicBezTo>
                      <a:pt x="2271" y="7296"/>
                      <a:pt x="9840" y="845"/>
                      <a:pt x="18916" y="0"/>
                    </a:cubicBezTo>
                    <a:lnTo>
                      <a:pt x="20919" y="21507"/>
                    </a:lnTo>
                    <a:lnTo>
                      <a:pt x="0" y="16124"/>
                    </a:lnTo>
                    <a:close/>
                  </a:path>
                </a:pathLst>
              </a:custGeom>
              <a:noFill/>
              <a:ln w="19050">
                <a:solidFill>
                  <a:srgbClr val="FF00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黑体" pitchFamily="2" charset="-122"/>
                  <a:ea typeface="黑体" pitchFamily="2" charset="-122"/>
                </a:endParaRPr>
              </a:p>
            </p:txBody>
          </p:sp>
          <p:sp>
            <p:nvSpPr>
              <p:cNvPr id="21545" name="Rectangle 38"/>
              <p:cNvSpPr>
                <a:spLocks noChangeArrowheads="1"/>
              </p:cNvSpPr>
              <p:nvPr/>
            </p:nvSpPr>
            <p:spPr bwMode="auto">
              <a:xfrm>
                <a:off x="2804" y="728"/>
                <a:ext cx="751" cy="772"/>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sp>
          <p:nvSpPr>
            <p:cNvPr id="21511" name="Rectangle 39" descr="50%"/>
            <p:cNvSpPr>
              <a:spLocks noChangeArrowheads="1"/>
            </p:cNvSpPr>
            <p:nvPr/>
          </p:nvSpPr>
          <p:spPr bwMode="auto">
            <a:xfrm>
              <a:off x="2835" y="856"/>
              <a:ext cx="705" cy="106"/>
            </a:xfrm>
            <a:prstGeom prst="rect">
              <a:avLst/>
            </a:prstGeom>
            <a:pattFill prst="pct50">
              <a:fgClr>
                <a:srgbClr val="FF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sp>
        <p:nvSpPr>
          <p:cNvPr id="21508" name="Rectangle 40"/>
          <p:cNvSpPr>
            <a:spLocks noChangeArrowheads="1"/>
          </p:cNvSpPr>
          <p:nvPr/>
        </p:nvSpPr>
        <p:spPr bwMode="auto">
          <a:xfrm>
            <a:off x="482600" y="3571875"/>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solidFill>
                  <a:srgbClr val="FF0000"/>
                </a:solidFill>
                <a:latin typeface="黑体" pitchFamily="2" charset="-122"/>
                <a:ea typeface="黑体" pitchFamily="2" charset="-122"/>
              </a:rPr>
              <a:t>   以取指令过程为例，其具体操作包含以下内容：</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1509" name="Rectangle 41"/>
          <p:cNvSpPr>
            <a:spLocks noChangeArrowheads="1"/>
          </p:cNvSpPr>
          <p:nvPr/>
        </p:nvSpPr>
        <p:spPr bwMode="auto">
          <a:xfrm>
            <a:off x="685800" y="4011613"/>
            <a:ext cx="8135938"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0"/>
              </a:spcBef>
              <a:buClrTx/>
              <a:buFontTx/>
              <a:buNone/>
            </a:pPr>
            <a:r>
              <a:rPr lang="zh-CN" altLang="en-US" dirty="0">
                <a:solidFill>
                  <a:srgbClr val="000080"/>
                </a:solidFill>
                <a:latin typeface="黑体" pitchFamily="2" charset="-122"/>
                <a:ea typeface="黑体" pitchFamily="2" charset="-122"/>
              </a:rPr>
              <a:t>    (2) </a:t>
            </a:r>
            <a:r>
              <a:rPr lang="en-US" altLang="zh-CN" dirty="0">
                <a:solidFill>
                  <a:srgbClr val="000080"/>
                </a:solidFill>
                <a:latin typeface="黑体" pitchFamily="2" charset="-122"/>
                <a:ea typeface="黑体" pitchFamily="2" charset="-122"/>
              </a:rPr>
              <a:t>MM</a:t>
            </a:r>
            <a:r>
              <a:rPr lang="zh-CN" altLang="en-US" dirty="0">
                <a:solidFill>
                  <a:srgbClr val="000080"/>
                </a:solidFill>
                <a:latin typeface="黑体" pitchFamily="2" charset="-122"/>
                <a:ea typeface="黑体" pitchFamily="2" charset="-122"/>
              </a:rPr>
              <a:t>接到地址信息和“读内存”命令后，把内存相应单元中的二进制编码（即指令）读到内存的数据缓冲寄存器（</a:t>
            </a:r>
            <a:r>
              <a:rPr lang="en-US" altLang="zh-CN" dirty="0">
                <a:solidFill>
                  <a:srgbClr val="000080"/>
                </a:solidFill>
                <a:latin typeface="黑体" pitchFamily="2" charset="-122"/>
                <a:ea typeface="黑体" pitchFamily="2" charset="-122"/>
              </a:rPr>
              <a:t>MDR）</a:t>
            </a:r>
            <a:r>
              <a:rPr lang="zh-CN" altLang="en-US" dirty="0">
                <a:solidFill>
                  <a:srgbClr val="000080"/>
                </a:solidFill>
                <a:latin typeface="黑体" pitchFamily="2" charset="-122"/>
                <a:ea typeface="黑体" pitchFamily="2" charset="-122"/>
              </a:rPr>
              <a:t>中；同时，</a:t>
            </a:r>
            <a:r>
              <a:rPr lang="en-US" altLang="zh-CN" dirty="0">
                <a:solidFill>
                  <a:srgbClr val="000080"/>
                </a:solidFill>
                <a:latin typeface="黑体" pitchFamily="2" charset="-122"/>
                <a:ea typeface="黑体" pitchFamily="2" charset="-122"/>
              </a:rPr>
              <a:t>PC</a:t>
            </a:r>
            <a:r>
              <a:rPr lang="zh-CN" altLang="en-US" dirty="0">
                <a:solidFill>
                  <a:srgbClr val="000080"/>
                </a:solidFill>
                <a:latin typeface="黑体" pitchFamily="2" charset="-122"/>
                <a:ea typeface="黑体" pitchFamily="2" charset="-122"/>
              </a:rPr>
              <a:t>内容递增，为取下一条指令作准备；</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601663" y="554038"/>
            <a:ext cx="8075612" cy="2827337"/>
            <a:chOff x="379" y="349"/>
            <a:chExt cx="5087" cy="1781"/>
          </a:xfrm>
        </p:grpSpPr>
        <p:sp>
          <p:nvSpPr>
            <p:cNvPr id="22533" name="AutoShape 3"/>
            <p:cNvSpPr>
              <a:spLocks noChangeArrowheads="1"/>
            </p:cNvSpPr>
            <p:nvPr/>
          </p:nvSpPr>
          <p:spPr bwMode="auto">
            <a:xfrm>
              <a:off x="379" y="349"/>
              <a:ext cx="5087" cy="1781"/>
            </a:xfrm>
            <a:prstGeom prst="roundRect">
              <a:avLst>
                <a:gd name="adj" fmla="val 11958"/>
              </a:avLst>
            </a:prstGeom>
            <a:gradFill rotWithShape="0">
              <a:gsLst>
                <a:gs pos="0">
                  <a:srgbClr val="F5E3F3"/>
                </a:gs>
                <a:gs pos="50000">
                  <a:srgbClr val="ADD6FF"/>
                </a:gs>
                <a:gs pos="100000">
                  <a:srgbClr val="F5E3F3"/>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2534" name="Line 4"/>
            <p:cNvSpPr>
              <a:spLocks noChangeShapeType="1"/>
            </p:cNvSpPr>
            <p:nvPr/>
          </p:nvSpPr>
          <p:spPr bwMode="auto">
            <a:xfrm>
              <a:off x="723" y="515"/>
              <a:ext cx="4471" cy="0"/>
            </a:xfrm>
            <a:prstGeom prst="line">
              <a:avLst/>
            </a:prstGeom>
            <a:noFill/>
            <a:ln w="5715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35" name="Rectangle 5"/>
            <p:cNvSpPr>
              <a:spLocks noChangeArrowheads="1"/>
            </p:cNvSpPr>
            <p:nvPr/>
          </p:nvSpPr>
          <p:spPr bwMode="auto">
            <a:xfrm>
              <a:off x="869" y="713"/>
              <a:ext cx="1460" cy="1231"/>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6" name="Rectangle 6"/>
            <p:cNvSpPr>
              <a:spLocks noChangeArrowheads="1"/>
            </p:cNvSpPr>
            <p:nvPr/>
          </p:nvSpPr>
          <p:spPr bwMode="auto">
            <a:xfrm>
              <a:off x="2822" y="722"/>
              <a:ext cx="728" cy="1196"/>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7" name="Rectangle 7"/>
            <p:cNvSpPr>
              <a:spLocks noChangeArrowheads="1"/>
            </p:cNvSpPr>
            <p:nvPr/>
          </p:nvSpPr>
          <p:spPr bwMode="auto">
            <a:xfrm>
              <a:off x="4072" y="730"/>
              <a:ext cx="739" cy="457"/>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8" name="Rectangle 8"/>
            <p:cNvSpPr>
              <a:spLocks noChangeArrowheads="1"/>
            </p:cNvSpPr>
            <p:nvPr/>
          </p:nvSpPr>
          <p:spPr bwMode="auto">
            <a:xfrm>
              <a:off x="4081" y="1376"/>
              <a:ext cx="748" cy="525"/>
            </a:xfrm>
            <a:prstGeom prst="rect">
              <a:avLst/>
            </a:prstGeom>
            <a:solidFill>
              <a:srgbClr val="FFFFFF"/>
            </a:solidFill>
            <a:ln w="19050">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39" name="Text Box 9"/>
            <p:cNvSpPr txBox="1">
              <a:spLocks noChangeArrowheads="1"/>
            </p:cNvSpPr>
            <p:nvPr/>
          </p:nvSpPr>
          <p:spPr bwMode="auto">
            <a:xfrm>
              <a:off x="1325" y="1754"/>
              <a:ext cx="484"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ts val="300"/>
                </a:spcBef>
                <a:buClrTx/>
                <a:buFontTx/>
                <a:buNone/>
              </a:pPr>
              <a:r>
                <a:rPr lang="en-US" altLang="zh-CN" sz="1800">
                  <a:solidFill>
                    <a:srgbClr val="000080"/>
                  </a:solidFill>
                  <a:latin typeface="黑体" pitchFamily="2" charset="-122"/>
                  <a:ea typeface="黑体" pitchFamily="2" charset="-122"/>
                </a:rPr>
                <a:t>CPU</a:t>
              </a:r>
              <a:endParaRPr lang="en-US" altLang="zh-CN" sz="1600">
                <a:solidFill>
                  <a:srgbClr val="000080"/>
                </a:solidFill>
                <a:latin typeface="黑体" pitchFamily="2" charset="-122"/>
                <a:ea typeface="黑体" pitchFamily="2" charset="-122"/>
              </a:endParaRPr>
            </a:p>
          </p:txBody>
        </p:sp>
        <p:sp>
          <p:nvSpPr>
            <p:cNvPr id="22540" name="Rectangle 10" descr="50%"/>
            <p:cNvSpPr>
              <a:spLocks noChangeArrowheads="1"/>
            </p:cNvSpPr>
            <p:nvPr/>
          </p:nvSpPr>
          <p:spPr bwMode="auto">
            <a:xfrm>
              <a:off x="1754" y="808"/>
              <a:ext cx="465" cy="112"/>
            </a:xfrm>
            <a:prstGeom prst="rect">
              <a:avLst/>
            </a:prstGeom>
            <a:pattFill prst="pct50">
              <a:fgClr>
                <a:srgbClr val="FF0000"/>
              </a:fgClr>
              <a:bgClr>
                <a:srgbClr val="FFFFFF"/>
              </a:bgClr>
            </a:patt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1" name="Rectangle 11"/>
            <p:cNvSpPr>
              <a:spLocks noChangeArrowheads="1"/>
            </p:cNvSpPr>
            <p:nvPr/>
          </p:nvSpPr>
          <p:spPr bwMode="auto">
            <a:xfrm>
              <a:off x="1754" y="954"/>
              <a:ext cx="465" cy="112"/>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2" name="Rectangle 12"/>
            <p:cNvSpPr>
              <a:spLocks noChangeArrowheads="1"/>
            </p:cNvSpPr>
            <p:nvPr/>
          </p:nvSpPr>
          <p:spPr bwMode="auto">
            <a:xfrm>
              <a:off x="1754" y="1204"/>
              <a:ext cx="465" cy="111"/>
            </a:xfrm>
            <a:prstGeom prst="rect">
              <a:avLst/>
            </a:prstGeom>
            <a:solidFill>
              <a:srgbClr val="FFFFFF"/>
            </a:solidFill>
            <a:ln w="9525">
              <a:solidFill>
                <a:srgbClr val="00000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3" name="Rectangle 13"/>
            <p:cNvSpPr>
              <a:spLocks noChangeArrowheads="1"/>
            </p:cNvSpPr>
            <p:nvPr/>
          </p:nvSpPr>
          <p:spPr bwMode="auto">
            <a:xfrm>
              <a:off x="1754" y="1204"/>
              <a:ext cx="465" cy="567"/>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4" name="Rectangle 14"/>
            <p:cNvSpPr>
              <a:spLocks noChangeArrowheads="1"/>
            </p:cNvSpPr>
            <p:nvPr/>
          </p:nvSpPr>
          <p:spPr bwMode="auto">
            <a:xfrm>
              <a:off x="1754" y="1315"/>
              <a:ext cx="465" cy="112"/>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5" name="Rectangle 15"/>
            <p:cNvSpPr>
              <a:spLocks noChangeArrowheads="1"/>
            </p:cNvSpPr>
            <p:nvPr/>
          </p:nvSpPr>
          <p:spPr bwMode="auto">
            <a:xfrm>
              <a:off x="1754" y="1660"/>
              <a:ext cx="465" cy="11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46" name="Text Box 16"/>
            <p:cNvSpPr txBox="1">
              <a:spLocks noChangeArrowheads="1"/>
            </p:cNvSpPr>
            <p:nvPr/>
          </p:nvSpPr>
          <p:spPr bwMode="auto">
            <a:xfrm>
              <a:off x="1389" y="799"/>
              <a:ext cx="3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IR</a:t>
              </a:r>
            </a:p>
          </p:txBody>
        </p:sp>
        <p:sp>
          <p:nvSpPr>
            <p:cNvPr id="22547" name="Text Box 17"/>
            <p:cNvSpPr txBox="1">
              <a:spLocks noChangeArrowheads="1"/>
            </p:cNvSpPr>
            <p:nvPr/>
          </p:nvSpPr>
          <p:spPr bwMode="auto">
            <a:xfrm>
              <a:off x="1407" y="929"/>
              <a:ext cx="347"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PC</a:t>
              </a:r>
            </a:p>
          </p:txBody>
        </p:sp>
        <p:sp>
          <p:nvSpPr>
            <p:cNvPr id="22548" name="Text Box 18"/>
            <p:cNvSpPr txBox="1">
              <a:spLocks noChangeArrowheads="1"/>
            </p:cNvSpPr>
            <p:nvPr/>
          </p:nvSpPr>
          <p:spPr bwMode="auto">
            <a:xfrm>
              <a:off x="1400" y="1178"/>
              <a:ext cx="34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R0</a:t>
              </a:r>
            </a:p>
          </p:txBody>
        </p:sp>
        <p:sp>
          <p:nvSpPr>
            <p:cNvPr id="22549" name="Text Box 19"/>
            <p:cNvSpPr txBox="1">
              <a:spLocks noChangeArrowheads="1"/>
            </p:cNvSpPr>
            <p:nvPr/>
          </p:nvSpPr>
          <p:spPr bwMode="auto">
            <a:xfrm>
              <a:off x="1407" y="1289"/>
              <a:ext cx="34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R1</a:t>
              </a:r>
            </a:p>
          </p:txBody>
        </p:sp>
        <p:sp>
          <p:nvSpPr>
            <p:cNvPr id="22550" name="Text Box 20"/>
            <p:cNvSpPr txBox="1">
              <a:spLocks noChangeArrowheads="1"/>
            </p:cNvSpPr>
            <p:nvPr/>
          </p:nvSpPr>
          <p:spPr bwMode="auto">
            <a:xfrm>
              <a:off x="1754" y="1471"/>
              <a:ext cx="465"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2551" name="Rectangle 21"/>
            <p:cNvSpPr>
              <a:spLocks noChangeArrowheads="1"/>
            </p:cNvSpPr>
            <p:nvPr/>
          </p:nvSpPr>
          <p:spPr bwMode="auto">
            <a:xfrm>
              <a:off x="2822" y="850"/>
              <a:ext cx="720" cy="12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2" name="Rectangle 22"/>
            <p:cNvSpPr>
              <a:spLocks noChangeArrowheads="1"/>
            </p:cNvSpPr>
            <p:nvPr/>
          </p:nvSpPr>
          <p:spPr bwMode="auto">
            <a:xfrm>
              <a:off x="2822" y="1083"/>
              <a:ext cx="720" cy="121"/>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3" name="Text Box 23"/>
            <p:cNvSpPr txBox="1">
              <a:spLocks noChangeArrowheads="1"/>
            </p:cNvSpPr>
            <p:nvPr/>
          </p:nvSpPr>
          <p:spPr bwMode="auto">
            <a:xfrm>
              <a:off x="2922" y="1194"/>
              <a:ext cx="53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2554" name="Rectangle 24"/>
            <p:cNvSpPr>
              <a:spLocks noChangeArrowheads="1"/>
            </p:cNvSpPr>
            <p:nvPr/>
          </p:nvSpPr>
          <p:spPr bwMode="auto">
            <a:xfrm>
              <a:off x="2822" y="1385"/>
              <a:ext cx="720" cy="120"/>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5" name="Text Box 25"/>
            <p:cNvSpPr txBox="1">
              <a:spLocks noChangeArrowheads="1"/>
            </p:cNvSpPr>
            <p:nvPr/>
          </p:nvSpPr>
          <p:spPr bwMode="auto">
            <a:xfrm>
              <a:off x="2922" y="1582"/>
              <a:ext cx="538"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sz="1600">
                  <a:solidFill>
                    <a:srgbClr val="000080"/>
                  </a:solidFill>
                  <a:latin typeface="黑体" pitchFamily="2" charset="-122"/>
                  <a:ea typeface="黑体" pitchFamily="2" charset="-122"/>
                </a:rPr>
                <a:t>……</a:t>
              </a:r>
            </a:p>
          </p:txBody>
        </p:sp>
        <p:sp>
          <p:nvSpPr>
            <p:cNvPr id="22556" name="Text Box 26"/>
            <p:cNvSpPr txBox="1">
              <a:spLocks noChangeArrowheads="1"/>
            </p:cNvSpPr>
            <p:nvPr/>
          </p:nvSpPr>
          <p:spPr bwMode="auto">
            <a:xfrm>
              <a:off x="2858" y="1729"/>
              <a:ext cx="65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MM</a:t>
              </a:r>
            </a:p>
          </p:txBody>
        </p:sp>
        <p:sp>
          <p:nvSpPr>
            <p:cNvPr id="22557" name="Text Box 27"/>
            <p:cNvSpPr txBox="1">
              <a:spLocks noChangeArrowheads="1"/>
            </p:cNvSpPr>
            <p:nvPr/>
          </p:nvSpPr>
          <p:spPr bwMode="auto">
            <a:xfrm>
              <a:off x="4145" y="1695"/>
              <a:ext cx="66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设备</a:t>
              </a:r>
            </a:p>
          </p:txBody>
        </p:sp>
        <p:sp>
          <p:nvSpPr>
            <p:cNvPr id="22558" name="Rectangle 28"/>
            <p:cNvSpPr>
              <a:spLocks noChangeArrowheads="1"/>
            </p:cNvSpPr>
            <p:nvPr/>
          </p:nvSpPr>
          <p:spPr bwMode="auto">
            <a:xfrm>
              <a:off x="4236" y="781"/>
              <a:ext cx="466" cy="113"/>
            </a:xfrm>
            <a:prstGeom prst="rect">
              <a:avLst/>
            </a:prstGeom>
            <a:solidFill>
              <a:srgbClr val="FFFFFF"/>
            </a:solidFill>
            <a:ln w="9525">
              <a:solidFill>
                <a:srgbClr val="000080"/>
              </a:solidFill>
              <a:miter lim="800000"/>
              <a:headEnd/>
              <a:tailEnd/>
            </a:ln>
          </p:spPr>
          <p:txBody>
            <a:bodyPr/>
            <a:lstStyle/>
            <a:p>
              <a:pPr algn="ctr">
                <a:spcBef>
                  <a:spcPct val="20000"/>
                </a:spcBef>
              </a:pPr>
              <a:endParaRPr lang="zh-CN" altLang="en-US" sz="2600">
                <a:latin typeface="黑体" pitchFamily="2" charset="-122"/>
                <a:ea typeface="黑体" pitchFamily="2" charset="-122"/>
              </a:endParaRPr>
            </a:p>
          </p:txBody>
        </p:sp>
        <p:sp>
          <p:nvSpPr>
            <p:cNvPr id="22559" name="Text Box 29"/>
            <p:cNvSpPr txBox="1">
              <a:spLocks noChangeArrowheads="1"/>
            </p:cNvSpPr>
            <p:nvPr/>
          </p:nvSpPr>
          <p:spPr bwMode="auto">
            <a:xfrm>
              <a:off x="4117" y="1005"/>
              <a:ext cx="667"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I/O</a:t>
              </a:r>
              <a:r>
                <a:rPr lang="zh-CN" altLang="en-US" sz="1600">
                  <a:solidFill>
                    <a:srgbClr val="000080"/>
                  </a:solidFill>
                  <a:latin typeface="黑体" pitchFamily="2" charset="-122"/>
                  <a:ea typeface="黑体" pitchFamily="2" charset="-122"/>
                </a:rPr>
                <a:t>接口</a:t>
              </a:r>
            </a:p>
          </p:txBody>
        </p:sp>
        <p:sp>
          <p:nvSpPr>
            <p:cNvPr id="22560" name="Line 30"/>
            <p:cNvSpPr>
              <a:spLocks noChangeShapeType="1"/>
            </p:cNvSpPr>
            <p:nvPr/>
          </p:nvSpPr>
          <p:spPr bwMode="auto">
            <a:xfrm>
              <a:off x="1636" y="515"/>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1" name="Line 31"/>
            <p:cNvSpPr>
              <a:spLocks noChangeShapeType="1"/>
            </p:cNvSpPr>
            <p:nvPr/>
          </p:nvSpPr>
          <p:spPr bwMode="auto">
            <a:xfrm>
              <a:off x="3178" y="532"/>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2" name="Line 32"/>
            <p:cNvSpPr>
              <a:spLocks noChangeShapeType="1"/>
            </p:cNvSpPr>
            <p:nvPr/>
          </p:nvSpPr>
          <p:spPr bwMode="auto">
            <a:xfrm>
              <a:off x="4446" y="524"/>
              <a:ext cx="0" cy="198"/>
            </a:xfrm>
            <a:prstGeom prst="line">
              <a:avLst/>
            </a:prstGeom>
            <a:noFill/>
            <a:ln w="38100">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3" name="Line 33"/>
            <p:cNvSpPr>
              <a:spLocks noChangeShapeType="1"/>
            </p:cNvSpPr>
            <p:nvPr/>
          </p:nvSpPr>
          <p:spPr bwMode="auto">
            <a:xfrm>
              <a:off x="4464" y="1187"/>
              <a:ext cx="0" cy="198"/>
            </a:xfrm>
            <a:prstGeom prst="line">
              <a:avLst/>
            </a:prstGeom>
            <a:noFill/>
            <a:ln w="28575">
              <a:solidFill>
                <a:srgbClr val="00008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latin typeface="黑体" pitchFamily="2" charset="-122"/>
                <a:ea typeface="黑体" pitchFamily="2" charset="-122"/>
              </a:endParaRPr>
            </a:p>
          </p:txBody>
        </p:sp>
        <p:sp>
          <p:nvSpPr>
            <p:cNvPr id="22564" name="Freeform 34"/>
            <p:cNvSpPr>
              <a:spLocks/>
            </p:cNvSpPr>
            <p:nvPr/>
          </p:nvSpPr>
          <p:spPr bwMode="auto">
            <a:xfrm>
              <a:off x="927" y="946"/>
              <a:ext cx="506" cy="249"/>
            </a:xfrm>
            <a:custGeom>
              <a:avLst/>
              <a:gdLst>
                <a:gd name="T0" fmla="*/ 0 w 990"/>
                <a:gd name="T1" fmla="*/ 1 h 352"/>
                <a:gd name="T2" fmla="*/ 1 w 990"/>
                <a:gd name="T3" fmla="*/ 0 h 352"/>
                <a:gd name="T4" fmla="*/ 1 w 990"/>
                <a:gd name="T5" fmla="*/ 0 h 352"/>
                <a:gd name="T6" fmla="*/ 1 w 990"/>
                <a:gd name="T7" fmla="*/ 1 h 352"/>
                <a:gd name="T8" fmla="*/ 1 w 990"/>
                <a:gd name="T9" fmla="*/ 1 h 352"/>
                <a:gd name="T10" fmla="*/ 1 w 990"/>
                <a:gd name="T11" fmla="*/ 1 h 352"/>
                <a:gd name="T12" fmla="*/ 1 w 990"/>
                <a:gd name="T13" fmla="*/ 1 h 352"/>
                <a:gd name="T14" fmla="*/ 0 w 990"/>
                <a:gd name="T15" fmla="*/ 1 h 352"/>
                <a:gd name="T16" fmla="*/ 0 60000 65536"/>
                <a:gd name="T17" fmla="*/ 0 60000 65536"/>
                <a:gd name="T18" fmla="*/ 0 60000 65536"/>
                <a:gd name="T19" fmla="*/ 0 60000 65536"/>
                <a:gd name="T20" fmla="*/ 0 60000 65536"/>
                <a:gd name="T21" fmla="*/ 0 60000 65536"/>
                <a:gd name="T22" fmla="*/ 0 60000 65536"/>
                <a:gd name="T23" fmla="*/ 0 60000 65536"/>
                <a:gd name="T24" fmla="*/ 0 w 990"/>
                <a:gd name="T25" fmla="*/ 0 h 352"/>
                <a:gd name="T26" fmla="*/ 990 w 990"/>
                <a:gd name="T27" fmla="*/ 352 h 35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90" h="352">
                  <a:moveTo>
                    <a:pt x="0" y="345"/>
                  </a:moveTo>
                  <a:lnTo>
                    <a:pt x="248" y="0"/>
                  </a:lnTo>
                  <a:lnTo>
                    <a:pt x="735" y="0"/>
                  </a:lnTo>
                  <a:lnTo>
                    <a:pt x="990" y="352"/>
                  </a:lnTo>
                  <a:lnTo>
                    <a:pt x="570" y="352"/>
                  </a:lnTo>
                  <a:lnTo>
                    <a:pt x="495" y="225"/>
                  </a:lnTo>
                  <a:lnTo>
                    <a:pt x="428" y="345"/>
                  </a:lnTo>
                  <a:lnTo>
                    <a:pt x="0" y="345"/>
                  </a:lnTo>
                  <a:close/>
                </a:path>
              </a:pathLst>
            </a:custGeom>
            <a:solidFill>
              <a:srgbClr val="FFFFFF"/>
            </a:solidFill>
            <a:ln w="12700" cap="flat" cmpd="sng">
              <a:solidFill>
                <a:srgbClr val="000080"/>
              </a:solidFill>
              <a:prstDash val="solid"/>
              <a:round/>
              <a:headEnd/>
              <a:tailEnd/>
            </a:ln>
          </p:spPr>
          <p:txBody>
            <a:bodyPr/>
            <a:lstStyle/>
            <a:p>
              <a:endParaRPr lang="zh-CN" altLang="en-US">
                <a:latin typeface="黑体" pitchFamily="2" charset="-122"/>
                <a:ea typeface="黑体" pitchFamily="2" charset="-122"/>
              </a:endParaRPr>
            </a:p>
          </p:txBody>
        </p:sp>
        <p:sp>
          <p:nvSpPr>
            <p:cNvPr id="22565" name="Text Box 35"/>
            <p:cNvSpPr txBox="1">
              <a:spLocks noChangeArrowheads="1"/>
            </p:cNvSpPr>
            <p:nvPr/>
          </p:nvSpPr>
          <p:spPr bwMode="auto">
            <a:xfrm>
              <a:off x="975" y="976"/>
              <a:ext cx="432"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en-US" altLang="zh-CN" sz="1600">
                  <a:solidFill>
                    <a:srgbClr val="000080"/>
                  </a:solidFill>
                  <a:latin typeface="黑体" pitchFamily="2" charset="-122"/>
                  <a:ea typeface="黑体" pitchFamily="2" charset="-122"/>
                </a:rPr>
                <a:t>ALU</a:t>
              </a:r>
            </a:p>
          </p:txBody>
        </p:sp>
        <p:sp>
          <p:nvSpPr>
            <p:cNvPr id="22566" name="Rectangle 36"/>
            <p:cNvSpPr>
              <a:spLocks noChangeArrowheads="1"/>
            </p:cNvSpPr>
            <p:nvPr/>
          </p:nvSpPr>
          <p:spPr bwMode="auto">
            <a:xfrm>
              <a:off x="2804" y="707"/>
              <a:ext cx="751" cy="694"/>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2567" name="Rectangle 37" descr="50%"/>
            <p:cNvSpPr>
              <a:spLocks noChangeArrowheads="1"/>
            </p:cNvSpPr>
            <p:nvPr/>
          </p:nvSpPr>
          <p:spPr bwMode="auto">
            <a:xfrm>
              <a:off x="2835" y="856"/>
              <a:ext cx="705" cy="106"/>
            </a:xfrm>
            <a:prstGeom prst="rect">
              <a:avLst/>
            </a:prstGeom>
            <a:pattFill prst="pct50">
              <a:fgClr>
                <a:srgbClr val="FF0000"/>
              </a:fgClr>
              <a:bgClr>
                <a:srgbClr val="FFFFFF"/>
              </a:bgClr>
            </a:patt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2568" name="Arc 38"/>
            <p:cNvSpPr>
              <a:spLocks/>
            </p:cNvSpPr>
            <p:nvPr/>
          </p:nvSpPr>
          <p:spPr bwMode="auto">
            <a:xfrm flipH="1" flipV="1">
              <a:off x="2119" y="567"/>
              <a:ext cx="838" cy="372"/>
            </a:xfrm>
            <a:custGeom>
              <a:avLst/>
              <a:gdLst>
                <a:gd name="T0" fmla="*/ 0 w 42686"/>
                <a:gd name="T1" fmla="*/ 0 h 21600"/>
                <a:gd name="T2" fmla="*/ 0 w 42686"/>
                <a:gd name="T3" fmla="*/ 0 h 21600"/>
                <a:gd name="T4" fmla="*/ 0 w 42686"/>
                <a:gd name="T5" fmla="*/ 0 h 21600"/>
                <a:gd name="T6" fmla="*/ 0 60000 65536"/>
                <a:gd name="T7" fmla="*/ 0 60000 65536"/>
                <a:gd name="T8" fmla="*/ 0 60000 65536"/>
                <a:gd name="T9" fmla="*/ 0 w 42686"/>
                <a:gd name="T10" fmla="*/ 0 h 21600"/>
                <a:gd name="T11" fmla="*/ 42686 w 42686"/>
                <a:gd name="T12" fmla="*/ 21600 h 21600"/>
              </a:gdLst>
              <a:ahLst/>
              <a:cxnLst>
                <a:cxn ang="T6">
                  <a:pos x="T0" y="T1"/>
                </a:cxn>
                <a:cxn ang="T7">
                  <a:pos x="T2" y="T3"/>
                </a:cxn>
                <a:cxn ang="T8">
                  <a:pos x="T4" y="T5"/>
                </a:cxn>
              </a:cxnLst>
              <a:rect l="T9" t="T10" r="T11" b="T12"/>
              <a:pathLst>
                <a:path w="42686" h="21600" fill="none" extrusionOk="0">
                  <a:moveTo>
                    <a:pt x="42686" y="3727"/>
                  </a:moveTo>
                  <a:cubicBezTo>
                    <a:pt x="40875" y="14061"/>
                    <a:pt x="31901" y="21599"/>
                    <a:pt x="21410" y="21600"/>
                  </a:cubicBezTo>
                  <a:cubicBezTo>
                    <a:pt x="10585" y="21600"/>
                    <a:pt x="1432" y="13587"/>
                    <a:pt x="-1" y="2858"/>
                  </a:cubicBezTo>
                </a:path>
                <a:path w="42686" h="21600" stroke="0" extrusionOk="0">
                  <a:moveTo>
                    <a:pt x="42686" y="3727"/>
                  </a:moveTo>
                  <a:cubicBezTo>
                    <a:pt x="40875" y="14061"/>
                    <a:pt x="31901" y="21599"/>
                    <a:pt x="21410" y="21600"/>
                  </a:cubicBezTo>
                  <a:cubicBezTo>
                    <a:pt x="10585" y="21600"/>
                    <a:pt x="1432" y="13587"/>
                    <a:pt x="-1" y="2858"/>
                  </a:cubicBezTo>
                  <a:lnTo>
                    <a:pt x="21410" y="0"/>
                  </a:lnTo>
                  <a:lnTo>
                    <a:pt x="42686" y="3727"/>
                  </a:lnTo>
                  <a:close/>
                </a:path>
              </a:pathLst>
            </a:custGeom>
            <a:noFill/>
            <a:ln w="28575">
              <a:solidFill>
                <a:srgbClr val="FF66FF"/>
              </a:solidFill>
              <a:prstDash val="sysDot"/>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sp>
          <p:nvSpPr>
            <p:cNvPr id="22569" name="Arc 39"/>
            <p:cNvSpPr>
              <a:spLocks/>
            </p:cNvSpPr>
            <p:nvPr/>
          </p:nvSpPr>
          <p:spPr bwMode="auto">
            <a:xfrm>
              <a:off x="2179" y="1011"/>
              <a:ext cx="605" cy="55"/>
            </a:xfrm>
            <a:custGeom>
              <a:avLst/>
              <a:gdLst>
                <a:gd name="T0" fmla="*/ 0 w 15269"/>
                <a:gd name="T1" fmla="*/ 0 h 21600"/>
                <a:gd name="T2" fmla="*/ 0 w 15269"/>
                <a:gd name="T3" fmla="*/ 0 h 21600"/>
                <a:gd name="T4" fmla="*/ 0 w 15269"/>
                <a:gd name="T5" fmla="*/ 0 h 21600"/>
                <a:gd name="T6" fmla="*/ 0 60000 65536"/>
                <a:gd name="T7" fmla="*/ 0 60000 65536"/>
                <a:gd name="T8" fmla="*/ 0 60000 65536"/>
                <a:gd name="T9" fmla="*/ 0 w 15269"/>
                <a:gd name="T10" fmla="*/ 0 h 21600"/>
                <a:gd name="T11" fmla="*/ 15269 w 15269"/>
                <a:gd name="T12" fmla="*/ 21600 h 21600"/>
              </a:gdLst>
              <a:ahLst/>
              <a:cxnLst>
                <a:cxn ang="T6">
                  <a:pos x="T0" y="T1"/>
                </a:cxn>
                <a:cxn ang="T7">
                  <a:pos x="T2" y="T3"/>
                </a:cxn>
                <a:cxn ang="T8">
                  <a:pos x="T4" y="T5"/>
                </a:cxn>
              </a:cxnLst>
              <a:rect l="T9" t="T10" r="T11" b="T12"/>
              <a:pathLst>
                <a:path w="15269" h="21600" fill="none" extrusionOk="0">
                  <a:moveTo>
                    <a:pt x="-1" y="0"/>
                  </a:moveTo>
                  <a:cubicBezTo>
                    <a:pt x="5726" y="0"/>
                    <a:pt x="11218" y="2273"/>
                    <a:pt x="15269" y="6321"/>
                  </a:cubicBezTo>
                </a:path>
                <a:path w="15269" h="21600" stroke="0" extrusionOk="0">
                  <a:moveTo>
                    <a:pt x="-1" y="0"/>
                  </a:moveTo>
                  <a:cubicBezTo>
                    <a:pt x="5726" y="0"/>
                    <a:pt x="11218" y="2273"/>
                    <a:pt x="15269" y="6321"/>
                  </a:cubicBezTo>
                  <a:lnTo>
                    <a:pt x="0" y="21600"/>
                  </a:lnTo>
                  <a:lnTo>
                    <a:pt x="-1" y="0"/>
                  </a:lnTo>
                  <a:close/>
                </a:path>
              </a:pathLst>
            </a:custGeom>
            <a:noFill/>
            <a:ln w="28575">
              <a:solidFill>
                <a:srgbClr val="FF3300"/>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itchFamily="2" charset="-122"/>
                <a:ea typeface="黑体" pitchFamily="2" charset="-122"/>
              </a:endParaRPr>
            </a:p>
          </p:txBody>
        </p:sp>
      </p:grpSp>
      <p:sp>
        <p:nvSpPr>
          <p:cNvPr id="22531" name="Rectangle 40"/>
          <p:cNvSpPr>
            <a:spLocks noChangeArrowheads="1"/>
          </p:cNvSpPr>
          <p:nvPr/>
        </p:nvSpPr>
        <p:spPr bwMode="auto">
          <a:xfrm>
            <a:off x="482600" y="3571875"/>
            <a:ext cx="866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a:solidFill>
                  <a:srgbClr val="FF0000"/>
                </a:solidFill>
                <a:latin typeface="黑体" pitchFamily="2" charset="-122"/>
                <a:ea typeface="黑体" pitchFamily="2" charset="-122"/>
              </a:rPr>
              <a:t>   以取指令过程为例，其具体操作包含以下内容：</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2532" name="Rectangle 41"/>
          <p:cNvSpPr>
            <a:spLocks noChangeArrowheads="1"/>
          </p:cNvSpPr>
          <p:nvPr/>
        </p:nvSpPr>
        <p:spPr bwMode="auto">
          <a:xfrm>
            <a:off x="685800" y="4135438"/>
            <a:ext cx="7912100" cy="1975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dirty="0">
                <a:solidFill>
                  <a:srgbClr val="000080"/>
                </a:solidFill>
                <a:latin typeface="黑体" pitchFamily="2" charset="-122"/>
                <a:ea typeface="黑体" pitchFamily="2" charset="-122"/>
              </a:rPr>
              <a:t>    (3) </a:t>
            </a:r>
            <a:r>
              <a:rPr lang="en-US" altLang="zh-CN" dirty="0">
                <a:solidFill>
                  <a:srgbClr val="000080"/>
                </a:solidFill>
                <a:latin typeface="黑体" pitchFamily="2" charset="-122"/>
                <a:ea typeface="黑体" pitchFamily="2" charset="-122"/>
              </a:rPr>
              <a:t>MM</a:t>
            </a:r>
            <a:r>
              <a:rPr lang="zh-CN" altLang="en-US" dirty="0">
                <a:solidFill>
                  <a:srgbClr val="000080"/>
                </a:solidFill>
                <a:latin typeface="黑体" pitchFamily="2" charset="-122"/>
                <a:ea typeface="黑体" pitchFamily="2" charset="-122"/>
              </a:rPr>
              <a:t>把</a:t>
            </a:r>
            <a:r>
              <a:rPr lang="en-US" altLang="zh-CN" dirty="0">
                <a:solidFill>
                  <a:srgbClr val="000080"/>
                </a:solidFill>
                <a:latin typeface="黑体" pitchFamily="2" charset="-122"/>
                <a:ea typeface="黑体" pitchFamily="2" charset="-122"/>
              </a:rPr>
              <a:t>MDR</a:t>
            </a:r>
            <a:r>
              <a:rPr lang="zh-CN" altLang="en-US" dirty="0">
                <a:solidFill>
                  <a:srgbClr val="000080"/>
                </a:solidFill>
                <a:latin typeface="黑体" pitchFamily="2" charset="-122"/>
                <a:ea typeface="黑体" pitchFamily="2" charset="-122"/>
              </a:rPr>
              <a:t>中的指令通过系统总线</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的数据线</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传到</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的指令寄存器</a:t>
            </a:r>
            <a:r>
              <a:rPr lang="en-US" altLang="zh-CN" dirty="0">
                <a:solidFill>
                  <a:srgbClr val="000080"/>
                </a:solidFill>
                <a:latin typeface="黑体" pitchFamily="2" charset="-122"/>
                <a:ea typeface="黑体" pitchFamily="2" charset="-122"/>
              </a:rPr>
              <a:t>(IR)</a:t>
            </a:r>
            <a:r>
              <a:rPr lang="zh-CN" altLang="en-US" dirty="0">
                <a:solidFill>
                  <a:srgbClr val="000080"/>
                </a:solidFill>
                <a:latin typeface="黑体" pitchFamily="2" charset="-122"/>
                <a:ea typeface="黑体" pitchFamily="2" charset="-122"/>
              </a:rPr>
              <a:t>中，为下一步指令译码作准备。</a:t>
            </a:r>
            <a:endParaRPr lang="zh-CN" altLang="en-US" dirty="0">
              <a:latin typeface="黑体" pitchFamily="2" charset="-122"/>
              <a:ea typeface="黑体" pitchFamily="2" charset="-122"/>
            </a:endParaRPr>
          </a:p>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a:t>
            </a:r>
            <a:endParaRPr lang="zh-CN" altLang="en-US" dirty="0">
              <a:latin typeface="黑体" pitchFamily="2" charset="-122"/>
              <a:ea typeface="黑体" pitchFamily="2" charset="-122"/>
            </a:endParaRPr>
          </a:p>
          <a:p>
            <a:pPr eaLnBrk="0" hangingPunct="0">
              <a:spcBef>
                <a:spcPct val="0"/>
              </a:spcBef>
              <a:buClrTx/>
              <a:buFontTx/>
              <a:buNone/>
            </a:pPr>
            <a:r>
              <a:rPr lang="zh-CN" altLang="en-US" dirty="0">
                <a:solidFill>
                  <a:srgbClr val="000080"/>
                </a:solidFill>
                <a:latin typeface="黑体" pitchFamily="2" charset="-122"/>
                <a:ea typeface="黑体" pitchFamily="2" charset="-122"/>
                <a:cs typeface="Times New Roman" pitchFamily="18" charset="0"/>
              </a:rPr>
              <a:t>         </a:t>
            </a:r>
            <a:r>
              <a:rPr lang="zh-CN" altLang="en-US" dirty="0">
                <a:solidFill>
                  <a:srgbClr val="000080"/>
                </a:solidFill>
                <a:latin typeface="黑体" pitchFamily="2" charset="-122"/>
                <a:ea typeface="黑体" pitchFamily="2" charset="-122"/>
              </a:rPr>
              <a:t>注：上述每项内容可能不止对应一步操作。</a:t>
            </a:r>
            <a:r>
              <a:rPr lang="zh-CN" altLang="en-US" dirty="0">
                <a:latin typeface="黑体" pitchFamily="2" charset="-122"/>
                <a:ea typeface="黑体" pitchFamily="2" charset="-122"/>
              </a:rPr>
              <a:t> </a:t>
            </a:r>
            <a:endParaRPr lang="zh-CN" altLang="en-US" b="0"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8"/>
          <p:cNvSpPr>
            <a:spLocks noChangeArrowheads="1"/>
          </p:cNvSpPr>
          <p:nvPr/>
        </p:nvSpPr>
        <p:spPr bwMode="auto">
          <a:xfrm>
            <a:off x="1293813" y="1222375"/>
            <a:ext cx="60071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450850" algn="just">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能在程序控制下自动连续地工作</a:t>
            </a:r>
            <a:endParaRPr lang="zh-CN" altLang="en-US">
              <a:latin typeface="黑体" pitchFamily="2" charset="-122"/>
              <a:ea typeface="黑体" pitchFamily="2" charset="-122"/>
            </a:endParaRPr>
          </a:p>
          <a:p>
            <a:pPr indent="450850" algn="just"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运算速度快</a:t>
            </a:r>
            <a:endParaRPr lang="zh-CN" altLang="en-US">
              <a:latin typeface="黑体" pitchFamily="2" charset="-122"/>
              <a:ea typeface="黑体" pitchFamily="2" charset="-122"/>
            </a:endParaRPr>
          </a:p>
          <a:p>
            <a:pPr indent="450850" algn="just"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运算精度高</a:t>
            </a:r>
            <a:endParaRPr lang="zh-CN" altLang="en-US">
              <a:latin typeface="黑体" pitchFamily="2" charset="-122"/>
              <a:ea typeface="黑体" pitchFamily="2" charset="-122"/>
            </a:endParaRPr>
          </a:p>
          <a:p>
            <a:pPr indent="450850" algn="just"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信息存储能力强</a:t>
            </a:r>
            <a:endParaRPr lang="zh-CN" altLang="en-US">
              <a:latin typeface="黑体" pitchFamily="2" charset="-122"/>
              <a:ea typeface="黑体" pitchFamily="2" charset="-122"/>
            </a:endParaRPr>
          </a:p>
          <a:p>
            <a:pPr indent="450850" eaLnBrk="0" hangingPunct="0">
              <a:lnSpc>
                <a:spcPct val="160000"/>
              </a:lnSpc>
              <a:spcBef>
                <a:spcPct val="0"/>
              </a:spcBef>
              <a:buClrTx/>
              <a:buFont typeface="Wingdings" pitchFamily="2" charset="2"/>
              <a:buChar char="Ø"/>
            </a:pPr>
            <a:r>
              <a:rPr lang="zh-CN" altLang="en-US">
                <a:solidFill>
                  <a:srgbClr val="000080"/>
                </a:solidFill>
                <a:latin typeface="黑体" pitchFamily="2" charset="-122"/>
                <a:ea typeface="黑体" pitchFamily="2" charset="-122"/>
              </a:rPr>
              <a:t>通用性好</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23555" name="Rectangle 30"/>
          <p:cNvSpPr>
            <a:spLocks noChangeArrowheads="1"/>
          </p:cNvSpPr>
          <p:nvPr/>
        </p:nvSpPr>
        <p:spPr bwMode="auto">
          <a:xfrm>
            <a:off x="330200" y="488950"/>
            <a:ext cx="8813800"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indent="266700">
              <a:lnSpc>
                <a:spcPct val="150000"/>
              </a:lnSpc>
              <a:spcBef>
                <a:spcPct val="0"/>
              </a:spcBef>
              <a:buClrTx/>
              <a:buFontTx/>
              <a:buNone/>
            </a:pPr>
            <a:r>
              <a:rPr lang="en-US" altLang="zh-CN">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．数字计算机的特点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gm_clip_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3800" y="5029200"/>
            <a:ext cx="9826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5"/>
          <p:cNvSpPr>
            <a:spLocks noChangeArrowheads="1"/>
          </p:cNvSpPr>
          <p:nvPr/>
        </p:nvSpPr>
        <p:spPr bwMode="auto">
          <a:xfrm>
            <a:off x="693738" y="874713"/>
            <a:ext cx="7848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spcBef>
                <a:spcPct val="0"/>
              </a:spcBef>
              <a:buClrTx/>
              <a:buFontTx/>
              <a:buNone/>
            </a:pPr>
            <a:r>
              <a:rPr lang="zh-CN" altLang="en-US" sz="3200">
                <a:solidFill>
                  <a:srgbClr val="990000"/>
                </a:solidFill>
                <a:latin typeface="黑体" pitchFamily="2" charset="-122"/>
                <a:ea typeface="黑体" pitchFamily="2" charset="-122"/>
              </a:rPr>
              <a:t>第1章 概 论</a:t>
            </a:r>
          </a:p>
        </p:txBody>
      </p:sp>
      <p:sp>
        <p:nvSpPr>
          <p:cNvPr id="6148" name="Text Box 29"/>
          <p:cNvSpPr txBox="1">
            <a:spLocks noChangeArrowheads="1"/>
          </p:cNvSpPr>
          <p:nvPr/>
        </p:nvSpPr>
        <p:spPr bwMode="auto">
          <a:xfrm>
            <a:off x="2438400" y="48006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a:lnSpc>
                <a:spcPct val="100000"/>
              </a:lnSpc>
              <a:spcBef>
                <a:spcPct val="0"/>
              </a:spcBef>
              <a:buClrTx/>
              <a:buFontTx/>
              <a:buNone/>
            </a:pPr>
            <a:r>
              <a:rPr lang="zh-CN" altLang="en-US">
                <a:solidFill>
                  <a:srgbClr val="800000"/>
                </a:solidFill>
                <a:latin typeface="黑体" pitchFamily="2" charset="-122"/>
                <a:ea typeface="黑体" pitchFamily="2" charset="-122"/>
              </a:rPr>
              <a:t>（对“整体”的粗步认识）</a:t>
            </a:r>
          </a:p>
        </p:txBody>
      </p:sp>
      <p:graphicFrame>
        <p:nvGraphicFramePr>
          <p:cNvPr id="6149" name="Object 30"/>
          <p:cNvGraphicFramePr>
            <a:graphicFrameLocks noChangeAspect="1"/>
          </p:cNvGraphicFramePr>
          <p:nvPr/>
        </p:nvGraphicFramePr>
        <p:xfrm>
          <a:off x="4876800" y="2362200"/>
          <a:ext cx="1754188" cy="2133600"/>
        </p:xfrm>
        <a:graphic>
          <a:graphicData uri="http://schemas.openxmlformats.org/presentationml/2006/ole">
            <mc:AlternateContent xmlns:mc="http://schemas.openxmlformats.org/markup-compatibility/2006">
              <mc:Choice xmlns:v="urn:schemas-microsoft-com:vml" Requires="v">
                <p:oleObj spid="_x0000_s6185" name="包" r:id="rId4" imgW="379379" imgH="476655" progId="Package">
                  <p:embed/>
                </p:oleObj>
              </mc:Choice>
              <mc:Fallback>
                <p:oleObj name="包" r:id="rId4" imgW="379379" imgH="476655" progId="Package">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76800" y="2362200"/>
                        <a:ext cx="1754188" cy="213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31"/>
          <p:cNvGraphicFramePr>
            <a:graphicFrameLocks noChangeAspect="1"/>
          </p:cNvGraphicFramePr>
          <p:nvPr/>
        </p:nvGraphicFramePr>
        <p:xfrm>
          <a:off x="2362200" y="2362200"/>
          <a:ext cx="2209800" cy="1957388"/>
        </p:xfrm>
        <a:graphic>
          <a:graphicData uri="http://schemas.openxmlformats.org/presentationml/2006/ole">
            <mc:AlternateContent xmlns:mc="http://schemas.openxmlformats.org/markup-compatibility/2006">
              <mc:Choice xmlns:v="urn:schemas-microsoft-com:vml" Requires="v">
                <p:oleObj spid="_x0000_s6186" name="Clip" r:id="rId6" imgW="4046538" imgH="3352800" progId="MS_ClipArt_Gallery.2">
                  <p:embed/>
                </p:oleObj>
              </mc:Choice>
              <mc:Fallback>
                <p:oleObj name="Clip" r:id="rId6" imgW="4046538" imgH="3352800" progId="MS_ClipArt_Gallery.2">
                  <p:embed/>
                  <p:pic>
                    <p:nvPicPr>
                      <p:cNvPr id="0" name="Object 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362200"/>
                        <a:ext cx="2209800" cy="195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ChangeArrowheads="1"/>
          </p:cNvSpPr>
          <p:nvPr/>
        </p:nvSpPr>
        <p:spPr bwMode="auto">
          <a:xfrm>
            <a:off x="457200" y="1100138"/>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a:solidFill>
                  <a:srgbClr val="800000"/>
                </a:solidFill>
                <a:latin typeface="黑体" pitchFamily="2" charset="-122"/>
                <a:ea typeface="黑体" pitchFamily="2" charset="-122"/>
              </a:rPr>
              <a:t>2.1 </a:t>
            </a:r>
            <a:r>
              <a:rPr lang="zh-CN" altLang="en-US">
                <a:solidFill>
                  <a:srgbClr val="800000"/>
                </a:solidFill>
                <a:latin typeface="黑体" pitchFamily="2" charset="-122"/>
                <a:ea typeface="黑体" pitchFamily="2" charset="-122"/>
              </a:rPr>
              <a:t>层次结构模型 </a:t>
            </a:r>
          </a:p>
        </p:txBody>
      </p:sp>
      <p:sp>
        <p:nvSpPr>
          <p:cNvPr id="24579" name="Text Box 13"/>
          <p:cNvSpPr txBox="1">
            <a:spLocks noChangeArrowheads="1"/>
          </p:cNvSpPr>
          <p:nvPr/>
        </p:nvSpPr>
        <p:spPr bwMode="auto">
          <a:xfrm>
            <a:off x="1477963" y="1814513"/>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高级语言级</a:t>
            </a:r>
          </a:p>
        </p:txBody>
      </p:sp>
      <p:sp>
        <p:nvSpPr>
          <p:cNvPr id="24580" name="Text Box 16"/>
          <p:cNvSpPr txBox="1">
            <a:spLocks noChangeArrowheads="1"/>
          </p:cNvSpPr>
          <p:nvPr/>
        </p:nvSpPr>
        <p:spPr bwMode="auto">
          <a:xfrm>
            <a:off x="1474788" y="2574925"/>
            <a:ext cx="19304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汇编语言级</a:t>
            </a:r>
          </a:p>
        </p:txBody>
      </p:sp>
      <p:sp>
        <p:nvSpPr>
          <p:cNvPr id="24581" name="Text Box 17"/>
          <p:cNvSpPr txBox="1">
            <a:spLocks noChangeArrowheads="1"/>
          </p:cNvSpPr>
          <p:nvPr/>
        </p:nvSpPr>
        <p:spPr bwMode="auto">
          <a:xfrm>
            <a:off x="1476375" y="3389313"/>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操作系统级</a:t>
            </a:r>
          </a:p>
        </p:txBody>
      </p:sp>
      <p:sp>
        <p:nvSpPr>
          <p:cNvPr id="24582" name="Text Box 18"/>
          <p:cNvSpPr txBox="1">
            <a:spLocks noChangeArrowheads="1"/>
          </p:cNvSpPr>
          <p:nvPr/>
        </p:nvSpPr>
        <p:spPr bwMode="auto">
          <a:xfrm>
            <a:off x="1492250" y="4370388"/>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机器语言级</a:t>
            </a:r>
          </a:p>
        </p:txBody>
      </p:sp>
      <p:sp>
        <p:nvSpPr>
          <p:cNvPr id="24583" name="Text Box 19"/>
          <p:cNvSpPr txBox="1">
            <a:spLocks noChangeArrowheads="1"/>
          </p:cNvSpPr>
          <p:nvPr/>
        </p:nvSpPr>
        <p:spPr bwMode="auto">
          <a:xfrm>
            <a:off x="1490663" y="5208588"/>
            <a:ext cx="193040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微程序级</a:t>
            </a:r>
          </a:p>
        </p:txBody>
      </p:sp>
      <p:sp>
        <p:nvSpPr>
          <p:cNvPr id="24584" name="Text Box 22"/>
          <p:cNvSpPr txBox="1">
            <a:spLocks noChangeArrowheads="1"/>
          </p:cNvSpPr>
          <p:nvPr/>
        </p:nvSpPr>
        <p:spPr bwMode="auto">
          <a:xfrm>
            <a:off x="3876675" y="5200650"/>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微程序机器 </a:t>
            </a:r>
            <a:r>
              <a:rPr lang="en-US" altLang="zh-CN">
                <a:solidFill>
                  <a:srgbClr val="000080"/>
                </a:solidFill>
                <a:latin typeface="黑体" pitchFamily="2" charset="-122"/>
                <a:ea typeface="黑体" pitchFamily="2" charset="-122"/>
              </a:rPr>
              <a:t>M1</a:t>
            </a:r>
          </a:p>
        </p:txBody>
      </p:sp>
      <p:sp>
        <p:nvSpPr>
          <p:cNvPr id="24585" name="Text Box 25"/>
          <p:cNvSpPr txBox="1">
            <a:spLocks noChangeArrowheads="1"/>
          </p:cNvSpPr>
          <p:nvPr/>
        </p:nvSpPr>
        <p:spPr bwMode="auto">
          <a:xfrm>
            <a:off x="3863975" y="4389438"/>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传统机器 </a:t>
            </a:r>
            <a:r>
              <a:rPr lang="en-US" altLang="zh-CN">
                <a:solidFill>
                  <a:srgbClr val="000080"/>
                </a:solidFill>
                <a:latin typeface="黑体" pitchFamily="2" charset="-122"/>
                <a:ea typeface="黑体" pitchFamily="2" charset="-122"/>
              </a:rPr>
              <a:t>M2</a:t>
            </a:r>
          </a:p>
        </p:txBody>
      </p:sp>
      <p:sp>
        <p:nvSpPr>
          <p:cNvPr id="24586" name="Text Box 26"/>
          <p:cNvSpPr txBox="1">
            <a:spLocks noChangeArrowheads="1"/>
          </p:cNvSpPr>
          <p:nvPr/>
        </p:nvSpPr>
        <p:spPr bwMode="auto">
          <a:xfrm>
            <a:off x="3873500" y="3400425"/>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a:solidFill>
                  <a:srgbClr val="000080"/>
                </a:solidFill>
                <a:latin typeface="黑体" pitchFamily="2" charset="-122"/>
                <a:ea typeface="黑体" pitchFamily="2" charset="-122"/>
              </a:rPr>
              <a:t>M3</a:t>
            </a:r>
          </a:p>
        </p:txBody>
      </p:sp>
      <p:sp>
        <p:nvSpPr>
          <p:cNvPr id="24587" name="Text Box 27"/>
          <p:cNvSpPr txBox="1">
            <a:spLocks noChangeArrowheads="1"/>
          </p:cNvSpPr>
          <p:nvPr/>
        </p:nvSpPr>
        <p:spPr bwMode="auto">
          <a:xfrm>
            <a:off x="3865563" y="2603500"/>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a:solidFill>
                  <a:srgbClr val="000080"/>
                </a:solidFill>
                <a:latin typeface="黑体" pitchFamily="2" charset="-122"/>
                <a:ea typeface="黑体" pitchFamily="2" charset="-122"/>
              </a:rPr>
              <a:t>M4</a:t>
            </a:r>
          </a:p>
        </p:txBody>
      </p:sp>
      <p:sp>
        <p:nvSpPr>
          <p:cNvPr id="24588" name="Text Box 28"/>
          <p:cNvSpPr txBox="1">
            <a:spLocks noChangeArrowheads="1"/>
          </p:cNvSpPr>
          <p:nvPr/>
        </p:nvSpPr>
        <p:spPr bwMode="auto">
          <a:xfrm>
            <a:off x="3863975" y="1800225"/>
            <a:ext cx="2387600" cy="424732"/>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a:solidFill>
                  <a:srgbClr val="000080"/>
                </a:solidFill>
                <a:latin typeface="黑体" pitchFamily="2" charset="-122"/>
                <a:ea typeface="黑体" pitchFamily="2" charset="-122"/>
              </a:rPr>
              <a:t>M5</a:t>
            </a:r>
          </a:p>
        </p:txBody>
      </p:sp>
      <p:sp>
        <p:nvSpPr>
          <p:cNvPr id="24589" name="Line 29"/>
          <p:cNvSpPr>
            <a:spLocks noChangeShapeType="1"/>
          </p:cNvSpPr>
          <p:nvPr/>
        </p:nvSpPr>
        <p:spPr bwMode="auto">
          <a:xfrm>
            <a:off x="182563" y="4046538"/>
            <a:ext cx="8347075" cy="7937"/>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0" name="Text Box 30"/>
          <p:cNvSpPr txBox="1">
            <a:spLocks noChangeArrowheads="1"/>
          </p:cNvSpPr>
          <p:nvPr/>
        </p:nvSpPr>
        <p:spPr bwMode="auto">
          <a:xfrm>
            <a:off x="6824663" y="166528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用编译程序翻译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成汇编语言程序</a:t>
            </a:r>
          </a:p>
        </p:txBody>
      </p:sp>
      <p:sp>
        <p:nvSpPr>
          <p:cNvPr id="24591" name="Text Box 31"/>
          <p:cNvSpPr txBox="1">
            <a:spLocks noChangeArrowheads="1"/>
          </p:cNvSpPr>
          <p:nvPr/>
        </p:nvSpPr>
        <p:spPr bwMode="auto">
          <a:xfrm>
            <a:off x="6811963" y="2463800"/>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用汇编程序翻译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成机器语言程序</a:t>
            </a:r>
          </a:p>
        </p:txBody>
      </p:sp>
      <p:sp>
        <p:nvSpPr>
          <p:cNvPr id="24592" name="Text Box 32"/>
          <p:cNvSpPr txBox="1">
            <a:spLocks noChangeArrowheads="1"/>
          </p:cNvSpPr>
          <p:nvPr/>
        </p:nvSpPr>
        <p:spPr bwMode="auto">
          <a:xfrm>
            <a:off x="6826250" y="327183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用机器语言解释</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操作系统命令</a:t>
            </a:r>
          </a:p>
        </p:txBody>
      </p:sp>
      <p:sp>
        <p:nvSpPr>
          <p:cNvPr id="24593" name="Text Box 33"/>
          <p:cNvSpPr txBox="1">
            <a:spLocks noChangeArrowheads="1"/>
          </p:cNvSpPr>
          <p:nvPr/>
        </p:nvSpPr>
        <p:spPr bwMode="auto">
          <a:xfrm>
            <a:off x="6821488" y="425608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用微指令解释</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机器指令</a:t>
            </a:r>
          </a:p>
        </p:txBody>
      </p:sp>
      <p:sp>
        <p:nvSpPr>
          <p:cNvPr id="24594" name="Text Box 34"/>
          <p:cNvSpPr txBox="1">
            <a:spLocks noChangeArrowheads="1"/>
          </p:cNvSpPr>
          <p:nvPr/>
        </p:nvSpPr>
        <p:spPr bwMode="auto">
          <a:xfrm>
            <a:off x="6821488" y="5137150"/>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由硬件直接执行</a:t>
            </a:r>
          </a:p>
          <a:p>
            <a:pPr eaLnBrk="1" hangingPunct="1">
              <a:lnSpc>
                <a:spcPct val="100000"/>
              </a:lnSpc>
              <a:spcBef>
                <a:spcPct val="0"/>
              </a:spcBef>
            </a:pPr>
            <a:r>
              <a:rPr lang="zh-CN" altLang="en-US" sz="1800">
                <a:solidFill>
                  <a:srgbClr val="000080"/>
                </a:solidFill>
                <a:latin typeface="黑体" pitchFamily="2" charset="-122"/>
                <a:ea typeface="黑体" pitchFamily="2" charset="-122"/>
              </a:rPr>
              <a:t>微指令</a:t>
            </a:r>
          </a:p>
        </p:txBody>
      </p:sp>
      <p:sp>
        <p:nvSpPr>
          <p:cNvPr id="24595" name="Line 35"/>
          <p:cNvSpPr>
            <a:spLocks noChangeShapeType="1"/>
          </p:cNvSpPr>
          <p:nvPr/>
        </p:nvSpPr>
        <p:spPr bwMode="auto">
          <a:xfrm>
            <a:off x="5046663" y="2251075"/>
            <a:ext cx="0" cy="3381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6" name="Line 36"/>
          <p:cNvSpPr>
            <a:spLocks noChangeShapeType="1"/>
          </p:cNvSpPr>
          <p:nvPr/>
        </p:nvSpPr>
        <p:spPr bwMode="auto">
          <a:xfrm>
            <a:off x="5033963" y="3057525"/>
            <a:ext cx="0" cy="3381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7" name="Line 37"/>
          <p:cNvSpPr>
            <a:spLocks noChangeShapeType="1"/>
          </p:cNvSpPr>
          <p:nvPr/>
        </p:nvSpPr>
        <p:spPr bwMode="auto">
          <a:xfrm>
            <a:off x="5026025" y="3851275"/>
            <a:ext cx="4763" cy="53498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8" name="Line 38"/>
          <p:cNvSpPr>
            <a:spLocks noChangeShapeType="1"/>
          </p:cNvSpPr>
          <p:nvPr/>
        </p:nvSpPr>
        <p:spPr bwMode="auto">
          <a:xfrm>
            <a:off x="5033963" y="4841875"/>
            <a:ext cx="0" cy="338138"/>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4599" name="Text Box 39"/>
          <p:cNvSpPr txBox="1">
            <a:spLocks noChangeArrowheads="1"/>
          </p:cNvSpPr>
          <p:nvPr/>
        </p:nvSpPr>
        <p:spPr bwMode="auto">
          <a:xfrm>
            <a:off x="266700" y="3182938"/>
            <a:ext cx="1109663"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FF0000"/>
                </a:solidFill>
                <a:latin typeface="黑体" pitchFamily="2" charset="-122"/>
                <a:ea typeface="黑体" pitchFamily="2" charset="-122"/>
              </a:rPr>
              <a:t>软件</a:t>
            </a:r>
          </a:p>
        </p:txBody>
      </p:sp>
      <p:sp>
        <p:nvSpPr>
          <p:cNvPr id="24600" name="Text Box 40"/>
          <p:cNvSpPr txBox="1">
            <a:spLocks noChangeArrowheads="1"/>
          </p:cNvSpPr>
          <p:nvPr/>
        </p:nvSpPr>
        <p:spPr bwMode="auto">
          <a:xfrm>
            <a:off x="261938" y="4616450"/>
            <a:ext cx="110966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FF0000"/>
                </a:solidFill>
                <a:latin typeface="黑体" pitchFamily="2" charset="-122"/>
                <a:ea typeface="黑体" pitchFamily="2" charset="-122"/>
              </a:rPr>
              <a:t>硬件</a:t>
            </a:r>
          </a:p>
        </p:txBody>
      </p:sp>
      <p:sp>
        <p:nvSpPr>
          <p:cNvPr id="24601"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a:solidFill>
                <a:srgbClr val="80000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1806575" y="2087563"/>
            <a:ext cx="4884738" cy="3589337"/>
            <a:chOff x="1138" y="1315"/>
            <a:chExt cx="3077" cy="2261"/>
          </a:xfrm>
        </p:grpSpPr>
        <p:sp>
          <p:nvSpPr>
            <p:cNvPr id="25626" name="AutoShape 6"/>
            <p:cNvSpPr>
              <a:spLocks noChangeArrowheads="1"/>
            </p:cNvSpPr>
            <p:nvPr/>
          </p:nvSpPr>
          <p:spPr bwMode="auto">
            <a:xfrm>
              <a:off x="2191" y="1315"/>
              <a:ext cx="2024" cy="2261"/>
            </a:xfrm>
            <a:prstGeom prst="roundRect">
              <a:avLst>
                <a:gd name="adj" fmla="val 10426"/>
              </a:avLst>
            </a:prstGeom>
            <a:solidFill>
              <a:srgbClr val="FFFF00"/>
            </a:solidFill>
            <a:ln w="19050">
              <a:solidFill>
                <a:srgbClr val="000080"/>
              </a:solidFill>
              <a:prstDash val="sysDot"/>
              <a:round/>
              <a:headEnd/>
              <a:tailEnd/>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5627" name="AutoShape 7"/>
            <p:cNvSpPr>
              <a:spLocks noChangeArrowheads="1"/>
            </p:cNvSpPr>
            <p:nvPr/>
          </p:nvSpPr>
          <p:spPr bwMode="auto">
            <a:xfrm>
              <a:off x="1138" y="1402"/>
              <a:ext cx="741" cy="847"/>
            </a:xfrm>
            <a:prstGeom prst="wedgeRoundRectCallout">
              <a:avLst>
                <a:gd name="adj1" fmla="val 105329"/>
                <a:gd name="adj2" fmla="val -44097"/>
                <a:gd name="adj3" fmla="val 16667"/>
              </a:avLst>
            </a:prstGeom>
            <a:solidFill>
              <a:srgbClr val="FFFF00"/>
            </a:solidFill>
            <a:ln w="19050">
              <a:solidFill>
                <a:srgbClr val="000080"/>
              </a:solidFill>
              <a:miter lim="800000"/>
              <a:headEnd/>
              <a:tailEnd/>
            </a:ln>
          </p:spPr>
          <p:txBody>
            <a:bodyPr lIns="0" rIns="0"/>
            <a:lstStyle/>
            <a:p>
              <a:pPr fontAlgn="ctr">
                <a:spcBef>
                  <a:spcPct val="20000"/>
                </a:spcBef>
              </a:pPr>
              <a:r>
                <a:rPr lang="zh-CN" altLang="en-US" sz="2000" dirty="0">
                  <a:solidFill>
                    <a:srgbClr val="FF0000"/>
                  </a:solidFill>
                  <a:latin typeface="黑体" pitchFamily="2" charset="-122"/>
                  <a:ea typeface="黑体" pitchFamily="2" charset="-122"/>
                </a:rPr>
                <a:t>虚拟机器</a:t>
              </a:r>
            </a:p>
            <a:p>
              <a:pPr fontAlgn="ctr">
                <a:spcBef>
                  <a:spcPct val="20000"/>
                </a:spcBef>
              </a:pPr>
              <a:r>
                <a:rPr lang="zh-CN" altLang="en-US" sz="2000" dirty="0">
                  <a:solidFill>
                    <a:srgbClr val="000080"/>
                  </a:solidFill>
                  <a:latin typeface="黑体" pitchFamily="2" charset="-122"/>
                  <a:ea typeface="黑体" pitchFamily="2" charset="-122"/>
                </a:rPr>
                <a:t>(只对该层的观察者存在)</a:t>
              </a:r>
            </a:p>
          </p:txBody>
        </p:sp>
      </p:grpSp>
      <p:sp>
        <p:nvSpPr>
          <p:cNvPr id="25603" name="Text Box 12"/>
          <p:cNvSpPr txBox="1">
            <a:spLocks noChangeArrowheads="1"/>
          </p:cNvSpPr>
          <p:nvPr/>
        </p:nvSpPr>
        <p:spPr bwMode="auto">
          <a:xfrm>
            <a:off x="3873500" y="3071813"/>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a:solidFill>
                  <a:srgbClr val="000080"/>
                </a:solidFill>
                <a:latin typeface="黑体" pitchFamily="2" charset="-122"/>
                <a:ea typeface="黑体" pitchFamily="2" charset="-122"/>
              </a:rPr>
              <a:t>M3</a:t>
            </a:r>
          </a:p>
        </p:txBody>
      </p:sp>
      <p:sp>
        <p:nvSpPr>
          <p:cNvPr id="25604" name="Text Box 13"/>
          <p:cNvSpPr txBox="1">
            <a:spLocks noChangeArrowheads="1"/>
          </p:cNvSpPr>
          <p:nvPr/>
        </p:nvSpPr>
        <p:spPr bwMode="auto">
          <a:xfrm>
            <a:off x="3865563" y="2274888"/>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a:solidFill>
                  <a:srgbClr val="000080"/>
                </a:solidFill>
                <a:latin typeface="黑体" pitchFamily="2" charset="-122"/>
                <a:ea typeface="黑体" pitchFamily="2" charset="-122"/>
              </a:rPr>
              <a:t>M4</a:t>
            </a:r>
          </a:p>
        </p:txBody>
      </p:sp>
      <p:sp>
        <p:nvSpPr>
          <p:cNvPr id="25605" name="Text Box 14"/>
          <p:cNvSpPr txBox="1">
            <a:spLocks noChangeArrowheads="1"/>
          </p:cNvSpPr>
          <p:nvPr/>
        </p:nvSpPr>
        <p:spPr bwMode="auto">
          <a:xfrm>
            <a:off x="3863975" y="1471613"/>
            <a:ext cx="2387600" cy="424732"/>
          </a:xfrm>
          <a:prstGeom prst="rect">
            <a:avLst/>
          </a:prstGeom>
          <a:solidFill>
            <a:srgbClr val="66FFFF"/>
          </a:solidFill>
          <a:ln w="28575">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虚拟机器 </a:t>
            </a:r>
            <a:r>
              <a:rPr lang="en-US" altLang="zh-CN">
                <a:solidFill>
                  <a:srgbClr val="000080"/>
                </a:solidFill>
                <a:latin typeface="黑体" pitchFamily="2" charset="-122"/>
                <a:ea typeface="黑体" pitchFamily="2" charset="-122"/>
              </a:rPr>
              <a:t>M5</a:t>
            </a:r>
          </a:p>
        </p:txBody>
      </p:sp>
      <p:sp>
        <p:nvSpPr>
          <p:cNvPr id="25606" name="Line 15"/>
          <p:cNvSpPr>
            <a:spLocks noChangeShapeType="1"/>
          </p:cNvSpPr>
          <p:nvPr/>
        </p:nvSpPr>
        <p:spPr bwMode="auto">
          <a:xfrm>
            <a:off x="182563" y="3717925"/>
            <a:ext cx="8347075" cy="7938"/>
          </a:xfrm>
          <a:prstGeom prst="line">
            <a:avLst/>
          </a:prstGeom>
          <a:noFill/>
          <a:ln w="28575">
            <a:solidFill>
              <a:schemeClr val="hlink"/>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07" name="Text Box 16"/>
          <p:cNvSpPr txBox="1">
            <a:spLocks noChangeArrowheads="1"/>
          </p:cNvSpPr>
          <p:nvPr/>
        </p:nvSpPr>
        <p:spPr bwMode="auto">
          <a:xfrm>
            <a:off x="6824663" y="1336675"/>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用编译程序翻译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成汇编语言程序</a:t>
            </a:r>
          </a:p>
        </p:txBody>
      </p:sp>
      <p:sp>
        <p:nvSpPr>
          <p:cNvPr id="25608" name="Text Box 17"/>
          <p:cNvSpPr txBox="1">
            <a:spLocks noChangeArrowheads="1"/>
          </p:cNvSpPr>
          <p:nvPr/>
        </p:nvSpPr>
        <p:spPr bwMode="auto">
          <a:xfrm>
            <a:off x="6811963" y="213518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用汇编程序翻译</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成机器语言程序</a:t>
            </a:r>
          </a:p>
        </p:txBody>
      </p:sp>
      <p:sp>
        <p:nvSpPr>
          <p:cNvPr id="25609" name="Text Box 18"/>
          <p:cNvSpPr txBox="1">
            <a:spLocks noChangeArrowheads="1"/>
          </p:cNvSpPr>
          <p:nvPr/>
        </p:nvSpPr>
        <p:spPr bwMode="auto">
          <a:xfrm>
            <a:off x="6826250" y="2943225"/>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solidFill>
                  <a:srgbClr val="000080"/>
                </a:solidFill>
                <a:latin typeface="黑体" pitchFamily="2" charset="-122"/>
                <a:ea typeface="黑体" pitchFamily="2" charset="-122"/>
              </a:rPr>
              <a:t>用机器语言解释</a:t>
            </a:r>
          </a:p>
          <a:p>
            <a:pPr eaLnBrk="1" hangingPunct="1">
              <a:lnSpc>
                <a:spcPct val="100000"/>
              </a:lnSpc>
              <a:spcBef>
                <a:spcPct val="0"/>
              </a:spcBef>
            </a:pPr>
            <a:r>
              <a:rPr lang="zh-CN" altLang="en-US" sz="1800">
                <a:solidFill>
                  <a:srgbClr val="000080"/>
                </a:solidFill>
                <a:latin typeface="黑体" pitchFamily="2" charset="-122"/>
                <a:ea typeface="黑体" pitchFamily="2" charset="-122"/>
              </a:rPr>
              <a:t>操作系统命令</a:t>
            </a:r>
          </a:p>
        </p:txBody>
      </p:sp>
      <p:sp>
        <p:nvSpPr>
          <p:cNvPr id="25610" name="Line 21"/>
          <p:cNvSpPr>
            <a:spLocks noChangeShapeType="1"/>
          </p:cNvSpPr>
          <p:nvPr/>
        </p:nvSpPr>
        <p:spPr bwMode="auto">
          <a:xfrm>
            <a:off x="5046663" y="1922463"/>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1" name="Line 22"/>
          <p:cNvSpPr>
            <a:spLocks noChangeShapeType="1"/>
          </p:cNvSpPr>
          <p:nvPr/>
        </p:nvSpPr>
        <p:spPr bwMode="auto">
          <a:xfrm>
            <a:off x="5033963" y="2728913"/>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grpSp>
        <p:nvGrpSpPr>
          <p:cNvPr id="3" name="Group 48"/>
          <p:cNvGrpSpPr>
            <a:grpSpLocks/>
          </p:cNvGrpSpPr>
          <p:nvPr/>
        </p:nvGrpSpPr>
        <p:grpSpPr bwMode="auto">
          <a:xfrm>
            <a:off x="1827213" y="3810000"/>
            <a:ext cx="4732337" cy="1700213"/>
            <a:chOff x="1151" y="2400"/>
            <a:chExt cx="2981" cy="1071"/>
          </a:xfrm>
        </p:grpSpPr>
        <p:sp>
          <p:nvSpPr>
            <p:cNvPr id="25624" name="AutoShape 6"/>
            <p:cNvSpPr>
              <a:spLocks noChangeArrowheads="1"/>
            </p:cNvSpPr>
            <p:nvPr/>
          </p:nvSpPr>
          <p:spPr bwMode="auto">
            <a:xfrm>
              <a:off x="2268" y="2400"/>
              <a:ext cx="1864" cy="1071"/>
            </a:xfrm>
            <a:prstGeom prst="roundRect">
              <a:avLst>
                <a:gd name="adj" fmla="val 10426"/>
              </a:avLst>
            </a:prstGeom>
            <a:solidFill>
              <a:srgbClr val="CC3300"/>
            </a:solidFill>
            <a:ln w="19050">
              <a:solidFill>
                <a:srgbClr val="000080"/>
              </a:solidFill>
              <a:prstDash val="sysDot"/>
              <a:round/>
              <a:headEnd/>
              <a:tailEnd/>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25625" name="AutoShape 7"/>
            <p:cNvSpPr>
              <a:spLocks noChangeArrowheads="1"/>
            </p:cNvSpPr>
            <p:nvPr/>
          </p:nvSpPr>
          <p:spPr bwMode="auto">
            <a:xfrm>
              <a:off x="1151" y="2565"/>
              <a:ext cx="741" cy="337"/>
            </a:xfrm>
            <a:prstGeom prst="wedgeRoundRectCallout">
              <a:avLst>
                <a:gd name="adj1" fmla="val 105329"/>
                <a:gd name="adj2" fmla="val -42583"/>
                <a:gd name="adj3" fmla="val 16667"/>
              </a:avLst>
            </a:prstGeom>
            <a:solidFill>
              <a:srgbClr val="FFFF00"/>
            </a:solidFill>
            <a:ln w="19050">
              <a:solidFill>
                <a:srgbClr val="000080"/>
              </a:solidFill>
              <a:miter lim="800000"/>
              <a:headEnd/>
              <a:tailEnd/>
            </a:ln>
          </p:spPr>
          <p:txBody>
            <a:bodyPr lIns="0" rIns="0"/>
            <a:lstStyle/>
            <a:p>
              <a:pPr fontAlgn="ctr">
                <a:spcBef>
                  <a:spcPct val="20000"/>
                </a:spcBef>
              </a:pPr>
              <a:r>
                <a:rPr lang="zh-CN" altLang="en-US" sz="2000">
                  <a:solidFill>
                    <a:srgbClr val="000080"/>
                  </a:solidFill>
                  <a:latin typeface="黑体" pitchFamily="2" charset="-122"/>
                  <a:ea typeface="黑体" pitchFamily="2" charset="-122"/>
                </a:rPr>
                <a:t>实际机器</a:t>
              </a:r>
            </a:p>
          </p:txBody>
        </p:sp>
      </p:grpSp>
      <p:sp>
        <p:nvSpPr>
          <p:cNvPr id="25613" name="Text Box 39"/>
          <p:cNvSpPr txBox="1">
            <a:spLocks noChangeArrowheads="1"/>
          </p:cNvSpPr>
          <p:nvPr/>
        </p:nvSpPr>
        <p:spPr bwMode="auto">
          <a:xfrm>
            <a:off x="3876675" y="4872038"/>
            <a:ext cx="2387600" cy="424732"/>
          </a:xfrm>
          <a:prstGeom prst="rect">
            <a:avLst/>
          </a:prstGeom>
          <a:solidFill>
            <a:srgbClr val="66FFFF"/>
          </a:solidFill>
          <a:ln w="28575" algn="ctr">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微程序机器 </a:t>
            </a:r>
            <a:r>
              <a:rPr lang="en-US" altLang="zh-CN">
                <a:solidFill>
                  <a:srgbClr val="000080"/>
                </a:solidFill>
                <a:latin typeface="黑体" pitchFamily="2" charset="-122"/>
                <a:ea typeface="黑体" pitchFamily="2" charset="-122"/>
              </a:rPr>
              <a:t>M1</a:t>
            </a:r>
          </a:p>
        </p:txBody>
      </p:sp>
      <p:sp>
        <p:nvSpPr>
          <p:cNvPr id="25614" name="Text Box 40"/>
          <p:cNvSpPr txBox="1">
            <a:spLocks noChangeArrowheads="1"/>
          </p:cNvSpPr>
          <p:nvPr/>
        </p:nvSpPr>
        <p:spPr bwMode="auto">
          <a:xfrm>
            <a:off x="3863975" y="4060825"/>
            <a:ext cx="2387600" cy="424732"/>
          </a:xfrm>
          <a:prstGeom prst="rect">
            <a:avLst/>
          </a:prstGeom>
          <a:solidFill>
            <a:srgbClr val="66FFFF"/>
          </a:solidFill>
          <a:ln w="28575" algn="ctr">
            <a:solidFill>
              <a:srgbClr val="000080"/>
            </a:solidFill>
            <a:miter lim="800000"/>
            <a:headEnd/>
            <a:tailEnd/>
          </a:ln>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传统机器 </a:t>
            </a:r>
            <a:r>
              <a:rPr lang="en-US" altLang="zh-CN">
                <a:solidFill>
                  <a:srgbClr val="000080"/>
                </a:solidFill>
                <a:latin typeface="黑体" pitchFamily="2" charset="-122"/>
                <a:ea typeface="黑体" pitchFamily="2" charset="-122"/>
              </a:rPr>
              <a:t>M2</a:t>
            </a:r>
          </a:p>
        </p:txBody>
      </p:sp>
      <p:sp>
        <p:nvSpPr>
          <p:cNvPr id="25615" name="Line 41"/>
          <p:cNvSpPr>
            <a:spLocks noChangeShapeType="1"/>
          </p:cNvSpPr>
          <p:nvPr/>
        </p:nvSpPr>
        <p:spPr bwMode="auto">
          <a:xfrm>
            <a:off x="182563" y="3717925"/>
            <a:ext cx="8347075" cy="7938"/>
          </a:xfrm>
          <a:prstGeom prst="line">
            <a:avLst/>
          </a:prstGeom>
          <a:noFill/>
          <a:ln w="28575">
            <a:solidFill>
              <a:srgbClr val="FF0000"/>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6" name="Text Box 43"/>
          <p:cNvSpPr txBox="1">
            <a:spLocks noChangeArrowheads="1"/>
          </p:cNvSpPr>
          <p:nvPr/>
        </p:nvSpPr>
        <p:spPr bwMode="auto">
          <a:xfrm>
            <a:off x="6821488" y="4808538"/>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latin typeface="黑体" pitchFamily="2" charset="-122"/>
                <a:ea typeface="黑体" pitchFamily="2" charset="-122"/>
              </a:rPr>
              <a:t>由硬件直接执行</a:t>
            </a:r>
          </a:p>
          <a:p>
            <a:pPr eaLnBrk="1" hangingPunct="1">
              <a:lnSpc>
                <a:spcPct val="100000"/>
              </a:lnSpc>
              <a:spcBef>
                <a:spcPct val="0"/>
              </a:spcBef>
            </a:pPr>
            <a:r>
              <a:rPr lang="zh-CN" altLang="en-US" sz="1800">
                <a:latin typeface="黑体" pitchFamily="2" charset="-122"/>
                <a:ea typeface="黑体" pitchFamily="2" charset="-122"/>
              </a:rPr>
              <a:t>微指令</a:t>
            </a:r>
          </a:p>
        </p:txBody>
      </p:sp>
      <p:sp>
        <p:nvSpPr>
          <p:cNvPr id="25617" name="Line 44"/>
          <p:cNvSpPr>
            <a:spLocks noChangeShapeType="1"/>
          </p:cNvSpPr>
          <p:nvPr/>
        </p:nvSpPr>
        <p:spPr bwMode="auto">
          <a:xfrm>
            <a:off x="5026025" y="3522663"/>
            <a:ext cx="4763" cy="53498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8" name="Line 45"/>
          <p:cNvSpPr>
            <a:spLocks noChangeShapeType="1"/>
          </p:cNvSpPr>
          <p:nvPr/>
        </p:nvSpPr>
        <p:spPr bwMode="auto">
          <a:xfrm>
            <a:off x="5033963" y="4513263"/>
            <a:ext cx="0" cy="338137"/>
          </a:xfrm>
          <a:prstGeom prst="line">
            <a:avLst/>
          </a:prstGeom>
          <a:noFill/>
          <a:ln w="28575">
            <a:solidFill>
              <a:srgbClr val="00008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zh-CN" altLang="en-US">
              <a:latin typeface="黑体" pitchFamily="2" charset="-122"/>
              <a:ea typeface="黑体" pitchFamily="2" charset="-122"/>
            </a:endParaRPr>
          </a:p>
        </p:txBody>
      </p:sp>
      <p:sp>
        <p:nvSpPr>
          <p:cNvPr id="25619" name="Text Box 47"/>
          <p:cNvSpPr txBox="1">
            <a:spLocks noChangeArrowheads="1"/>
          </p:cNvSpPr>
          <p:nvPr/>
        </p:nvSpPr>
        <p:spPr bwMode="auto">
          <a:xfrm>
            <a:off x="6821488" y="3927475"/>
            <a:ext cx="193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lnSpc>
                <a:spcPct val="100000"/>
              </a:lnSpc>
              <a:spcBef>
                <a:spcPct val="0"/>
              </a:spcBef>
            </a:pPr>
            <a:r>
              <a:rPr lang="zh-CN" altLang="en-US" sz="1800">
                <a:latin typeface="黑体" pitchFamily="2" charset="-122"/>
                <a:ea typeface="黑体" pitchFamily="2" charset="-122"/>
              </a:rPr>
              <a:t>用微指令解释</a:t>
            </a:r>
          </a:p>
          <a:p>
            <a:pPr eaLnBrk="1" hangingPunct="1">
              <a:lnSpc>
                <a:spcPct val="100000"/>
              </a:lnSpc>
              <a:spcBef>
                <a:spcPct val="0"/>
              </a:spcBef>
            </a:pPr>
            <a:r>
              <a:rPr lang="zh-CN" altLang="en-US" sz="1800">
                <a:latin typeface="黑体" pitchFamily="2" charset="-122"/>
                <a:ea typeface="黑体" pitchFamily="2" charset="-122"/>
              </a:rPr>
              <a:t>机器指令</a:t>
            </a:r>
          </a:p>
        </p:txBody>
      </p:sp>
      <p:sp>
        <p:nvSpPr>
          <p:cNvPr id="25620" name="Text Box 50"/>
          <p:cNvSpPr txBox="1">
            <a:spLocks noChangeArrowheads="1"/>
          </p:cNvSpPr>
          <p:nvPr/>
        </p:nvSpPr>
        <p:spPr bwMode="auto">
          <a:xfrm>
            <a:off x="503238" y="2998788"/>
            <a:ext cx="1109662"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pPr>
            <a:r>
              <a:rPr lang="zh-CN" altLang="en-US" dirty="0">
                <a:solidFill>
                  <a:srgbClr val="FF0000"/>
                </a:solidFill>
                <a:latin typeface="黑体" pitchFamily="2" charset="-122"/>
                <a:ea typeface="黑体" pitchFamily="2" charset="-122"/>
              </a:rPr>
              <a:t>软硬件</a:t>
            </a:r>
          </a:p>
          <a:p>
            <a:pPr algn="ctr" eaLnBrk="1" hangingPunct="1">
              <a:spcBef>
                <a:spcPct val="0"/>
              </a:spcBef>
            </a:pPr>
            <a:r>
              <a:rPr lang="zh-CN" altLang="en-US" dirty="0">
                <a:solidFill>
                  <a:srgbClr val="FF0000"/>
                </a:solidFill>
                <a:latin typeface="黑体" pitchFamily="2" charset="-122"/>
                <a:ea typeface="黑体" pitchFamily="2" charset="-122"/>
              </a:rPr>
              <a:t>界面</a:t>
            </a:r>
          </a:p>
        </p:txBody>
      </p:sp>
      <p:sp>
        <p:nvSpPr>
          <p:cNvPr id="25622" name="Rectangle 3"/>
          <p:cNvSpPr>
            <a:spLocks noChangeArrowheads="1"/>
          </p:cNvSpPr>
          <p:nvPr/>
        </p:nvSpPr>
        <p:spPr bwMode="auto">
          <a:xfrm>
            <a:off x="457200" y="1100138"/>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a:solidFill>
                  <a:srgbClr val="800000"/>
                </a:solidFill>
                <a:latin typeface="黑体" pitchFamily="2" charset="-122"/>
                <a:ea typeface="黑体" pitchFamily="2" charset="-122"/>
              </a:rPr>
              <a:t>2.1 </a:t>
            </a:r>
            <a:r>
              <a:rPr lang="zh-CN" altLang="en-US">
                <a:solidFill>
                  <a:srgbClr val="800000"/>
                </a:solidFill>
                <a:latin typeface="黑体" pitchFamily="2" charset="-122"/>
                <a:ea typeface="黑体" pitchFamily="2" charset="-122"/>
              </a:rPr>
              <a:t>层次结构模型 </a:t>
            </a:r>
          </a:p>
        </p:txBody>
      </p:sp>
      <p:sp>
        <p:nvSpPr>
          <p:cNvPr id="25623"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a:solidFill>
                <a:srgbClr val="800000"/>
              </a:solidFill>
              <a:latin typeface="黑体" pitchFamily="2" charset="-122"/>
              <a:ea typeface="黑体" pitchFamily="2" charset="-122"/>
            </a:endParaRPr>
          </a:p>
        </p:txBody>
      </p:sp>
      <p:sp>
        <p:nvSpPr>
          <p:cNvPr id="29" name="Rectangle 11"/>
          <p:cNvSpPr>
            <a:spLocks noChangeArrowheads="1"/>
          </p:cNvSpPr>
          <p:nvPr/>
        </p:nvSpPr>
        <p:spPr bwMode="auto">
          <a:xfrm>
            <a:off x="565150" y="3913188"/>
            <a:ext cx="8064500" cy="2492990"/>
          </a:xfrm>
          <a:prstGeom prst="rect">
            <a:avLst/>
          </a:prstGeom>
          <a:solidFill>
            <a:srgbClr val="00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eaLnBrk="0" hangingPunct="0">
              <a:lnSpc>
                <a:spcPct val="13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虚拟机器：</a:t>
            </a:r>
            <a:r>
              <a:rPr lang="zh-CN" altLang="en-US" dirty="0">
                <a:solidFill>
                  <a:srgbClr val="000080"/>
                </a:solidFill>
                <a:latin typeface="黑体" pitchFamily="2" charset="-122"/>
                <a:ea typeface="黑体" pitchFamily="2" charset="-122"/>
              </a:rPr>
              <a:t>把某个层次以下的软硬件作为一个整体，看成是一台独立的使用自己“特有机器语言”的机器。</a:t>
            </a:r>
          </a:p>
          <a:p>
            <a:pPr indent="266700" eaLnBrk="0" hangingPunct="0">
              <a:lnSpc>
                <a:spcPct val="130000"/>
              </a:lnSpc>
              <a:spcBef>
                <a:spcPct val="0"/>
              </a:spcBef>
              <a:buClrTx/>
              <a:buFontTx/>
              <a:buNone/>
            </a:pPr>
            <a:r>
              <a:rPr lang="zh-CN" altLang="en-US" dirty="0">
                <a:solidFill>
                  <a:srgbClr val="000080"/>
                </a:solidFill>
                <a:latin typeface="黑体" pitchFamily="2" charset="-122"/>
                <a:ea typeface="黑体" pitchFamily="2" charset="-122"/>
              </a:rPr>
              <a:t>  虚拟机器只对该级的观察者存在，该观察者只需通过该级的语言来了解和使用计算机，而不必关心其下级是如何工作的。</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457200" y="1200150"/>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a:solidFill>
                  <a:srgbClr val="800000"/>
                </a:solidFill>
                <a:latin typeface="黑体" pitchFamily="2" charset="-122"/>
                <a:ea typeface="黑体" pitchFamily="2" charset="-122"/>
              </a:rPr>
              <a:t>2.2 </a:t>
            </a:r>
            <a:r>
              <a:rPr lang="zh-CN" altLang="en-US">
                <a:solidFill>
                  <a:srgbClr val="800000"/>
                </a:solidFill>
                <a:latin typeface="黑体" pitchFamily="2" charset="-122"/>
                <a:ea typeface="黑体" pitchFamily="2" charset="-122"/>
              </a:rPr>
              <a:t>硬、软件界面与逻辑上的等价 </a:t>
            </a:r>
          </a:p>
        </p:txBody>
      </p:sp>
      <p:sp>
        <p:nvSpPr>
          <p:cNvPr id="26627" name="Rectangle 5"/>
          <p:cNvSpPr>
            <a:spLocks noChangeArrowheads="1"/>
          </p:cNvSpPr>
          <p:nvPr/>
        </p:nvSpPr>
        <p:spPr bwMode="auto">
          <a:xfrm>
            <a:off x="363538" y="1747838"/>
            <a:ext cx="8315325"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硬件一般只完成最基本的功能，而复杂的功能则通过软件实现。</a:t>
            </a:r>
          </a:p>
        </p:txBody>
      </p:sp>
      <p:sp>
        <p:nvSpPr>
          <p:cNvPr id="26628" name="Rectangle 31"/>
          <p:cNvSpPr>
            <a:spLocks noChangeArrowheads="1"/>
          </p:cNvSpPr>
          <p:nvPr/>
        </p:nvSpPr>
        <p:spPr bwMode="auto">
          <a:xfrm>
            <a:off x="0" y="48577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zh-CN" sz="2600">
                <a:solidFill>
                  <a:srgbClr val="800000"/>
                </a:solidFill>
                <a:latin typeface="黑体" pitchFamily="2" charset="-122"/>
                <a:ea typeface="黑体" pitchFamily="2" charset="-122"/>
              </a:rPr>
              <a:t>§1.2  计算机系统的层次结构</a:t>
            </a:r>
            <a:endParaRPr lang="en-US" altLang="zh-CN" sz="2600">
              <a:solidFill>
                <a:srgbClr val="800000"/>
              </a:solidFill>
              <a:latin typeface="黑体" pitchFamily="2" charset="-122"/>
              <a:ea typeface="黑体" pitchFamily="2" charset="-122"/>
            </a:endParaRPr>
          </a:p>
        </p:txBody>
      </p:sp>
      <p:sp>
        <p:nvSpPr>
          <p:cNvPr id="26629" name="Rectangle 5"/>
          <p:cNvSpPr>
            <a:spLocks noChangeArrowheads="1"/>
          </p:cNvSpPr>
          <p:nvPr/>
        </p:nvSpPr>
        <p:spPr bwMode="auto">
          <a:xfrm>
            <a:off x="382588" y="2776538"/>
            <a:ext cx="836295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0000"/>
              </a:lnSpc>
              <a:spcBef>
                <a:spcPct val="0"/>
              </a:spcBef>
              <a:buClrTx/>
              <a:buFontTx/>
              <a:buNone/>
            </a:pPr>
            <a:r>
              <a:rPr lang="zh-CN" altLang="en-US" dirty="0">
                <a:solidFill>
                  <a:srgbClr val="000080"/>
                </a:solidFill>
                <a:latin typeface="黑体" pitchFamily="2" charset="-122"/>
                <a:ea typeface="黑体" pitchFamily="2" charset="-122"/>
              </a:rPr>
              <a:t>    硬件与软件之间的界面</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如功能分配关系</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常随技术发展而变化。有许多功能既可直接由硬件实现，也可在硬件支持下靠软件实现，对用户来说在功能上是等价的。我们称之为</a:t>
            </a:r>
            <a:r>
              <a:rPr lang="zh-CN" altLang="en-US" dirty="0">
                <a:solidFill>
                  <a:srgbClr val="FF0000"/>
                </a:solidFill>
                <a:latin typeface="黑体" pitchFamily="2" charset="-122"/>
                <a:ea typeface="黑体" pitchFamily="2" charset="-122"/>
              </a:rPr>
              <a:t>软、硬件在功能上的逻辑等价。</a:t>
            </a:r>
          </a:p>
        </p:txBody>
      </p:sp>
      <p:sp>
        <p:nvSpPr>
          <p:cNvPr id="26630" name="Rectangle 5"/>
          <p:cNvSpPr>
            <a:spLocks noChangeArrowheads="1"/>
          </p:cNvSpPr>
          <p:nvPr/>
        </p:nvSpPr>
        <p:spPr bwMode="auto">
          <a:xfrm>
            <a:off x="404813" y="4899025"/>
            <a:ext cx="8315325" cy="1865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dirty="0">
                <a:solidFill>
                  <a:srgbClr val="000080"/>
                </a:solidFill>
                <a:latin typeface="黑体" pitchFamily="2" charset="-122"/>
                <a:ea typeface="黑体" pitchFamily="2" charset="-122"/>
              </a:rPr>
              <a:t>    从设计者角度看，</a:t>
            </a:r>
            <a:r>
              <a:rPr lang="zh-CN" altLang="en-US" dirty="0">
                <a:solidFill>
                  <a:srgbClr val="FF0000"/>
                </a:solidFill>
                <a:latin typeface="黑体" pitchFamily="2" charset="-122"/>
                <a:ea typeface="黑体" pitchFamily="2" charset="-122"/>
              </a:rPr>
              <a:t>指令系统是硬件与软件之间的界面</a:t>
            </a:r>
            <a:r>
              <a:rPr lang="zh-CN" altLang="en-US" dirty="0">
                <a:solidFill>
                  <a:srgbClr val="000080"/>
                </a:solidFill>
                <a:latin typeface="黑体" pitchFamily="2" charset="-122"/>
                <a:ea typeface="黑体" pitchFamily="2" charset="-122"/>
              </a:rPr>
              <a:t>。硬件的基本任务是识别与执行指令代码，而程序最终都要转换成指令序列才能执行。 </a:t>
            </a:r>
          </a:p>
          <a:p>
            <a:pPr algn="just" eaLnBrk="0" hangingPunct="0">
              <a:lnSpc>
                <a:spcPct val="120000"/>
              </a:lnSpc>
              <a:spcBef>
                <a:spcPct val="0"/>
              </a:spcBef>
              <a:buClrTx/>
              <a:buFontTx/>
              <a:buNone/>
            </a:pPr>
            <a:endParaRPr lang="zh-CN" altLang="en-US" dirty="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ChangeArrowheads="1"/>
          </p:cNvSpPr>
          <p:nvPr/>
        </p:nvSpPr>
        <p:spPr bwMode="auto">
          <a:xfrm>
            <a:off x="457200" y="558800"/>
            <a:ext cx="86868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a:solidFill>
                  <a:srgbClr val="800000"/>
                </a:solidFill>
                <a:latin typeface="黑体" pitchFamily="2" charset="-122"/>
                <a:ea typeface="黑体" pitchFamily="2" charset="-122"/>
              </a:rPr>
              <a:t>2.3 </a:t>
            </a:r>
            <a:r>
              <a:rPr lang="zh-CN" altLang="en-US">
                <a:solidFill>
                  <a:srgbClr val="800000"/>
                </a:solidFill>
                <a:latin typeface="黑体" pitchFamily="2" charset="-122"/>
                <a:ea typeface="黑体" pitchFamily="2" charset="-122"/>
              </a:rPr>
              <a:t>系列机和软件兼容  </a:t>
            </a:r>
          </a:p>
        </p:txBody>
      </p:sp>
      <p:sp>
        <p:nvSpPr>
          <p:cNvPr id="27651" name="Rectangle 7"/>
          <p:cNvSpPr>
            <a:spLocks noChangeArrowheads="1"/>
          </p:cNvSpPr>
          <p:nvPr/>
        </p:nvSpPr>
        <p:spPr bwMode="auto">
          <a:xfrm>
            <a:off x="882650" y="1150938"/>
            <a:ext cx="7664450" cy="1113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0" indent="-1143000" algn="just">
              <a:lnSpc>
                <a:spcPct val="150000"/>
              </a:lnSpc>
              <a:spcBef>
                <a:spcPct val="0"/>
              </a:spcBef>
              <a:buClrTx/>
              <a:buFontTx/>
              <a:buNone/>
            </a:pPr>
            <a:r>
              <a:rPr lang="zh-CN" altLang="en-US" dirty="0">
                <a:solidFill>
                  <a:srgbClr val="FF0000"/>
                </a:solidFill>
                <a:latin typeface="黑体" pitchFamily="2" charset="-122"/>
                <a:ea typeface="黑体" pitchFamily="2" charset="-122"/>
              </a:rPr>
              <a:t>系列机：</a:t>
            </a:r>
            <a:r>
              <a:rPr lang="zh-CN" altLang="en-US" dirty="0">
                <a:solidFill>
                  <a:srgbClr val="000080"/>
                </a:solidFill>
                <a:latin typeface="黑体" pitchFamily="2" charset="-122"/>
                <a:ea typeface="黑体" pitchFamily="2" charset="-122"/>
              </a:rPr>
              <a:t>一个厂家生产的，具有相同的系统结构，但具有不同组成和实现的一系列不同型号的机器。 </a:t>
            </a:r>
            <a:endParaRPr lang="zh-CN" altLang="en-US" b="0" dirty="0">
              <a:solidFill>
                <a:schemeClr val="tx1"/>
              </a:solidFill>
              <a:latin typeface="黑体" pitchFamily="2" charset="-122"/>
              <a:ea typeface="黑体" pitchFamily="2" charset="-122"/>
            </a:endParaRPr>
          </a:p>
        </p:txBody>
      </p:sp>
      <p:grpSp>
        <p:nvGrpSpPr>
          <p:cNvPr id="2" name="Group 8"/>
          <p:cNvGrpSpPr>
            <a:grpSpLocks/>
          </p:cNvGrpSpPr>
          <p:nvPr/>
        </p:nvGrpSpPr>
        <p:grpSpPr bwMode="auto">
          <a:xfrm>
            <a:off x="912813" y="2503488"/>
            <a:ext cx="8026400" cy="3063875"/>
            <a:chOff x="704" y="1577"/>
            <a:chExt cx="5056" cy="1923"/>
          </a:xfrm>
        </p:grpSpPr>
        <p:sp>
          <p:nvSpPr>
            <p:cNvPr id="27653" name="Rectangle 9"/>
            <p:cNvSpPr>
              <a:spLocks noChangeArrowheads="1"/>
            </p:cNvSpPr>
            <p:nvPr/>
          </p:nvSpPr>
          <p:spPr bwMode="auto">
            <a:xfrm>
              <a:off x="704" y="1577"/>
              <a:ext cx="5056" cy="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buClrTx/>
                <a:buFontTx/>
                <a:buNone/>
              </a:pPr>
              <a:r>
                <a:rPr lang="zh-CN" altLang="en-US">
                  <a:solidFill>
                    <a:srgbClr val="000080"/>
                  </a:solidFill>
                  <a:latin typeface="黑体" pitchFamily="2" charset="-122"/>
                  <a:ea typeface="黑体" pitchFamily="2" charset="-122"/>
                </a:rPr>
                <a:t>系列机的</a:t>
              </a:r>
              <a:r>
                <a:rPr lang="zh-CN" altLang="en-US">
                  <a:solidFill>
                    <a:srgbClr val="FF0000"/>
                  </a:solidFill>
                  <a:latin typeface="黑体" pitchFamily="2" charset="-122"/>
                  <a:ea typeface="黑体" pitchFamily="2" charset="-122"/>
                </a:rPr>
                <a:t>软件兼容</a:t>
              </a:r>
              <a:r>
                <a:rPr lang="zh-CN" altLang="en-US">
                  <a:solidFill>
                    <a:srgbClr val="000080"/>
                  </a:solidFill>
                  <a:latin typeface="黑体" pitchFamily="2" charset="-122"/>
                  <a:ea typeface="黑体" pitchFamily="2" charset="-122"/>
                </a:rPr>
                <a:t>分为：</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向上兼容</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向下兼容</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向前兼容</a:t>
              </a:r>
            </a:p>
            <a:p>
              <a:pPr algn="just" eaLnBrk="0" hangingPunct="0">
                <a:lnSpc>
                  <a:spcPct val="120000"/>
                </a:lnSpc>
                <a:spcBef>
                  <a:spcPct val="0"/>
                </a:spcBef>
                <a:buClrTx/>
                <a:buFontTx/>
                <a:buNone/>
              </a:pPr>
              <a:r>
                <a:rPr lang="zh-CN" altLang="en-US">
                  <a:solidFill>
                    <a:srgbClr val="000080"/>
                  </a:solidFill>
                  <a:latin typeface="黑体" pitchFamily="2" charset="-122"/>
                  <a:ea typeface="黑体" pitchFamily="2" charset="-122"/>
                </a:rPr>
                <a:t>向后兼容</a:t>
              </a:r>
            </a:p>
            <a:p>
              <a:pPr eaLnBrk="0" hangingPunct="0">
                <a:lnSpc>
                  <a:spcPct val="160000"/>
                </a:lnSpc>
                <a:spcBef>
                  <a:spcPct val="0"/>
                </a:spcBef>
                <a:buClrTx/>
                <a:buFontTx/>
                <a:buNone/>
              </a:pPr>
              <a:endParaRPr lang="zh-CN" altLang="en-US" b="0">
                <a:solidFill>
                  <a:schemeClr val="tx1"/>
                </a:solidFill>
                <a:latin typeface="黑体" pitchFamily="2" charset="-122"/>
                <a:ea typeface="黑体" pitchFamily="2" charset="-122"/>
              </a:endParaRPr>
            </a:p>
          </p:txBody>
        </p:sp>
        <p:graphicFrame>
          <p:nvGraphicFramePr>
            <p:cNvPr id="27654" name="Object 10"/>
            <p:cNvGraphicFramePr>
              <a:graphicFrameLocks noChangeAspect="1"/>
            </p:cNvGraphicFramePr>
            <p:nvPr/>
          </p:nvGraphicFramePr>
          <p:xfrm>
            <a:off x="2684" y="1577"/>
            <a:ext cx="2850" cy="1923"/>
          </p:xfrm>
          <a:graphic>
            <a:graphicData uri="http://schemas.openxmlformats.org/presentationml/2006/ole">
              <mc:AlternateContent xmlns:mc="http://schemas.openxmlformats.org/markup-compatibility/2006">
                <mc:Choice xmlns:v="urn:schemas-microsoft-com:vml" Requires="v">
                  <p:oleObj spid="_x0000_s27672" name="VISIO" r:id="rId3" imgW="2222500" imgH="1498600" progId="Visio.Drawing.6">
                    <p:embed/>
                  </p:oleObj>
                </mc:Choice>
                <mc:Fallback>
                  <p:oleObj name="VISIO" r:id="rId3" imgW="2222500" imgH="1498600" progId="Visio.Drawing.6">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4" y="1577"/>
                          <a:ext cx="2850" cy="1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457200" y="558800"/>
            <a:ext cx="86868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1.</a:t>
            </a:r>
            <a:r>
              <a:rPr lang="en-US" altLang="zh-CN">
                <a:solidFill>
                  <a:srgbClr val="800000"/>
                </a:solidFill>
                <a:latin typeface="黑体" pitchFamily="2" charset="-122"/>
                <a:ea typeface="黑体" pitchFamily="2" charset="-122"/>
              </a:rPr>
              <a:t>2.4 </a:t>
            </a:r>
            <a:r>
              <a:rPr lang="zh-CN" altLang="en-US">
                <a:solidFill>
                  <a:srgbClr val="800000"/>
                </a:solidFill>
                <a:latin typeface="黑体" pitchFamily="2" charset="-122"/>
                <a:ea typeface="黑体" pitchFamily="2" charset="-122"/>
              </a:rPr>
              <a:t>系列机和软件兼容  </a:t>
            </a:r>
          </a:p>
        </p:txBody>
      </p:sp>
      <p:graphicFrame>
        <p:nvGraphicFramePr>
          <p:cNvPr id="28675" name="Object 7"/>
          <p:cNvGraphicFramePr>
            <a:graphicFrameLocks noChangeAspect="1"/>
          </p:cNvGraphicFramePr>
          <p:nvPr>
            <p:extLst>
              <p:ext uri="{D42A27DB-BD31-4B8C-83A1-F6EECF244321}">
                <p14:modId xmlns:p14="http://schemas.microsoft.com/office/powerpoint/2010/main" val="1327453388"/>
              </p:ext>
            </p:extLst>
          </p:nvPr>
        </p:nvGraphicFramePr>
        <p:xfrm>
          <a:off x="1955800" y="4084638"/>
          <a:ext cx="4799013" cy="2478087"/>
        </p:xfrm>
        <a:graphic>
          <a:graphicData uri="http://schemas.openxmlformats.org/presentationml/2006/ole">
            <mc:AlternateContent xmlns:mc="http://schemas.openxmlformats.org/markup-compatibility/2006">
              <mc:Choice xmlns:v="urn:schemas-microsoft-com:vml" Requires="v">
                <p:oleObj spid="_x0000_s28694" name="VISIO" r:id="rId3" imgW="2222500" imgH="1498600" progId="Visio.Drawing.6">
                  <p:embed/>
                </p:oleObj>
              </mc:Choice>
              <mc:Fallback>
                <p:oleObj name="VISIO" r:id="rId3" imgW="2222500" imgH="1498600" progId="Visio.Drawing.6">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4084638"/>
                        <a:ext cx="4799013" cy="2478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6" name="Rectangle 9"/>
          <p:cNvSpPr>
            <a:spLocks noChangeArrowheads="1"/>
          </p:cNvSpPr>
          <p:nvPr/>
        </p:nvSpPr>
        <p:spPr bwMode="auto">
          <a:xfrm>
            <a:off x="660400" y="1171575"/>
            <a:ext cx="8128000"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向上(下)兼容指的是按某档次机器编制的程序，不加修改就能运行在比它更高(低)档的机器上；</a:t>
            </a:r>
          </a:p>
          <a:p>
            <a:pPr algn="just" eaLnBrk="0" hangingPunct="0">
              <a:lnSpc>
                <a:spcPct val="10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向后(前)兼容是指按某个时期投入市场的某种型号机器编制的程序，不加修改就能运行在它之后(前)投入市场的机器上。</a:t>
            </a:r>
          </a:p>
          <a:p>
            <a:pPr eaLnBrk="0" hangingPunct="0">
              <a:lnSpc>
                <a:spcPct val="10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对系列机软件</a:t>
            </a:r>
            <a:r>
              <a:rPr lang="zh-CN" altLang="en-US" dirty="0">
                <a:solidFill>
                  <a:srgbClr val="FF0000"/>
                </a:solidFill>
                <a:latin typeface="黑体" pitchFamily="2" charset="-122"/>
                <a:ea typeface="黑体" pitchFamily="2" charset="-122"/>
              </a:rPr>
              <a:t>必须保证向后兼容</a:t>
            </a:r>
            <a:r>
              <a:rPr lang="en-US" altLang="zh-CN" dirty="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力争做到向上兼容。</a:t>
            </a:r>
            <a:r>
              <a:rPr lang="zh-CN" altLang="en-US" dirty="0">
                <a:solidFill>
                  <a:srgbClr val="000080"/>
                </a:solidFill>
                <a:latin typeface="黑体" pitchFamily="2" charset="-122"/>
                <a:ea typeface="黑体" pitchFamily="2" charset="-122"/>
              </a:rPr>
              <a:t>但对向下和向前兼容可以不作要求。</a:t>
            </a:r>
            <a:r>
              <a:rPr lang="zh-CN" altLang="en-US" dirty="0">
                <a:solidFill>
                  <a:schemeClr val="tx1"/>
                </a:solidFill>
                <a:latin typeface="黑体" pitchFamily="2" charset="-122"/>
                <a:ea typeface="黑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a:solidFill>
                <a:srgbClr val="800000"/>
              </a:solidFill>
              <a:latin typeface="黑体" pitchFamily="2" charset="-122"/>
              <a:ea typeface="黑体" pitchFamily="2" charset="-122"/>
            </a:endParaRPr>
          </a:p>
        </p:txBody>
      </p:sp>
      <p:sp>
        <p:nvSpPr>
          <p:cNvPr id="29699" name="Rectangle 3"/>
          <p:cNvSpPr>
            <a:spLocks noChangeArrowheads="1"/>
          </p:cNvSpPr>
          <p:nvPr/>
        </p:nvSpPr>
        <p:spPr bwMode="auto">
          <a:xfrm>
            <a:off x="261938" y="1093788"/>
            <a:ext cx="8882062"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zh-CN" altLang="en-US">
                <a:solidFill>
                  <a:srgbClr val="800000"/>
                </a:solidFill>
                <a:latin typeface="黑体" pitchFamily="2" charset="-122"/>
                <a:ea typeface="黑体" pitchFamily="2" charset="-122"/>
              </a:rPr>
              <a:t>  </a:t>
            </a:r>
            <a:r>
              <a:rPr lang="en-US" altLang="zh-CN">
                <a:solidFill>
                  <a:srgbClr val="800000"/>
                </a:solidFill>
                <a:latin typeface="黑体" pitchFamily="2" charset="-122"/>
                <a:ea typeface="黑体" pitchFamily="2" charset="-122"/>
              </a:rPr>
              <a:t>1</a:t>
            </a:r>
            <a:r>
              <a:rPr lang="zh-CN" altLang="en-US">
                <a:solidFill>
                  <a:srgbClr val="800000"/>
                </a:solidFill>
                <a:latin typeface="黑体" pitchFamily="2" charset="-122"/>
                <a:ea typeface="黑体" pitchFamily="2" charset="-122"/>
              </a:rPr>
              <a:t>.</a:t>
            </a:r>
            <a:r>
              <a:rPr lang="en-US" altLang="zh-CN">
                <a:solidFill>
                  <a:srgbClr val="800000"/>
                </a:solidFill>
                <a:latin typeface="黑体" pitchFamily="2" charset="-122"/>
                <a:ea typeface="黑体" pitchFamily="2" charset="-122"/>
              </a:rPr>
              <a:t>3.1 </a:t>
            </a:r>
            <a:r>
              <a:rPr lang="zh-CN" altLang="en-US">
                <a:solidFill>
                  <a:srgbClr val="800000"/>
                </a:solidFill>
                <a:latin typeface="黑体" pitchFamily="2" charset="-122"/>
                <a:ea typeface="黑体" pitchFamily="2" charset="-122"/>
              </a:rPr>
              <a:t>计算机总线 </a:t>
            </a:r>
          </a:p>
        </p:txBody>
      </p:sp>
      <p:sp>
        <p:nvSpPr>
          <p:cNvPr id="564248" name="Rectangle 24"/>
          <p:cNvSpPr>
            <a:spLocks noChangeArrowheads="1"/>
          </p:cNvSpPr>
          <p:nvPr/>
        </p:nvSpPr>
        <p:spPr bwMode="auto">
          <a:xfrm>
            <a:off x="946150" y="3533775"/>
            <a:ext cx="7472363" cy="855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0" indent="-1143000" algn="just">
              <a:lnSpc>
                <a:spcPct val="110000"/>
              </a:lnSpc>
              <a:spcBef>
                <a:spcPct val="0"/>
              </a:spcBef>
              <a:buClrTx/>
              <a:buFontTx/>
              <a:buNone/>
            </a:pPr>
            <a:r>
              <a:rPr lang="zh-CN" altLang="en-US" dirty="0">
                <a:solidFill>
                  <a:srgbClr val="FF0000"/>
                </a:solidFill>
                <a:latin typeface="黑体" pitchFamily="2" charset="-122"/>
                <a:ea typeface="黑体" pitchFamily="2" charset="-122"/>
              </a:rPr>
              <a:t>总线</a:t>
            </a:r>
            <a:r>
              <a:rPr lang="zh-CN" altLang="en-US" dirty="0">
                <a:solidFill>
                  <a:srgbClr val="000080"/>
                </a:solidFill>
                <a:latin typeface="黑体" pitchFamily="2" charset="-122"/>
                <a:ea typeface="黑体" pitchFamily="2" charset="-122"/>
              </a:rPr>
              <a:t>——能为系统中多个部件分时共享的一组信息传输线及相关逻辑。</a:t>
            </a:r>
            <a:endParaRPr lang="zh-CN" altLang="en-US" b="0" dirty="0">
              <a:solidFill>
                <a:schemeClr val="tx1"/>
              </a:solidFill>
              <a:latin typeface="黑体" pitchFamily="2" charset="-122"/>
              <a:ea typeface="黑体" pitchFamily="2" charset="-122"/>
            </a:endParaRPr>
          </a:p>
        </p:txBody>
      </p:sp>
      <p:sp>
        <p:nvSpPr>
          <p:cNvPr id="564249" name="Rectangle 25"/>
          <p:cNvSpPr>
            <a:spLocks noChangeArrowheads="1"/>
          </p:cNvSpPr>
          <p:nvPr/>
        </p:nvSpPr>
        <p:spPr bwMode="auto">
          <a:xfrm>
            <a:off x="655638" y="4511675"/>
            <a:ext cx="824547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143000" indent="-876300" algn="just">
              <a:lnSpc>
                <a:spcPct val="150000"/>
              </a:lnSpc>
              <a:spcBef>
                <a:spcPct val="0"/>
              </a:spcBef>
              <a:buClrTx/>
              <a:buFontTx/>
              <a:buNone/>
            </a:pPr>
            <a:r>
              <a:rPr lang="zh-CN" altLang="en-US" dirty="0">
                <a:solidFill>
                  <a:srgbClr val="FF0000"/>
                </a:solidFill>
                <a:latin typeface="黑体" pitchFamily="2" charset="-122"/>
                <a:ea typeface="黑体" pitchFamily="2" charset="-122"/>
              </a:rPr>
              <a:t>总线的主要特征：分时、共享</a:t>
            </a:r>
            <a:r>
              <a:rPr lang="zh-CN" altLang="en-US" i="1" dirty="0">
                <a:solidFill>
                  <a:srgbClr val="FF0000"/>
                </a:solidFill>
                <a:latin typeface="黑体" pitchFamily="2" charset="-122"/>
                <a:ea typeface="黑体" pitchFamily="2" charset="-122"/>
              </a:rPr>
              <a:t>。</a:t>
            </a:r>
          </a:p>
          <a:p>
            <a:pPr marL="1143000" indent="-876300" algn="just"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分时：某一时刻总线只允许有一个部件向总线发送数据，但允许同一时刻有多个部件接收来自总线的信息。 </a:t>
            </a:r>
          </a:p>
        </p:txBody>
      </p:sp>
      <p:sp>
        <p:nvSpPr>
          <p:cNvPr id="29702" name="Rectangle 9"/>
          <p:cNvSpPr>
            <a:spLocks noChangeArrowheads="1"/>
          </p:cNvSpPr>
          <p:nvPr/>
        </p:nvSpPr>
        <p:spPr bwMode="auto">
          <a:xfrm>
            <a:off x="688975" y="1752600"/>
            <a:ext cx="8128000"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spcAft>
                <a:spcPct val="50000"/>
              </a:spcAft>
              <a:buClrTx/>
              <a:buFontTx/>
              <a:buNone/>
            </a:pPr>
            <a:r>
              <a:rPr lang="zh-CN" altLang="en-US" dirty="0">
                <a:solidFill>
                  <a:srgbClr val="000080"/>
                </a:solidFill>
                <a:latin typeface="黑体" pitchFamily="2" charset="-122"/>
                <a:ea typeface="黑体" pitchFamily="2" charset="-122"/>
              </a:rPr>
              <a:t>    计算机的操作基本上可归结为信息传送</a:t>
            </a:r>
            <a:r>
              <a:rPr lang="zh-CN" altLang="en-US" dirty="0" smtClean="0">
                <a:solidFill>
                  <a:srgbClr val="000080"/>
                </a:solidFill>
                <a:latin typeface="黑体" pitchFamily="2" charset="-122"/>
                <a:ea typeface="黑体" pitchFamily="2" charset="-122"/>
              </a:rPr>
              <a:t>。所以</a:t>
            </a:r>
            <a:r>
              <a:rPr lang="zh-CN" altLang="en-US" dirty="0">
                <a:solidFill>
                  <a:srgbClr val="000080"/>
                </a:solidFill>
                <a:latin typeface="黑体" pitchFamily="2" charset="-122"/>
                <a:ea typeface="黑体" pitchFamily="2" charset="-122"/>
              </a:rPr>
              <a:t>，硬件逻辑结构的关键在于如何实现数据信息的传送，即数据通路结构。 </a:t>
            </a:r>
            <a:endParaRPr lang="zh-CN" altLang="en-US" dirty="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4248"/>
                                        </p:tgtEl>
                                        <p:attrNameLst>
                                          <p:attrName>style.visibility</p:attrName>
                                        </p:attrNameLst>
                                      </p:cBhvr>
                                      <p:to>
                                        <p:strVal val="visible"/>
                                      </p:to>
                                    </p:set>
                                    <p:animEffect transition="in" filter="wipe(up)">
                                      <p:cBhvr>
                                        <p:cTn id="7" dur="500"/>
                                        <p:tgtEl>
                                          <p:spTgt spid="5642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4249"/>
                                        </p:tgtEl>
                                        <p:attrNameLst>
                                          <p:attrName>style.visibility</p:attrName>
                                        </p:attrNameLst>
                                      </p:cBhvr>
                                      <p:to>
                                        <p:strVal val="visible"/>
                                      </p:to>
                                    </p:set>
                                    <p:animEffect transition="in" filter="wipe(up)">
                                      <p:cBhvr>
                                        <p:cTn id="12" dur="500"/>
                                        <p:tgtEl>
                                          <p:spTgt spid="564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8" grpId="0" autoUpdateAnimBg="0"/>
      <p:bldP spid="56424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a:solidFill>
                <a:srgbClr val="800000"/>
              </a:solidFill>
              <a:latin typeface="黑体" pitchFamily="2" charset="-122"/>
              <a:ea typeface="黑体" pitchFamily="2" charset="-122"/>
            </a:endParaRPr>
          </a:p>
        </p:txBody>
      </p:sp>
      <p:sp>
        <p:nvSpPr>
          <p:cNvPr id="30723" name="Rectangle 3"/>
          <p:cNvSpPr>
            <a:spLocks noChangeArrowheads="1"/>
          </p:cNvSpPr>
          <p:nvPr/>
        </p:nvSpPr>
        <p:spPr bwMode="auto">
          <a:xfrm>
            <a:off x="596900" y="1209675"/>
            <a:ext cx="85471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en-US" altLang="zh-CN">
                <a:solidFill>
                  <a:srgbClr val="800000"/>
                </a:solidFill>
                <a:latin typeface="黑体" pitchFamily="2" charset="-122"/>
                <a:ea typeface="黑体" pitchFamily="2" charset="-122"/>
              </a:rPr>
              <a:t>1</a:t>
            </a:r>
            <a:r>
              <a:rPr lang="zh-CN" altLang="en-US">
                <a:solidFill>
                  <a:srgbClr val="800000"/>
                </a:solidFill>
                <a:latin typeface="黑体" pitchFamily="2" charset="-122"/>
                <a:ea typeface="黑体" pitchFamily="2" charset="-122"/>
              </a:rPr>
              <a:t>.</a:t>
            </a:r>
            <a:r>
              <a:rPr lang="en-US" altLang="zh-CN">
                <a:solidFill>
                  <a:srgbClr val="800000"/>
                </a:solidFill>
                <a:latin typeface="黑体" pitchFamily="2" charset="-122"/>
                <a:ea typeface="黑体" pitchFamily="2" charset="-122"/>
              </a:rPr>
              <a:t>3.2 </a:t>
            </a:r>
            <a:r>
              <a:rPr lang="zh-CN" altLang="en-US">
                <a:solidFill>
                  <a:srgbClr val="800000"/>
                </a:solidFill>
                <a:latin typeface="黑体" pitchFamily="2" charset="-122"/>
                <a:ea typeface="黑体" pitchFamily="2" charset="-122"/>
              </a:rPr>
              <a:t>以总线为基础的典型系统结构（早期） </a:t>
            </a:r>
          </a:p>
        </p:txBody>
      </p:sp>
      <p:pic>
        <p:nvPicPr>
          <p:cNvPr id="30724"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25" y="1689100"/>
            <a:ext cx="7235825"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
        <p:nvSpPr>
          <p:cNvPr id="30725" name="Rectangle 9"/>
          <p:cNvSpPr>
            <a:spLocks noChangeArrowheads="1"/>
          </p:cNvSpPr>
          <p:nvPr/>
        </p:nvSpPr>
        <p:spPr bwMode="auto">
          <a:xfrm>
            <a:off x="0" y="377031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80000"/>
              </a:lnSpc>
              <a:spcBef>
                <a:spcPct val="0"/>
              </a:spcBef>
              <a:spcAft>
                <a:spcPct val="50000"/>
              </a:spcAft>
              <a:buClrTx/>
              <a:buFontTx/>
              <a:buNone/>
            </a:pPr>
            <a:r>
              <a:rPr lang="zh-CN" altLang="en-US">
                <a:solidFill>
                  <a:srgbClr val="000080"/>
                </a:solidFill>
                <a:latin typeface="黑体" pitchFamily="2" charset="-122"/>
                <a:ea typeface="黑体" pitchFamily="2" charset="-122"/>
              </a:rPr>
              <a:t>    系统总线可以细分为：</a:t>
            </a:r>
          </a:p>
          <a:p>
            <a:pPr algn="just">
              <a:lnSpc>
                <a:spcPct val="80000"/>
              </a:lnSpc>
              <a:spcBef>
                <a:spcPct val="0"/>
              </a:spcBef>
              <a:spcAft>
                <a:spcPct val="50000"/>
              </a:spcAft>
              <a:buClrTx/>
              <a:buFontTx/>
              <a:buNone/>
            </a:pPr>
            <a:r>
              <a:rPr lang="zh-CN" altLang="en-US">
                <a:solidFill>
                  <a:srgbClr val="000080"/>
                </a:solidFill>
                <a:latin typeface="黑体" pitchFamily="2" charset="-122"/>
                <a:ea typeface="黑体" pitchFamily="2" charset="-122"/>
              </a:rPr>
              <a:t>    地址总线：用于传输地址信息；</a:t>
            </a:r>
          </a:p>
          <a:p>
            <a:pPr algn="just">
              <a:lnSpc>
                <a:spcPct val="80000"/>
              </a:lnSpc>
              <a:spcBef>
                <a:spcPct val="0"/>
              </a:spcBef>
              <a:spcAft>
                <a:spcPct val="50000"/>
              </a:spcAft>
              <a:buClrTx/>
              <a:buFontTx/>
              <a:buNone/>
            </a:pPr>
            <a:r>
              <a:rPr lang="zh-CN" altLang="en-US">
                <a:solidFill>
                  <a:srgbClr val="000080"/>
                </a:solidFill>
                <a:latin typeface="黑体" pitchFamily="2" charset="-122"/>
                <a:ea typeface="黑体" pitchFamily="2" charset="-122"/>
              </a:rPr>
              <a:t>    数据总线：双向的多根信号线，用于传输数据信息；</a:t>
            </a:r>
          </a:p>
          <a:p>
            <a:pPr algn="just">
              <a:lnSpc>
                <a:spcPct val="80000"/>
              </a:lnSpc>
              <a:spcBef>
                <a:spcPct val="0"/>
              </a:spcBef>
              <a:spcAft>
                <a:spcPct val="50000"/>
              </a:spcAft>
              <a:buClrTx/>
              <a:buFontTx/>
              <a:buNone/>
            </a:pPr>
            <a:r>
              <a:rPr lang="zh-CN" altLang="en-US">
                <a:solidFill>
                  <a:srgbClr val="000080"/>
                </a:solidFill>
                <a:latin typeface="黑体" pitchFamily="2" charset="-122"/>
                <a:ea typeface="黑体" pitchFamily="2" charset="-122"/>
              </a:rPr>
              <a:t>    控制总线：传输控制信息，包括</a:t>
            </a:r>
            <a:r>
              <a:rPr lang="en-US" altLang="zh-CN">
                <a:solidFill>
                  <a:srgbClr val="000080"/>
                </a:solidFill>
                <a:latin typeface="黑体" pitchFamily="2" charset="-122"/>
                <a:ea typeface="黑体" pitchFamily="2" charset="-122"/>
              </a:rPr>
              <a:t>CPU</a:t>
            </a:r>
            <a:r>
              <a:rPr lang="zh-CN" altLang="en-US">
                <a:solidFill>
                  <a:srgbClr val="000080"/>
                </a:solidFill>
                <a:latin typeface="黑体" pitchFamily="2" charset="-122"/>
                <a:ea typeface="黑体" pitchFamily="2" charset="-122"/>
              </a:rPr>
              <a:t>送出的控制命令 </a:t>
            </a:r>
          </a:p>
          <a:p>
            <a:pPr algn="just">
              <a:lnSpc>
                <a:spcPct val="80000"/>
              </a:lnSpc>
              <a:spcBef>
                <a:spcPct val="0"/>
              </a:spcBef>
              <a:spcAft>
                <a:spcPct val="50000"/>
              </a:spcAft>
              <a:buClrTx/>
              <a:buFontTx/>
              <a:buNone/>
            </a:pPr>
            <a:r>
              <a:rPr lang="zh-CN" altLang="en-US">
                <a:solidFill>
                  <a:srgbClr val="000080"/>
                </a:solidFill>
                <a:latin typeface="黑体" pitchFamily="2" charset="-122"/>
                <a:ea typeface="黑体" pitchFamily="2" charset="-122"/>
              </a:rPr>
              <a:t>             和主存（或外设）返回</a:t>
            </a:r>
            <a:r>
              <a:rPr lang="en-US" altLang="zh-CN">
                <a:solidFill>
                  <a:srgbClr val="000080"/>
                </a:solidFill>
                <a:latin typeface="黑体" pitchFamily="2" charset="-122"/>
                <a:ea typeface="黑体" pitchFamily="2" charset="-122"/>
              </a:rPr>
              <a:t>CPU</a:t>
            </a:r>
            <a:r>
              <a:rPr lang="zh-CN" altLang="en-US">
                <a:solidFill>
                  <a:srgbClr val="000080"/>
                </a:solidFill>
                <a:latin typeface="黑体" pitchFamily="2" charset="-122"/>
                <a:ea typeface="黑体" pitchFamily="2" charset="-122"/>
              </a:rPr>
              <a:t>的反馈信号。 </a:t>
            </a:r>
            <a:endParaRPr lang="zh-CN" altLang="en-US">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ChangeArrowheads="1"/>
          </p:cNvSpPr>
          <p:nvPr/>
        </p:nvSpPr>
        <p:spPr bwMode="auto">
          <a:xfrm>
            <a:off x="596900" y="992188"/>
            <a:ext cx="85471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en-US" altLang="zh-CN">
                <a:solidFill>
                  <a:srgbClr val="800000"/>
                </a:solidFill>
                <a:latin typeface="黑体" pitchFamily="2" charset="-122"/>
                <a:ea typeface="黑体" pitchFamily="2" charset="-122"/>
              </a:rPr>
              <a:t>1.3.3</a:t>
            </a:r>
            <a:r>
              <a:rPr lang="zh-CN" altLang="en-US">
                <a:solidFill>
                  <a:srgbClr val="800000"/>
                </a:solidFill>
                <a:latin typeface="黑体" pitchFamily="2" charset="-122"/>
                <a:ea typeface="黑体" pitchFamily="2" charset="-122"/>
              </a:rPr>
              <a:t>. 现代流行的多级总线结构</a:t>
            </a:r>
          </a:p>
        </p:txBody>
      </p:sp>
      <p:pic>
        <p:nvPicPr>
          <p:cNvPr id="31747" name="Picture 2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1489075"/>
            <a:ext cx="80772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a:t>
            </a:r>
            <a:r>
              <a:rPr lang="en-US" altLang="zh-CN" sz="2600">
                <a:solidFill>
                  <a:srgbClr val="800000"/>
                </a:solidFill>
                <a:latin typeface="黑体" pitchFamily="2" charset="-122"/>
                <a:ea typeface="黑体" pitchFamily="2" charset="-122"/>
              </a:rPr>
              <a:t>3  </a:t>
            </a:r>
            <a:r>
              <a:rPr lang="zh-CN" altLang="en-US" sz="2600">
                <a:solidFill>
                  <a:srgbClr val="800000"/>
                </a:solidFill>
                <a:latin typeface="黑体" pitchFamily="2" charset="-122"/>
                <a:ea typeface="黑体" pitchFamily="2" charset="-122"/>
              </a:rPr>
              <a:t>计算机硬件系统的组织</a:t>
            </a:r>
            <a:r>
              <a:rPr lang="zh-CN" altLang="en-US">
                <a:solidFill>
                  <a:srgbClr val="800000"/>
                </a:solidFill>
                <a:latin typeface="黑体" pitchFamily="2" charset="-122"/>
                <a:ea typeface="黑体" pitchFamily="2" charset="-122"/>
              </a:rPr>
              <a:t> </a:t>
            </a:r>
            <a:endParaRPr lang="en-US" altLang="zh-CN">
              <a:solidFill>
                <a:srgbClr val="80000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3"/>
          <p:cNvSpPr>
            <a:spLocks noChangeArrowheads="1"/>
          </p:cNvSpPr>
          <p:nvPr/>
        </p:nvSpPr>
        <p:spPr bwMode="auto">
          <a:xfrm>
            <a:off x="534988" y="301625"/>
            <a:ext cx="8331200"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20000"/>
              </a:lnSpc>
              <a:spcBef>
                <a:spcPct val="0"/>
              </a:spcBef>
              <a:buClrTx/>
              <a:buFontTx/>
              <a:buNone/>
            </a:pPr>
            <a:r>
              <a:rPr lang="zh-CN" altLang="en-US" dirty="0">
                <a:solidFill>
                  <a:srgbClr val="FF0000"/>
                </a:solidFill>
                <a:latin typeface="黑体" pitchFamily="2" charset="-122"/>
                <a:ea typeface="黑体" pitchFamily="2" charset="-122"/>
              </a:rPr>
              <a:t>例：</a:t>
            </a:r>
            <a:r>
              <a:rPr lang="zh-CN" altLang="en-US" dirty="0">
                <a:solidFill>
                  <a:srgbClr val="000080"/>
                </a:solidFill>
                <a:latin typeface="黑体" pitchFamily="2" charset="-122"/>
                <a:ea typeface="黑体" pitchFamily="2" charset="-122"/>
              </a:rPr>
              <a:t>奔腾</a:t>
            </a:r>
            <a:r>
              <a:rPr lang="en-US" altLang="zh-CN" dirty="0">
                <a:solidFill>
                  <a:srgbClr val="000080"/>
                </a:solidFill>
                <a:latin typeface="黑体" pitchFamily="2" charset="-122"/>
                <a:ea typeface="黑体" pitchFamily="2" charset="-122"/>
              </a:rPr>
              <a:t>4</a:t>
            </a:r>
            <a:r>
              <a:rPr lang="zh-CN" altLang="en-US" dirty="0">
                <a:solidFill>
                  <a:srgbClr val="000080"/>
                </a:solidFill>
                <a:latin typeface="黑体" pitchFamily="2" charset="-122"/>
                <a:ea typeface="黑体" pitchFamily="2" charset="-122"/>
              </a:rPr>
              <a:t>和</a:t>
            </a:r>
            <a:r>
              <a:rPr lang="en-US" altLang="zh-CN" dirty="0">
                <a:solidFill>
                  <a:srgbClr val="000080"/>
                </a:solidFill>
                <a:latin typeface="黑体" pitchFamily="2" charset="-122"/>
                <a:ea typeface="黑体" pitchFamily="2" charset="-122"/>
              </a:rPr>
              <a:t>Intel845</a:t>
            </a:r>
            <a:r>
              <a:rPr lang="zh-CN" altLang="en-US" dirty="0">
                <a:solidFill>
                  <a:srgbClr val="000080"/>
                </a:solidFill>
                <a:latin typeface="黑体" pitchFamily="2" charset="-122"/>
                <a:ea typeface="黑体" pitchFamily="2" charset="-122"/>
              </a:rPr>
              <a:t>芯片组的结构框图</a:t>
            </a:r>
          </a:p>
        </p:txBody>
      </p:sp>
      <p:pic>
        <p:nvPicPr>
          <p:cNvPr id="32771" name="Picture 7"/>
          <p:cNvPicPr>
            <a:picLocks noChangeAspect="1" noChangeArrowheads="1"/>
          </p:cNvPicPr>
          <p:nvPr/>
        </p:nvPicPr>
        <p:blipFill>
          <a:blip r:embed="rId2">
            <a:extLst>
              <a:ext uri="{28A0092B-C50C-407E-A947-70E740481C1C}">
                <a14:useLocalDpi xmlns:a14="http://schemas.microsoft.com/office/drawing/2010/main" val="0"/>
              </a:ext>
            </a:extLst>
          </a:blip>
          <a:srcRect t="2048" b="6017"/>
          <a:stretch>
            <a:fillRect/>
          </a:stretch>
        </p:blipFill>
        <p:spPr bwMode="auto">
          <a:xfrm>
            <a:off x="931863" y="817563"/>
            <a:ext cx="7327900" cy="570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ChangeArrowheads="1"/>
          </p:cNvSpPr>
          <p:nvPr/>
        </p:nvSpPr>
        <p:spPr bwMode="auto">
          <a:xfrm>
            <a:off x="596900" y="560388"/>
            <a:ext cx="8547100" cy="40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00000"/>
              </a:lnSpc>
              <a:spcBef>
                <a:spcPct val="0"/>
              </a:spcBef>
              <a:buClrTx/>
              <a:buFontTx/>
              <a:buNone/>
            </a:pPr>
            <a:r>
              <a:rPr lang="en-US" altLang="zh-CN">
                <a:solidFill>
                  <a:srgbClr val="800000"/>
                </a:solidFill>
                <a:latin typeface="黑体" pitchFamily="2" charset="-122"/>
                <a:ea typeface="黑体" pitchFamily="2" charset="-122"/>
              </a:rPr>
              <a:t>1.3.4.</a:t>
            </a:r>
            <a:r>
              <a:rPr lang="zh-CN" altLang="en-US">
                <a:solidFill>
                  <a:srgbClr val="800000"/>
                </a:solidFill>
                <a:latin typeface="黑体" pitchFamily="2" charset="-122"/>
                <a:ea typeface="黑体" pitchFamily="2" charset="-122"/>
              </a:rPr>
              <a:t>以通道为基础的结构（大、中型机的典型结构）  </a:t>
            </a:r>
          </a:p>
        </p:txBody>
      </p:sp>
      <p:grpSp>
        <p:nvGrpSpPr>
          <p:cNvPr id="33795" name="Group 42"/>
          <p:cNvGrpSpPr>
            <a:grpSpLocks/>
          </p:cNvGrpSpPr>
          <p:nvPr/>
        </p:nvGrpSpPr>
        <p:grpSpPr bwMode="auto">
          <a:xfrm>
            <a:off x="1352550" y="1822450"/>
            <a:ext cx="6773863" cy="3336925"/>
            <a:chOff x="811" y="1056"/>
            <a:chExt cx="4267" cy="2128"/>
          </a:xfrm>
        </p:grpSpPr>
        <p:sp>
          <p:nvSpPr>
            <p:cNvPr id="33798" name="Rectangle 43"/>
            <p:cNvSpPr>
              <a:spLocks noChangeArrowheads="1"/>
            </p:cNvSpPr>
            <p:nvPr/>
          </p:nvSpPr>
          <p:spPr bwMode="auto">
            <a:xfrm>
              <a:off x="3371" y="1121"/>
              <a:ext cx="1707"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799" name="Text Box 44"/>
            <p:cNvSpPr txBox="1">
              <a:spLocks noChangeArrowheads="1"/>
            </p:cNvSpPr>
            <p:nvPr/>
          </p:nvSpPr>
          <p:spPr bwMode="auto">
            <a:xfrm>
              <a:off x="3933"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第四级</a:t>
              </a:r>
            </a:p>
          </p:txBody>
        </p:sp>
        <p:sp>
          <p:nvSpPr>
            <p:cNvPr id="33800" name="Rectangle 45"/>
            <p:cNvSpPr>
              <a:spLocks noChangeArrowheads="1"/>
            </p:cNvSpPr>
            <p:nvPr/>
          </p:nvSpPr>
          <p:spPr bwMode="auto">
            <a:xfrm>
              <a:off x="2518" y="1121"/>
              <a:ext cx="853"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1" name="Rectangle 46"/>
            <p:cNvSpPr>
              <a:spLocks noChangeArrowheads="1"/>
            </p:cNvSpPr>
            <p:nvPr/>
          </p:nvSpPr>
          <p:spPr bwMode="auto">
            <a:xfrm>
              <a:off x="1746" y="1121"/>
              <a:ext cx="772"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2" name="Text Box 47"/>
            <p:cNvSpPr txBox="1">
              <a:spLocks noChangeArrowheads="1"/>
            </p:cNvSpPr>
            <p:nvPr/>
          </p:nvSpPr>
          <p:spPr bwMode="auto">
            <a:xfrm>
              <a:off x="1860"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第二级</a:t>
              </a:r>
            </a:p>
          </p:txBody>
        </p:sp>
        <p:sp>
          <p:nvSpPr>
            <p:cNvPr id="33803" name="Rectangle 48"/>
            <p:cNvSpPr>
              <a:spLocks noChangeArrowheads="1"/>
            </p:cNvSpPr>
            <p:nvPr/>
          </p:nvSpPr>
          <p:spPr bwMode="auto">
            <a:xfrm>
              <a:off x="811" y="1121"/>
              <a:ext cx="935" cy="2054"/>
            </a:xfrm>
            <a:prstGeom prst="rect">
              <a:avLst/>
            </a:prstGeom>
            <a:solidFill>
              <a:srgbClr val="FFFFFF"/>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4" name="Rectangle 49"/>
            <p:cNvSpPr>
              <a:spLocks noChangeArrowheads="1"/>
            </p:cNvSpPr>
            <p:nvPr/>
          </p:nvSpPr>
          <p:spPr bwMode="auto">
            <a:xfrm>
              <a:off x="892" y="1350"/>
              <a:ext cx="772" cy="1597"/>
            </a:xfrm>
            <a:prstGeom prst="rect">
              <a:avLst/>
            </a:prstGeom>
            <a:solidFill>
              <a:srgbClr val="CCFFCC"/>
            </a:solidFill>
            <a:ln w="12700">
              <a:solidFill>
                <a:srgbClr val="7A48C4"/>
              </a:solidFill>
              <a:prstDash val="dash"/>
              <a:miter lim="800000"/>
              <a:headEnd type="none" w="sm" len="sm"/>
              <a:tailEnd type="none" w="sm" len="sm"/>
            </a:ln>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33805" name="Text Box 50"/>
            <p:cNvSpPr txBox="1">
              <a:spLocks noChangeArrowheads="1"/>
            </p:cNvSpPr>
            <p:nvPr/>
          </p:nvSpPr>
          <p:spPr bwMode="auto">
            <a:xfrm>
              <a:off x="1015" y="2452"/>
              <a:ext cx="510" cy="300"/>
            </a:xfrm>
            <a:prstGeom prst="rect">
              <a:avLst/>
            </a:prstGeom>
            <a:noFill/>
            <a:ln w="12700" cap="sq">
              <a:solidFill>
                <a:srgbClr val="99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主存</a:t>
              </a:r>
            </a:p>
          </p:txBody>
        </p:sp>
        <p:sp>
          <p:nvSpPr>
            <p:cNvPr id="33806" name="Text Box 51"/>
            <p:cNvSpPr txBox="1">
              <a:spLocks noChangeArrowheads="1"/>
            </p:cNvSpPr>
            <p:nvPr/>
          </p:nvSpPr>
          <p:spPr bwMode="auto">
            <a:xfrm>
              <a:off x="1067" y="1538"/>
              <a:ext cx="415" cy="300"/>
            </a:xfrm>
            <a:prstGeom prst="rect">
              <a:avLst/>
            </a:prstGeom>
            <a:noFill/>
            <a:ln w="12700" cap="sq">
              <a:solidFill>
                <a:srgbClr val="99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en-US" altLang="zh-CN">
                  <a:solidFill>
                    <a:schemeClr val="tx1"/>
                  </a:solidFill>
                  <a:latin typeface="黑体" pitchFamily="2" charset="-122"/>
                  <a:ea typeface="黑体" pitchFamily="2" charset="-122"/>
                </a:rPr>
                <a:t>CPU</a:t>
              </a:r>
            </a:p>
          </p:txBody>
        </p:sp>
        <p:sp>
          <p:nvSpPr>
            <p:cNvPr id="33807" name="Text Box 52"/>
            <p:cNvSpPr txBox="1">
              <a:spLocks noChangeArrowheads="1"/>
            </p:cNvSpPr>
            <p:nvPr/>
          </p:nvSpPr>
          <p:spPr bwMode="auto">
            <a:xfrm>
              <a:off x="1829" y="1509"/>
              <a:ext cx="510" cy="299"/>
            </a:xfrm>
            <a:prstGeom prst="rect">
              <a:avLst/>
            </a:prstGeom>
            <a:solidFill>
              <a:srgbClr val="66FF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rgbClr val="000066"/>
                  </a:solidFill>
                  <a:latin typeface="黑体" pitchFamily="2" charset="-122"/>
                  <a:ea typeface="黑体" pitchFamily="2" charset="-122"/>
                </a:rPr>
                <a:t>通道</a:t>
              </a:r>
            </a:p>
          </p:txBody>
        </p:sp>
        <p:sp>
          <p:nvSpPr>
            <p:cNvPr id="33808" name="Text Box 53"/>
            <p:cNvSpPr txBox="1">
              <a:spLocks noChangeArrowheads="1"/>
            </p:cNvSpPr>
            <p:nvPr/>
          </p:nvSpPr>
          <p:spPr bwMode="auto">
            <a:xfrm>
              <a:off x="1845" y="2452"/>
              <a:ext cx="510" cy="300"/>
            </a:xfrm>
            <a:prstGeom prst="rect">
              <a:avLst/>
            </a:prstGeom>
            <a:solidFill>
              <a:srgbClr val="66FF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rgbClr val="000066"/>
                  </a:solidFill>
                  <a:latin typeface="黑体" pitchFamily="2" charset="-122"/>
                  <a:ea typeface="黑体" pitchFamily="2" charset="-122"/>
                </a:rPr>
                <a:t>通道</a:t>
              </a:r>
            </a:p>
          </p:txBody>
        </p:sp>
        <p:sp>
          <p:nvSpPr>
            <p:cNvPr id="33809" name="Text Box 54"/>
            <p:cNvSpPr txBox="1">
              <a:spLocks noChangeArrowheads="1"/>
            </p:cNvSpPr>
            <p:nvPr/>
          </p:nvSpPr>
          <p:spPr bwMode="auto">
            <a:xfrm>
              <a:off x="2634" y="2171"/>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0" name="Text Box 55"/>
            <p:cNvSpPr txBox="1">
              <a:spLocks noChangeArrowheads="1"/>
            </p:cNvSpPr>
            <p:nvPr/>
          </p:nvSpPr>
          <p:spPr bwMode="auto">
            <a:xfrm>
              <a:off x="2634" y="2626"/>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1" name="Text Box 56"/>
            <p:cNvSpPr txBox="1">
              <a:spLocks noChangeArrowheads="1"/>
            </p:cNvSpPr>
            <p:nvPr/>
          </p:nvSpPr>
          <p:spPr bwMode="auto">
            <a:xfrm>
              <a:off x="2634" y="1677"/>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2" name="Text Box 57"/>
            <p:cNvSpPr txBox="1">
              <a:spLocks noChangeArrowheads="1"/>
            </p:cNvSpPr>
            <p:nvPr/>
          </p:nvSpPr>
          <p:spPr bwMode="auto">
            <a:xfrm>
              <a:off x="2634" y="1220"/>
              <a:ext cx="607" cy="417"/>
            </a:xfrm>
            <a:prstGeom prst="rect">
              <a:avLst/>
            </a:prstGeom>
            <a:solidFill>
              <a:srgbClr val="CCEC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spcBef>
                  <a:spcPct val="0"/>
                </a:spcBef>
                <a:buClrTx/>
                <a:buFontTx/>
                <a:buNone/>
              </a:pPr>
              <a:r>
                <a:rPr lang="zh-CN" altLang="en-US" sz="2000">
                  <a:solidFill>
                    <a:schemeClr val="tx1"/>
                  </a:solidFill>
                  <a:latin typeface="黑体" pitchFamily="2" charset="-122"/>
                  <a:ea typeface="黑体" pitchFamily="2" charset="-122"/>
                </a:rPr>
                <a:t>设备</a:t>
              </a:r>
            </a:p>
            <a:p>
              <a:pPr algn="ctr" eaLnBrk="1" hangingPunct="1">
                <a:spcBef>
                  <a:spcPct val="0"/>
                </a:spcBef>
                <a:buClrTx/>
                <a:buFontTx/>
                <a:buNone/>
              </a:pPr>
              <a:r>
                <a:rPr lang="zh-CN" altLang="en-US" sz="2000">
                  <a:solidFill>
                    <a:schemeClr val="tx1"/>
                  </a:solidFill>
                  <a:latin typeface="黑体" pitchFamily="2" charset="-122"/>
                  <a:ea typeface="黑体" pitchFamily="2" charset="-122"/>
                </a:rPr>
                <a:t>控制器</a:t>
              </a:r>
            </a:p>
          </p:txBody>
        </p:sp>
        <p:sp>
          <p:nvSpPr>
            <p:cNvPr id="33813" name="Text Box 58"/>
            <p:cNvSpPr txBox="1">
              <a:spLocks noChangeArrowheads="1"/>
            </p:cNvSpPr>
            <p:nvPr/>
          </p:nvSpPr>
          <p:spPr bwMode="auto">
            <a:xfrm>
              <a:off x="3537" y="2876"/>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4" name="Text Box 59"/>
            <p:cNvSpPr txBox="1">
              <a:spLocks noChangeArrowheads="1"/>
            </p:cNvSpPr>
            <p:nvPr/>
          </p:nvSpPr>
          <p:spPr bwMode="auto">
            <a:xfrm>
              <a:off x="3537" y="2422"/>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5" name="Text Box 60"/>
            <p:cNvSpPr txBox="1">
              <a:spLocks noChangeArrowheads="1"/>
            </p:cNvSpPr>
            <p:nvPr/>
          </p:nvSpPr>
          <p:spPr bwMode="auto">
            <a:xfrm>
              <a:off x="3537" y="1921"/>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6" name="Text Box 61"/>
            <p:cNvSpPr txBox="1">
              <a:spLocks noChangeArrowheads="1"/>
            </p:cNvSpPr>
            <p:nvPr/>
          </p:nvSpPr>
          <p:spPr bwMode="auto">
            <a:xfrm>
              <a:off x="3549" y="1463"/>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7" name="Text Box 62"/>
            <p:cNvSpPr txBox="1">
              <a:spLocks noChangeArrowheads="1"/>
            </p:cNvSpPr>
            <p:nvPr/>
          </p:nvSpPr>
          <p:spPr bwMode="auto">
            <a:xfrm>
              <a:off x="4390" y="2884"/>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8" name="Text Box 63"/>
            <p:cNvSpPr txBox="1">
              <a:spLocks noChangeArrowheads="1"/>
            </p:cNvSpPr>
            <p:nvPr/>
          </p:nvSpPr>
          <p:spPr bwMode="auto">
            <a:xfrm>
              <a:off x="4390" y="2413"/>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19" name="Text Box 64"/>
            <p:cNvSpPr txBox="1">
              <a:spLocks noChangeArrowheads="1"/>
            </p:cNvSpPr>
            <p:nvPr/>
          </p:nvSpPr>
          <p:spPr bwMode="auto">
            <a:xfrm>
              <a:off x="4390" y="1921"/>
              <a:ext cx="510" cy="299"/>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20" name="Text Box 65"/>
            <p:cNvSpPr txBox="1">
              <a:spLocks noChangeArrowheads="1"/>
            </p:cNvSpPr>
            <p:nvPr/>
          </p:nvSpPr>
          <p:spPr bwMode="auto">
            <a:xfrm>
              <a:off x="4390" y="1463"/>
              <a:ext cx="510" cy="300"/>
            </a:xfrm>
            <a:prstGeom prst="rect">
              <a:avLst/>
            </a:prstGeom>
            <a:solidFill>
              <a:srgbClr val="D5D5FF"/>
            </a:solidFill>
            <a:ln w="12700" cap="sq">
              <a:solidFill>
                <a:srgbClr val="9900FF"/>
              </a:solidFill>
              <a:miter lim="800000"/>
              <a:headEnd type="none" w="sm" len="sm"/>
              <a:tailEnd type="none" w="sm" len="sm"/>
            </a:ln>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外设</a:t>
              </a:r>
            </a:p>
          </p:txBody>
        </p:sp>
        <p:sp>
          <p:nvSpPr>
            <p:cNvPr id="33821" name="Line 66"/>
            <p:cNvSpPr>
              <a:spLocks noChangeShapeType="1"/>
            </p:cNvSpPr>
            <p:nvPr/>
          </p:nvSpPr>
          <p:spPr bwMode="auto">
            <a:xfrm>
              <a:off x="3168" y="1426"/>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2" name="Line 67"/>
            <p:cNvSpPr>
              <a:spLocks noChangeShapeType="1"/>
            </p:cNvSpPr>
            <p:nvPr/>
          </p:nvSpPr>
          <p:spPr bwMode="auto">
            <a:xfrm>
              <a:off x="3168" y="1882"/>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3" name="Line 68"/>
            <p:cNvSpPr>
              <a:spLocks noChangeShapeType="1"/>
            </p:cNvSpPr>
            <p:nvPr/>
          </p:nvSpPr>
          <p:spPr bwMode="auto">
            <a:xfrm>
              <a:off x="3168" y="2376"/>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4" name="Line 69"/>
            <p:cNvSpPr>
              <a:spLocks noChangeShapeType="1"/>
            </p:cNvSpPr>
            <p:nvPr/>
          </p:nvSpPr>
          <p:spPr bwMode="auto">
            <a:xfrm>
              <a:off x="3168" y="2833"/>
              <a:ext cx="146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5" name="Line 70"/>
            <p:cNvSpPr>
              <a:spLocks noChangeShapeType="1"/>
            </p:cNvSpPr>
            <p:nvPr/>
          </p:nvSpPr>
          <p:spPr bwMode="auto">
            <a:xfrm flipH="1">
              <a:off x="3778" y="142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6" name="Line 71"/>
            <p:cNvSpPr>
              <a:spLocks noChangeShapeType="1"/>
            </p:cNvSpPr>
            <p:nvPr/>
          </p:nvSpPr>
          <p:spPr bwMode="auto">
            <a:xfrm flipH="1">
              <a:off x="4631" y="142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7" name="Line 72"/>
            <p:cNvSpPr>
              <a:spLocks noChangeShapeType="1"/>
            </p:cNvSpPr>
            <p:nvPr/>
          </p:nvSpPr>
          <p:spPr bwMode="auto">
            <a:xfrm flipH="1">
              <a:off x="3778" y="1882"/>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8" name="Line 73"/>
            <p:cNvSpPr>
              <a:spLocks noChangeShapeType="1"/>
            </p:cNvSpPr>
            <p:nvPr/>
          </p:nvSpPr>
          <p:spPr bwMode="auto">
            <a:xfrm flipH="1">
              <a:off x="3778" y="237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29" name="Line 74"/>
            <p:cNvSpPr>
              <a:spLocks noChangeShapeType="1"/>
            </p:cNvSpPr>
            <p:nvPr/>
          </p:nvSpPr>
          <p:spPr bwMode="auto">
            <a:xfrm flipH="1">
              <a:off x="4631" y="1882"/>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0" name="Line 75"/>
            <p:cNvSpPr>
              <a:spLocks noChangeShapeType="1"/>
            </p:cNvSpPr>
            <p:nvPr/>
          </p:nvSpPr>
          <p:spPr bwMode="auto">
            <a:xfrm flipH="1">
              <a:off x="3778" y="2833"/>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1" name="Line 76"/>
            <p:cNvSpPr>
              <a:spLocks noChangeShapeType="1"/>
            </p:cNvSpPr>
            <p:nvPr/>
          </p:nvSpPr>
          <p:spPr bwMode="auto">
            <a:xfrm flipH="1">
              <a:off x="4631" y="2833"/>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2" name="Line 77"/>
            <p:cNvSpPr>
              <a:spLocks noChangeShapeType="1"/>
            </p:cNvSpPr>
            <p:nvPr/>
          </p:nvSpPr>
          <p:spPr bwMode="auto">
            <a:xfrm flipH="1">
              <a:off x="4631" y="2376"/>
              <a:ext cx="0" cy="7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3" name="Line 78"/>
            <p:cNvSpPr>
              <a:spLocks noChangeShapeType="1"/>
            </p:cNvSpPr>
            <p:nvPr/>
          </p:nvSpPr>
          <p:spPr bwMode="auto">
            <a:xfrm flipH="1">
              <a:off x="2477" y="1426"/>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4" name="Line 79"/>
            <p:cNvSpPr>
              <a:spLocks noChangeShapeType="1"/>
            </p:cNvSpPr>
            <p:nvPr/>
          </p:nvSpPr>
          <p:spPr bwMode="auto">
            <a:xfrm flipH="1">
              <a:off x="2477" y="1882"/>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5" name="Line 80"/>
            <p:cNvSpPr>
              <a:spLocks noChangeShapeType="1"/>
            </p:cNvSpPr>
            <p:nvPr/>
          </p:nvSpPr>
          <p:spPr bwMode="auto">
            <a:xfrm flipH="1">
              <a:off x="2477" y="2376"/>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6" name="Line 81"/>
            <p:cNvSpPr>
              <a:spLocks noChangeShapeType="1"/>
            </p:cNvSpPr>
            <p:nvPr/>
          </p:nvSpPr>
          <p:spPr bwMode="auto">
            <a:xfrm flipH="1">
              <a:off x="2477" y="2833"/>
              <a:ext cx="203"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7" name="Line 82"/>
            <p:cNvSpPr>
              <a:spLocks noChangeShapeType="1"/>
            </p:cNvSpPr>
            <p:nvPr/>
          </p:nvSpPr>
          <p:spPr bwMode="auto">
            <a:xfrm>
              <a:off x="2477" y="1426"/>
              <a:ext cx="0" cy="456"/>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8" name="Line 83"/>
            <p:cNvSpPr>
              <a:spLocks noChangeShapeType="1"/>
            </p:cNvSpPr>
            <p:nvPr/>
          </p:nvSpPr>
          <p:spPr bwMode="auto">
            <a:xfrm>
              <a:off x="2477" y="2376"/>
              <a:ext cx="0" cy="457"/>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39" name="Line 84"/>
            <p:cNvSpPr>
              <a:spLocks noChangeShapeType="1"/>
            </p:cNvSpPr>
            <p:nvPr/>
          </p:nvSpPr>
          <p:spPr bwMode="auto">
            <a:xfrm flipH="1">
              <a:off x="2315" y="2604"/>
              <a:ext cx="16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0" name="Line 85"/>
            <p:cNvSpPr>
              <a:spLocks noChangeShapeType="1"/>
            </p:cNvSpPr>
            <p:nvPr/>
          </p:nvSpPr>
          <p:spPr bwMode="auto">
            <a:xfrm flipH="1">
              <a:off x="2315" y="1647"/>
              <a:ext cx="16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1" name="Line 86"/>
            <p:cNvSpPr>
              <a:spLocks noChangeShapeType="1"/>
            </p:cNvSpPr>
            <p:nvPr/>
          </p:nvSpPr>
          <p:spPr bwMode="auto">
            <a:xfrm flipH="1">
              <a:off x="1746" y="1692"/>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2" name="Line 87"/>
            <p:cNvSpPr>
              <a:spLocks noChangeShapeType="1"/>
            </p:cNvSpPr>
            <p:nvPr/>
          </p:nvSpPr>
          <p:spPr bwMode="auto">
            <a:xfrm>
              <a:off x="1746" y="1692"/>
              <a:ext cx="0" cy="95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3" name="Line 88"/>
            <p:cNvSpPr>
              <a:spLocks noChangeShapeType="1"/>
            </p:cNvSpPr>
            <p:nvPr/>
          </p:nvSpPr>
          <p:spPr bwMode="auto">
            <a:xfrm flipH="1">
              <a:off x="1746" y="2642"/>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4" name="Line 89"/>
            <p:cNvSpPr>
              <a:spLocks noChangeShapeType="1"/>
            </p:cNvSpPr>
            <p:nvPr/>
          </p:nvSpPr>
          <p:spPr bwMode="auto">
            <a:xfrm flipH="1">
              <a:off x="1624" y="2566"/>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5" name="Line 90"/>
            <p:cNvSpPr>
              <a:spLocks noChangeShapeType="1"/>
            </p:cNvSpPr>
            <p:nvPr/>
          </p:nvSpPr>
          <p:spPr bwMode="auto">
            <a:xfrm flipH="1">
              <a:off x="1624" y="1616"/>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6" name="Line 91"/>
            <p:cNvSpPr>
              <a:spLocks noChangeShapeType="1"/>
            </p:cNvSpPr>
            <p:nvPr/>
          </p:nvSpPr>
          <p:spPr bwMode="auto">
            <a:xfrm>
              <a:off x="1624" y="1616"/>
              <a:ext cx="0" cy="95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7" name="Line 92"/>
            <p:cNvSpPr>
              <a:spLocks noChangeShapeType="1"/>
            </p:cNvSpPr>
            <p:nvPr/>
          </p:nvSpPr>
          <p:spPr bwMode="auto">
            <a:xfrm>
              <a:off x="1502" y="1685"/>
              <a:ext cx="122"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8" name="Line 93"/>
            <p:cNvSpPr>
              <a:spLocks noChangeShapeType="1"/>
            </p:cNvSpPr>
            <p:nvPr/>
          </p:nvSpPr>
          <p:spPr bwMode="auto">
            <a:xfrm>
              <a:off x="1502" y="2604"/>
              <a:ext cx="244" cy="0"/>
            </a:xfrm>
            <a:prstGeom prst="line">
              <a:avLst/>
            </a:prstGeom>
            <a:noFill/>
            <a:ln w="57150" cap="sq">
              <a:solidFill>
                <a:srgbClr val="7A48C4"/>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33849" name="Text Box 94"/>
            <p:cNvSpPr txBox="1">
              <a:spLocks noChangeArrowheads="1"/>
            </p:cNvSpPr>
            <p:nvPr/>
          </p:nvSpPr>
          <p:spPr bwMode="auto">
            <a:xfrm>
              <a:off x="1018" y="1319"/>
              <a:ext cx="502"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rgbClr val="009900"/>
                  </a:solidFill>
                  <a:latin typeface="黑体" pitchFamily="2" charset="-122"/>
                  <a:ea typeface="黑体" pitchFamily="2" charset="-122"/>
                </a:rPr>
                <a:t>主机</a:t>
              </a:r>
            </a:p>
          </p:txBody>
        </p:sp>
        <p:sp>
          <p:nvSpPr>
            <p:cNvPr id="33850" name="Text Box 95"/>
            <p:cNvSpPr txBox="1">
              <a:spLocks noChangeArrowheads="1"/>
            </p:cNvSpPr>
            <p:nvPr/>
          </p:nvSpPr>
          <p:spPr bwMode="auto">
            <a:xfrm rot="16200000">
              <a:off x="1805" y="1948"/>
              <a:ext cx="380"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1" name="Text Box 96"/>
            <p:cNvSpPr txBox="1">
              <a:spLocks noChangeArrowheads="1"/>
            </p:cNvSpPr>
            <p:nvPr/>
          </p:nvSpPr>
          <p:spPr bwMode="auto">
            <a:xfrm>
              <a:off x="4073" y="1384"/>
              <a:ext cx="3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2" name="Text Box 97"/>
            <p:cNvSpPr txBox="1">
              <a:spLocks noChangeArrowheads="1"/>
            </p:cNvSpPr>
            <p:nvPr/>
          </p:nvSpPr>
          <p:spPr bwMode="auto">
            <a:xfrm>
              <a:off x="4102" y="1849"/>
              <a:ext cx="31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3" name="Text Box 98"/>
            <p:cNvSpPr txBox="1">
              <a:spLocks noChangeArrowheads="1"/>
            </p:cNvSpPr>
            <p:nvPr/>
          </p:nvSpPr>
          <p:spPr bwMode="auto">
            <a:xfrm>
              <a:off x="4073" y="2335"/>
              <a:ext cx="3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4" name="Text Box 99"/>
            <p:cNvSpPr txBox="1">
              <a:spLocks noChangeArrowheads="1"/>
            </p:cNvSpPr>
            <p:nvPr/>
          </p:nvSpPr>
          <p:spPr bwMode="auto">
            <a:xfrm>
              <a:off x="4073" y="2768"/>
              <a:ext cx="376"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3200">
                  <a:solidFill>
                    <a:schemeClr val="tx1"/>
                  </a:solidFill>
                  <a:latin typeface="黑体" pitchFamily="2" charset="-122"/>
                  <a:ea typeface="黑体" pitchFamily="2" charset="-122"/>
                </a:rPr>
                <a:t>…</a:t>
              </a:r>
            </a:p>
          </p:txBody>
        </p:sp>
        <p:sp>
          <p:nvSpPr>
            <p:cNvPr id="33855" name="Text Box 100"/>
            <p:cNvSpPr txBox="1">
              <a:spLocks noChangeArrowheads="1"/>
            </p:cNvSpPr>
            <p:nvPr/>
          </p:nvSpPr>
          <p:spPr bwMode="auto">
            <a:xfrm rot="16200000">
              <a:off x="2749" y="1490"/>
              <a:ext cx="3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a:t>
              </a:r>
            </a:p>
          </p:txBody>
        </p:sp>
        <p:sp>
          <p:nvSpPr>
            <p:cNvPr id="33856" name="Text Box 101"/>
            <p:cNvSpPr txBox="1">
              <a:spLocks noChangeArrowheads="1"/>
            </p:cNvSpPr>
            <p:nvPr/>
          </p:nvSpPr>
          <p:spPr bwMode="auto">
            <a:xfrm rot="16200000">
              <a:off x="2757" y="2454"/>
              <a:ext cx="31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a:solidFill>
                    <a:schemeClr val="tx1"/>
                  </a:solidFill>
                  <a:latin typeface="黑体" pitchFamily="2" charset="-122"/>
                  <a:ea typeface="黑体" pitchFamily="2" charset="-122"/>
                </a:rPr>
                <a:t>…</a:t>
              </a:r>
            </a:p>
          </p:txBody>
        </p:sp>
        <p:sp>
          <p:nvSpPr>
            <p:cNvPr id="33857" name="Text Box 102"/>
            <p:cNvSpPr txBox="1">
              <a:spLocks noChangeArrowheads="1"/>
            </p:cNvSpPr>
            <p:nvPr/>
          </p:nvSpPr>
          <p:spPr bwMode="auto">
            <a:xfrm>
              <a:off x="994"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第一级</a:t>
              </a:r>
            </a:p>
          </p:txBody>
        </p:sp>
        <p:sp>
          <p:nvSpPr>
            <p:cNvPr id="33858" name="Text Box 103"/>
            <p:cNvSpPr txBox="1">
              <a:spLocks noChangeArrowheads="1"/>
            </p:cNvSpPr>
            <p:nvPr/>
          </p:nvSpPr>
          <p:spPr bwMode="auto">
            <a:xfrm>
              <a:off x="2681" y="1056"/>
              <a:ext cx="59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ap="sq">
                  <a:solidFill>
                    <a:srgbClr val="000000"/>
                  </a:solidFill>
                  <a:miter lim="800000"/>
                  <a:headEnd type="none" w="sm" len="sm"/>
                  <a:tailEnd type="none" w="sm" len="sm"/>
                </a14:hiddenLine>
              </a:ext>
            </a:extLst>
          </p:spPr>
          <p:txBody>
            <a:bodyPr wrap="none" anchor="ct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lnSpc>
                  <a:spcPct val="100000"/>
                </a:lnSpc>
                <a:buClrTx/>
                <a:buFontTx/>
                <a:buNone/>
              </a:pPr>
              <a:r>
                <a:rPr lang="zh-CN" altLang="en-US" sz="2000">
                  <a:solidFill>
                    <a:srgbClr val="FF6600"/>
                  </a:solidFill>
                  <a:latin typeface="黑体" pitchFamily="2" charset="-122"/>
                  <a:ea typeface="黑体" pitchFamily="2" charset="-122"/>
                </a:rPr>
                <a:t>第三级</a:t>
              </a:r>
            </a:p>
          </p:txBody>
        </p:sp>
      </p:grpSp>
      <p:sp>
        <p:nvSpPr>
          <p:cNvPr id="33796" name="Rectangle 105"/>
          <p:cNvSpPr>
            <a:spLocks noChangeArrowheads="1"/>
          </p:cNvSpPr>
          <p:nvPr/>
        </p:nvSpPr>
        <p:spPr bwMode="auto">
          <a:xfrm>
            <a:off x="871538" y="1093788"/>
            <a:ext cx="8272462"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sz="2200">
                <a:solidFill>
                  <a:srgbClr val="000080"/>
                </a:solidFill>
                <a:latin typeface="黑体" pitchFamily="2" charset="-122"/>
                <a:ea typeface="黑体" pitchFamily="2" charset="-122"/>
              </a:rPr>
              <a:t>在系统连接上分为四级：主机、通道、设备控制器、外部设备。</a:t>
            </a:r>
            <a:endParaRPr lang="zh-CN" altLang="en-US" b="0">
              <a:solidFill>
                <a:schemeClr val="tx1"/>
              </a:solidFill>
              <a:latin typeface="黑体" pitchFamily="2" charset="-122"/>
              <a:ea typeface="黑体" pitchFamily="2" charset="-122"/>
            </a:endParaRPr>
          </a:p>
        </p:txBody>
      </p:sp>
      <p:sp>
        <p:nvSpPr>
          <p:cNvPr id="33797" name="Text Box 107"/>
          <p:cNvSpPr txBox="1">
            <a:spLocks noChangeArrowheads="1"/>
          </p:cNvSpPr>
          <p:nvPr/>
        </p:nvSpPr>
        <p:spPr bwMode="auto">
          <a:xfrm>
            <a:off x="796925" y="5451475"/>
            <a:ext cx="7666038"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eaLnBrk="1" hangingPunct="1">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通道</a:t>
            </a:r>
            <a:r>
              <a:rPr lang="zh-CN" altLang="en-US" dirty="0">
                <a:solidFill>
                  <a:srgbClr val="000080"/>
                </a:solidFill>
                <a:latin typeface="黑体" pitchFamily="2" charset="-122"/>
                <a:ea typeface="黑体" pitchFamily="2" charset="-122"/>
              </a:rPr>
              <a:t>是承担</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操作管理的主要部件，能使</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的数据处理和与外部设备交换信息这两项操作同时进行。</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Rectangle 3"/>
          <p:cNvSpPr>
            <a:spLocks noChangeArrowheads="1"/>
          </p:cNvSpPr>
          <p:nvPr/>
        </p:nvSpPr>
        <p:spPr bwMode="auto">
          <a:xfrm>
            <a:off x="693738" y="874713"/>
            <a:ext cx="78486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spcBef>
                <a:spcPct val="0"/>
              </a:spcBef>
              <a:buClrTx/>
              <a:buFontTx/>
              <a:buNone/>
            </a:pPr>
            <a:r>
              <a:rPr lang="zh-CN" altLang="en-US" sz="3200">
                <a:solidFill>
                  <a:srgbClr val="990000"/>
                </a:solidFill>
                <a:latin typeface="黑体" pitchFamily="2" charset="-122"/>
                <a:ea typeface="黑体" pitchFamily="2" charset="-122"/>
              </a:rPr>
              <a:t>第1章 概 论</a:t>
            </a:r>
          </a:p>
        </p:txBody>
      </p:sp>
      <p:pic>
        <p:nvPicPr>
          <p:cNvPr id="7171" name="Picture 13" descr="gm_clip_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029200"/>
            <a:ext cx="982663" cy="105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26"/>
          <p:cNvSpPr txBox="1">
            <a:spLocks noChangeArrowheads="1"/>
          </p:cNvSpPr>
          <p:nvPr/>
        </p:nvSpPr>
        <p:spPr bwMode="auto">
          <a:xfrm>
            <a:off x="1625600" y="2116138"/>
            <a:ext cx="6103938" cy="3194050"/>
          </a:xfrm>
          <a:prstGeom prst="rect">
            <a:avLst/>
          </a:prstGeom>
          <a:gradFill rotWithShape="0">
            <a:gsLst>
              <a:gs pos="0">
                <a:srgbClr val="ADD6FF"/>
              </a:gs>
              <a:gs pos="100000">
                <a:srgbClr val="F5E3F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§1.1  计算机系统的组成与工作特点</a:t>
            </a:r>
            <a:r>
              <a:rPr kumimoji="0" lang="en-US" altLang="zh-CN" dirty="0">
                <a:solidFill>
                  <a:srgbClr val="000080"/>
                </a:solidFill>
                <a:latin typeface="黑体" pitchFamily="2" charset="-122"/>
                <a:ea typeface="黑体" pitchFamily="2" charset="-122"/>
              </a:rPr>
              <a:t> </a:t>
            </a: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a:t>
            </a:r>
            <a:r>
              <a:rPr kumimoji="0" lang="en-US" altLang="zh-CN" dirty="0">
                <a:solidFill>
                  <a:srgbClr val="000080"/>
                </a:solidFill>
                <a:latin typeface="黑体" pitchFamily="2" charset="-122"/>
                <a:ea typeface="黑体" pitchFamily="2" charset="-122"/>
              </a:rPr>
              <a:t>2  </a:t>
            </a:r>
            <a:r>
              <a:rPr kumimoji="0" lang="zh-CN" altLang="zh-CN" dirty="0">
                <a:solidFill>
                  <a:srgbClr val="000080"/>
                </a:solidFill>
                <a:latin typeface="黑体" pitchFamily="2" charset="-122"/>
                <a:ea typeface="黑体" pitchFamily="2" charset="-122"/>
              </a:rPr>
              <a:t>计算机系统的层次结构</a:t>
            </a:r>
            <a:endParaRPr kumimoji="0" lang="zh-CN" altLang="en-US" dirty="0">
              <a:solidFill>
                <a:srgbClr val="000080"/>
              </a:solidFill>
              <a:latin typeface="黑体" pitchFamily="2" charset="-122"/>
              <a:ea typeface="黑体" pitchFamily="2" charset="-122"/>
            </a:endParaRP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a:t>
            </a:r>
            <a:r>
              <a:rPr kumimoji="0" lang="en-US" altLang="zh-CN" dirty="0">
                <a:solidFill>
                  <a:srgbClr val="000080"/>
                </a:solidFill>
                <a:latin typeface="黑体" pitchFamily="2" charset="-122"/>
                <a:ea typeface="黑体" pitchFamily="2" charset="-122"/>
              </a:rPr>
              <a:t>3  </a:t>
            </a:r>
            <a:r>
              <a:rPr kumimoji="0" lang="zh-CN" altLang="en-US" dirty="0">
                <a:solidFill>
                  <a:srgbClr val="000080"/>
                </a:solidFill>
                <a:latin typeface="黑体" pitchFamily="2" charset="-122"/>
                <a:ea typeface="黑体" pitchFamily="2" charset="-122"/>
              </a:rPr>
              <a:t>计算机硬件系统的组织 </a:t>
            </a:r>
            <a:endParaRPr kumimoji="0" lang="en-US" altLang="zh-CN" dirty="0">
              <a:solidFill>
                <a:srgbClr val="000080"/>
              </a:solidFill>
              <a:latin typeface="黑体" pitchFamily="2" charset="-122"/>
              <a:ea typeface="黑体" pitchFamily="2" charset="-122"/>
            </a:endParaRP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§1.4  计算机的发展 </a:t>
            </a:r>
          </a:p>
          <a:p>
            <a:pPr algn="just">
              <a:lnSpc>
                <a:spcPct val="160000"/>
              </a:lnSpc>
              <a:spcBef>
                <a:spcPct val="0"/>
              </a:spcBef>
              <a:buClrTx/>
              <a:buFontTx/>
              <a:buNone/>
            </a:pPr>
            <a:r>
              <a:rPr kumimoji="0" lang="zh-CN" altLang="en-US" dirty="0">
                <a:solidFill>
                  <a:srgbClr val="000080"/>
                </a:solidFill>
                <a:latin typeface="黑体" pitchFamily="2" charset="-122"/>
                <a:ea typeface="黑体" pitchFamily="2" charset="-122"/>
              </a:rPr>
              <a:t>§1.5  计算机的主要性能指标 </a:t>
            </a:r>
          </a:p>
          <a:p>
            <a:pPr algn="just">
              <a:lnSpc>
                <a:spcPct val="50000"/>
              </a:lnSpc>
              <a:spcBef>
                <a:spcPct val="0"/>
              </a:spcBef>
              <a:buClrTx/>
              <a:buFontTx/>
              <a:buNone/>
            </a:pPr>
            <a:endParaRPr kumimoji="0" lang="zh-CN" altLang="en-US" dirty="0">
              <a:solidFill>
                <a:srgbClr val="000080"/>
              </a:solidFill>
              <a:latin typeface="黑体" pitchFamily="2" charset="-122"/>
              <a:ea typeface="黑体" pitchFamily="2" charset="-122"/>
            </a:endParaRPr>
          </a:p>
        </p:txBody>
      </p:sp>
      <p:sp>
        <p:nvSpPr>
          <p:cNvPr id="7173" name="Text Box 39"/>
          <p:cNvSpPr txBox="1">
            <a:spLocks noChangeArrowheads="1"/>
          </p:cNvSpPr>
          <p:nvPr/>
        </p:nvSpPr>
        <p:spPr bwMode="auto">
          <a:xfrm>
            <a:off x="0" y="0"/>
            <a:ext cx="9144000" cy="339725"/>
          </a:xfrm>
          <a:prstGeom prst="rect">
            <a:avLst/>
          </a:prstGeom>
          <a:gradFill rotWithShape="0">
            <a:gsLst>
              <a:gs pos="0">
                <a:srgbClr val="F8F0F7"/>
              </a:gs>
              <a:gs pos="100000">
                <a:srgbClr val="99CC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kumimoji="0" lang="zh-CN" altLang="en-US" sz="1800" i="1" dirty="0">
                <a:solidFill>
                  <a:srgbClr val="990000"/>
                </a:solidFill>
                <a:latin typeface="仿宋_GB2312" pitchFamily="49" charset="-122"/>
                <a:ea typeface="仿宋_GB2312" pitchFamily="49" charset="-122"/>
              </a:rPr>
              <a:t>                                                               </a:t>
            </a:r>
            <a:r>
              <a:rPr kumimoji="0" lang="zh-CN" altLang="en-US" sz="1800" i="1" dirty="0">
                <a:solidFill>
                  <a:srgbClr val="990000"/>
                </a:solidFill>
                <a:latin typeface="黑体" pitchFamily="2" charset="-122"/>
                <a:ea typeface="黑体" pitchFamily="2" charset="-122"/>
              </a:rPr>
              <a:t>第</a:t>
            </a:r>
            <a:r>
              <a:rPr kumimoji="0" lang="en-US" altLang="zh-CN" sz="1800" i="1" dirty="0">
                <a:solidFill>
                  <a:srgbClr val="990000"/>
                </a:solidFill>
                <a:latin typeface="黑体" pitchFamily="2" charset="-122"/>
                <a:ea typeface="黑体" pitchFamily="2" charset="-122"/>
              </a:rPr>
              <a:t>1</a:t>
            </a:r>
            <a:r>
              <a:rPr kumimoji="0" lang="zh-CN" altLang="en-US" sz="1800" i="1" dirty="0">
                <a:solidFill>
                  <a:srgbClr val="990000"/>
                </a:solidFill>
                <a:latin typeface="黑体" pitchFamily="2" charset="-122"/>
                <a:ea typeface="黑体" pitchFamily="2" charset="-122"/>
              </a:rPr>
              <a:t>章  概论</a:t>
            </a:r>
          </a:p>
        </p:txBody>
      </p:sp>
      <p:sp>
        <p:nvSpPr>
          <p:cNvPr id="7174" name="灯片编号占位符 1"/>
          <p:cNvSpPr txBox="1">
            <a:spLocks noGrp="1"/>
          </p:cNvSpPr>
          <p:nvPr/>
        </p:nvSpPr>
        <p:spPr bwMode="auto">
          <a:xfrm>
            <a:off x="7924800" y="6502400"/>
            <a:ext cx="9906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anchor="b"/>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r" eaLnBrk="1" hangingPunct="1">
              <a:lnSpc>
                <a:spcPct val="100000"/>
              </a:lnSpc>
              <a:spcBef>
                <a:spcPct val="0"/>
              </a:spcBef>
              <a:buClrTx/>
              <a:buFontTx/>
              <a:buNone/>
            </a:pPr>
            <a:fld id="{FF079AE1-31C4-443D-954A-48E28D30C08A}" type="slidenum">
              <a:rPr kumimoji="0" lang="zh-CN" altLang="en-US" sz="1400">
                <a:solidFill>
                  <a:schemeClr val="tx1"/>
                </a:solidFill>
                <a:latin typeface="Tahoma" pitchFamily="34" charset="0"/>
                <a:ea typeface="宋体" pitchFamily="2" charset="-122"/>
              </a:rPr>
              <a:pPr algn="r" eaLnBrk="1" hangingPunct="1">
                <a:lnSpc>
                  <a:spcPct val="100000"/>
                </a:lnSpc>
                <a:spcBef>
                  <a:spcPct val="0"/>
                </a:spcBef>
                <a:buClrTx/>
                <a:buFontTx/>
                <a:buNone/>
              </a:pPr>
              <a:t>3</a:t>
            </a:fld>
            <a:endParaRPr kumimoji="0" lang="en-US" altLang="zh-CN" sz="1400">
              <a:solidFill>
                <a:schemeClr val="tx1"/>
              </a:solidFill>
              <a:latin typeface="Tahoma" pitchFamily="34" charset="0"/>
              <a:ea typeface="宋体" pitchFamily="2" charset="-122"/>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
        <p:nvSpPr>
          <p:cNvPr id="34819" name="Rectangle 68"/>
          <p:cNvSpPr>
            <a:spLocks noChangeArrowheads="1"/>
          </p:cNvSpPr>
          <p:nvPr/>
        </p:nvSpPr>
        <p:spPr bwMode="auto">
          <a:xfrm>
            <a:off x="977900" y="109061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a:solidFill>
                  <a:srgbClr val="990000"/>
                </a:solidFill>
                <a:latin typeface="黑体" pitchFamily="2" charset="-122"/>
                <a:ea typeface="黑体" pitchFamily="2" charset="-122"/>
              </a:rPr>
              <a:t>1. 第一台电子计算机</a:t>
            </a:r>
            <a:r>
              <a:rPr lang="en-US" altLang="zh-CN">
                <a:solidFill>
                  <a:srgbClr val="990000"/>
                </a:solidFill>
                <a:latin typeface="黑体" pitchFamily="2" charset="-122"/>
                <a:ea typeface="黑体" pitchFamily="2" charset="-122"/>
              </a:rPr>
              <a:t>ENIAC</a:t>
            </a:r>
            <a:r>
              <a:rPr lang="en-US" altLang="zh-CN">
                <a:solidFill>
                  <a:srgbClr val="000080"/>
                </a:solidFill>
                <a:latin typeface="黑体" pitchFamily="2" charset="-122"/>
                <a:ea typeface="黑体" pitchFamily="2" charset="-122"/>
              </a:rPr>
              <a:t>    （1946</a:t>
            </a:r>
            <a:r>
              <a:rPr lang="zh-CN" altLang="en-US">
                <a:solidFill>
                  <a:srgbClr val="000080"/>
                </a:solidFill>
                <a:latin typeface="黑体" pitchFamily="2" charset="-122"/>
                <a:ea typeface="黑体" pitchFamily="2" charset="-122"/>
              </a:rPr>
              <a:t>年）</a:t>
            </a:r>
            <a:endParaRPr lang="zh-CN" altLang="en-US" b="0">
              <a:solidFill>
                <a:schemeClr val="tx1"/>
              </a:solidFill>
              <a:latin typeface="黑体" pitchFamily="2" charset="-122"/>
              <a:ea typeface="黑体" pitchFamily="2" charset="-122"/>
            </a:endParaRPr>
          </a:p>
        </p:txBody>
      </p:sp>
      <p:sp>
        <p:nvSpPr>
          <p:cNvPr id="34820" name="Rectangle 69"/>
          <p:cNvSpPr>
            <a:spLocks noChangeArrowheads="1"/>
          </p:cNvSpPr>
          <p:nvPr/>
        </p:nvSpPr>
        <p:spPr bwMode="auto">
          <a:xfrm>
            <a:off x="1587500" y="1552575"/>
            <a:ext cx="7099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2200">
                <a:solidFill>
                  <a:schemeClr val="tx1"/>
                </a:solidFill>
                <a:latin typeface="黑体" pitchFamily="2" charset="-122"/>
                <a:ea typeface="黑体" pitchFamily="2" charset="-122"/>
              </a:rPr>
              <a:t>(</a:t>
            </a:r>
            <a:r>
              <a:rPr lang="en-US" altLang="zh-CN" sz="2200">
                <a:solidFill>
                  <a:srgbClr val="FF0000"/>
                </a:solidFill>
                <a:latin typeface="黑体" pitchFamily="2" charset="-122"/>
                <a:ea typeface="黑体" pitchFamily="2" charset="-122"/>
              </a:rPr>
              <a:t>E</a:t>
            </a:r>
            <a:r>
              <a:rPr lang="en-US" altLang="zh-CN" sz="2200">
                <a:latin typeface="黑体" pitchFamily="2" charset="-122"/>
                <a:ea typeface="黑体" pitchFamily="2" charset="-122"/>
              </a:rPr>
              <a:t>lectronic </a:t>
            </a:r>
            <a:r>
              <a:rPr lang="en-US" altLang="zh-CN" sz="2200">
                <a:solidFill>
                  <a:srgbClr val="FF0000"/>
                </a:solidFill>
                <a:latin typeface="黑体" pitchFamily="2" charset="-122"/>
                <a:ea typeface="黑体" pitchFamily="2" charset="-122"/>
              </a:rPr>
              <a:t>N</a:t>
            </a:r>
            <a:r>
              <a:rPr lang="en-US" altLang="zh-CN" sz="2200">
                <a:latin typeface="黑体" pitchFamily="2" charset="-122"/>
                <a:ea typeface="黑体" pitchFamily="2" charset="-122"/>
              </a:rPr>
              <a:t>umeirical </a:t>
            </a:r>
            <a:r>
              <a:rPr lang="en-US" altLang="zh-CN" sz="2200">
                <a:solidFill>
                  <a:srgbClr val="FF0000"/>
                </a:solidFill>
                <a:latin typeface="黑体" pitchFamily="2" charset="-122"/>
                <a:ea typeface="黑体" pitchFamily="2" charset="-122"/>
              </a:rPr>
              <a:t>I</a:t>
            </a:r>
            <a:r>
              <a:rPr lang="en-US" altLang="zh-CN" sz="2200">
                <a:latin typeface="黑体" pitchFamily="2" charset="-122"/>
                <a:ea typeface="黑体" pitchFamily="2" charset="-122"/>
              </a:rPr>
              <a:t>ntegrator </a:t>
            </a:r>
            <a:r>
              <a:rPr lang="en-US" altLang="zh-CN" sz="2200">
                <a:solidFill>
                  <a:srgbClr val="FF0000"/>
                </a:solidFill>
                <a:latin typeface="黑体" pitchFamily="2" charset="-122"/>
                <a:ea typeface="黑体" pitchFamily="2" charset="-122"/>
              </a:rPr>
              <a:t>A</a:t>
            </a:r>
            <a:r>
              <a:rPr lang="en-US" altLang="zh-CN" sz="2200">
                <a:latin typeface="黑体" pitchFamily="2" charset="-122"/>
                <a:ea typeface="黑体" pitchFamily="2" charset="-122"/>
              </a:rPr>
              <a:t>nd </a:t>
            </a:r>
            <a:r>
              <a:rPr lang="en-US" altLang="zh-CN" sz="2200">
                <a:solidFill>
                  <a:srgbClr val="FF0000"/>
                </a:solidFill>
                <a:latin typeface="黑体" pitchFamily="2" charset="-122"/>
                <a:ea typeface="黑体" pitchFamily="2" charset="-122"/>
              </a:rPr>
              <a:t>C</a:t>
            </a:r>
            <a:r>
              <a:rPr lang="en-US" altLang="zh-CN" sz="2200">
                <a:latin typeface="黑体" pitchFamily="2" charset="-122"/>
                <a:ea typeface="黑体" pitchFamily="2" charset="-122"/>
              </a:rPr>
              <a:t>alculator)</a:t>
            </a:r>
            <a:r>
              <a:rPr lang="en-US" altLang="zh-CN" sz="1100">
                <a:solidFill>
                  <a:schemeClr val="tx1"/>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pic>
        <p:nvPicPr>
          <p:cNvPr id="34821" name="Picture 73" descr="2-1"/>
          <p:cNvPicPr>
            <a:picLocks noChangeAspect="1" noChangeArrowheads="1"/>
          </p:cNvPicPr>
          <p:nvPr/>
        </p:nvPicPr>
        <p:blipFill>
          <a:blip r:embed="rId3">
            <a:lum bright="12000" contrast="-12000"/>
            <a:extLst>
              <a:ext uri="{28A0092B-C50C-407E-A947-70E740481C1C}">
                <a14:useLocalDpi xmlns:a14="http://schemas.microsoft.com/office/drawing/2010/main" val="0"/>
              </a:ext>
            </a:extLst>
          </a:blip>
          <a:srcRect/>
          <a:stretch>
            <a:fillRect/>
          </a:stretch>
        </p:blipFill>
        <p:spPr bwMode="auto">
          <a:xfrm>
            <a:off x="1231900" y="2338388"/>
            <a:ext cx="3648075" cy="384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822" name="Group 74"/>
          <p:cNvGrpSpPr>
            <a:grpSpLocks/>
          </p:cNvGrpSpPr>
          <p:nvPr/>
        </p:nvGrpSpPr>
        <p:grpSpPr bwMode="auto">
          <a:xfrm>
            <a:off x="5221288" y="2289175"/>
            <a:ext cx="3490912" cy="3232151"/>
            <a:chOff x="3289" y="1442"/>
            <a:chExt cx="2199" cy="2036"/>
          </a:xfrm>
        </p:grpSpPr>
        <p:graphicFrame>
          <p:nvGraphicFramePr>
            <p:cNvPr id="34823" name="Object 75"/>
            <p:cNvGraphicFramePr>
              <a:graphicFrameLocks noChangeAspect="1"/>
            </p:cNvGraphicFramePr>
            <p:nvPr/>
          </p:nvGraphicFramePr>
          <p:xfrm>
            <a:off x="3289" y="1473"/>
            <a:ext cx="230" cy="221"/>
          </p:xfrm>
          <a:graphic>
            <a:graphicData uri="http://schemas.openxmlformats.org/presentationml/2006/ole">
              <mc:AlternateContent xmlns:mc="http://schemas.openxmlformats.org/markup-compatibility/2006">
                <mc:Choice xmlns:v="urn:schemas-microsoft-com:vml" Requires="v">
                  <p:oleObj spid="_x0000_s34932" name="BMP 图象" r:id="rId4" imgW="685714" imgH="676369" progId="Paint.Picture">
                    <p:embed/>
                  </p:oleObj>
                </mc:Choice>
                <mc:Fallback>
                  <p:oleObj name="BMP 图象" r:id="rId4" imgW="685714" imgH="676369" progId="Paint.Picture">
                    <p:embed/>
                    <p:pic>
                      <p:nvPicPr>
                        <p:cNvPr id="0" name="Object 75"/>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1473"/>
                          <a:ext cx="23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76"/>
            <p:cNvGraphicFramePr>
              <a:graphicFrameLocks noChangeAspect="1"/>
            </p:cNvGraphicFramePr>
            <p:nvPr/>
          </p:nvGraphicFramePr>
          <p:xfrm>
            <a:off x="3289" y="1822"/>
            <a:ext cx="230" cy="220"/>
          </p:xfrm>
          <a:graphic>
            <a:graphicData uri="http://schemas.openxmlformats.org/presentationml/2006/ole">
              <mc:AlternateContent xmlns:mc="http://schemas.openxmlformats.org/markup-compatibility/2006">
                <mc:Choice xmlns:v="urn:schemas-microsoft-com:vml" Requires="v">
                  <p:oleObj spid="_x0000_s34933" name="BMP 图象" r:id="rId6" imgW="685714" imgH="676369" progId="Paint.Picture">
                    <p:embed/>
                  </p:oleObj>
                </mc:Choice>
                <mc:Fallback>
                  <p:oleObj name="BMP 图象" r:id="rId6" imgW="685714" imgH="676369" progId="Paint.Picture">
                    <p:embed/>
                    <p:pic>
                      <p:nvPicPr>
                        <p:cNvPr id="0" name="Object 76"/>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1822"/>
                          <a:ext cx="2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5" name="Object 77"/>
            <p:cNvGraphicFramePr>
              <a:graphicFrameLocks noChangeAspect="1"/>
            </p:cNvGraphicFramePr>
            <p:nvPr/>
          </p:nvGraphicFramePr>
          <p:xfrm>
            <a:off x="3289" y="2171"/>
            <a:ext cx="230" cy="221"/>
          </p:xfrm>
          <a:graphic>
            <a:graphicData uri="http://schemas.openxmlformats.org/presentationml/2006/ole">
              <mc:AlternateContent xmlns:mc="http://schemas.openxmlformats.org/markup-compatibility/2006">
                <mc:Choice xmlns:v="urn:schemas-microsoft-com:vml" Requires="v">
                  <p:oleObj spid="_x0000_s34934" name="BMP 图象" r:id="rId7" imgW="685714" imgH="676369" progId="Paint.Picture">
                    <p:embed/>
                  </p:oleObj>
                </mc:Choice>
                <mc:Fallback>
                  <p:oleObj name="BMP 图象" r:id="rId7" imgW="685714" imgH="676369" progId="Paint.Picture">
                    <p:embed/>
                    <p:pic>
                      <p:nvPicPr>
                        <p:cNvPr id="0" name="Object 77"/>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2171"/>
                          <a:ext cx="23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6" name="Object 78"/>
            <p:cNvGraphicFramePr>
              <a:graphicFrameLocks noChangeAspect="1"/>
            </p:cNvGraphicFramePr>
            <p:nvPr/>
          </p:nvGraphicFramePr>
          <p:xfrm>
            <a:off x="3289" y="2520"/>
            <a:ext cx="230" cy="221"/>
          </p:xfrm>
          <a:graphic>
            <a:graphicData uri="http://schemas.openxmlformats.org/presentationml/2006/ole">
              <mc:AlternateContent xmlns:mc="http://schemas.openxmlformats.org/markup-compatibility/2006">
                <mc:Choice xmlns:v="urn:schemas-microsoft-com:vml" Requires="v">
                  <p:oleObj spid="_x0000_s34935" name="BMP 图象" r:id="rId8" imgW="685714" imgH="676369" progId="Paint.Picture">
                    <p:embed/>
                  </p:oleObj>
                </mc:Choice>
                <mc:Fallback>
                  <p:oleObj name="BMP 图象" r:id="rId8" imgW="685714" imgH="676369" progId="Paint.Picture">
                    <p:embed/>
                    <p:pic>
                      <p:nvPicPr>
                        <p:cNvPr id="0" name="Object 78"/>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2520"/>
                          <a:ext cx="230"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7" name="Object 79"/>
            <p:cNvGraphicFramePr>
              <a:graphicFrameLocks noChangeAspect="1"/>
            </p:cNvGraphicFramePr>
            <p:nvPr/>
          </p:nvGraphicFramePr>
          <p:xfrm>
            <a:off x="3289" y="2870"/>
            <a:ext cx="230" cy="220"/>
          </p:xfrm>
          <a:graphic>
            <a:graphicData uri="http://schemas.openxmlformats.org/presentationml/2006/ole">
              <mc:AlternateContent xmlns:mc="http://schemas.openxmlformats.org/markup-compatibility/2006">
                <mc:Choice xmlns:v="urn:schemas-microsoft-com:vml" Requires="v">
                  <p:oleObj spid="_x0000_s34936" name="BMP 图象" r:id="rId9" imgW="685714" imgH="676369" progId="Paint.Picture">
                    <p:embed/>
                  </p:oleObj>
                </mc:Choice>
                <mc:Fallback>
                  <p:oleObj name="BMP 图象" r:id="rId9" imgW="685714" imgH="676369" progId="Paint.Picture">
                    <p:embed/>
                    <p:pic>
                      <p:nvPicPr>
                        <p:cNvPr id="0" name="Object 79"/>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2870"/>
                          <a:ext cx="2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8" name="Object 80"/>
            <p:cNvGraphicFramePr>
              <a:graphicFrameLocks noChangeAspect="1"/>
            </p:cNvGraphicFramePr>
            <p:nvPr/>
          </p:nvGraphicFramePr>
          <p:xfrm>
            <a:off x="3289" y="3220"/>
            <a:ext cx="230" cy="220"/>
          </p:xfrm>
          <a:graphic>
            <a:graphicData uri="http://schemas.openxmlformats.org/presentationml/2006/ole">
              <mc:AlternateContent xmlns:mc="http://schemas.openxmlformats.org/markup-compatibility/2006">
                <mc:Choice xmlns:v="urn:schemas-microsoft-com:vml" Requires="v">
                  <p:oleObj spid="_x0000_s34937" name="BMP 图象" r:id="rId10" imgW="685714" imgH="676369" progId="Paint.Picture">
                    <p:embed/>
                  </p:oleObj>
                </mc:Choice>
                <mc:Fallback>
                  <p:oleObj name="BMP 图象" r:id="rId10" imgW="685714" imgH="676369" progId="Paint.Picture">
                    <p:embed/>
                    <p:pic>
                      <p:nvPicPr>
                        <p:cNvPr id="0" name="Object 8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89" y="3220"/>
                          <a:ext cx="230" cy="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29" name="Rectangle 81"/>
            <p:cNvSpPr>
              <a:spLocks noChangeArrowheads="1"/>
            </p:cNvSpPr>
            <p:nvPr/>
          </p:nvSpPr>
          <p:spPr bwMode="auto">
            <a:xfrm>
              <a:off x="3584" y="1442"/>
              <a:ext cx="1904" cy="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lnSpc>
                  <a:spcPct val="100000"/>
                </a:lnSpc>
                <a:buClrTx/>
                <a:buFontTx/>
                <a:buNone/>
              </a:pPr>
              <a:r>
                <a:rPr kumimoji="0" lang="zh-CN" altLang="en-US">
                  <a:solidFill>
                    <a:srgbClr val="000066"/>
                  </a:solidFill>
                  <a:latin typeface="黑体" pitchFamily="2" charset="-122"/>
                  <a:ea typeface="黑体" pitchFamily="2" charset="-122"/>
                </a:rPr>
                <a:t>5000次加法/秒</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体重28吨</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占地170</a:t>
              </a:r>
              <a:r>
                <a:rPr kumimoji="0" lang="en-US" altLang="zh-CN">
                  <a:solidFill>
                    <a:srgbClr val="000066"/>
                  </a:solidFill>
                  <a:latin typeface="黑体" pitchFamily="2" charset="-122"/>
                  <a:ea typeface="黑体" pitchFamily="2" charset="-122"/>
                </a:rPr>
                <a:t>m</a:t>
              </a:r>
              <a:r>
                <a:rPr kumimoji="0" lang="en-US" altLang="zh-CN" baseline="30000">
                  <a:solidFill>
                    <a:srgbClr val="000066"/>
                  </a:solidFill>
                  <a:latin typeface="黑体" pitchFamily="2" charset="-122"/>
                  <a:ea typeface="黑体" pitchFamily="2" charset="-122"/>
                </a:rPr>
                <a:t>2</a:t>
              </a:r>
            </a:p>
            <a:p>
              <a:pPr eaLnBrk="0" hangingPunct="0">
                <a:lnSpc>
                  <a:spcPct val="100000"/>
                </a:lnSpc>
                <a:buClrTx/>
                <a:buFontTx/>
                <a:buNone/>
              </a:pPr>
              <a:r>
                <a:rPr kumimoji="0" lang="en-US" altLang="zh-CN">
                  <a:solidFill>
                    <a:srgbClr val="000066"/>
                  </a:solidFill>
                  <a:latin typeface="黑体" pitchFamily="2" charset="-122"/>
                  <a:ea typeface="黑体" pitchFamily="2" charset="-122"/>
                </a:rPr>
                <a:t>18800</a:t>
              </a:r>
              <a:r>
                <a:rPr kumimoji="0" lang="zh-CN" altLang="en-US">
                  <a:solidFill>
                    <a:srgbClr val="000066"/>
                  </a:solidFill>
                  <a:latin typeface="黑体" pitchFamily="2" charset="-122"/>
                  <a:ea typeface="黑体" pitchFamily="2" charset="-122"/>
                </a:rPr>
                <a:t>只电子管</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1500个继电器</a:t>
              </a:r>
            </a:p>
            <a:p>
              <a:pPr eaLnBrk="0" hangingPunct="0">
                <a:lnSpc>
                  <a:spcPct val="100000"/>
                </a:lnSpc>
                <a:buClrTx/>
                <a:buFontTx/>
                <a:buNone/>
              </a:pPr>
              <a:r>
                <a:rPr kumimoji="0" lang="zh-CN" altLang="en-US">
                  <a:solidFill>
                    <a:srgbClr val="000066"/>
                  </a:solidFill>
                  <a:latin typeface="黑体" pitchFamily="2" charset="-122"/>
                  <a:ea typeface="黑体" pitchFamily="2" charset="-122"/>
                </a:rPr>
                <a:t>功率150</a:t>
              </a:r>
              <a:r>
                <a:rPr kumimoji="0" lang="en-US" altLang="zh-CN">
                  <a:solidFill>
                    <a:srgbClr val="000066"/>
                  </a:solidFill>
                  <a:latin typeface="黑体" pitchFamily="2" charset="-122"/>
                  <a:ea typeface="黑体" pitchFamily="2" charset="-122"/>
                </a:rPr>
                <a:t>KW</a:t>
              </a:r>
              <a:endParaRPr kumimoji="0" lang="zh-CN" altLang="en-US">
                <a:solidFill>
                  <a:srgbClr val="000066"/>
                </a:solidFill>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ChangeArrowheads="1"/>
          </p:cNvSpPr>
          <p:nvPr/>
        </p:nvSpPr>
        <p:spPr bwMode="auto">
          <a:xfrm>
            <a:off x="977900" y="1090613"/>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pPr>
            <a:r>
              <a:rPr lang="zh-CN" altLang="en-US">
                <a:solidFill>
                  <a:srgbClr val="990000"/>
                </a:solidFill>
                <a:latin typeface="黑体" pitchFamily="2" charset="-122"/>
                <a:ea typeface="黑体" pitchFamily="2" charset="-122"/>
              </a:rPr>
              <a:t>1. 第一台电子计算机</a:t>
            </a:r>
            <a:r>
              <a:rPr lang="en-US" altLang="zh-CN">
                <a:solidFill>
                  <a:srgbClr val="990000"/>
                </a:solidFill>
                <a:latin typeface="黑体" pitchFamily="2" charset="-122"/>
                <a:ea typeface="黑体" pitchFamily="2" charset="-122"/>
              </a:rPr>
              <a:t>ENIAC</a:t>
            </a:r>
            <a:r>
              <a:rPr lang="en-US" altLang="zh-CN">
                <a:solidFill>
                  <a:srgbClr val="000080"/>
                </a:solidFill>
                <a:latin typeface="黑体" pitchFamily="2" charset="-122"/>
                <a:ea typeface="黑体" pitchFamily="2" charset="-122"/>
              </a:rPr>
              <a:t>    （1946</a:t>
            </a:r>
            <a:r>
              <a:rPr lang="zh-CN" altLang="en-US">
                <a:solidFill>
                  <a:srgbClr val="000080"/>
                </a:solidFill>
                <a:latin typeface="黑体" pitchFamily="2" charset="-122"/>
                <a:ea typeface="黑体" pitchFamily="2" charset="-122"/>
              </a:rPr>
              <a:t>年）</a:t>
            </a:r>
            <a:endParaRPr lang="zh-CN" altLang="en-US" b="0">
              <a:solidFill>
                <a:schemeClr val="tx1"/>
              </a:solidFill>
              <a:latin typeface="黑体" pitchFamily="2" charset="-122"/>
              <a:ea typeface="黑体" pitchFamily="2" charset="-122"/>
            </a:endParaRPr>
          </a:p>
        </p:txBody>
      </p:sp>
      <p:sp>
        <p:nvSpPr>
          <p:cNvPr id="35843" name="Rectangle 4"/>
          <p:cNvSpPr>
            <a:spLocks noChangeArrowheads="1"/>
          </p:cNvSpPr>
          <p:nvPr/>
        </p:nvSpPr>
        <p:spPr bwMode="auto">
          <a:xfrm>
            <a:off x="1587500" y="1552575"/>
            <a:ext cx="70993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2200">
                <a:solidFill>
                  <a:schemeClr val="tx1"/>
                </a:solidFill>
                <a:latin typeface="黑体" pitchFamily="2" charset="-122"/>
                <a:ea typeface="黑体" pitchFamily="2" charset="-122"/>
              </a:rPr>
              <a:t>(</a:t>
            </a:r>
            <a:r>
              <a:rPr lang="en-US" altLang="zh-CN" sz="2200">
                <a:solidFill>
                  <a:srgbClr val="FF0000"/>
                </a:solidFill>
                <a:latin typeface="黑体" pitchFamily="2" charset="-122"/>
                <a:ea typeface="黑体" pitchFamily="2" charset="-122"/>
              </a:rPr>
              <a:t>E</a:t>
            </a:r>
            <a:r>
              <a:rPr lang="en-US" altLang="zh-CN" sz="2200">
                <a:solidFill>
                  <a:srgbClr val="000080"/>
                </a:solidFill>
                <a:latin typeface="黑体" pitchFamily="2" charset="-122"/>
                <a:ea typeface="黑体" pitchFamily="2" charset="-122"/>
              </a:rPr>
              <a:t>lectronic</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N</a:t>
            </a:r>
            <a:r>
              <a:rPr lang="en-US" altLang="zh-CN" sz="2200">
                <a:solidFill>
                  <a:srgbClr val="000080"/>
                </a:solidFill>
                <a:latin typeface="黑体" pitchFamily="2" charset="-122"/>
                <a:ea typeface="黑体" pitchFamily="2" charset="-122"/>
              </a:rPr>
              <a:t>umeirical</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I</a:t>
            </a:r>
            <a:r>
              <a:rPr lang="en-US" altLang="zh-CN" sz="2200">
                <a:solidFill>
                  <a:srgbClr val="000080"/>
                </a:solidFill>
                <a:latin typeface="黑体" pitchFamily="2" charset="-122"/>
                <a:ea typeface="黑体" pitchFamily="2" charset="-122"/>
              </a:rPr>
              <a:t>ntegrator </a:t>
            </a:r>
            <a:r>
              <a:rPr lang="en-US" altLang="zh-CN" sz="2200">
                <a:solidFill>
                  <a:srgbClr val="FF0000"/>
                </a:solidFill>
                <a:latin typeface="黑体" pitchFamily="2" charset="-122"/>
                <a:ea typeface="黑体" pitchFamily="2" charset="-122"/>
              </a:rPr>
              <a:t>A</a:t>
            </a:r>
            <a:r>
              <a:rPr lang="en-US" altLang="zh-CN" sz="2200">
                <a:solidFill>
                  <a:srgbClr val="000080"/>
                </a:solidFill>
                <a:latin typeface="黑体" pitchFamily="2" charset="-122"/>
                <a:ea typeface="黑体" pitchFamily="2" charset="-122"/>
              </a:rPr>
              <a:t>nd</a:t>
            </a:r>
            <a:r>
              <a:rPr lang="en-US" altLang="zh-CN" sz="2200">
                <a:latin typeface="黑体" pitchFamily="2" charset="-122"/>
                <a:ea typeface="黑体" pitchFamily="2" charset="-122"/>
              </a:rPr>
              <a:t> </a:t>
            </a:r>
            <a:r>
              <a:rPr lang="en-US" altLang="zh-CN" sz="2200">
                <a:solidFill>
                  <a:srgbClr val="FF0000"/>
                </a:solidFill>
                <a:latin typeface="黑体" pitchFamily="2" charset="-122"/>
                <a:ea typeface="黑体" pitchFamily="2" charset="-122"/>
              </a:rPr>
              <a:t>C</a:t>
            </a:r>
            <a:r>
              <a:rPr lang="en-US" altLang="zh-CN" sz="2200">
                <a:solidFill>
                  <a:srgbClr val="000080"/>
                </a:solidFill>
                <a:latin typeface="黑体" pitchFamily="2" charset="-122"/>
                <a:ea typeface="黑体" pitchFamily="2" charset="-122"/>
              </a:rPr>
              <a:t>alculator</a:t>
            </a:r>
            <a:r>
              <a:rPr lang="en-US" altLang="zh-CN" sz="2200">
                <a:latin typeface="黑体" pitchFamily="2" charset="-122"/>
                <a:ea typeface="黑体" pitchFamily="2" charset="-122"/>
              </a:rPr>
              <a:t>)</a:t>
            </a:r>
            <a:r>
              <a:rPr lang="en-US" altLang="zh-CN" sz="1100">
                <a:solidFill>
                  <a:schemeClr val="tx1"/>
                </a:solidFill>
                <a:latin typeface="黑体" pitchFamily="2" charset="-122"/>
                <a:ea typeface="黑体" pitchFamily="2" charset="-122"/>
              </a:rPr>
              <a:t> </a:t>
            </a:r>
            <a:endParaRPr lang="en-US" altLang="zh-CN" b="0">
              <a:solidFill>
                <a:schemeClr val="tx1"/>
              </a:solidFill>
              <a:latin typeface="黑体" pitchFamily="2" charset="-122"/>
              <a:ea typeface="黑体" pitchFamily="2" charset="-122"/>
            </a:endParaRPr>
          </a:p>
        </p:txBody>
      </p:sp>
      <p:sp>
        <p:nvSpPr>
          <p:cNvPr id="35844" name="Rectangle 5"/>
          <p:cNvSpPr>
            <a:spLocks noChangeArrowheads="1"/>
          </p:cNvSpPr>
          <p:nvPr/>
        </p:nvSpPr>
        <p:spPr bwMode="auto">
          <a:xfrm>
            <a:off x="406400" y="2043113"/>
            <a:ext cx="77343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a:solidFill>
                  <a:srgbClr val="800000"/>
                </a:solidFill>
                <a:latin typeface="黑体" pitchFamily="2" charset="-122"/>
                <a:ea typeface="黑体" pitchFamily="2" charset="-122"/>
              </a:rPr>
              <a:t>        电子计算机诞生的基础：</a:t>
            </a:r>
            <a:r>
              <a:rPr lang="zh-CN" altLang="en-US">
                <a:solidFill>
                  <a:srgbClr val="000080"/>
                </a:solidFill>
                <a:latin typeface="黑体" pitchFamily="2" charset="-122"/>
                <a:ea typeface="黑体" pitchFamily="2" charset="-122"/>
              </a:rPr>
              <a:t> </a:t>
            </a:r>
            <a:endParaRPr lang="zh-CN" altLang="en-US">
              <a:latin typeface="黑体" pitchFamily="2" charset="-122"/>
              <a:ea typeface="黑体" pitchFamily="2" charset="-122"/>
            </a:endParaRPr>
          </a:p>
          <a:p>
            <a:pPr algn="just"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1) 电子管的出现； 	</a:t>
            </a:r>
          </a:p>
          <a:p>
            <a:pPr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2) 战争的需要</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76518" name="Rectangle 6"/>
          <p:cNvSpPr>
            <a:spLocks noChangeArrowheads="1"/>
          </p:cNvSpPr>
          <p:nvPr/>
        </p:nvSpPr>
        <p:spPr bwMode="auto">
          <a:xfrm>
            <a:off x="393700" y="3744913"/>
            <a:ext cx="75565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spcBef>
                <a:spcPct val="0"/>
              </a:spcBef>
              <a:buClrTx/>
              <a:buFontTx/>
              <a:buNone/>
            </a:pPr>
            <a:r>
              <a:rPr lang="zh-CN" altLang="en-US">
                <a:solidFill>
                  <a:srgbClr val="800000"/>
                </a:solidFill>
                <a:latin typeface="黑体" pitchFamily="2" charset="-122"/>
                <a:ea typeface="黑体" pitchFamily="2" charset="-122"/>
              </a:rPr>
              <a:t>        计算机发展的主要动力：</a:t>
            </a:r>
            <a:r>
              <a:rPr lang="zh-CN" altLang="en-US">
                <a:solidFill>
                  <a:srgbClr val="008000"/>
                </a:solidFill>
                <a:latin typeface="黑体" pitchFamily="2" charset="-122"/>
                <a:ea typeface="黑体" pitchFamily="2" charset="-122"/>
              </a:rPr>
              <a:t> </a:t>
            </a:r>
            <a:endParaRPr lang="zh-CN" altLang="en-US">
              <a:latin typeface="黑体" pitchFamily="2" charset="-122"/>
              <a:ea typeface="黑体" pitchFamily="2" charset="-122"/>
            </a:endParaRPr>
          </a:p>
          <a:p>
            <a:pPr algn="just"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1) 微电子技术的发展;	</a:t>
            </a:r>
          </a:p>
          <a:p>
            <a:pPr eaLnBrk="0" hangingPunct="0">
              <a:lnSpc>
                <a:spcPct val="150000"/>
              </a:lnSpc>
              <a:spcBef>
                <a:spcPct val="0"/>
              </a:spcBef>
              <a:buClrTx/>
              <a:buFontTx/>
              <a:buNone/>
            </a:pPr>
            <a:r>
              <a:rPr lang="zh-CN" altLang="en-US">
                <a:solidFill>
                  <a:srgbClr val="000080"/>
                </a:solidFill>
                <a:latin typeface="黑体" pitchFamily="2" charset="-122"/>
                <a:ea typeface="黑体" pitchFamily="2" charset="-122"/>
              </a:rPr>
              <a:t>             2) 应用</a:t>
            </a:r>
            <a:r>
              <a:rPr lang="zh-CN" altLang="en-US">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35846"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76518"/>
                                        </p:tgtEl>
                                        <p:attrNameLst>
                                          <p:attrName>style.visibility</p:attrName>
                                        </p:attrNameLst>
                                      </p:cBhvr>
                                      <p:to>
                                        <p:strVal val="visible"/>
                                      </p:to>
                                    </p:set>
                                    <p:animEffect transition="in" filter="wipe(up)">
                                      <p:cBhvr>
                                        <p:cTn id="7" dur="500"/>
                                        <p:tgtEl>
                                          <p:spTgt spid="576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ChangeArrowheads="1"/>
          </p:cNvSpPr>
          <p:nvPr/>
        </p:nvSpPr>
        <p:spPr bwMode="auto">
          <a:xfrm>
            <a:off x="609600" y="928688"/>
            <a:ext cx="77343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50000"/>
              </a:lnSpc>
              <a:spcBef>
                <a:spcPct val="0"/>
              </a:spcBef>
              <a:buClrTx/>
              <a:buFontTx/>
              <a:buNone/>
            </a:pPr>
            <a:r>
              <a:rPr lang="zh-CN" altLang="en-US">
                <a:solidFill>
                  <a:srgbClr val="990000"/>
                </a:solidFill>
                <a:latin typeface="黑体" pitchFamily="2" charset="-122"/>
                <a:ea typeface="黑体" pitchFamily="2" charset="-122"/>
              </a:rPr>
              <a:t>2. 计算机发展的几个阶段</a:t>
            </a: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1946—1959 电子管,软件处于初级阶段,使用机器/汇编语言；(</a:t>
            </a:r>
            <a:r>
              <a:rPr lang="en-US" altLang="zh-CN" sz="1600">
                <a:solidFill>
                  <a:srgbClr val="000080"/>
                </a:solidFill>
                <a:latin typeface="黑体" pitchFamily="2" charset="-122"/>
                <a:ea typeface="黑体" pitchFamily="2" charset="-122"/>
              </a:rPr>
              <a:t>IAS)</a:t>
            </a:r>
            <a:endParaRPr lang="en-US" altLang="zh-CN"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en-US" altLang="zh-CN" sz="1600">
                <a:solidFill>
                  <a:srgbClr val="000080"/>
                </a:solidFill>
                <a:latin typeface="黑体" pitchFamily="2" charset="-122"/>
                <a:ea typeface="黑体" pitchFamily="2" charset="-122"/>
              </a:rPr>
              <a:t>       1959—1964 </a:t>
            </a:r>
            <a:r>
              <a:rPr lang="zh-CN" altLang="en-US" sz="1600">
                <a:solidFill>
                  <a:srgbClr val="000080"/>
                </a:solidFill>
                <a:latin typeface="黑体" pitchFamily="2" charset="-122"/>
                <a:ea typeface="黑体" pitchFamily="2" charset="-122"/>
              </a:rPr>
              <a:t>晶体管, 软件开始使用高级语言；(</a:t>
            </a:r>
            <a:r>
              <a:rPr lang="en-US" altLang="zh-CN" sz="1600">
                <a:solidFill>
                  <a:srgbClr val="000080"/>
                </a:solidFill>
                <a:latin typeface="黑体" pitchFamily="2" charset="-122"/>
                <a:ea typeface="黑体" pitchFamily="2" charset="-122"/>
              </a:rPr>
              <a:t>IBM7094,CDC1604)</a:t>
            </a:r>
            <a:endParaRPr lang="en-US" altLang="zh-CN"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en-US" altLang="zh-CN" sz="1600">
                <a:solidFill>
                  <a:srgbClr val="000080"/>
                </a:solidFill>
                <a:latin typeface="黑体" pitchFamily="2" charset="-122"/>
                <a:ea typeface="黑体" pitchFamily="2" charset="-122"/>
              </a:rPr>
              <a:t>       1964—1975 SSI，MSI，</a:t>
            </a:r>
            <a:r>
              <a:rPr lang="zh-CN" altLang="en-US" sz="1600">
                <a:solidFill>
                  <a:srgbClr val="000080"/>
                </a:solidFill>
                <a:latin typeface="黑体" pitchFamily="2" charset="-122"/>
                <a:ea typeface="黑体" pitchFamily="2" charset="-122"/>
              </a:rPr>
              <a:t>出现操作系统、</a:t>
            </a:r>
            <a:r>
              <a:rPr lang="en-US" altLang="zh-CN" sz="1600">
                <a:solidFill>
                  <a:srgbClr val="000080"/>
                </a:solidFill>
                <a:latin typeface="黑体" pitchFamily="2" charset="-122"/>
                <a:ea typeface="黑体" pitchFamily="2" charset="-122"/>
              </a:rPr>
              <a:t>MIS, </a:t>
            </a:r>
            <a:r>
              <a:rPr lang="zh-CN" altLang="en-US" sz="1600">
                <a:solidFill>
                  <a:srgbClr val="000080"/>
                </a:solidFill>
                <a:latin typeface="黑体" pitchFamily="2" charset="-122"/>
                <a:ea typeface="黑体" pitchFamily="2" charset="-122"/>
              </a:rPr>
              <a:t>微型机、系列机</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1975—1990 </a:t>
            </a:r>
            <a:r>
              <a:rPr lang="en-US" altLang="zh-CN" sz="1600">
                <a:solidFill>
                  <a:srgbClr val="000080"/>
                </a:solidFill>
                <a:latin typeface="黑体" pitchFamily="2" charset="-122"/>
                <a:ea typeface="黑体" pitchFamily="2" charset="-122"/>
              </a:rPr>
              <a:t>LSI,VLSI，</a:t>
            </a:r>
            <a:r>
              <a:rPr lang="zh-CN" altLang="en-US" sz="1600">
                <a:solidFill>
                  <a:srgbClr val="000080"/>
                </a:solidFill>
                <a:latin typeface="黑体" pitchFamily="2" charset="-122"/>
                <a:ea typeface="黑体" pitchFamily="2" charset="-122"/>
              </a:rPr>
              <a:t>出现</a:t>
            </a:r>
            <a:r>
              <a:rPr lang="en-US" altLang="zh-CN" sz="1600">
                <a:solidFill>
                  <a:srgbClr val="000080"/>
                </a:solidFill>
                <a:latin typeface="黑体" pitchFamily="2" charset="-122"/>
                <a:ea typeface="黑体" pitchFamily="2" charset="-122"/>
              </a:rPr>
              <a:t>DBMS、</a:t>
            </a:r>
            <a:r>
              <a:rPr lang="zh-CN" altLang="en-US" sz="1600">
                <a:solidFill>
                  <a:srgbClr val="000080"/>
                </a:solidFill>
                <a:latin typeface="黑体" pitchFamily="2" charset="-122"/>
                <a:ea typeface="黑体" pitchFamily="2" charset="-122"/>
              </a:rPr>
              <a:t>网络，软件产业迅速发展。微机分支</a:t>
            </a:r>
            <a:endParaRPr lang="zh-CN" altLang="en-US" sz="1000">
              <a:solidFill>
                <a:srgbClr val="000080"/>
              </a:solidFill>
              <a:latin typeface="黑体" pitchFamily="2" charset="-122"/>
              <a:ea typeface="黑体" pitchFamily="2" charset="-122"/>
            </a:endParaRPr>
          </a:p>
          <a:p>
            <a:pPr indent="266700"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1990—     </a:t>
            </a:r>
            <a:r>
              <a:rPr lang="en-US" altLang="zh-CN" sz="1600">
                <a:solidFill>
                  <a:srgbClr val="000080"/>
                </a:solidFill>
                <a:latin typeface="黑体" pitchFamily="2" charset="-122"/>
                <a:ea typeface="黑体" pitchFamily="2" charset="-122"/>
              </a:rPr>
              <a:t>ULSI/ ELSI（</a:t>
            </a:r>
            <a:r>
              <a:rPr lang="zh-CN" altLang="en-US" sz="1600">
                <a:solidFill>
                  <a:srgbClr val="000080"/>
                </a:solidFill>
                <a:latin typeface="黑体" pitchFamily="2" charset="-122"/>
                <a:ea typeface="黑体" pitchFamily="2" charset="-122"/>
              </a:rPr>
              <a:t>甚大/极大规模集成电路），超标量技术</a:t>
            </a:r>
            <a:r>
              <a:rPr lang="zh-CN" altLang="en-US" sz="1100">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566280" name="Rectangle 8"/>
          <p:cNvSpPr>
            <a:spLocks noChangeArrowheads="1"/>
          </p:cNvSpPr>
          <p:nvPr/>
        </p:nvSpPr>
        <p:spPr bwMode="auto">
          <a:xfrm>
            <a:off x="622300" y="3506788"/>
            <a:ext cx="8128000" cy="247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a:lnSpc>
                <a:spcPct val="150000"/>
              </a:lnSpc>
              <a:spcBef>
                <a:spcPct val="0"/>
              </a:spcBef>
              <a:buClrTx/>
              <a:buFontTx/>
              <a:buNone/>
            </a:pPr>
            <a:r>
              <a:rPr lang="zh-CN" altLang="en-US">
                <a:solidFill>
                  <a:srgbClr val="990000"/>
                </a:solidFill>
                <a:latin typeface="黑体" pitchFamily="2" charset="-122"/>
                <a:ea typeface="黑体" pitchFamily="2" charset="-122"/>
              </a:rPr>
              <a:t>3. 微型计算机发展的五个阶段</a:t>
            </a: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1971—1972 4位和8位微处理器，2000器件/片。</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1973—1977 8位微处理器，10000器件/片，微机外设得到发展。</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1978—1980 16位微处理器，30000器件/片，功能相当于过去小型机。 </a:t>
            </a:r>
            <a:endParaRPr lang="zh-CN" altLang="en-US" sz="1000">
              <a:solidFill>
                <a:srgbClr val="000080"/>
              </a:solidFill>
              <a:latin typeface="黑体" pitchFamily="2" charset="-122"/>
              <a:ea typeface="黑体" pitchFamily="2" charset="-122"/>
            </a:endParaRPr>
          </a:p>
          <a:p>
            <a:pPr indent="266700" algn="just"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1981—1995 32位微处理器，50万器件/片，相当于过去大中型机。</a:t>
            </a:r>
            <a:endParaRPr lang="zh-CN" altLang="en-US" sz="1000">
              <a:solidFill>
                <a:srgbClr val="000080"/>
              </a:solidFill>
              <a:latin typeface="黑体" pitchFamily="2" charset="-122"/>
              <a:ea typeface="黑体" pitchFamily="2" charset="-122"/>
            </a:endParaRPr>
          </a:p>
          <a:p>
            <a:pPr indent="266700" eaLnBrk="0" hangingPunct="0">
              <a:lnSpc>
                <a:spcPct val="150000"/>
              </a:lnSpc>
              <a:spcBef>
                <a:spcPct val="0"/>
              </a:spcBef>
              <a:buClrTx/>
              <a:buFontTx/>
              <a:buNone/>
            </a:pPr>
            <a:r>
              <a:rPr lang="zh-CN" altLang="en-US" sz="1600">
                <a:solidFill>
                  <a:srgbClr val="000080"/>
                </a:solidFill>
                <a:latin typeface="黑体" pitchFamily="2" charset="-122"/>
                <a:ea typeface="黑体" pitchFamily="2" charset="-122"/>
              </a:rPr>
              <a:t>      1996—  32-64位微处理器，100万器件以上/片，具有音频、视频处理能力。</a:t>
            </a:r>
            <a:r>
              <a:rPr lang="zh-CN" altLang="en-US" sz="1100">
                <a:latin typeface="黑体" pitchFamily="2" charset="-122"/>
                <a:ea typeface="黑体" pitchFamily="2" charset="-122"/>
              </a:rPr>
              <a:t> </a:t>
            </a:r>
            <a:endParaRPr lang="zh-CN" altLang="en-US" b="0">
              <a:solidFill>
                <a:schemeClr val="tx1"/>
              </a:solidFill>
              <a:latin typeface="黑体" pitchFamily="2" charset="-122"/>
              <a:ea typeface="黑体" pitchFamily="2" charset="-122"/>
            </a:endParaRPr>
          </a:p>
        </p:txBody>
      </p:sp>
      <p:sp>
        <p:nvSpPr>
          <p:cNvPr id="3686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66280"/>
                                        </p:tgtEl>
                                        <p:attrNameLst>
                                          <p:attrName>style.visibility</p:attrName>
                                        </p:attrNameLst>
                                      </p:cBhvr>
                                      <p:to>
                                        <p:strVal val="visible"/>
                                      </p:to>
                                    </p:set>
                                    <p:animEffect transition="in" filter="wipe(up)">
                                      <p:cBhvr>
                                        <p:cTn id="7" dur="500"/>
                                        <p:tgtEl>
                                          <p:spTgt spid="5662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80"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ChangeArrowheads="1"/>
          </p:cNvSpPr>
          <p:nvPr/>
        </p:nvSpPr>
        <p:spPr bwMode="auto">
          <a:xfrm>
            <a:off x="825500" y="1065213"/>
            <a:ext cx="7493000"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dirty="0">
                <a:solidFill>
                  <a:srgbClr val="800000"/>
                </a:solidFill>
                <a:latin typeface="黑体" pitchFamily="2" charset="-122"/>
                <a:ea typeface="黑体" pitchFamily="2" charset="-122"/>
              </a:rPr>
              <a:t>4</a:t>
            </a:r>
            <a:r>
              <a:rPr lang="zh-CN" altLang="en-US" dirty="0">
                <a:solidFill>
                  <a:srgbClr val="800000"/>
                </a:solidFill>
                <a:latin typeface="黑体" pitchFamily="2" charset="-122"/>
                <a:ea typeface="黑体" pitchFamily="2" charset="-122"/>
              </a:rPr>
              <a:t>．当代超级计算机</a:t>
            </a:r>
          </a:p>
          <a:p>
            <a:pPr eaLnBrk="0" hangingPunct="0">
              <a:lnSpc>
                <a:spcPct val="150000"/>
              </a:lnSpc>
              <a:spcBef>
                <a:spcPct val="0"/>
              </a:spcBef>
              <a:buClrTx/>
              <a:buFontTx/>
              <a:buNone/>
            </a:pPr>
            <a:r>
              <a:rPr lang="zh-CN" altLang="en-US" dirty="0">
                <a:solidFill>
                  <a:srgbClr val="000080"/>
                </a:solidFill>
                <a:latin typeface="黑体" pitchFamily="2" charset="-122"/>
                <a:ea typeface="黑体" pitchFamily="2" charset="-122"/>
              </a:rPr>
              <a:t>   世界超算</a:t>
            </a:r>
            <a:r>
              <a:rPr lang="en-US" altLang="zh-CN" dirty="0">
                <a:solidFill>
                  <a:srgbClr val="000080"/>
                </a:solidFill>
                <a:latin typeface="黑体" pitchFamily="2" charset="-122"/>
                <a:ea typeface="黑体" pitchFamily="2" charset="-122"/>
              </a:rPr>
              <a:t>500</a:t>
            </a:r>
            <a:r>
              <a:rPr lang="zh-CN" altLang="en-US" dirty="0">
                <a:solidFill>
                  <a:srgbClr val="000080"/>
                </a:solidFill>
                <a:latin typeface="黑体" pitchFamily="2" charset="-122"/>
                <a:ea typeface="黑体" pitchFamily="2" charset="-122"/>
              </a:rPr>
              <a:t>强排行榜（</a:t>
            </a:r>
            <a:r>
              <a:rPr lang="en-US" altLang="zh-CN" dirty="0" smtClean="0">
                <a:solidFill>
                  <a:srgbClr val="000080"/>
                </a:solidFill>
                <a:latin typeface="黑体" pitchFamily="2" charset="-122"/>
                <a:ea typeface="黑体" pitchFamily="2" charset="-122"/>
              </a:rPr>
              <a:t>2016.10.20</a:t>
            </a:r>
            <a:r>
              <a:rPr lang="zh-CN" altLang="en-US" dirty="0" smtClean="0">
                <a:solidFill>
                  <a:srgbClr val="000080"/>
                </a:solidFill>
                <a:latin typeface="黑体" pitchFamily="2" charset="-122"/>
                <a:ea typeface="黑体" pitchFamily="2" charset="-122"/>
              </a:rPr>
              <a:t>）</a:t>
            </a:r>
            <a:endParaRPr lang="zh-CN" altLang="en-US" dirty="0">
              <a:solidFill>
                <a:srgbClr val="000080"/>
              </a:solidFill>
              <a:latin typeface="黑体" pitchFamily="2" charset="-122"/>
              <a:ea typeface="黑体" pitchFamily="2" charset="-122"/>
            </a:endParaRPr>
          </a:p>
          <a:p>
            <a:pPr eaLnBrk="0" hangingPunct="0">
              <a:lnSpc>
                <a:spcPct val="10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smtClean="0">
                <a:solidFill>
                  <a:srgbClr val="FF0000"/>
                </a:solidFill>
                <a:latin typeface="黑体" pitchFamily="2" charset="-122"/>
                <a:ea typeface="黑体" pitchFamily="2" charset="-122"/>
              </a:rPr>
              <a:t>（ </a:t>
            </a:r>
            <a:r>
              <a:rPr lang="en-US" altLang="zh-CN" dirty="0" smtClean="0">
                <a:solidFill>
                  <a:srgbClr val="FF0000"/>
                </a:solidFill>
                <a:latin typeface="黑体" pitchFamily="2" charset="-122"/>
                <a:ea typeface="黑体" pitchFamily="2" charset="-122"/>
              </a:rPr>
              <a:t>http://www.top500.org</a:t>
            </a:r>
            <a:r>
              <a:rPr lang="zh-CN" altLang="en-US" dirty="0" smtClean="0">
                <a:solidFill>
                  <a:srgbClr val="FF0000"/>
                </a:solidFill>
                <a:latin typeface="黑体" pitchFamily="2" charset="-122"/>
                <a:ea typeface="黑体" pitchFamily="2" charset="-122"/>
              </a:rPr>
              <a:t>）</a:t>
            </a:r>
            <a:endParaRPr lang="zh-CN" altLang="en-US" dirty="0">
              <a:solidFill>
                <a:srgbClr val="FF0000"/>
              </a:solidFill>
              <a:latin typeface="黑体" pitchFamily="2" charset="-122"/>
              <a:ea typeface="黑体" pitchFamily="2" charset="-122"/>
            </a:endParaRPr>
          </a:p>
        </p:txBody>
      </p:sp>
      <p:sp>
        <p:nvSpPr>
          <p:cNvPr id="37891" name="Rectangle 4"/>
          <p:cNvSpPr>
            <a:spLocks noChangeArrowheads="1"/>
          </p:cNvSpPr>
          <p:nvPr/>
        </p:nvSpPr>
        <p:spPr bwMode="auto">
          <a:xfrm>
            <a:off x="1433513" y="2574925"/>
            <a:ext cx="7324725" cy="2751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(1) Sunway </a:t>
            </a:r>
            <a:r>
              <a:rPr lang="en-US" altLang="zh-CN" dirty="0" err="1">
                <a:solidFill>
                  <a:srgbClr val="000080"/>
                </a:solidFill>
                <a:latin typeface="黑体" pitchFamily="2" charset="-122"/>
                <a:ea typeface="黑体" pitchFamily="2" charset="-122"/>
              </a:rPr>
              <a:t>TaihuLight</a:t>
            </a:r>
            <a:r>
              <a:rPr lang="en-US" altLang="zh-CN" dirty="0" smtClean="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神威</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太湖之光</a:t>
            </a:r>
            <a:r>
              <a:rPr lang="en-US" altLang="zh-CN" dirty="0" smtClean="0">
                <a:solidFill>
                  <a:srgbClr val="000080"/>
                </a:solidFill>
                <a:latin typeface="黑体" pitchFamily="2" charset="-122"/>
                <a:ea typeface="黑体" pitchFamily="2" charset="-122"/>
              </a:rPr>
              <a:t>)</a:t>
            </a:r>
            <a:r>
              <a:rPr lang="zh-CN" altLang="en-US" dirty="0" smtClean="0">
                <a:solidFill>
                  <a:srgbClr val="000080"/>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中国 </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smtClean="0">
                <a:solidFill>
                  <a:srgbClr val="000080"/>
                </a:solidFill>
                <a:latin typeface="黑体" pitchFamily="2" charset="-122"/>
                <a:ea typeface="黑体" pitchFamily="2" charset="-122"/>
              </a:rPr>
              <a:t> (2) </a:t>
            </a:r>
            <a:r>
              <a:rPr lang="en-US" altLang="zh-CN" dirty="0">
                <a:solidFill>
                  <a:srgbClr val="000080"/>
                </a:solidFill>
                <a:latin typeface="黑体" pitchFamily="2" charset="-122"/>
                <a:ea typeface="黑体" pitchFamily="2" charset="-122"/>
              </a:rPr>
              <a:t>Tianhe-2(</a:t>
            </a:r>
            <a:r>
              <a:rPr lang="zh-CN" altLang="en-US" dirty="0">
                <a:solidFill>
                  <a:srgbClr val="000080"/>
                </a:solidFill>
                <a:latin typeface="黑体" pitchFamily="2" charset="-122"/>
                <a:ea typeface="黑体" pitchFamily="2" charset="-122"/>
              </a:rPr>
              <a:t>天河</a:t>
            </a:r>
            <a:r>
              <a:rPr lang="en-US" altLang="zh-CN" dirty="0">
                <a:solidFill>
                  <a:srgbClr val="000080"/>
                </a:solidFill>
                <a:latin typeface="黑体" pitchFamily="2" charset="-122"/>
                <a:ea typeface="黑体" pitchFamily="2" charset="-122"/>
              </a:rPr>
              <a:t>2</a:t>
            </a:r>
            <a:r>
              <a:rPr lang="zh-CN" altLang="en-US" dirty="0">
                <a:solidFill>
                  <a:srgbClr val="000080"/>
                </a:solidFill>
                <a:latin typeface="黑体" pitchFamily="2" charset="-122"/>
                <a:ea typeface="黑体" pitchFamily="2" charset="-122"/>
              </a:rPr>
              <a:t>号</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 中国 </a:t>
            </a:r>
          </a:p>
          <a:p>
            <a:pPr marL="1816100" indent="-1816100">
              <a:lnSpc>
                <a:spcPct val="120000"/>
              </a:lnSpc>
              <a:spcBef>
                <a:spcPct val="0"/>
              </a:spcBef>
              <a:buClrTx/>
              <a:buFontTx/>
              <a:buNone/>
            </a:pPr>
            <a:r>
              <a:rPr lang="zh-CN" altLang="en-US" dirty="0">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(3) </a:t>
            </a:r>
            <a:r>
              <a:rPr lang="en-US" altLang="zh-CN" dirty="0">
                <a:solidFill>
                  <a:srgbClr val="000080"/>
                </a:solidFill>
                <a:latin typeface="黑体" pitchFamily="2" charset="-122"/>
                <a:ea typeface="黑体" pitchFamily="2" charset="-122"/>
              </a:rPr>
              <a:t>Titan (</a:t>
            </a:r>
            <a:r>
              <a:rPr lang="zh-CN" altLang="en-US" dirty="0">
                <a:solidFill>
                  <a:srgbClr val="000080"/>
                </a:solidFill>
                <a:latin typeface="黑体" pitchFamily="2" charset="-122"/>
                <a:ea typeface="黑体" pitchFamily="2" charset="-122"/>
              </a:rPr>
              <a:t>泰坦</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      美国</a:t>
            </a:r>
          </a:p>
          <a:p>
            <a:pPr marL="1816100" indent="-1816100">
              <a:lnSpc>
                <a:spcPct val="120000"/>
              </a:lnSpc>
              <a:spcBef>
                <a:spcPct val="0"/>
              </a:spcBef>
              <a:buClrTx/>
              <a:buFontTx/>
              <a:buNone/>
            </a:pPr>
            <a:r>
              <a:rPr lang="zh-CN" altLang="en-US" dirty="0">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(4) </a:t>
            </a:r>
            <a:r>
              <a:rPr lang="en-US" altLang="zh-CN" dirty="0">
                <a:solidFill>
                  <a:srgbClr val="000080"/>
                </a:solidFill>
                <a:latin typeface="黑体" pitchFamily="2" charset="-122"/>
                <a:ea typeface="黑体" pitchFamily="2" charset="-122"/>
              </a:rPr>
              <a:t>Sequoia</a:t>
            </a:r>
            <a:r>
              <a:rPr lang="zh-CN" altLang="en-US" dirty="0">
                <a:solidFill>
                  <a:srgbClr val="000080"/>
                </a:solidFill>
                <a:latin typeface="黑体" pitchFamily="2" charset="-122"/>
                <a:ea typeface="黑体" pitchFamily="2" charset="-122"/>
              </a:rPr>
              <a:t>           美国</a:t>
            </a:r>
          </a:p>
          <a:p>
            <a:pPr marL="1816100" indent="-1816100">
              <a:lnSpc>
                <a:spcPct val="120000"/>
              </a:lnSpc>
              <a:spcBef>
                <a:spcPct val="0"/>
              </a:spcBef>
              <a:buClrTx/>
              <a:buFontTx/>
              <a:buNone/>
            </a:pPr>
            <a:r>
              <a:rPr lang="zh-CN" altLang="en-US" dirty="0">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(5) </a:t>
            </a:r>
            <a:r>
              <a:rPr lang="en-US" altLang="zh-CN" dirty="0">
                <a:solidFill>
                  <a:srgbClr val="000080"/>
                </a:solidFill>
                <a:latin typeface="黑体" pitchFamily="2" charset="-122"/>
                <a:ea typeface="黑体" pitchFamily="2" charset="-122"/>
              </a:rPr>
              <a:t>K Computer</a:t>
            </a:r>
            <a:r>
              <a:rPr lang="zh-CN" altLang="en-US" dirty="0">
                <a:solidFill>
                  <a:srgbClr val="000080"/>
                </a:solidFill>
                <a:latin typeface="黑体" pitchFamily="2" charset="-122"/>
                <a:ea typeface="黑体" pitchFamily="2" charset="-122"/>
              </a:rPr>
              <a:t>        日本</a:t>
            </a:r>
          </a:p>
          <a:p>
            <a:pPr marL="1816100" indent="-1816100">
              <a:lnSpc>
                <a:spcPct val="120000"/>
              </a:lnSpc>
              <a:spcBef>
                <a:spcPct val="0"/>
              </a:spcBef>
              <a:buClrTx/>
              <a:buFontTx/>
              <a:buNone/>
            </a:pPr>
            <a:r>
              <a:rPr lang="en-US" altLang="zh-CN" dirty="0">
                <a:solidFill>
                  <a:srgbClr val="000080"/>
                </a:solidFill>
                <a:latin typeface="黑体" pitchFamily="2" charset="-122"/>
                <a:ea typeface="黑体" pitchFamily="2" charset="-122"/>
              </a:rPr>
              <a:t>   ……          </a:t>
            </a:r>
            <a:r>
              <a:rPr lang="zh-CN" altLang="en-US" dirty="0">
                <a:solidFill>
                  <a:srgbClr val="000080"/>
                </a:solidFill>
                <a:latin typeface="黑体" pitchFamily="2" charset="-122"/>
                <a:ea typeface="黑体" pitchFamily="2" charset="-122"/>
              </a:rPr>
              <a:t>瑞士、德国、</a:t>
            </a:r>
            <a:r>
              <a:rPr lang="zh-CN" altLang="en-US" dirty="0" smtClean="0">
                <a:solidFill>
                  <a:srgbClr val="000080"/>
                </a:solidFill>
                <a:latin typeface="黑体" pitchFamily="2" charset="-122"/>
                <a:ea typeface="黑体" pitchFamily="2" charset="-122"/>
              </a:rPr>
              <a:t>沙特阿拉伯</a:t>
            </a:r>
            <a:endParaRPr lang="en-US" altLang="zh-CN" dirty="0">
              <a:solidFill>
                <a:srgbClr val="000080"/>
              </a:solidFill>
              <a:latin typeface="黑体" pitchFamily="2" charset="-122"/>
              <a:ea typeface="黑体" pitchFamily="2" charset="-122"/>
            </a:endParaRPr>
          </a:p>
        </p:txBody>
      </p:sp>
      <p:sp>
        <p:nvSpPr>
          <p:cNvPr id="37892" name="Rectangle 4"/>
          <p:cNvSpPr>
            <a:spLocks noChangeArrowheads="1"/>
          </p:cNvSpPr>
          <p:nvPr/>
        </p:nvSpPr>
        <p:spPr bwMode="auto">
          <a:xfrm>
            <a:off x="1157288" y="5632450"/>
            <a:ext cx="6518275" cy="476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816100" indent="-1816100">
              <a:lnSpc>
                <a:spcPct val="120000"/>
              </a:lnSpc>
              <a:spcBef>
                <a:spcPct val="0"/>
              </a:spcBef>
              <a:buClrTx/>
              <a:buFontTx/>
              <a:buNone/>
            </a:pPr>
            <a:r>
              <a:rPr lang="zh-CN" altLang="en-US" dirty="0">
                <a:solidFill>
                  <a:srgbClr val="FF0000"/>
                </a:solidFill>
                <a:latin typeface="黑体" pitchFamily="2" charset="-122"/>
                <a:ea typeface="黑体" pitchFamily="2" charset="-122"/>
              </a:rPr>
              <a:t>超算的主要难题：</a:t>
            </a:r>
            <a:r>
              <a:rPr lang="zh-CN" altLang="en-US" dirty="0">
                <a:solidFill>
                  <a:srgbClr val="000080"/>
                </a:solidFill>
                <a:latin typeface="黑体" pitchFamily="2" charset="-122"/>
                <a:ea typeface="黑体" pitchFamily="2" charset="-122"/>
              </a:rPr>
              <a:t>编程、功耗。</a:t>
            </a:r>
          </a:p>
        </p:txBody>
      </p:sp>
      <p:sp>
        <p:nvSpPr>
          <p:cNvPr id="37893"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ChangeArrowheads="1"/>
          </p:cNvSpPr>
          <p:nvPr/>
        </p:nvSpPr>
        <p:spPr bwMode="auto">
          <a:xfrm>
            <a:off x="825500" y="1065213"/>
            <a:ext cx="749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．当代超级计算机</a:t>
            </a:r>
          </a:p>
        </p:txBody>
      </p:sp>
      <p:sp>
        <p:nvSpPr>
          <p:cNvPr id="38915" name="Rectangle 4"/>
          <p:cNvSpPr>
            <a:spLocks noChangeArrowheads="1"/>
          </p:cNvSpPr>
          <p:nvPr/>
        </p:nvSpPr>
        <p:spPr bwMode="auto">
          <a:xfrm>
            <a:off x="1139826" y="1643063"/>
            <a:ext cx="7414628" cy="4967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1816100" indent="-1816100">
              <a:lnSpc>
                <a:spcPct val="120000"/>
              </a:lnSpc>
              <a:spcBef>
                <a:spcPct val="0"/>
              </a:spcBef>
              <a:buClrTx/>
              <a:buFontTx/>
              <a:buNone/>
            </a:pPr>
            <a:r>
              <a:rPr lang="zh-CN" altLang="en-US" dirty="0">
                <a:solidFill>
                  <a:srgbClr val="FF0000"/>
                </a:solidFill>
                <a:latin typeface="黑体" pitchFamily="2" charset="-122"/>
                <a:ea typeface="黑体" pitchFamily="2" charset="-122"/>
              </a:rPr>
              <a:t>神威</a:t>
            </a:r>
            <a:r>
              <a:rPr lang="en-US" altLang="zh-CN" dirty="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太湖之光</a:t>
            </a:r>
            <a:r>
              <a:rPr lang="en-US" altLang="zh-CN" dirty="0" smtClean="0">
                <a:solidFill>
                  <a:srgbClr val="FF0000"/>
                </a:solidFill>
                <a:latin typeface="黑体" pitchFamily="2" charset="-122"/>
                <a:ea typeface="黑体" pitchFamily="2" charset="-122"/>
              </a:rPr>
              <a:t>: -- </a:t>
            </a:r>
            <a:r>
              <a:rPr lang="zh-CN" altLang="en-US" dirty="0" smtClean="0">
                <a:solidFill>
                  <a:srgbClr val="FF0000"/>
                </a:solidFill>
                <a:latin typeface="黑体" pitchFamily="2" charset="-122"/>
                <a:ea typeface="黑体" pitchFamily="2" charset="-122"/>
              </a:rPr>
              <a:t>国产化！</a:t>
            </a:r>
            <a:endParaRPr lang="zh-CN" altLang="en-US" dirty="0">
              <a:solidFill>
                <a:srgbClr val="FF000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峰值速度</a:t>
            </a:r>
            <a:r>
              <a:rPr lang="zh-CN" altLang="en-US"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12.54 </a:t>
            </a:r>
            <a:r>
              <a:rPr lang="zh-CN" altLang="en-US" dirty="0">
                <a:solidFill>
                  <a:srgbClr val="000080"/>
                </a:solidFill>
                <a:latin typeface="黑体" pitchFamily="2" charset="-122"/>
                <a:ea typeface="黑体" pitchFamily="2" charset="-122"/>
              </a:rPr>
              <a:t>亿亿次</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秒</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持续速度</a:t>
            </a:r>
            <a:r>
              <a:rPr lang="zh-CN" altLang="en-US" dirty="0" smtClean="0">
                <a:solidFill>
                  <a:srgbClr val="000080"/>
                </a:solidFill>
                <a:latin typeface="黑体" pitchFamily="2" charset="-122"/>
                <a:ea typeface="黑体" pitchFamily="2" charset="-122"/>
              </a:rPr>
              <a:t>：</a:t>
            </a:r>
            <a:r>
              <a:rPr lang="en-US" altLang="zh-CN" dirty="0" smtClean="0">
                <a:solidFill>
                  <a:srgbClr val="000080"/>
                </a:solidFill>
                <a:latin typeface="黑体" pitchFamily="2" charset="-122"/>
                <a:ea typeface="黑体" pitchFamily="2" charset="-122"/>
              </a:rPr>
              <a:t>9.3   </a:t>
            </a:r>
            <a:r>
              <a:rPr lang="zh-CN" altLang="en-US" dirty="0">
                <a:solidFill>
                  <a:srgbClr val="000080"/>
                </a:solidFill>
                <a:latin typeface="黑体" pitchFamily="2" charset="-122"/>
                <a:ea typeface="黑体" pitchFamily="2" charset="-122"/>
              </a:rPr>
              <a:t>亿亿次</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秒</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（开机</a:t>
            </a:r>
            <a:r>
              <a:rPr lang="en-US" altLang="zh-CN" dirty="0">
                <a:solidFill>
                  <a:srgbClr val="000080"/>
                </a:solidFill>
                <a:latin typeface="黑体" pitchFamily="2" charset="-122"/>
                <a:ea typeface="黑体" pitchFamily="2" charset="-122"/>
              </a:rPr>
              <a:t>1</a:t>
            </a:r>
            <a:r>
              <a:rPr lang="zh-CN" altLang="en-US" dirty="0" smtClean="0">
                <a:solidFill>
                  <a:srgbClr val="000080"/>
                </a:solidFill>
                <a:latin typeface="黑体" pitchFamily="2" charset="-122"/>
                <a:ea typeface="黑体" pitchFamily="2" charset="-122"/>
              </a:rPr>
              <a:t>分钟 </a:t>
            </a:r>
            <a:r>
              <a:rPr lang="en-US" altLang="zh-CN" dirty="0" smtClean="0">
                <a:solidFill>
                  <a:srgbClr val="000080"/>
                </a:solidFill>
                <a:latin typeface="黑体" pitchFamily="2" charset="-122"/>
                <a:ea typeface="黑体" pitchFamily="2" charset="-122"/>
              </a:rPr>
              <a:t>= 72</a:t>
            </a:r>
            <a:r>
              <a:rPr lang="zh-CN" altLang="en-US" dirty="0">
                <a:solidFill>
                  <a:srgbClr val="000080"/>
                </a:solidFill>
                <a:latin typeface="黑体" pitchFamily="2" charset="-122"/>
                <a:ea typeface="黑体" pitchFamily="2" charset="-122"/>
              </a:rPr>
              <a:t>亿人算</a:t>
            </a:r>
            <a:r>
              <a:rPr lang="en-US" altLang="zh-CN" dirty="0">
                <a:solidFill>
                  <a:srgbClr val="000080"/>
                </a:solidFill>
                <a:latin typeface="黑体" pitchFamily="2" charset="-122"/>
                <a:ea typeface="黑体" pitchFamily="2" charset="-122"/>
              </a:rPr>
              <a:t>32</a:t>
            </a:r>
            <a:r>
              <a:rPr lang="zh-CN" altLang="en-US" dirty="0">
                <a:solidFill>
                  <a:srgbClr val="000080"/>
                </a:solidFill>
                <a:latin typeface="黑体" pitchFamily="2" charset="-122"/>
                <a:ea typeface="黑体" pitchFamily="2" charset="-122"/>
              </a:rPr>
              <a:t>年）</a:t>
            </a:r>
          </a:p>
          <a:p>
            <a:pPr marL="1816100" indent="-1816100">
              <a:lnSpc>
                <a:spcPct val="120000"/>
              </a:lnSpc>
              <a:spcBef>
                <a:spcPct val="0"/>
              </a:spcBef>
              <a:buClrTx/>
              <a:buFontTx/>
              <a:buNone/>
            </a:pPr>
            <a:r>
              <a:rPr lang="zh-CN" altLang="en-US" dirty="0" smtClean="0">
                <a:solidFill>
                  <a:srgbClr val="000080"/>
                </a:solidFill>
                <a:latin typeface="黑体" pitchFamily="2" charset="-122"/>
                <a:ea typeface="黑体" pitchFamily="2" charset="-122"/>
              </a:rPr>
              <a:t>    功耗：</a:t>
            </a:r>
            <a:r>
              <a:rPr lang="en-US" altLang="zh-CN" dirty="0" smtClean="0">
                <a:solidFill>
                  <a:srgbClr val="000080"/>
                </a:solidFill>
                <a:latin typeface="黑体" pitchFamily="2" charset="-122"/>
                <a:ea typeface="黑体" pitchFamily="2" charset="-122"/>
              </a:rPr>
              <a:t>15.37</a:t>
            </a:r>
            <a:r>
              <a:rPr lang="zh-CN" altLang="en-US" dirty="0" smtClean="0">
                <a:solidFill>
                  <a:srgbClr val="000080"/>
                </a:solidFill>
                <a:latin typeface="黑体" pitchFamily="2" charset="-122"/>
                <a:ea typeface="黑体" pitchFamily="2" charset="-122"/>
              </a:rPr>
              <a:t>兆瓦</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en-US" altLang="zh-CN" dirty="0">
                <a:solidFill>
                  <a:srgbClr val="000080"/>
                </a:solidFill>
                <a:latin typeface="黑体" pitchFamily="2" charset="-122"/>
                <a:ea typeface="黑体" pitchFamily="2" charset="-122"/>
              </a:rPr>
              <a:t> </a:t>
            </a:r>
            <a:r>
              <a:rPr lang="en-US" altLang="zh-CN" dirty="0" smtClean="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操作系统：</a:t>
            </a:r>
            <a:r>
              <a:rPr lang="en-US" altLang="zh-CN" dirty="0">
                <a:solidFill>
                  <a:srgbClr val="000080"/>
                </a:solidFill>
                <a:latin typeface="黑体" pitchFamily="2" charset="-122"/>
                <a:ea typeface="黑体" pitchFamily="2" charset="-122"/>
              </a:rPr>
              <a:t>Sunway </a:t>
            </a:r>
            <a:r>
              <a:rPr lang="en-US" altLang="zh-CN" dirty="0" err="1">
                <a:solidFill>
                  <a:srgbClr val="000080"/>
                </a:solidFill>
                <a:latin typeface="黑体" pitchFamily="2" charset="-122"/>
                <a:ea typeface="黑体" pitchFamily="2" charset="-122"/>
              </a:rPr>
              <a:t>RaiseOS</a:t>
            </a:r>
            <a:r>
              <a:rPr lang="en-US" altLang="zh-CN" dirty="0">
                <a:solidFill>
                  <a:srgbClr val="000080"/>
                </a:solidFill>
                <a:latin typeface="黑体" pitchFamily="2" charset="-122"/>
                <a:ea typeface="黑体" pitchFamily="2" charset="-122"/>
              </a:rPr>
              <a:t> 2.0.5</a:t>
            </a:r>
            <a:endParaRPr lang="en-US" altLang="zh-CN" dirty="0" smtClean="0">
              <a:solidFill>
                <a:srgbClr val="000080"/>
              </a:solidFill>
              <a:latin typeface="黑体" pitchFamily="2" charset="-122"/>
              <a:ea typeface="黑体" pitchFamily="2" charset="-122"/>
            </a:endParaRPr>
          </a:p>
          <a:p>
            <a:pPr marL="1816100" indent="-1816100">
              <a:lnSpc>
                <a:spcPct val="120000"/>
              </a:lnSpc>
              <a:spcBef>
                <a:spcPct val="0"/>
              </a:spcBef>
              <a:buClrTx/>
              <a:buFontTx/>
              <a:buNone/>
            </a:pPr>
            <a:endParaRPr lang="zh-CN" altLang="en-US" dirty="0">
              <a:solidFill>
                <a:srgbClr val="000080"/>
              </a:solidFill>
              <a:latin typeface="黑体" pitchFamily="2" charset="-122"/>
              <a:ea typeface="黑体" pitchFamily="2" charset="-122"/>
            </a:endParaRP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运行于</a:t>
            </a:r>
            <a:r>
              <a:rPr lang="zh-CN" altLang="en-US" dirty="0" smtClean="0">
                <a:solidFill>
                  <a:srgbClr val="000080"/>
                </a:solidFill>
                <a:latin typeface="黑体" pitchFamily="2" charset="-122"/>
                <a:ea typeface="黑体" pitchFamily="2" charset="-122"/>
              </a:rPr>
              <a:t>：无锡超级计算</a:t>
            </a:r>
            <a:r>
              <a:rPr lang="zh-CN" altLang="en-US" dirty="0">
                <a:solidFill>
                  <a:srgbClr val="000080"/>
                </a:solidFill>
                <a:latin typeface="黑体" pitchFamily="2" charset="-122"/>
                <a:ea typeface="黑体" pitchFamily="2" charset="-122"/>
              </a:rPr>
              <a:t>中心</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为高分辨率地球系统数值模拟</a:t>
            </a:r>
            <a:r>
              <a:rPr lang="zh-CN" altLang="en-US" dirty="0" smtClean="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流体力学</a:t>
            </a:r>
            <a:r>
              <a:rPr lang="zh-CN" altLang="en-US" dirty="0" smtClean="0">
                <a:solidFill>
                  <a:srgbClr val="000080"/>
                </a:solidFill>
                <a:latin typeface="黑体" pitchFamily="2" charset="-122"/>
                <a:ea typeface="黑体" pitchFamily="2" charset="-122"/>
              </a:rPr>
              <a:t>等研究提供</a:t>
            </a:r>
            <a:r>
              <a:rPr lang="zh-CN" altLang="en-US" dirty="0">
                <a:solidFill>
                  <a:srgbClr val="000080"/>
                </a:solidFill>
                <a:latin typeface="黑体" pitchFamily="2" charset="-122"/>
                <a:ea typeface="黑体" pitchFamily="2" charset="-122"/>
              </a:rPr>
              <a:t>服务。</a:t>
            </a:r>
          </a:p>
          <a:p>
            <a:pPr marL="1816100" indent="-1816100">
              <a:lnSpc>
                <a:spcPct val="120000"/>
              </a:lnSpc>
              <a:spcBef>
                <a:spcPct val="0"/>
              </a:spcBef>
              <a:buClrTx/>
              <a:buFontTx/>
              <a:buNone/>
            </a:pPr>
            <a:r>
              <a:rPr lang="zh-CN" altLang="en-US" dirty="0">
                <a:solidFill>
                  <a:srgbClr val="000080"/>
                </a:solidFill>
                <a:latin typeface="黑体" pitchFamily="2" charset="-122"/>
                <a:ea typeface="黑体" pitchFamily="2" charset="-122"/>
              </a:rPr>
              <a:t>            </a:t>
            </a:r>
          </a:p>
        </p:txBody>
      </p:sp>
      <p:sp>
        <p:nvSpPr>
          <p:cNvPr id="38916"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§1.4 计算机的发展 </a:t>
            </a:r>
          </a:p>
        </p:txBody>
      </p:sp>
      <p:sp>
        <p:nvSpPr>
          <p:cNvPr id="39939" name="Rectangle 7"/>
          <p:cNvSpPr>
            <a:spLocks noChangeArrowheads="1"/>
          </p:cNvSpPr>
          <p:nvPr/>
        </p:nvSpPr>
        <p:spPr bwMode="auto">
          <a:xfrm>
            <a:off x="493713" y="1579563"/>
            <a:ext cx="8650287"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just">
              <a:lnSpc>
                <a:spcPct val="110000"/>
              </a:lnSpc>
              <a:spcBef>
                <a:spcPct val="0"/>
              </a:spcBef>
              <a:buClrTx/>
              <a:buFont typeface="Wingdings" pitchFamily="2" charset="2"/>
              <a:buChar char="ü"/>
            </a:pPr>
            <a:r>
              <a:rPr lang="zh-CN" altLang="en-US" dirty="0">
                <a:solidFill>
                  <a:srgbClr val="000080"/>
                </a:solidFill>
                <a:latin typeface="黑体" pitchFamily="2" charset="-122"/>
                <a:ea typeface="黑体" pitchFamily="2" charset="-122"/>
              </a:rPr>
              <a:t>计算资源多样化，</a:t>
            </a:r>
            <a:r>
              <a:rPr lang="en-US" altLang="zh-CN" dirty="0">
                <a:solidFill>
                  <a:srgbClr val="000080"/>
                </a:solidFill>
                <a:latin typeface="黑体" pitchFamily="2" charset="-122"/>
                <a:ea typeface="黑体" pitchFamily="2" charset="-122"/>
              </a:rPr>
              <a:t>I/O</a:t>
            </a:r>
            <a:r>
              <a:rPr lang="zh-CN" altLang="en-US" dirty="0">
                <a:solidFill>
                  <a:srgbClr val="000080"/>
                </a:solidFill>
                <a:latin typeface="黑体" pitchFamily="2" charset="-122"/>
                <a:ea typeface="黑体" pitchFamily="2" charset="-122"/>
              </a:rPr>
              <a:t>设备无处不在，数据中心与</a:t>
            </a:r>
            <a:r>
              <a:rPr lang="en-US" altLang="zh-CN" dirty="0">
                <a:solidFill>
                  <a:srgbClr val="000080"/>
                </a:solidFill>
                <a:latin typeface="黑体" pitchFamily="2" charset="-122"/>
                <a:ea typeface="黑体" pitchFamily="2" charset="-122"/>
              </a:rPr>
              <a:t>PC</a:t>
            </a:r>
            <a:r>
              <a:rPr lang="zh-CN" altLang="en-US" dirty="0">
                <a:solidFill>
                  <a:srgbClr val="000080"/>
                </a:solidFill>
                <a:latin typeface="黑体" pitchFamily="2" charset="-122"/>
                <a:ea typeface="黑体" pitchFamily="2" charset="-122"/>
              </a:rPr>
              <a:t>等共存</a:t>
            </a:r>
          </a:p>
          <a:p>
            <a:pPr algn="just">
              <a:lnSpc>
                <a:spcPct val="110000"/>
              </a:lnSpc>
              <a:spcBef>
                <a:spcPct val="0"/>
              </a:spcBef>
              <a:buClrTx/>
              <a:buFont typeface="Wingdings" pitchFamily="2" charset="2"/>
              <a:buChar char="ü"/>
            </a:pPr>
            <a:r>
              <a:rPr lang="zh-CN" altLang="en-US" dirty="0">
                <a:solidFill>
                  <a:srgbClr val="000080"/>
                </a:solidFill>
                <a:latin typeface="黑体" pitchFamily="2" charset="-122"/>
                <a:ea typeface="黑体" pitchFamily="2" charset="-122"/>
              </a:rPr>
              <a:t>软件和硬件协同设计</a:t>
            </a:r>
            <a:r>
              <a:rPr lang="en-US" altLang="zh-CN" dirty="0">
                <a:solidFill>
                  <a:srgbClr val="00008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硬件、</a:t>
            </a:r>
            <a:r>
              <a:rPr lang="en-US" altLang="zh-CN" dirty="0">
                <a:solidFill>
                  <a:srgbClr val="FF0000"/>
                </a:solidFill>
                <a:latin typeface="黑体" pitchFamily="2" charset="-122"/>
                <a:ea typeface="黑体" pitchFamily="2" charset="-122"/>
              </a:rPr>
              <a:t>OS</a:t>
            </a:r>
            <a:r>
              <a:rPr lang="zh-CN" altLang="en-US" dirty="0">
                <a:solidFill>
                  <a:srgbClr val="FF0000"/>
                </a:solidFill>
                <a:latin typeface="黑体" pitchFamily="2" charset="-122"/>
                <a:ea typeface="黑体" pitchFamily="2" charset="-122"/>
              </a:rPr>
              <a:t>和编译器之间的关联更加密切</a:t>
            </a:r>
            <a:r>
              <a:rPr lang="en-US" altLang="zh-CN" dirty="0">
                <a:solidFill>
                  <a:srgbClr val="000080"/>
                </a:solidFill>
                <a:latin typeface="黑体" pitchFamily="2" charset="-122"/>
                <a:ea typeface="黑体" pitchFamily="2" charset="-122"/>
              </a:rPr>
              <a:t>)</a:t>
            </a:r>
          </a:p>
          <a:p>
            <a:pPr algn="just">
              <a:lnSpc>
                <a:spcPct val="110000"/>
              </a:lnSpc>
              <a:spcBef>
                <a:spcPct val="0"/>
              </a:spcBef>
              <a:buClrTx/>
              <a:buFont typeface="Wingdings" pitchFamily="2" charset="2"/>
              <a:buChar char="ü"/>
            </a:pPr>
            <a:r>
              <a:rPr lang="zh-CN" altLang="en-US" dirty="0">
                <a:solidFill>
                  <a:srgbClr val="000080"/>
                </a:solidFill>
                <a:latin typeface="黑体" pitchFamily="2" charset="-122"/>
                <a:ea typeface="黑体" pitchFamily="2" charset="-122"/>
              </a:rPr>
              <a:t>对应用程序员的要求更高</a:t>
            </a:r>
          </a:p>
          <a:p>
            <a:pPr algn="just">
              <a:lnSpc>
                <a:spcPct val="110000"/>
              </a:lnSpc>
              <a:spcBef>
                <a:spcPct val="0"/>
              </a:spcBef>
              <a:buClrTx/>
              <a:buFont typeface="Wingdings" pitchFamily="2" charset="2"/>
              <a:buChar char="ü"/>
            </a:pPr>
            <a:endParaRPr lang="zh-CN" altLang="en-US" dirty="0">
              <a:solidFill>
                <a:srgbClr val="000080"/>
              </a:solidFill>
              <a:latin typeface="黑体" pitchFamily="2" charset="-122"/>
              <a:ea typeface="黑体" pitchFamily="2" charset="-122"/>
            </a:endParaRPr>
          </a:p>
        </p:txBody>
      </p:sp>
      <p:sp>
        <p:nvSpPr>
          <p:cNvPr id="39940" name="Rectangle 7"/>
          <p:cNvSpPr>
            <a:spLocks noChangeArrowheads="1"/>
          </p:cNvSpPr>
          <p:nvPr/>
        </p:nvSpPr>
        <p:spPr bwMode="auto">
          <a:xfrm>
            <a:off x="768350" y="2889250"/>
            <a:ext cx="837565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just">
              <a:lnSpc>
                <a:spcPct val="120000"/>
              </a:lnSpc>
              <a:spcBef>
                <a:spcPct val="0"/>
              </a:spcBef>
              <a:buClr>
                <a:srgbClr val="FF0000"/>
              </a:buClr>
              <a:buSzPct val="60000"/>
              <a:buFont typeface="Wingdings" pitchFamily="2" charset="2"/>
              <a:buChar char="n"/>
            </a:pPr>
            <a:r>
              <a:rPr lang="zh-CN" altLang="en-US" dirty="0">
                <a:solidFill>
                  <a:srgbClr val="000080"/>
                </a:solidFill>
                <a:latin typeface="黑体" pitchFamily="2" charset="-122"/>
                <a:ea typeface="黑体" pitchFamily="2" charset="-122"/>
              </a:rPr>
              <a:t> 编写高效程序必须了解计算机底层结构</a:t>
            </a:r>
          </a:p>
          <a:p>
            <a:pPr algn="just">
              <a:lnSpc>
                <a:spcPct val="110000"/>
              </a:lnSpc>
              <a:spcBef>
                <a:spcPct val="0"/>
              </a:spcBef>
              <a:buClr>
                <a:srgbClr val="FF0000"/>
              </a:buClr>
              <a:buSzPct val="60000"/>
              <a:buFont typeface="Wingdings" pitchFamily="2" charset="2"/>
              <a:buChar char="n"/>
            </a:pPr>
            <a:r>
              <a:rPr lang="zh-CN" altLang="en-US" dirty="0">
                <a:solidFill>
                  <a:srgbClr val="000080"/>
                </a:solidFill>
                <a:latin typeface="黑体" pitchFamily="2" charset="-122"/>
                <a:ea typeface="黑体" pitchFamily="2" charset="-122"/>
              </a:rPr>
              <a:t> 必须掌握并行程序设计技术和工具</a:t>
            </a:r>
          </a:p>
          <a:p>
            <a:pPr algn="just">
              <a:lnSpc>
                <a:spcPct val="120000"/>
              </a:lnSpc>
              <a:spcBef>
                <a:spcPct val="0"/>
              </a:spcBef>
              <a:buClr>
                <a:srgbClr val="FF0000"/>
              </a:buClr>
              <a:buSzPct val="60000"/>
              <a:buFont typeface="Wingdings" pitchFamily="2" charset="2"/>
              <a:buChar char="n"/>
            </a:pPr>
            <a:r>
              <a:rPr lang="zh-CN" altLang="en-US" dirty="0">
                <a:solidFill>
                  <a:srgbClr val="000080"/>
                </a:solidFill>
                <a:latin typeface="黑体" pitchFamily="2" charset="-122"/>
                <a:ea typeface="黑体" pitchFamily="2" charset="-122"/>
              </a:rPr>
              <a:t> 应用问题更复杂，领域更广</a:t>
            </a:r>
          </a:p>
        </p:txBody>
      </p:sp>
      <p:sp>
        <p:nvSpPr>
          <p:cNvPr id="39941" name="Rectangle 7"/>
          <p:cNvSpPr>
            <a:spLocks noChangeArrowheads="1"/>
          </p:cNvSpPr>
          <p:nvPr/>
        </p:nvSpPr>
        <p:spPr bwMode="auto">
          <a:xfrm>
            <a:off x="1101725" y="4248150"/>
            <a:ext cx="8042275" cy="227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p>
            <a:pPr algn="just">
              <a:lnSpc>
                <a:spcPct val="12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生物、医药、地质、天文等领域的高性能计算</a:t>
            </a:r>
          </a:p>
          <a:p>
            <a:pPr algn="just">
              <a:lnSpc>
                <a:spcPct val="120000"/>
              </a:lnSpc>
              <a:spcBef>
                <a:spcPct val="0"/>
              </a:spcBef>
              <a:buClr>
                <a:srgbClr val="000080"/>
              </a:buClr>
              <a:buSzPct val="60000"/>
              <a:buFont typeface="Wingdings" pitchFamily="2" charset="2"/>
              <a:buChar char="n"/>
            </a:pPr>
            <a:r>
              <a:rPr lang="en-US" altLang="zh-CN">
                <a:solidFill>
                  <a:srgbClr val="000080"/>
                </a:solidFill>
                <a:latin typeface="黑体" pitchFamily="2" charset="-122"/>
                <a:ea typeface="黑体" pitchFamily="2" charset="-122"/>
              </a:rPr>
              <a:t> Google</a:t>
            </a:r>
            <a:r>
              <a:rPr lang="zh-CN" altLang="en-US">
                <a:solidFill>
                  <a:srgbClr val="000080"/>
                </a:solidFill>
                <a:latin typeface="黑体" pitchFamily="2" charset="-122"/>
                <a:ea typeface="黑体" pitchFamily="2" charset="-122"/>
              </a:rPr>
              <a:t>、百度等互联网应用领域海量数据处理</a:t>
            </a:r>
          </a:p>
          <a:p>
            <a:pPr algn="just">
              <a:lnSpc>
                <a:spcPct val="11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物联网（移动设备、信息家电等）嵌入式开发</a:t>
            </a:r>
          </a:p>
          <a:p>
            <a:pPr algn="just">
              <a:lnSpc>
                <a:spcPct val="12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银行、保险、证券等大型数据库系统开发和维护</a:t>
            </a:r>
          </a:p>
          <a:p>
            <a:pPr algn="just">
              <a:lnSpc>
                <a:spcPct val="120000"/>
              </a:lnSpc>
              <a:spcBef>
                <a:spcPct val="0"/>
              </a:spcBef>
              <a:buClr>
                <a:srgbClr val="000080"/>
              </a:buClr>
              <a:buSzPct val="60000"/>
              <a:buFont typeface="Wingdings" pitchFamily="2" charset="2"/>
              <a:buChar char="n"/>
            </a:pPr>
            <a:r>
              <a:rPr lang="zh-CN" altLang="en-US">
                <a:solidFill>
                  <a:srgbClr val="000080"/>
                </a:solidFill>
                <a:latin typeface="黑体" pitchFamily="2" charset="-122"/>
                <a:ea typeface="黑体" pitchFamily="2" charset="-122"/>
              </a:rPr>
              <a:t> 游戏、多媒体等实时处理软件开发</a:t>
            </a:r>
          </a:p>
        </p:txBody>
      </p:sp>
      <p:sp>
        <p:nvSpPr>
          <p:cNvPr id="39942" name="Rectangle 3"/>
          <p:cNvSpPr>
            <a:spLocks noChangeArrowheads="1"/>
          </p:cNvSpPr>
          <p:nvPr/>
        </p:nvSpPr>
        <p:spPr bwMode="auto">
          <a:xfrm>
            <a:off x="825500" y="1065213"/>
            <a:ext cx="74930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nSpc>
                <a:spcPct val="100000"/>
              </a:lnSpc>
              <a:spcBef>
                <a:spcPct val="0"/>
              </a:spcBef>
              <a:buClrTx/>
              <a:buFontTx/>
              <a:buNone/>
            </a:pPr>
            <a:r>
              <a:rPr lang="en-US" altLang="zh-CN">
                <a:solidFill>
                  <a:srgbClr val="800000"/>
                </a:solidFill>
                <a:latin typeface="黑体" pitchFamily="2" charset="-122"/>
                <a:ea typeface="黑体" pitchFamily="2" charset="-122"/>
              </a:rPr>
              <a:t>5</a:t>
            </a:r>
            <a:r>
              <a:rPr lang="zh-CN" altLang="en-US">
                <a:solidFill>
                  <a:srgbClr val="800000"/>
                </a:solidFill>
                <a:latin typeface="黑体" pitchFamily="2" charset="-122"/>
                <a:ea typeface="黑体" pitchFamily="2" charset="-122"/>
              </a:rPr>
              <a:t>．后</a:t>
            </a:r>
            <a:r>
              <a:rPr lang="en-US" altLang="zh-CN">
                <a:solidFill>
                  <a:srgbClr val="800000"/>
                </a:solidFill>
                <a:latin typeface="黑体" pitchFamily="2" charset="-122"/>
                <a:ea typeface="黑体" pitchFamily="2" charset="-122"/>
              </a:rPr>
              <a:t>PC</a:t>
            </a:r>
            <a:r>
              <a:rPr lang="zh-CN" altLang="en-US">
                <a:solidFill>
                  <a:srgbClr val="800000"/>
                </a:solidFill>
                <a:latin typeface="黑体" pitchFamily="2" charset="-122"/>
                <a:ea typeface="黑体" pitchFamily="2" charset="-122"/>
              </a:rPr>
              <a:t>时代的几个特征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
        <p:nvSpPr>
          <p:cNvPr id="40963" name="Text Box 8"/>
          <p:cNvSpPr txBox="1">
            <a:spLocks noChangeArrowheads="1"/>
          </p:cNvSpPr>
          <p:nvPr/>
        </p:nvSpPr>
        <p:spPr bwMode="auto">
          <a:xfrm>
            <a:off x="889000" y="1157288"/>
            <a:ext cx="7146925"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1.</a:t>
            </a:r>
            <a:r>
              <a:rPr lang="zh-CN" altLang="en-US" dirty="0">
                <a:solidFill>
                  <a:srgbClr val="800000"/>
                </a:solidFill>
                <a:latin typeface="黑体" pitchFamily="2" charset="-122"/>
                <a:ea typeface="黑体" pitchFamily="2" charset="-122"/>
              </a:rPr>
              <a:t>机器字长</a:t>
            </a:r>
          </a:p>
          <a:p>
            <a:pPr eaLnBrk="1" hangingPunct="1"/>
            <a:r>
              <a:rPr lang="zh-CN" altLang="en-US" dirty="0">
                <a:latin typeface="黑体" pitchFamily="2" charset="-122"/>
                <a:ea typeface="黑体" pitchFamily="2" charset="-122"/>
              </a:rPr>
              <a:t>    </a:t>
            </a:r>
            <a:r>
              <a:rPr lang="zh-CN" altLang="en-US" dirty="0">
                <a:solidFill>
                  <a:srgbClr val="000080"/>
                </a:solidFill>
                <a:latin typeface="黑体" pitchFamily="2" charset="-122"/>
                <a:ea typeface="黑体" pitchFamily="2" charset="-122"/>
              </a:rPr>
              <a:t>参与运算的数的基本位数。</a:t>
            </a:r>
          </a:p>
          <a:p>
            <a:pPr eaLnBrk="1" hangingPunct="1"/>
            <a:r>
              <a:rPr lang="zh-CN" altLang="en-US" dirty="0">
                <a:solidFill>
                  <a:srgbClr val="000080"/>
                </a:solidFill>
                <a:latin typeface="黑体" pitchFamily="2" charset="-122"/>
                <a:ea typeface="黑体" pitchFamily="2" charset="-122"/>
              </a:rPr>
              <a:t>      与</a:t>
            </a:r>
            <a:r>
              <a:rPr lang="en-US" altLang="zh-CN" dirty="0">
                <a:solidFill>
                  <a:srgbClr val="000080"/>
                </a:solidFill>
                <a:latin typeface="黑体" pitchFamily="2" charset="-122"/>
                <a:ea typeface="黑体" pitchFamily="2" charset="-122"/>
              </a:rPr>
              <a:t>CPU</a:t>
            </a:r>
            <a:r>
              <a:rPr lang="zh-CN" altLang="en-US" dirty="0">
                <a:solidFill>
                  <a:srgbClr val="000080"/>
                </a:solidFill>
                <a:latin typeface="黑体" pitchFamily="2" charset="-122"/>
                <a:ea typeface="黑体" pitchFamily="2" charset="-122"/>
              </a:rPr>
              <a:t>中的加法器、寄存器的位数有关</a:t>
            </a:r>
            <a:r>
              <a:rPr lang="zh-CN" altLang="en-US" dirty="0" smtClean="0">
                <a:solidFill>
                  <a:srgbClr val="000080"/>
                </a:solidFill>
                <a:latin typeface="黑体" pitchFamily="2" charset="-122"/>
                <a:ea typeface="黑体" pitchFamily="2" charset="-122"/>
              </a:rPr>
              <a:t>。</a:t>
            </a:r>
            <a:endParaRPr lang="en-US" altLang="zh-CN" dirty="0" smtClean="0">
              <a:solidFill>
                <a:srgbClr val="000080"/>
              </a:solidFill>
              <a:latin typeface="黑体" pitchFamily="2" charset="-122"/>
              <a:ea typeface="黑体" pitchFamily="2" charset="-122"/>
            </a:endParaRPr>
          </a:p>
          <a:p>
            <a:pPr eaLnBrk="1" hangingPunct="1"/>
            <a:r>
              <a:rPr lang="zh-CN" altLang="en-US" dirty="0" smtClean="0">
                <a:latin typeface="黑体" pitchFamily="2" charset="-122"/>
                <a:ea typeface="黑体" pitchFamily="2" charset="-122"/>
              </a:rPr>
              <a:t>      </a:t>
            </a:r>
            <a:r>
              <a:rPr lang="en-US" altLang="zh-CN" dirty="0" smtClean="0">
                <a:solidFill>
                  <a:srgbClr val="FF0000"/>
                </a:solidFill>
                <a:latin typeface="黑体" pitchFamily="2" charset="-122"/>
                <a:ea typeface="黑体" pitchFamily="2" charset="-122"/>
              </a:rPr>
              <a:t>--</a:t>
            </a:r>
            <a:r>
              <a:rPr lang="zh-CN" altLang="en-US" dirty="0">
                <a:solidFill>
                  <a:srgbClr val="FF0000"/>
                </a:solidFill>
                <a:latin typeface="黑体" pitchFamily="2" charset="-122"/>
                <a:ea typeface="黑体" pitchFamily="2" charset="-122"/>
              </a:rPr>
              <a:t>不同计算机的字长可能不同！</a:t>
            </a:r>
          </a:p>
          <a:p>
            <a:pPr eaLnBrk="1" hangingPunct="1"/>
            <a:endParaRPr lang="zh-CN" altLang="en-US" dirty="0">
              <a:latin typeface="黑体" pitchFamily="2" charset="-122"/>
              <a:ea typeface="黑体" pitchFamily="2" charset="-122"/>
            </a:endParaRPr>
          </a:p>
        </p:txBody>
      </p:sp>
      <p:sp>
        <p:nvSpPr>
          <p:cNvPr id="40964" name="Text Box 10"/>
          <p:cNvSpPr txBox="1">
            <a:spLocks noChangeArrowheads="1"/>
          </p:cNvSpPr>
          <p:nvPr/>
        </p:nvSpPr>
        <p:spPr bwMode="auto">
          <a:xfrm>
            <a:off x="903288" y="3302752"/>
            <a:ext cx="7146925" cy="301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2.</a:t>
            </a:r>
            <a:r>
              <a:rPr lang="zh-CN" altLang="en-US" dirty="0">
                <a:solidFill>
                  <a:srgbClr val="800000"/>
                </a:solidFill>
                <a:latin typeface="黑体" pitchFamily="2" charset="-122"/>
                <a:ea typeface="黑体" pitchFamily="2" charset="-122"/>
              </a:rPr>
              <a:t>运算速度（有多种表示法）</a:t>
            </a:r>
          </a:p>
          <a:p>
            <a:pPr eaLnBrk="1" hangingPunct="1"/>
            <a:r>
              <a:rPr lang="zh-CN" altLang="en-US" dirty="0">
                <a:latin typeface="黑体" pitchFamily="2" charset="-122"/>
                <a:ea typeface="黑体" pitchFamily="2" charset="-122"/>
              </a:rPr>
              <a:t>    </a:t>
            </a:r>
            <a:r>
              <a:rPr lang="en-US" altLang="zh-CN" dirty="0">
                <a:solidFill>
                  <a:srgbClr val="000080"/>
                </a:solidFill>
                <a:latin typeface="黑体" pitchFamily="2" charset="-122"/>
                <a:ea typeface="黑体" pitchFamily="2" charset="-122"/>
              </a:rPr>
              <a:t>(1)</a:t>
            </a:r>
            <a:r>
              <a:rPr lang="zh-CN" altLang="en-US" dirty="0">
                <a:solidFill>
                  <a:srgbClr val="000080"/>
                </a:solidFill>
                <a:latin typeface="黑体" pitchFamily="2" charset="-122"/>
                <a:ea typeface="黑体" pitchFamily="2" charset="-122"/>
              </a:rPr>
              <a:t>主频</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(2)</a:t>
            </a:r>
            <a:r>
              <a:rPr lang="zh-CN" altLang="en-US" dirty="0">
                <a:solidFill>
                  <a:srgbClr val="000080"/>
                </a:solidFill>
                <a:latin typeface="黑体" pitchFamily="2" charset="-122"/>
                <a:ea typeface="黑体" pitchFamily="2" charset="-122"/>
              </a:rPr>
              <a:t>吉普森法 按指令出现的频度加权平均</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(3) MIPS    </a:t>
            </a:r>
            <a:r>
              <a:rPr lang="zh-CN" altLang="en-US" dirty="0">
                <a:solidFill>
                  <a:srgbClr val="000080"/>
                </a:solidFill>
                <a:latin typeface="黑体" pitchFamily="2" charset="-122"/>
                <a:ea typeface="黑体" pitchFamily="2" charset="-122"/>
              </a:rPr>
              <a:t>每秒执行百万条指令</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(4) CPI     </a:t>
            </a:r>
            <a:r>
              <a:rPr lang="zh-CN" altLang="en-US" dirty="0">
                <a:solidFill>
                  <a:srgbClr val="000080"/>
                </a:solidFill>
                <a:latin typeface="黑体" pitchFamily="2" charset="-122"/>
                <a:ea typeface="黑体" pitchFamily="2" charset="-122"/>
              </a:rPr>
              <a:t>执行一条指令所需时钟周期数</a:t>
            </a:r>
          </a:p>
          <a:p>
            <a:pPr eaLnBrk="1" hangingPunct="1"/>
            <a:r>
              <a:rPr lang="zh-CN" altLang="en-US" dirty="0">
                <a:solidFill>
                  <a:srgbClr val="000080"/>
                </a:solidFill>
                <a:latin typeface="黑体" pitchFamily="2" charset="-122"/>
                <a:ea typeface="黑体" pitchFamily="2" charset="-122"/>
              </a:rPr>
              <a:t>    </a:t>
            </a:r>
            <a:r>
              <a:rPr lang="en-US" altLang="zh-CN" dirty="0">
                <a:solidFill>
                  <a:srgbClr val="000080"/>
                </a:solidFill>
                <a:latin typeface="黑体" pitchFamily="2" charset="-122"/>
                <a:ea typeface="黑体" pitchFamily="2" charset="-122"/>
              </a:rPr>
              <a:t>(5) FLOPS   </a:t>
            </a:r>
            <a:r>
              <a:rPr lang="zh-CN" altLang="en-US" dirty="0">
                <a:solidFill>
                  <a:srgbClr val="000080"/>
                </a:solidFill>
                <a:latin typeface="黑体" pitchFamily="2" charset="-122"/>
                <a:ea typeface="黑体" pitchFamily="2" charset="-122"/>
              </a:rPr>
              <a:t>每秒浮点运算次数</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889000" y="1157288"/>
            <a:ext cx="7146925"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dirty="0">
                <a:solidFill>
                  <a:srgbClr val="800000"/>
                </a:solidFill>
                <a:latin typeface="黑体" pitchFamily="2" charset="-122"/>
                <a:ea typeface="黑体" pitchFamily="2" charset="-122"/>
              </a:rPr>
              <a:t>3.</a:t>
            </a:r>
            <a:r>
              <a:rPr lang="zh-CN" altLang="en-US" dirty="0">
                <a:solidFill>
                  <a:srgbClr val="800000"/>
                </a:solidFill>
                <a:latin typeface="黑体" pitchFamily="2" charset="-122"/>
                <a:ea typeface="黑体" pitchFamily="2" charset="-122"/>
              </a:rPr>
              <a:t>存储容量</a:t>
            </a:r>
          </a:p>
          <a:p>
            <a:pPr eaLnBrk="1" hangingPunct="1"/>
            <a:r>
              <a:rPr lang="zh-CN" altLang="en-US" dirty="0">
                <a:latin typeface="黑体" pitchFamily="2" charset="-122"/>
                <a:ea typeface="黑体" pitchFamily="2" charset="-122"/>
              </a:rPr>
              <a:t>    </a:t>
            </a:r>
            <a:r>
              <a:rPr lang="zh-CN" altLang="en-US" dirty="0">
                <a:solidFill>
                  <a:srgbClr val="000080"/>
                </a:solidFill>
                <a:latin typeface="黑体" pitchFamily="2" charset="-122"/>
                <a:ea typeface="黑体" pitchFamily="2" charset="-122"/>
              </a:rPr>
              <a:t>存放二进制信息的总位数</a:t>
            </a:r>
          </a:p>
        </p:txBody>
      </p:sp>
      <p:sp>
        <p:nvSpPr>
          <p:cNvPr id="41987" name="Text Box 6"/>
          <p:cNvSpPr txBox="1">
            <a:spLocks noChangeArrowheads="1"/>
          </p:cNvSpPr>
          <p:nvPr/>
        </p:nvSpPr>
        <p:spPr bwMode="auto">
          <a:xfrm>
            <a:off x="1168400" y="2806700"/>
            <a:ext cx="144938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zh-CN" altLang="en-US" dirty="0">
                <a:solidFill>
                  <a:srgbClr val="000080"/>
                </a:solidFill>
                <a:latin typeface="黑体" pitchFamily="2" charset="-122"/>
                <a:ea typeface="黑体" pitchFamily="2" charset="-122"/>
              </a:rPr>
              <a:t>主存容量</a:t>
            </a:r>
          </a:p>
        </p:txBody>
      </p:sp>
      <p:sp>
        <p:nvSpPr>
          <p:cNvPr id="41988" name="Text Box 7"/>
          <p:cNvSpPr txBox="1">
            <a:spLocks noChangeArrowheads="1"/>
          </p:cNvSpPr>
          <p:nvPr/>
        </p:nvSpPr>
        <p:spPr bwMode="auto">
          <a:xfrm>
            <a:off x="2822575" y="2271713"/>
            <a:ext cx="3930650"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spcBef>
                <a:spcPct val="0"/>
              </a:spcBef>
            </a:pPr>
            <a:r>
              <a:rPr lang="zh-CN" altLang="en-US" dirty="0">
                <a:solidFill>
                  <a:srgbClr val="000080"/>
                </a:solidFill>
                <a:latin typeface="黑体" pitchFamily="2" charset="-122"/>
                <a:ea typeface="黑体" pitchFamily="2" charset="-122"/>
              </a:rPr>
              <a:t>存储单元数</a:t>
            </a:r>
            <a:r>
              <a:rPr lang="en-US" altLang="zh-CN" dirty="0">
                <a:solidFill>
                  <a:srgbClr val="00008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存储字长</a:t>
            </a:r>
          </a:p>
          <a:p>
            <a:pPr eaLnBrk="1" hangingPunct="1">
              <a:spcBef>
                <a:spcPct val="0"/>
              </a:spcBef>
            </a:pPr>
            <a:r>
              <a:rPr lang="zh-CN" altLang="en-US" dirty="0">
                <a:solidFill>
                  <a:srgbClr val="000080"/>
                </a:solidFill>
                <a:latin typeface="黑体" pitchFamily="2" charset="-122"/>
                <a:ea typeface="黑体" pitchFamily="2" charset="-122"/>
              </a:rPr>
              <a:t>   如 </a:t>
            </a:r>
            <a:r>
              <a:rPr lang="en-US" altLang="zh-CN" dirty="0">
                <a:solidFill>
                  <a:srgbClr val="000080"/>
                </a:solidFill>
                <a:latin typeface="黑体" pitchFamily="2" charset="-122"/>
                <a:ea typeface="黑体" pitchFamily="2" charset="-122"/>
              </a:rPr>
              <a:t>512K×32</a:t>
            </a:r>
            <a:r>
              <a:rPr lang="zh-CN" altLang="en-US" dirty="0">
                <a:solidFill>
                  <a:srgbClr val="000080"/>
                </a:solidFill>
                <a:latin typeface="黑体" pitchFamily="2" charset="-122"/>
                <a:ea typeface="黑体" pitchFamily="2" charset="-122"/>
              </a:rPr>
              <a:t>位  </a:t>
            </a:r>
          </a:p>
        </p:txBody>
      </p:sp>
      <p:sp>
        <p:nvSpPr>
          <p:cNvPr id="41989" name="AutoShape 8"/>
          <p:cNvSpPr>
            <a:spLocks noChangeArrowheads="1"/>
          </p:cNvSpPr>
          <p:nvPr/>
        </p:nvSpPr>
        <p:spPr bwMode="auto">
          <a:xfrm>
            <a:off x="5368925" y="3167063"/>
            <a:ext cx="1185863" cy="352425"/>
          </a:xfrm>
          <a:prstGeom prst="wedgeRoundRectCallout">
            <a:avLst>
              <a:gd name="adj1" fmla="val -100333"/>
              <a:gd name="adj2" fmla="val -89639"/>
              <a:gd name="adj3"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609600" indent="-609600" algn="ctr"/>
            <a:r>
              <a:rPr lang="en-US" altLang="zh-CN" sz="1800" dirty="0">
                <a:solidFill>
                  <a:srgbClr val="FF0000"/>
                </a:solidFill>
                <a:latin typeface="黑体" pitchFamily="2" charset="-122"/>
                <a:ea typeface="黑体" pitchFamily="2" charset="-122"/>
              </a:rPr>
              <a:t>1K = 2</a:t>
            </a:r>
            <a:r>
              <a:rPr lang="en-US" altLang="zh-CN" sz="1800" baseline="30000" dirty="0">
                <a:solidFill>
                  <a:srgbClr val="FF0000"/>
                </a:solidFill>
                <a:latin typeface="黑体" pitchFamily="2" charset="-122"/>
                <a:ea typeface="黑体" pitchFamily="2" charset="-122"/>
              </a:rPr>
              <a:t>10</a:t>
            </a:r>
          </a:p>
        </p:txBody>
      </p:sp>
      <p:sp>
        <p:nvSpPr>
          <p:cNvPr id="41990" name="Text Box 9"/>
          <p:cNvSpPr txBox="1">
            <a:spLocks noChangeArrowheads="1"/>
          </p:cNvSpPr>
          <p:nvPr/>
        </p:nvSpPr>
        <p:spPr bwMode="auto">
          <a:xfrm>
            <a:off x="2813050" y="3457575"/>
            <a:ext cx="6021388"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spcBef>
                <a:spcPct val="0"/>
              </a:spcBef>
            </a:pPr>
            <a:r>
              <a:rPr lang="zh-CN" altLang="en-US">
                <a:solidFill>
                  <a:srgbClr val="000080"/>
                </a:solidFill>
                <a:latin typeface="黑体" pitchFamily="2" charset="-122"/>
                <a:ea typeface="黑体" pitchFamily="2" charset="-122"/>
              </a:rPr>
              <a:t>字节数</a:t>
            </a:r>
          </a:p>
          <a:p>
            <a:pPr eaLnBrk="1" hangingPunct="1">
              <a:spcBef>
                <a:spcPct val="0"/>
              </a:spcBef>
            </a:pPr>
            <a:r>
              <a:rPr lang="zh-CN" altLang="en-US">
                <a:solidFill>
                  <a:srgbClr val="000080"/>
                </a:solidFill>
                <a:latin typeface="黑体" pitchFamily="2" charset="-122"/>
                <a:ea typeface="黑体" pitchFamily="2" charset="-122"/>
              </a:rPr>
              <a:t>   如 </a:t>
            </a:r>
            <a:r>
              <a:rPr lang="en-US" altLang="zh-CN">
                <a:solidFill>
                  <a:srgbClr val="000080"/>
                </a:solidFill>
                <a:latin typeface="黑体" pitchFamily="2" charset="-122"/>
                <a:ea typeface="黑体" pitchFamily="2" charset="-122"/>
              </a:rPr>
              <a:t>2MB = 2×2</a:t>
            </a:r>
            <a:r>
              <a:rPr lang="en-US" altLang="zh-CN" baseline="30000">
                <a:solidFill>
                  <a:srgbClr val="000080"/>
                </a:solidFill>
                <a:latin typeface="黑体" pitchFamily="2" charset="-122"/>
                <a:ea typeface="黑体" pitchFamily="2" charset="-122"/>
              </a:rPr>
              <a:t>20</a:t>
            </a:r>
            <a:r>
              <a:rPr lang="zh-CN" altLang="en-US">
                <a:solidFill>
                  <a:srgbClr val="000080"/>
                </a:solidFill>
                <a:latin typeface="黑体" pitchFamily="2" charset="-122"/>
                <a:ea typeface="黑体" pitchFamily="2" charset="-122"/>
              </a:rPr>
              <a:t>字节  （</a:t>
            </a:r>
            <a:r>
              <a:rPr lang="en-US" altLang="zh-CN">
                <a:solidFill>
                  <a:srgbClr val="000080"/>
                </a:solidFill>
                <a:latin typeface="黑体" pitchFamily="2" charset="-122"/>
                <a:ea typeface="黑体" pitchFamily="2" charset="-122"/>
              </a:rPr>
              <a:t>1Byte = 8bit)</a:t>
            </a:r>
          </a:p>
          <a:p>
            <a:pPr eaLnBrk="1" hangingPunct="1">
              <a:spcBef>
                <a:spcPct val="0"/>
              </a:spcBef>
            </a:pPr>
            <a:r>
              <a:rPr lang="en-US" altLang="zh-CN">
                <a:solidFill>
                  <a:srgbClr val="000080"/>
                </a:solidFill>
                <a:latin typeface="黑体" pitchFamily="2" charset="-122"/>
                <a:ea typeface="黑体" pitchFamily="2" charset="-122"/>
              </a:rPr>
              <a:t>      2GB = 2×2</a:t>
            </a:r>
            <a:r>
              <a:rPr lang="en-US" altLang="zh-CN" baseline="30000">
                <a:solidFill>
                  <a:srgbClr val="000080"/>
                </a:solidFill>
                <a:latin typeface="黑体" pitchFamily="2" charset="-122"/>
                <a:ea typeface="黑体" pitchFamily="2" charset="-122"/>
              </a:rPr>
              <a:t>30</a:t>
            </a:r>
            <a:r>
              <a:rPr lang="zh-CN" altLang="en-US">
                <a:solidFill>
                  <a:srgbClr val="000080"/>
                </a:solidFill>
                <a:latin typeface="黑体" pitchFamily="2" charset="-122"/>
                <a:ea typeface="黑体" pitchFamily="2" charset="-122"/>
              </a:rPr>
              <a:t>字节</a:t>
            </a:r>
            <a:endParaRPr lang="en-US" altLang="zh-CN">
              <a:solidFill>
                <a:srgbClr val="000080"/>
              </a:solidFill>
              <a:latin typeface="黑体" pitchFamily="2" charset="-122"/>
              <a:ea typeface="黑体" pitchFamily="2" charset="-122"/>
            </a:endParaRPr>
          </a:p>
        </p:txBody>
      </p:sp>
      <p:sp>
        <p:nvSpPr>
          <p:cNvPr id="41991" name="AutoShape 10"/>
          <p:cNvSpPr>
            <a:spLocks/>
          </p:cNvSpPr>
          <p:nvPr/>
        </p:nvSpPr>
        <p:spPr bwMode="auto">
          <a:xfrm>
            <a:off x="2652713" y="2460625"/>
            <a:ext cx="171450" cy="1195388"/>
          </a:xfrm>
          <a:prstGeom prst="leftBrace">
            <a:avLst>
              <a:gd name="adj1" fmla="val 58102"/>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41992" name="Text Box 11"/>
          <p:cNvSpPr txBox="1">
            <a:spLocks noChangeArrowheads="1"/>
          </p:cNvSpPr>
          <p:nvPr/>
        </p:nvSpPr>
        <p:spPr bwMode="auto">
          <a:xfrm>
            <a:off x="1204913" y="4787900"/>
            <a:ext cx="1449387"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zh-CN" altLang="en-US">
                <a:solidFill>
                  <a:srgbClr val="000080"/>
                </a:solidFill>
                <a:latin typeface="黑体" pitchFamily="2" charset="-122"/>
                <a:ea typeface="黑体" pitchFamily="2" charset="-122"/>
              </a:rPr>
              <a:t>辅存容量</a:t>
            </a:r>
          </a:p>
        </p:txBody>
      </p:sp>
      <p:sp>
        <p:nvSpPr>
          <p:cNvPr id="41993" name="Text Box 12"/>
          <p:cNvSpPr txBox="1">
            <a:spLocks noChangeArrowheads="1"/>
          </p:cNvSpPr>
          <p:nvPr/>
        </p:nvSpPr>
        <p:spPr bwMode="auto">
          <a:xfrm>
            <a:off x="2813050" y="4759325"/>
            <a:ext cx="3930650"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spcBef>
                <a:spcPct val="0"/>
              </a:spcBef>
            </a:pPr>
            <a:r>
              <a:rPr lang="zh-CN" altLang="en-US">
                <a:solidFill>
                  <a:srgbClr val="000080"/>
                </a:solidFill>
                <a:latin typeface="黑体" pitchFamily="2" charset="-122"/>
                <a:ea typeface="黑体" pitchFamily="2" charset="-122"/>
              </a:rPr>
              <a:t>字节数</a:t>
            </a:r>
          </a:p>
          <a:p>
            <a:pPr eaLnBrk="1" hangingPunct="1">
              <a:spcBef>
                <a:spcPct val="0"/>
              </a:spcBef>
            </a:pPr>
            <a:r>
              <a:rPr lang="zh-CN" altLang="en-US">
                <a:solidFill>
                  <a:srgbClr val="000080"/>
                </a:solidFill>
                <a:latin typeface="黑体" pitchFamily="2" charset="-122"/>
                <a:ea typeface="黑体" pitchFamily="2" charset="-122"/>
              </a:rPr>
              <a:t>   如 </a:t>
            </a:r>
            <a:r>
              <a:rPr lang="en-US" altLang="zh-CN">
                <a:solidFill>
                  <a:srgbClr val="000080"/>
                </a:solidFill>
                <a:latin typeface="黑体" pitchFamily="2" charset="-122"/>
                <a:ea typeface="黑体" pitchFamily="2" charset="-122"/>
              </a:rPr>
              <a:t>512GB</a:t>
            </a:r>
            <a:endParaRPr lang="zh-CN" altLang="en-US">
              <a:solidFill>
                <a:srgbClr val="000080"/>
              </a:solidFill>
              <a:latin typeface="黑体" pitchFamily="2" charset="-122"/>
              <a:ea typeface="黑体" pitchFamily="2" charset="-122"/>
            </a:endParaRPr>
          </a:p>
          <a:p>
            <a:pPr eaLnBrk="1" hangingPunct="1">
              <a:spcBef>
                <a:spcPct val="0"/>
              </a:spcBef>
            </a:pPr>
            <a:r>
              <a:rPr lang="en-US" altLang="zh-CN">
                <a:latin typeface="黑体" pitchFamily="2" charset="-122"/>
                <a:ea typeface="黑体" pitchFamily="2" charset="-122"/>
              </a:rPr>
              <a:t>      </a:t>
            </a:r>
          </a:p>
        </p:txBody>
      </p:sp>
      <p:sp>
        <p:nvSpPr>
          <p:cNvPr id="41994" name="AutoShape 13"/>
          <p:cNvSpPr>
            <a:spLocks noChangeArrowheads="1"/>
          </p:cNvSpPr>
          <p:nvPr/>
        </p:nvSpPr>
        <p:spPr bwMode="auto">
          <a:xfrm>
            <a:off x="4462462" y="5790894"/>
            <a:ext cx="3684588" cy="352425"/>
          </a:xfrm>
          <a:prstGeom prst="wedgeRoundRectCallout">
            <a:avLst>
              <a:gd name="adj1" fmla="val -47500"/>
              <a:gd name="adj2" fmla="val -104954"/>
              <a:gd name="adj3" fmla="val 16667"/>
            </a:avLst>
          </a:prstGeom>
          <a:noFill/>
          <a:ln w="285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p>
            <a:pPr marL="609600" indent="-609600"/>
            <a:r>
              <a:rPr lang="zh-CN" altLang="en-US" sz="1800">
                <a:solidFill>
                  <a:srgbClr val="FF0000"/>
                </a:solidFill>
                <a:latin typeface="黑体" pitchFamily="2" charset="-122"/>
                <a:ea typeface="黑体" pitchFamily="2" charset="-122"/>
              </a:rPr>
              <a:t>习惯上，硬盘</a:t>
            </a:r>
            <a:r>
              <a:rPr lang="en-US" altLang="zh-CN" sz="1800">
                <a:solidFill>
                  <a:srgbClr val="FF0000"/>
                </a:solidFill>
                <a:latin typeface="黑体" pitchFamily="2" charset="-122"/>
                <a:ea typeface="黑体" pitchFamily="2" charset="-122"/>
              </a:rPr>
              <a:t>1MB</a:t>
            </a:r>
            <a:r>
              <a:rPr lang="zh-CN" altLang="en-US" sz="1800">
                <a:solidFill>
                  <a:srgbClr val="FF0000"/>
                </a:solidFill>
                <a:latin typeface="黑体" pitchFamily="2" charset="-122"/>
                <a:ea typeface="黑体" pitchFamily="2" charset="-122"/>
              </a:rPr>
              <a:t>为</a:t>
            </a:r>
            <a:r>
              <a:rPr lang="en-US" altLang="zh-CN" sz="1800">
                <a:solidFill>
                  <a:srgbClr val="FF0000"/>
                </a:solidFill>
                <a:latin typeface="黑体" pitchFamily="2" charset="-122"/>
                <a:ea typeface="黑体" pitchFamily="2" charset="-122"/>
              </a:rPr>
              <a:t>10</a:t>
            </a:r>
            <a:r>
              <a:rPr lang="en-US" altLang="zh-CN" sz="1800" baseline="30000">
                <a:solidFill>
                  <a:srgbClr val="FF0000"/>
                </a:solidFill>
                <a:latin typeface="黑体" pitchFamily="2" charset="-122"/>
                <a:ea typeface="黑体" pitchFamily="2" charset="-122"/>
              </a:rPr>
              <a:t>6</a:t>
            </a:r>
            <a:r>
              <a:rPr lang="zh-CN" altLang="en-US" sz="1800">
                <a:solidFill>
                  <a:srgbClr val="FF0000"/>
                </a:solidFill>
                <a:latin typeface="黑体" pitchFamily="2" charset="-122"/>
                <a:ea typeface="黑体" pitchFamily="2" charset="-122"/>
              </a:rPr>
              <a:t>字节</a:t>
            </a:r>
            <a:endParaRPr lang="zh-CN" altLang="en-US" sz="1800" baseline="30000">
              <a:solidFill>
                <a:srgbClr val="FF0000"/>
              </a:solidFill>
              <a:latin typeface="黑体" pitchFamily="2" charset="-122"/>
              <a:ea typeface="黑体" pitchFamily="2" charset="-122"/>
            </a:endParaRPr>
          </a:p>
        </p:txBody>
      </p:sp>
      <p:sp>
        <p:nvSpPr>
          <p:cNvPr id="41995" name="AutoShape 14"/>
          <p:cNvSpPr>
            <a:spLocks/>
          </p:cNvSpPr>
          <p:nvPr/>
        </p:nvSpPr>
        <p:spPr bwMode="auto">
          <a:xfrm>
            <a:off x="1030288" y="3084513"/>
            <a:ext cx="207962" cy="1892300"/>
          </a:xfrm>
          <a:prstGeom prst="leftBrace">
            <a:avLst>
              <a:gd name="adj1" fmla="val 75827"/>
              <a:gd name="adj2" fmla="val 50000"/>
            </a:avLst>
          </a:prstGeom>
          <a:noFill/>
          <a:ln w="28575">
            <a:solidFill>
              <a:srgbClr val="00008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endParaRPr lang="zh-CN" altLang="en-US"/>
          </a:p>
        </p:txBody>
      </p:sp>
      <p:sp>
        <p:nvSpPr>
          <p:cNvPr id="41996"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889000" y="1157288"/>
            <a:ext cx="7146925"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eaLnBrk="1" hangingPunct="1"/>
            <a:r>
              <a:rPr lang="en-US" altLang="zh-CN">
                <a:solidFill>
                  <a:srgbClr val="800000"/>
                </a:solidFill>
                <a:latin typeface="黑体" pitchFamily="2" charset="-122"/>
                <a:ea typeface="黑体" pitchFamily="2" charset="-122"/>
              </a:rPr>
              <a:t>4.</a:t>
            </a:r>
            <a:r>
              <a:rPr lang="zh-CN" altLang="en-US">
                <a:solidFill>
                  <a:srgbClr val="800000"/>
                </a:solidFill>
                <a:latin typeface="黑体" pitchFamily="2" charset="-122"/>
                <a:ea typeface="黑体" pitchFamily="2" charset="-122"/>
              </a:rPr>
              <a:t>数据通路宽度</a:t>
            </a:r>
          </a:p>
          <a:p>
            <a:pPr eaLnBrk="1" hangingPunct="1"/>
            <a:r>
              <a:rPr lang="zh-CN" altLang="en-US">
                <a:solidFill>
                  <a:srgbClr val="000080"/>
                </a:solidFill>
                <a:latin typeface="黑体" pitchFamily="2" charset="-122"/>
                <a:ea typeface="黑体" pitchFamily="2" charset="-122"/>
              </a:rPr>
              <a:t>    数据总线一次所能并行传送信息的位数。</a:t>
            </a:r>
            <a:r>
              <a:rPr lang="zh-CN" altLang="en-US">
                <a:latin typeface="黑体" pitchFamily="2" charset="-122"/>
                <a:ea typeface="黑体" pitchFamily="2" charset="-122"/>
              </a:rPr>
              <a:t> </a:t>
            </a:r>
          </a:p>
        </p:txBody>
      </p:sp>
      <p:sp>
        <p:nvSpPr>
          <p:cNvPr id="43011" name="Rectangle 7"/>
          <p:cNvSpPr>
            <a:spLocks noChangeArrowheads="1"/>
          </p:cNvSpPr>
          <p:nvPr/>
        </p:nvSpPr>
        <p:spPr bwMode="auto">
          <a:xfrm>
            <a:off x="0" y="454025"/>
            <a:ext cx="9144000" cy="44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a:solidFill>
                  <a:srgbClr val="800000"/>
                </a:solidFill>
                <a:latin typeface="黑体" pitchFamily="2" charset="-122"/>
                <a:ea typeface="黑体" pitchFamily="2" charset="-122"/>
              </a:rPr>
              <a:t>§1.5 计算机的主要性能指标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p:cNvSpPr>
            <a:spLocks noChangeArrowheads="1"/>
          </p:cNvSpPr>
          <p:nvPr/>
        </p:nvSpPr>
        <p:spPr bwMode="auto">
          <a:xfrm>
            <a:off x="635000" y="5172075"/>
            <a:ext cx="85090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2200">
                <a:solidFill>
                  <a:srgbClr val="800000"/>
                </a:solidFill>
                <a:latin typeface="黑体" pitchFamily="2" charset="-122"/>
                <a:ea typeface="黑体" pitchFamily="2" charset="-122"/>
              </a:rPr>
              <a:t>思考题：</a:t>
            </a:r>
            <a:r>
              <a:rPr lang="en-US" altLang="zh-CN" sz="2200">
                <a:solidFill>
                  <a:srgbClr val="000080"/>
                </a:solidFill>
                <a:latin typeface="黑体" pitchFamily="2" charset="-122"/>
                <a:ea typeface="黑体" pitchFamily="2" charset="-122"/>
                <a:cs typeface="Times New Roman" pitchFamily="18" charset="0"/>
              </a:rPr>
              <a:t>P14 1--6</a:t>
            </a:r>
            <a:r>
              <a:rPr lang="en-US" altLang="zh-CN" sz="1100">
                <a:latin typeface="黑体" pitchFamily="2" charset="-122"/>
                <a:ea typeface="黑体" pitchFamily="2" charset="-122"/>
              </a:rPr>
              <a:t>       </a:t>
            </a:r>
          </a:p>
          <a:p>
            <a:pPr>
              <a:lnSpc>
                <a:spcPct val="100000"/>
              </a:lnSpc>
              <a:spcBef>
                <a:spcPct val="0"/>
              </a:spcBef>
              <a:buClrTx/>
              <a:buFontTx/>
              <a:buNone/>
            </a:pPr>
            <a:r>
              <a:rPr lang="en-US" altLang="zh-CN" sz="2200">
                <a:solidFill>
                  <a:srgbClr val="000080"/>
                </a:solidFill>
                <a:latin typeface="黑体" pitchFamily="2" charset="-122"/>
                <a:ea typeface="黑体" pitchFamily="2" charset="-122"/>
                <a:cs typeface="Times New Roman" pitchFamily="18" charset="0"/>
              </a:rPr>
              <a:t>   </a:t>
            </a:r>
            <a:endParaRPr lang="zh-CN" altLang="en-US">
              <a:latin typeface="黑体" pitchFamily="2" charset="-122"/>
              <a:ea typeface="黑体" pitchFamily="2" charset="-122"/>
            </a:endParaRPr>
          </a:p>
        </p:txBody>
      </p:sp>
      <p:sp>
        <p:nvSpPr>
          <p:cNvPr id="44035" name="Text Box 15"/>
          <p:cNvSpPr txBox="1">
            <a:spLocks noChangeArrowheads="1"/>
          </p:cNvSpPr>
          <p:nvPr/>
        </p:nvSpPr>
        <p:spPr bwMode="auto">
          <a:xfrm>
            <a:off x="896938" y="976313"/>
            <a:ext cx="7419975" cy="3657600"/>
          </a:xfrm>
          <a:prstGeom prst="rect">
            <a:avLst/>
          </a:prstGeom>
          <a:gradFill rotWithShape="0">
            <a:gsLst>
              <a:gs pos="0">
                <a:srgbClr val="F5E3F3"/>
              </a:gs>
              <a:gs pos="50000">
                <a:srgbClr val="ADD6FF"/>
              </a:gs>
              <a:gs pos="100000">
                <a:srgbClr val="F5E3F3"/>
              </a:gs>
            </a:gsLst>
            <a:lin ang="2700000" scaled="1"/>
          </a:gradFill>
          <a:ln w="9525">
            <a:solidFill>
              <a:srgbClr val="000080"/>
            </a:solidFill>
            <a:miter lim="800000"/>
            <a:headEnd/>
            <a:tailEnd/>
          </a:ln>
        </p:spPr>
        <p:txBody>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30000"/>
              </a:lnSpc>
              <a:spcBef>
                <a:spcPct val="0"/>
              </a:spcBef>
              <a:buClrTx/>
              <a:buFontTx/>
              <a:buNone/>
            </a:pPr>
            <a:r>
              <a:rPr kumimoji="0" lang="zh-CN" altLang="en-US">
                <a:solidFill>
                  <a:srgbClr val="800000"/>
                </a:solidFill>
                <a:latin typeface="黑体" pitchFamily="2" charset="-122"/>
                <a:ea typeface="黑体" pitchFamily="2" charset="-122"/>
              </a:rPr>
              <a:t>本章要点：</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1．计算机系统的概念: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硬件和软件的综合体，软硬件的逻辑等价</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2. 层次结构及虚拟机器概念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3. 计算机硬件的典型组成结构</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4．诺依曼体制的要点及存储程序控制的含义</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5．计算机的主要性能指标</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693738" y="874713"/>
            <a:ext cx="7848600" cy="838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spcBef>
                <a:spcPct val="0"/>
              </a:spcBef>
              <a:buClrTx/>
              <a:buFontTx/>
              <a:buNone/>
            </a:pPr>
            <a:r>
              <a:rPr lang="zh-CN" altLang="en-US" sz="3200">
                <a:solidFill>
                  <a:srgbClr val="990000"/>
                </a:solidFill>
                <a:latin typeface="黑体" pitchFamily="2" charset="-122"/>
                <a:ea typeface="黑体" pitchFamily="2" charset="-122"/>
              </a:rPr>
              <a:t>第1章 概 论</a:t>
            </a:r>
          </a:p>
        </p:txBody>
      </p:sp>
      <p:sp>
        <p:nvSpPr>
          <p:cNvPr id="8195" name="Text Box 15"/>
          <p:cNvSpPr txBox="1">
            <a:spLocks noChangeArrowheads="1"/>
          </p:cNvSpPr>
          <p:nvPr/>
        </p:nvSpPr>
        <p:spPr bwMode="auto">
          <a:xfrm>
            <a:off x="941388" y="2098675"/>
            <a:ext cx="7419975" cy="3657600"/>
          </a:xfrm>
          <a:prstGeom prst="rect">
            <a:avLst/>
          </a:prstGeom>
          <a:gradFill rotWithShape="0">
            <a:gsLst>
              <a:gs pos="0">
                <a:srgbClr val="F5E3F3"/>
              </a:gs>
              <a:gs pos="50000">
                <a:srgbClr val="ADD6FF"/>
              </a:gs>
              <a:gs pos="100000">
                <a:srgbClr val="F5E3F3"/>
              </a:gs>
            </a:gsLst>
            <a:lin ang="2700000" scaled="1"/>
          </a:gradFill>
          <a:ln w="9525">
            <a:solidFill>
              <a:srgbClr val="000080"/>
            </a:solidFill>
            <a:miter lim="800000"/>
            <a:headEnd/>
            <a:tailEnd/>
          </a:ln>
        </p:spPr>
        <p:txBody>
          <a:bodyPr/>
          <a:lstStyle>
            <a:lvl1pPr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just">
              <a:lnSpc>
                <a:spcPct val="130000"/>
              </a:lnSpc>
              <a:spcBef>
                <a:spcPct val="0"/>
              </a:spcBef>
              <a:buClrTx/>
              <a:buFontTx/>
              <a:buNone/>
            </a:pPr>
            <a:r>
              <a:rPr kumimoji="0" lang="zh-CN" altLang="en-US">
                <a:solidFill>
                  <a:srgbClr val="800000"/>
                </a:solidFill>
                <a:latin typeface="黑体" pitchFamily="2" charset="-122"/>
                <a:ea typeface="黑体" pitchFamily="2" charset="-122"/>
              </a:rPr>
              <a:t>本章要点：</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1．计算机系统的概念: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硬件和软件的综合体，软硬件的逻辑等价</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2. 层次结构及虚拟机器概念</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3. 计算机硬件的典型组成结构</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4．诺依曼体制的要点及存储程序控制的含义</a:t>
            </a:r>
          </a:p>
          <a:p>
            <a:pPr algn="just">
              <a:lnSpc>
                <a:spcPct val="130000"/>
              </a:lnSpc>
              <a:spcBef>
                <a:spcPct val="0"/>
              </a:spcBef>
              <a:buClrTx/>
              <a:buFontTx/>
              <a:buNone/>
            </a:pPr>
            <a:r>
              <a:rPr kumimoji="0" lang="zh-CN" altLang="en-US">
                <a:solidFill>
                  <a:srgbClr val="000080"/>
                </a:solidFill>
                <a:latin typeface="黑体" pitchFamily="2" charset="-122"/>
                <a:ea typeface="黑体" pitchFamily="2" charset="-122"/>
              </a:rPr>
              <a:t>    5．计算机的主要性能指标</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5"/>
          <p:cNvSpPr>
            <a:spLocks noChangeArrowheads="1"/>
          </p:cNvSpPr>
          <p:nvPr/>
        </p:nvSpPr>
        <p:spPr bwMode="auto">
          <a:xfrm>
            <a:off x="517525" y="817563"/>
            <a:ext cx="8010525" cy="166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95300" indent="-495300">
              <a:lnSpc>
                <a:spcPct val="100000"/>
              </a:lnSpc>
              <a:spcBef>
                <a:spcPct val="0"/>
              </a:spcBef>
              <a:buClrTx/>
              <a:buFontTx/>
              <a:buNone/>
            </a:pPr>
            <a:r>
              <a:rPr lang="zh-CN" altLang="en-US" dirty="0">
                <a:solidFill>
                  <a:srgbClr val="800000"/>
                </a:solidFill>
                <a:latin typeface="黑体" pitchFamily="2" charset="-122"/>
                <a:ea typeface="黑体" pitchFamily="2" charset="-122"/>
              </a:rPr>
              <a:t>本章推荐的扩展阅读：</a:t>
            </a:r>
            <a:endParaRPr lang="en-US" altLang="zh-CN" dirty="0">
              <a:solidFill>
                <a:srgbClr val="000080"/>
              </a:solidFill>
              <a:latin typeface="黑体" pitchFamily="2" charset="-122"/>
              <a:ea typeface="黑体" pitchFamily="2" charset="-122"/>
              <a:cs typeface="Times New Roman" pitchFamily="18" charset="0"/>
            </a:endParaRPr>
          </a:p>
          <a:p>
            <a:pPr marL="495300" indent="-495300"/>
            <a:r>
              <a:rPr lang="zh-CN" altLang="en-US" dirty="0">
                <a:solidFill>
                  <a:srgbClr val="000080"/>
                </a:solidFill>
                <a:latin typeface="黑体" pitchFamily="2" charset="-122"/>
                <a:ea typeface="黑体" pitchFamily="2" charset="-122"/>
              </a:rPr>
              <a:t>    高性能计算机发展简史及当今技术水平；</a:t>
            </a:r>
          </a:p>
          <a:p>
            <a:pPr marL="495300" indent="-495300"/>
            <a:r>
              <a:rPr lang="zh-CN" altLang="en-US" dirty="0">
                <a:solidFill>
                  <a:srgbClr val="000080"/>
                </a:solidFill>
                <a:latin typeface="黑体" pitchFamily="2" charset="-122"/>
                <a:ea typeface="黑体" pitchFamily="2" charset="-122"/>
              </a:rPr>
              <a:t>    流行微机或嵌入式计算机的发展及技术</a:t>
            </a:r>
            <a:r>
              <a:rPr lang="zh-CN" altLang="en-US" dirty="0" smtClean="0">
                <a:solidFill>
                  <a:srgbClr val="000080"/>
                </a:solidFill>
                <a:latin typeface="黑体" pitchFamily="2" charset="-122"/>
                <a:ea typeface="黑体" pitchFamily="2" charset="-122"/>
              </a:rPr>
              <a:t>现状。</a:t>
            </a:r>
            <a:endParaRPr lang="en-US" altLang="zh-CN" dirty="0">
              <a:solidFill>
                <a:srgbClr val="000080"/>
              </a:solidFill>
              <a:latin typeface="黑体" pitchFamily="2" charset="-122"/>
              <a:ea typeface="黑体" pitchFamily="2" charset="-122"/>
            </a:endParaRPr>
          </a:p>
          <a:p>
            <a:pPr marL="495300" indent="-495300">
              <a:lnSpc>
                <a:spcPct val="100000"/>
              </a:lnSpc>
              <a:spcBef>
                <a:spcPct val="0"/>
              </a:spcBef>
              <a:buClrTx/>
              <a:buFontTx/>
              <a:buNone/>
            </a:pPr>
            <a:r>
              <a:rPr lang="en-US" altLang="zh-CN" sz="1100" dirty="0">
                <a:latin typeface="黑体" pitchFamily="2" charset="-122"/>
                <a:ea typeface="黑体" pitchFamily="2" charset="-122"/>
              </a:rPr>
              <a:t> </a:t>
            </a:r>
          </a:p>
        </p:txBody>
      </p:sp>
      <p:sp>
        <p:nvSpPr>
          <p:cNvPr id="5" name="Rectangle 5"/>
          <p:cNvSpPr>
            <a:spLocks noChangeArrowheads="1"/>
          </p:cNvSpPr>
          <p:nvPr/>
        </p:nvSpPr>
        <p:spPr bwMode="auto">
          <a:xfrm>
            <a:off x="517525" y="2914650"/>
            <a:ext cx="8010525"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95300" indent="-495300">
              <a:lnSpc>
                <a:spcPct val="100000"/>
              </a:lnSpc>
              <a:spcBef>
                <a:spcPct val="0"/>
              </a:spcBef>
              <a:buClrTx/>
              <a:buFontTx/>
              <a:buNone/>
              <a:defRPr/>
            </a:pPr>
            <a:r>
              <a:rPr lang="zh-CN" altLang="en-US" dirty="0">
                <a:solidFill>
                  <a:srgbClr val="FF0000"/>
                </a:solidFill>
                <a:latin typeface="黑体" pitchFamily="2" charset="-122"/>
                <a:ea typeface="黑体" pitchFamily="2" charset="-122"/>
              </a:rPr>
              <a:t>思考：</a:t>
            </a:r>
            <a:endParaRPr lang="en-US" altLang="zh-CN" dirty="0">
              <a:solidFill>
                <a:srgbClr val="FF0000"/>
              </a:solidFill>
              <a:latin typeface="黑体" pitchFamily="2" charset="-122"/>
              <a:ea typeface="黑体" pitchFamily="2" charset="-122"/>
              <a:cs typeface="Times New Roman" pitchFamily="18" charset="0"/>
            </a:endParaRPr>
          </a:p>
          <a:p>
            <a:pPr indent="625475">
              <a:lnSpc>
                <a:spcPct val="125000"/>
              </a:lnSpc>
              <a:defRPr/>
            </a:pPr>
            <a:r>
              <a:rPr lang="zh-CN" altLang="en-US" dirty="0">
                <a:solidFill>
                  <a:srgbClr val="000080"/>
                </a:solidFill>
                <a:latin typeface="黑体" pitchFamily="2" charset="-122"/>
                <a:ea typeface="黑体" pitchFamily="2" charset="-122"/>
              </a:rPr>
              <a:t>以笔记本电脑或智能手机的开机过程为例，你认为最需要改善用户体验的是什么？从开机过程能否想象出系统有哪些基本组成部件。</a:t>
            </a:r>
            <a:endParaRPr lang="en-US" altLang="zh-CN" sz="1100" dirty="0">
              <a:latin typeface="黑体" pitchFamily="2" charset="-122"/>
              <a:ea typeface="黑体" pitchFamily="2" charset="-122"/>
            </a:endParaRPr>
          </a:p>
          <a:p>
            <a:pPr marL="495300" indent="-495300">
              <a:lnSpc>
                <a:spcPct val="100000"/>
              </a:lnSpc>
              <a:spcBef>
                <a:spcPct val="0"/>
              </a:spcBef>
              <a:buClrTx/>
              <a:buFontTx/>
              <a:buNone/>
              <a:defRPr/>
            </a:pPr>
            <a:r>
              <a:rPr lang="en-US" altLang="zh-CN" sz="1100" dirty="0">
                <a:latin typeface="黑体" pitchFamily="2" charset="-122"/>
                <a:ea typeface="黑体" pitchFamily="2"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2" name="Object 2"/>
          <p:cNvGraphicFramePr>
            <a:graphicFrameLocks noChangeAspect="1"/>
          </p:cNvGraphicFramePr>
          <p:nvPr>
            <p:extLst>
              <p:ext uri="{D42A27DB-BD31-4B8C-83A1-F6EECF244321}">
                <p14:modId xmlns:p14="http://schemas.microsoft.com/office/powerpoint/2010/main" val="318319217"/>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6105" name="Document" r:id="rId4" imgW="6783613" imgH="906112" progId="Word.Document.8">
                  <p:embed/>
                </p:oleObj>
              </mc:Choice>
              <mc:Fallback>
                <p:oleObj name="Document" r:id="rId4" imgW="6783613" imgH="906112" progId="Word.Document.8">
                  <p:embed/>
                  <p:pic>
                    <p:nvPicPr>
                      <p:cNvPr id="0" name="Object 2"/>
                      <p:cNvPicPr>
                        <a:picLocks noChangeAspect="1" noChangeArrowheads="1"/>
                      </p:cNvPicPr>
                      <p:nvPr/>
                    </p:nvPicPr>
                    <p:blipFill>
                      <a:blip r:embed="rId5"/>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3" name="Rectangle 8"/>
          <p:cNvSpPr>
            <a:spLocks noChangeArrowheads="1"/>
          </p:cNvSpPr>
          <p:nvPr/>
        </p:nvSpPr>
        <p:spPr bwMode="auto">
          <a:xfrm>
            <a:off x="0" y="13430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 发明的第一台电子数字计算机是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ENIAC  B. EDVAC  C. EDSAC  D. UNIVAC</a:t>
            </a:r>
            <a:r>
              <a:rPr lang="en-US" altLang="zh-CN" sz="1100" dirty="0">
                <a:solidFill>
                  <a:srgbClr val="000080"/>
                </a:solidFill>
                <a:latin typeface="黑体" pitchFamily="2" charset="-122"/>
                <a:ea typeface="黑体" pitchFamily="2" charset="-122"/>
              </a:rPr>
              <a:t> </a:t>
            </a:r>
            <a:endParaRPr lang="en-US" altLang="zh-CN" b="0" dirty="0">
              <a:solidFill>
                <a:srgbClr val="000080"/>
              </a:solidFill>
              <a:latin typeface="黑体" pitchFamily="2" charset="-122"/>
              <a:ea typeface="黑体" pitchFamily="2" charset="-122"/>
            </a:endParaRPr>
          </a:p>
        </p:txBody>
      </p:sp>
      <p:sp>
        <p:nvSpPr>
          <p:cNvPr id="462857" name="Rectangle 9"/>
          <p:cNvSpPr>
            <a:spLocks noChangeArrowheads="1"/>
          </p:cNvSpPr>
          <p:nvPr/>
        </p:nvSpPr>
        <p:spPr bwMode="auto">
          <a:xfrm>
            <a:off x="0" y="21431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2. 世界上第一台电子数字计算机研制成功的时间是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1946</a:t>
            </a:r>
            <a:r>
              <a:rPr lang="zh-CN" altLang="en-US" sz="1800" dirty="0">
                <a:solidFill>
                  <a:srgbClr val="000080"/>
                </a:solidFill>
                <a:latin typeface="黑体" pitchFamily="2" charset="-122"/>
                <a:ea typeface="黑体" pitchFamily="2" charset="-122"/>
              </a:rPr>
              <a:t>年  </a:t>
            </a:r>
            <a:r>
              <a:rPr lang="en-US" altLang="zh-CN" sz="1800" dirty="0">
                <a:solidFill>
                  <a:srgbClr val="000080"/>
                </a:solidFill>
                <a:latin typeface="黑体" pitchFamily="2" charset="-122"/>
                <a:ea typeface="黑体" pitchFamily="2" charset="-122"/>
              </a:rPr>
              <a:t>B. 1947</a:t>
            </a:r>
            <a:r>
              <a:rPr lang="zh-CN" altLang="en-US" sz="1800" dirty="0">
                <a:solidFill>
                  <a:srgbClr val="000080"/>
                </a:solidFill>
                <a:latin typeface="黑体" pitchFamily="2" charset="-122"/>
                <a:ea typeface="黑体" pitchFamily="2" charset="-122"/>
              </a:rPr>
              <a:t>年  </a:t>
            </a:r>
            <a:r>
              <a:rPr lang="en-US" altLang="zh-CN" sz="1800" dirty="0">
                <a:solidFill>
                  <a:srgbClr val="000080"/>
                </a:solidFill>
                <a:latin typeface="黑体" pitchFamily="2" charset="-122"/>
                <a:ea typeface="黑体" pitchFamily="2" charset="-122"/>
              </a:rPr>
              <a:t>C. 1951</a:t>
            </a:r>
            <a:r>
              <a:rPr lang="zh-CN" altLang="en-US" sz="1800" dirty="0">
                <a:solidFill>
                  <a:srgbClr val="000080"/>
                </a:solidFill>
                <a:latin typeface="黑体" pitchFamily="2" charset="-122"/>
                <a:ea typeface="黑体" pitchFamily="2" charset="-122"/>
              </a:rPr>
              <a:t>年  </a:t>
            </a:r>
            <a:r>
              <a:rPr lang="en-US" altLang="zh-CN" sz="1800" dirty="0">
                <a:solidFill>
                  <a:srgbClr val="000080"/>
                </a:solidFill>
                <a:latin typeface="黑体" pitchFamily="2" charset="-122"/>
                <a:ea typeface="黑体" pitchFamily="2" charset="-122"/>
              </a:rPr>
              <a:t>D. 1952</a:t>
            </a:r>
            <a:r>
              <a:rPr lang="zh-CN" altLang="en-US" sz="1800" dirty="0">
                <a:solidFill>
                  <a:srgbClr val="000080"/>
                </a:solidFill>
                <a:latin typeface="黑体" pitchFamily="2" charset="-122"/>
                <a:ea typeface="黑体" pitchFamily="2" charset="-122"/>
              </a:rPr>
              <a:t>年</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62858" name="Rectangle 10"/>
          <p:cNvSpPr>
            <a:spLocks noChangeArrowheads="1"/>
          </p:cNvSpPr>
          <p:nvPr/>
        </p:nvSpPr>
        <p:spPr bwMode="auto">
          <a:xfrm>
            <a:off x="0" y="2925763"/>
            <a:ext cx="9144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3. 多媒体计算机是指</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具有多种外部设备的计算机   </a:t>
            </a:r>
            <a:endParaRPr lang="zh-CN" altLang="en-US" sz="1000" dirty="0">
              <a:solidFill>
                <a:srgbClr val="000080"/>
              </a:solidFill>
              <a:latin typeface="黑体" pitchFamily="2" charset="-122"/>
              <a:ea typeface="黑体" pitchFamily="2" charset="-122"/>
            </a:endParaRPr>
          </a:p>
          <a:p>
            <a:pPr algn="just" eaLnBrk="0" hangingPunct="0">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能与多种电器连接的计算机</a:t>
            </a:r>
            <a:endParaRPr lang="zh-CN" altLang="en-US" sz="1000" dirty="0">
              <a:solidFill>
                <a:srgbClr val="000080"/>
              </a:solidFill>
              <a:latin typeface="黑体" pitchFamily="2" charset="-122"/>
              <a:ea typeface="黑体" pitchFamily="2" charset="-122"/>
            </a:endParaRPr>
          </a:p>
          <a:p>
            <a:pPr algn="just" eaLnBrk="0" hangingPunct="0">
              <a:lnSpc>
                <a:spcPct val="11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能处理多种媒体信息的计算机 </a:t>
            </a:r>
            <a:endParaRPr lang="zh-CN" altLang="en-US" sz="1000" dirty="0">
              <a:solidFill>
                <a:srgbClr val="000080"/>
              </a:solidFill>
              <a:latin typeface="黑体" pitchFamily="2" charset="-122"/>
              <a:ea typeface="黑体" pitchFamily="2" charset="-122"/>
            </a:endParaRPr>
          </a:p>
          <a:p>
            <a:pPr eaLnBrk="0" hangingPunct="0">
              <a:lnSpc>
                <a:spcPct val="11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借助多种媒体操作的计算机</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62859" name="Rectangle 11"/>
          <p:cNvSpPr>
            <a:spLocks noChangeArrowheads="1"/>
          </p:cNvSpPr>
          <p:nvPr/>
        </p:nvSpPr>
        <p:spPr bwMode="auto">
          <a:xfrm>
            <a:off x="0" y="46482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4. 电子数字计算机工作最重要的特征是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高速度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高精度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存储程序自动控制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记忆力强</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2857"/>
                                        </p:tgtEl>
                                        <p:attrNameLst>
                                          <p:attrName>style.visibility</p:attrName>
                                        </p:attrNameLst>
                                      </p:cBhvr>
                                      <p:to>
                                        <p:strVal val="visible"/>
                                      </p:to>
                                    </p:set>
                                    <p:animEffect transition="in" filter="wipe(up)">
                                      <p:cBhvr>
                                        <p:cTn id="7" dur="500"/>
                                        <p:tgtEl>
                                          <p:spTgt spid="46285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62858"/>
                                        </p:tgtEl>
                                        <p:attrNameLst>
                                          <p:attrName>style.visibility</p:attrName>
                                        </p:attrNameLst>
                                      </p:cBhvr>
                                      <p:to>
                                        <p:strVal val="visible"/>
                                      </p:to>
                                    </p:set>
                                    <p:animEffect transition="in" filter="wipe(up)">
                                      <p:cBhvr>
                                        <p:cTn id="12" dur="500"/>
                                        <p:tgtEl>
                                          <p:spTgt spid="46285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2859"/>
                                        </p:tgtEl>
                                        <p:attrNameLst>
                                          <p:attrName>style.visibility</p:attrName>
                                        </p:attrNameLst>
                                      </p:cBhvr>
                                      <p:to>
                                        <p:strVal val="visible"/>
                                      </p:to>
                                    </p:set>
                                    <p:animEffect transition="in" filter="wipe(up)">
                                      <p:cBhvr>
                                        <p:cTn id="17" dur="500"/>
                                        <p:tgtEl>
                                          <p:spTgt spid="46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7" grpId="0" autoUpdateAnimBg="0"/>
      <p:bldP spid="462858" grpId="0" autoUpdateAnimBg="0"/>
      <p:bldP spid="46285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
          <p:cNvSpPr>
            <a:spLocks noChangeArrowheads="1"/>
          </p:cNvSpPr>
          <p:nvPr/>
        </p:nvSpPr>
        <p:spPr bwMode="auto">
          <a:xfrm>
            <a:off x="0" y="13335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5. 通常所说的主机是指</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CPU               B. CPU</a:t>
            </a:r>
            <a:r>
              <a:rPr lang="zh-CN" altLang="en-US" sz="1800">
                <a:solidFill>
                  <a:srgbClr val="000080"/>
                </a:solidFill>
                <a:latin typeface="黑体" pitchFamily="2" charset="-122"/>
                <a:ea typeface="黑体" pitchFamily="2" charset="-122"/>
              </a:rPr>
              <a:t>和内存 </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C. CPU、</a:t>
            </a:r>
            <a:r>
              <a:rPr lang="zh-CN" altLang="en-US" sz="1800">
                <a:solidFill>
                  <a:srgbClr val="000080"/>
                </a:solidFill>
                <a:latin typeface="黑体" pitchFamily="2" charset="-122"/>
                <a:ea typeface="黑体" pitchFamily="2" charset="-122"/>
              </a:rPr>
              <a:t>内存和外存   </a:t>
            </a:r>
            <a:r>
              <a:rPr lang="en-US" altLang="zh-CN" sz="1800">
                <a:solidFill>
                  <a:srgbClr val="000080"/>
                </a:solidFill>
                <a:latin typeface="黑体" pitchFamily="2" charset="-122"/>
                <a:ea typeface="黑体" pitchFamily="2" charset="-122"/>
              </a:rPr>
              <a:t>D. CPU、</a:t>
            </a:r>
            <a:r>
              <a:rPr lang="zh-CN" altLang="en-US" sz="1800">
                <a:solidFill>
                  <a:srgbClr val="000080"/>
                </a:solidFill>
                <a:latin typeface="黑体" pitchFamily="2" charset="-122"/>
                <a:ea typeface="黑体" pitchFamily="2" charset="-122"/>
              </a:rPr>
              <a:t>内存和硬盘</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7195" name="Rectangle 11"/>
          <p:cNvSpPr>
            <a:spLocks noChangeArrowheads="1"/>
          </p:cNvSpPr>
          <p:nvPr/>
        </p:nvSpPr>
        <p:spPr bwMode="auto">
          <a:xfrm>
            <a:off x="0" y="24479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6. </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处理的数据基本单位为字，一个字的二进制位数为</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8   B. 16   C. 32   D. </a:t>
            </a:r>
            <a:r>
              <a:rPr lang="zh-CN" altLang="en-US" sz="1800" dirty="0">
                <a:solidFill>
                  <a:srgbClr val="000080"/>
                </a:solidFill>
                <a:latin typeface="黑体" pitchFamily="2" charset="-122"/>
                <a:ea typeface="黑体" pitchFamily="2" charset="-122"/>
              </a:rPr>
              <a:t>与</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芯片的型号有关</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7196" name="Rectangle 12"/>
          <p:cNvSpPr>
            <a:spLocks noChangeArrowheads="1"/>
          </p:cNvSpPr>
          <p:nvPr/>
        </p:nvSpPr>
        <p:spPr bwMode="auto">
          <a:xfrm>
            <a:off x="0" y="33623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7. </a:t>
            </a:r>
            <a:r>
              <a:rPr lang="en-US" altLang="zh-CN" sz="1800">
                <a:solidFill>
                  <a:srgbClr val="000080"/>
                </a:solidFill>
                <a:latin typeface="黑体" pitchFamily="2" charset="-122"/>
                <a:ea typeface="黑体" pitchFamily="2" charset="-122"/>
              </a:rPr>
              <a:t>bit</a:t>
            </a:r>
            <a:r>
              <a:rPr lang="zh-CN" altLang="en-US" sz="1800">
                <a:solidFill>
                  <a:srgbClr val="000080"/>
                </a:solidFill>
                <a:latin typeface="黑体" pitchFamily="2" charset="-122"/>
                <a:ea typeface="黑体" pitchFamily="2" charset="-122"/>
              </a:rPr>
              <a:t>的意义是</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字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字节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字长  </a:t>
            </a:r>
            <a:r>
              <a:rPr lang="en-US" altLang="zh-CN" sz="180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二进制位</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7197" name="Rectangle 13"/>
          <p:cNvSpPr>
            <a:spLocks noChangeArrowheads="1"/>
          </p:cNvSpPr>
          <p:nvPr/>
        </p:nvSpPr>
        <p:spPr bwMode="auto">
          <a:xfrm>
            <a:off x="0" y="41878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8. 1</a:t>
            </a:r>
            <a:r>
              <a:rPr lang="en-US" altLang="zh-CN" sz="1800">
                <a:solidFill>
                  <a:srgbClr val="000080"/>
                </a:solidFill>
                <a:latin typeface="黑体" pitchFamily="2" charset="-122"/>
                <a:ea typeface="黑体" pitchFamily="2" charset="-122"/>
              </a:rPr>
              <a:t>MB = </a:t>
            </a:r>
            <a:r>
              <a:rPr lang="en-US" altLang="zh-CN" sz="1800" u="sng">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 。</a:t>
            </a:r>
            <a:endParaRPr lang="en-US" altLang="zh-CN"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en-US" altLang="zh-CN" sz="1800">
                <a:solidFill>
                  <a:srgbClr val="000080"/>
                </a:solidFill>
                <a:latin typeface="黑体" pitchFamily="2" charset="-122"/>
                <a:ea typeface="黑体" pitchFamily="2" charset="-122"/>
              </a:rPr>
              <a:t>            A. 1000</a:t>
            </a:r>
            <a:r>
              <a:rPr lang="zh-CN" altLang="en-US" sz="1800">
                <a:solidFill>
                  <a:srgbClr val="000080"/>
                </a:solidFill>
                <a:latin typeface="黑体" pitchFamily="2" charset="-122"/>
                <a:ea typeface="黑体" pitchFamily="2" charset="-122"/>
              </a:rPr>
              <a:t>字节  </a:t>
            </a:r>
            <a:r>
              <a:rPr lang="en-US" altLang="zh-CN" sz="1800">
                <a:solidFill>
                  <a:srgbClr val="000080"/>
                </a:solidFill>
                <a:latin typeface="黑体" pitchFamily="2" charset="-122"/>
                <a:ea typeface="黑体" pitchFamily="2" charset="-122"/>
              </a:rPr>
              <a:t>B. 1024</a:t>
            </a:r>
            <a:r>
              <a:rPr lang="zh-CN" altLang="en-US" sz="1800">
                <a:solidFill>
                  <a:srgbClr val="000080"/>
                </a:solidFill>
                <a:latin typeface="黑体" pitchFamily="2" charset="-122"/>
                <a:ea typeface="黑体" pitchFamily="2" charset="-122"/>
              </a:rPr>
              <a:t>字节  </a:t>
            </a:r>
            <a:r>
              <a:rPr lang="en-US" altLang="zh-CN" sz="1800">
                <a:solidFill>
                  <a:srgbClr val="000080"/>
                </a:solidFill>
                <a:latin typeface="黑体" pitchFamily="2" charset="-122"/>
                <a:ea typeface="黑体" pitchFamily="2" charset="-122"/>
              </a:rPr>
              <a:t>C. 1000*1000</a:t>
            </a:r>
            <a:r>
              <a:rPr lang="zh-CN" altLang="en-US" sz="1800">
                <a:solidFill>
                  <a:srgbClr val="000080"/>
                </a:solidFill>
                <a:latin typeface="黑体" pitchFamily="2" charset="-122"/>
                <a:ea typeface="黑体" pitchFamily="2" charset="-122"/>
              </a:rPr>
              <a:t>字节  </a:t>
            </a:r>
            <a:r>
              <a:rPr lang="en-US" altLang="zh-CN" sz="1800">
                <a:solidFill>
                  <a:srgbClr val="000080"/>
                </a:solidFill>
                <a:latin typeface="黑体" pitchFamily="2" charset="-122"/>
                <a:ea typeface="黑体" pitchFamily="2" charset="-122"/>
              </a:rPr>
              <a:t>D. 1024*1024</a:t>
            </a:r>
            <a:r>
              <a:rPr lang="zh-CN" altLang="en-US" sz="1800">
                <a:solidFill>
                  <a:srgbClr val="000080"/>
                </a:solidFill>
                <a:latin typeface="黑体" pitchFamily="2" charset="-122"/>
                <a:ea typeface="黑体" pitchFamily="2" charset="-122"/>
              </a:rPr>
              <a:t>字节</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7198" name="Rectangle 14"/>
          <p:cNvSpPr>
            <a:spLocks noChangeArrowheads="1"/>
          </p:cNvSpPr>
          <p:nvPr/>
        </p:nvSpPr>
        <p:spPr bwMode="auto">
          <a:xfrm>
            <a:off x="0" y="50895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9. 一个字节的二进制位数为</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 </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a:t>
            </a:r>
            <a:r>
              <a:rPr lang="en-US" altLang="zh-CN" sz="1800" dirty="0">
                <a:solidFill>
                  <a:srgbClr val="000080"/>
                </a:solidFill>
                <a:latin typeface="黑体" pitchFamily="2" charset="-122"/>
                <a:ea typeface="黑体" pitchFamily="2" charset="-122"/>
              </a:rPr>
              <a:t>. 8   B. 16   C. 32   D. </a:t>
            </a:r>
            <a:r>
              <a:rPr lang="zh-CN" altLang="en-US" sz="1800" dirty="0">
                <a:solidFill>
                  <a:srgbClr val="000080"/>
                </a:solidFill>
                <a:latin typeface="黑体" pitchFamily="2" charset="-122"/>
                <a:ea typeface="黑体" pitchFamily="2" charset="-122"/>
              </a:rPr>
              <a:t>与</a:t>
            </a:r>
            <a:r>
              <a:rPr lang="en-US" altLang="zh-CN" sz="1800" dirty="0">
                <a:solidFill>
                  <a:srgbClr val="000080"/>
                </a:solidFill>
                <a:latin typeface="黑体" pitchFamily="2" charset="-122"/>
                <a:ea typeface="黑体" pitchFamily="2" charset="-122"/>
              </a:rPr>
              <a:t>CPU</a:t>
            </a:r>
            <a:r>
              <a:rPr lang="zh-CN" altLang="en-US" sz="1800" dirty="0">
                <a:solidFill>
                  <a:srgbClr val="000080"/>
                </a:solidFill>
                <a:latin typeface="黑体" pitchFamily="2" charset="-122"/>
                <a:ea typeface="黑体" pitchFamily="2" charset="-122"/>
              </a:rPr>
              <a:t>芯片的型号有关</a:t>
            </a:r>
            <a:r>
              <a:rPr lang="zh-CN" altLang="en-US" sz="1100" dirty="0">
                <a:solidFill>
                  <a:srgbClr val="000080"/>
                </a:solidFill>
                <a:latin typeface="黑体" pitchFamily="2" charset="-122"/>
                <a:ea typeface="黑体" pitchFamily="2" charset="-122"/>
              </a:rPr>
              <a:t> </a:t>
            </a:r>
            <a:endParaRPr lang="en-US" altLang="zh-CN" b="0" dirty="0">
              <a:solidFill>
                <a:srgbClr val="000080"/>
              </a:solidFill>
              <a:latin typeface="黑体" pitchFamily="2" charset="-122"/>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61713558"/>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7130" name="Document" r:id="rId4" imgW="6783613" imgH="906112" progId="Word.Document.8">
                  <p:embed/>
                </p:oleObj>
              </mc:Choice>
              <mc:Fallback>
                <p:oleObj name="Document" r:id="rId4" imgW="6783613" imgH="90611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7195"/>
                                        </p:tgtEl>
                                        <p:attrNameLst>
                                          <p:attrName>style.visibility</p:attrName>
                                        </p:attrNameLst>
                                      </p:cBhvr>
                                      <p:to>
                                        <p:strVal val="visible"/>
                                      </p:to>
                                    </p:set>
                                    <p:animEffect transition="in" filter="wipe(up)">
                                      <p:cBhvr>
                                        <p:cTn id="7" dur="500"/>
                                        <p:tgtEl>
                                          <p:spTgt spid="4771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7196"/>
                                        </p:tgtEl>
                                        <p:attrNameLst>
                                          <p:attrName>style.visibility</p:attrName>
                                        </p:attrNameLst>
                                      </p:cBhvr>
                                      <p:to>
                                        <p:strVal val="visible"/>
                                      </p:to>
                                    </p:set>
                                    <p:animEffect transition="in" filter="wipe(up)">
                                      <p:cBhvr>
                                        <p:cTn id="12" dur="500"/>
                                        <p:tgtEl>
                                          <p:spTgt spid="4771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7197"/>
                                        </p:tgtEl>
                                        <p:attrNameLst>
                                          <p:attrName>style.visibility</p:attrName>
                                        </p:attrNameLst>
                                      </p:cBhvr>
                                      <p:to>
                                        <p:strVal val="visible"/>
                                      </p:to>
                                    </p:set>
                                    <p:animEffect transition="in" filter="wipe(up)">
                                      <p:cBhvr>
                                        <p:cTn id="17" dur="500"/>
                                        <p:tgtEl>
                                          <p:spTgt spid="4771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7198"/>
                                        </p:tgtEl>
                                        <p:attrNameLst>
                                          <p:attrName>style.visibility</p:attrName>
                                        </p:attrNameLst>
                                      </p:cBhvr>
                                      <p:to>
                                        <p:strVal val="visible"/>
                                      </p:to>
                                    </p:set>
                                    <p:animEffect transition="in" filter="wipe(up)">
                                      <p:cBhvr>
                                        <p:cTn id="22" dur="500"/>
                                        <p:tgtEl>
                                          <p:spTgt spid="477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95" grpId="0" autoUpdateAnimBg="0"/>
      <p:bldP spid="477196" grpId="0" autoUpdateAnimBg="0"/>
      <p:bldP spid="477197" grpId="0" autoUpdateAnimBg="0"/>
      <p:bldP spid="47719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11"/>
          <p:cNvSpPr>
            <a:spLocks noChangeArrowheads="1"/>
          </p:cNvSpPr>
          <p:nvPr/>
        </p:nvSpPr>
        <p:spPr bwMode="auto">
          <a:xfrm>
            <a:off x="0" y="1392238"/>
            <a:ext cx="914400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10. 一个完整的计算机系统包括</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p>
          <a:p>
            <a:pPr algn="just"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运算器、存储器、控制器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外部设备和主机</a:t>
            </a:r>
          </a:p>
          <a:p>
            <a:pPr algn="just"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主机和实用程序           </a:t>
            </a:r>
            <a:r>
              <a:rPr lang="en-US" altLang="zh-CN" sz="180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配套的硬件设备和软件系统</a:t>
            </a:r>
          </a:p>
        </p:txBody>
      </p:sp>
      <p:sp>
        <p:nvSpPr>
          <p:cNvPr id="478220" name="Rectangle 12"/>
          <p:cNvSpPr>
            <a:spLocks noChangeArrowheads="1"/>
          </p:cNvSpPr>
          <p:nvPr/>
        </p:nvSpPr>
        <p:spPr bwMode="auto">
          <a:xfrm>
            <a:off x="0" y="25273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8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11. 中央处理机（</a:t>
            </a:r>
            <a:r>
              <a:rPr lang="en-US" altLang="zh-CN" sz="1800">
                <a:solidFill>
                  <a:srgbClr val="000080"/>
                </a:solidFill>
                <a:latin typeface="黑体" pitchFamily="2" charset="-122"/>
                <a:ea typeface="黑体" pitchFamily="2" charset="-122"/>
              </a:rPr>
              <a:t>CPU）</a:t>
            </a:r>
            <a:r>
              <a:rPr lang="zh-CN" altLang="en-US" sz="1800">
                <a:solidFill>
                  <a:srgbClr val="000080"/>
                </a:solidFill>
                <a:latin typeface="黑体" pitchFamily="2" charset="-122"/>
                <a:ea typeface="黑体" pitchFamily="2" charset="-122"/>
              </a:rPr>
              <a:t>包括</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运算器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控制器</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控制器和运算器      </a:t>
            </a:r>
            <a:r>
              <a:rPr lang="en-US" altLang="zh-CN" sz="1800">
                <a:solidFill>
                  <a:srgbClr val="000080"/>
                </a:solidFill>
                <a:latin typeface="黑体" pitchFamily="2" charset="-122"/>
                <a:ea typeface="黑体" pitchFamily="2" charset="-122"/>
              </a:rPr>
              <a:t>D.</a:t>
            </a:r>
            <a:r>
              <a:rPr lang="zh-CN" altLang="en-US" sz="1800">
                <a:solidFill>
                  <a:srgbClr val="000080"/>
                </a:solidFill>
                <a:latin typeface="黑体" pitchFamily="2" charset="-122"/>
                <a:ea typeface="黑体" pitchFamily="2" charset="-122"/>
              </a:rPr>
              <a:t>运算器和存储器</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8221" name="Rectangle 13"/>
          <p:cNvSpPr>
            <a:spLocks noChangeArrowheads="1"/>
          </p:cNvSpPr>
          <p:nvPr/>
        </p:nvSpPr>
        <p:spPr bwMode="auto">
          <a:xfrm>
            <a:off x="0" y="36957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12. </a:t>
            </a:r>
            <a:r>
              <a:rPr lang="en-US" altLang="zh-CN" sz="1800">
                <a:solidFill>
                  <a:srgbClr val="000080"/>
                </a:solidFill>
                <a:latin typeface="黑体" pitchFamily="2" charset="-122"/>
                <a:ea typeface="黑体" pitchFamily="2" charset="-122"/>
              </a:rPr>
              <a:t>CPU</a:t>
            </a:r>
            <a:r>
              <a:rPr lang="zh-CN" altLang="en-US" sz="1800">
                <a:solidFill>
                  <a:srgbClr val="000080"/>
                </a:solidFill>
                <a:latin typeface="黑体" pitchFamily="2" charset="-122"/>
                <a:ea typeface="黑体" pitchFamily="2" charset="-122"/>
              </a:rPr>
              <a:t>中控制器的功能是</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进行逻辑运算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进行算术运算</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分析指令并发出相应的控制信号  </a:t>
            </a:r>
            <a:r>
              <a:rPr lang="en-US" altLang="zh-CN" sz="180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只控制</a:t>
            </a:r>
            <a:r>
              <a:rPr lang="en-US" altLang="zh-CN" sz="1800">
                <a:solidFill>
                  <a:srgbClr val="000080"/>
                </a:solidFill>
                <a:latin typeface="黑体" pitchFamily="2" charset="-122"/>
                <a:ea typeface="黑体" pitchFamily="2" charset="-122"/>
              </a:rPr>
              <a:t>CPU</a:t>
            </a:r>
            <a:r>
              <a:rPr lang="zh-CN" altLang="en-US" sz="1800">
                <a:solidFill>
                  <a:srgbClr val="000080"/>
                </a:solidFill>
                <a:latin typeface="黑体" pitchFamily="2" charset="-122"/>
                <a:ea typeface="黑体" pitchFamily="2" charset="-122"/>
              </a:rPr>
              <a:t>工作</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8222" name="Rectangle 14"/>
          <p:cNvSpPr>
            <a:spLocks noChangeArrowheads="1"/>
          </p:cNvSpPr>
          <p:nvPr/>
        </p:nvSpPr>
        <p:spPr bwMode="auto">
          <a:xfrm>
            <a:off x="0" y="47720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13. 计算机能直接识别的语言是</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汇编语言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自然语言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机器语言  </a:t>
            </a:r>
            <a:r>
              <a:rPr lang="en-US" altLang="zh-CN" sz="180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高级语言</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61713558"/>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8153" name="Document" r:id="rId4" imgW="6783613" imgH="906112" progId="Word.Document.8">
                  <p:embed/>
                </p:oleObj>
              </mc:Choice>
              <mc:Fallback>
                <p:oleObj name="Document" r:id="rId4" imgW="6783613" imgH="90611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8220"/>
                                        </p:tgtEl>
                                        <p:attrNameLst>
                                          <p:attrName>style.visibility</p:attrName>
                                        </p:attrNameLst>
                                      </p:cBhvr>
                                      <p:to>
                                        <p:strVal val="visible"/>
                                      </p:to>
                                    </p:set>
                                    <p:animEffect transition="in" filter="wipe(up)">
                                      <p:cBhvr>
                                        <p:cTn id="7" dur="500"/>
                                        <p:tgtEl>
                                          <p:spTgt spid="478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8221"/>
                                        </p:tgtEl>
                                        <p:attrNameLst>
                                          <p:attrName>style.visibility</p:attrName>
                                        </p:attrNameLst>
                                      </p:cBhvr>
                                      <p:to>
                                        <p:strVal val="visible"/>
                                      </p:to>
                                    </p:set>
                                    <p:animEffect transition="in" filter="wipe(up)">
                                      <p:cBhvr>
                                        <p:cTn id="12" dur="500"/>
                                        <p:tgtEl>
                                          <p:spTgt spid="478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8222"/>
                                        </p:tgtEl>
                                        <p:attrNameLst>
                                          <p:attrName>style.visibility</p:attrName>
                                        </p:attrNameLst>
                                      </p:cBhvr>
                                      <p:to>
                                        <p:strVal val="visible"/>
                                      </p:to>
                                    </p:set>
                                    <p:animEffect transition="in" filter="wipe(up)">
                                      <p:cBhvr>
                                        <p:cTn id="17" dur="500"/>
                                        <p:tgtEl>
                                          <p:spTgt spid="478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20" grpId="0" autoUpdateAnimBg="0"/>
      <p:bldP spid="478221" grpId="0" autoUpdateAnimBg="0"/>
      <p:bldP spid="478222"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
          <p:cNvSpPr>
            <a:spLocks noChangeArrowheads="1"/>
          </p:cNvSpPr>
          <p:nvPr/>
        </p:nvSpPr>
        <p:spPr bwMode="auto">
          <a:xfrm>
            <a:off x="0" y="13208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14. 微型计算机中运算器的主要功能是</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控制计算机的运行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算术运算和逻辑运算</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C</a:t>
            </a:r>
            <a:r>
              <a:rPr lang="en-US" altLang="zh-CN" sz="18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分析指令并执行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负责存取存储器中的数据</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9243" name="Rectangle 11"/>
          <p:cNvSpPr>
            <a:spLocks noChangeArrowheads="1"/>
          </p:cNvSpPr>
          <p:nvPr/>
        </p:nvSpPr>
        <p:spPr bwMode="auto">
          <a:xfrm>
            <a:off x="0" y="23114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15. 计算机的软件系统包括</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A. </a:t>
            </a:r>
            <a:r>
              <a:rPr lang="zh-CN" altLang="en-US" sz="1800" dirty="0">
                <a:solidFill>
                  <a:srgbClr val="000080"/>
                </a:solidFill>
                <a:latin typeface="黑体" pitchFamily="2" charset="-122"/>
                <a:ea typeface="黑体" pitchFamily="2" charset="-122"/>
              </a:rPr>
              <a:t>程序与数据              </a:t>
            </a:r>
            <a:r>
              <a:rPr lang="en-US" altLang="zh-CN" sz="1800" dirty="0">
                <a:solidFill>
                  <a:srgbClr val="000080"/>
                </a:solidFill>
                <a:latin typeface="黑体" pitchFamily="2" charset="-122"/>
                <a:ea typeface="黑体" pitchFamily="2" charset="-122"/>
              </a:rPr>
              <a:t>B. </a:t>
            </a:r>
            <a:r>
              <a:rPr lang="zh-CN" altLang="en-US" sz="1800" dirty="0">
                <a:solidFill>
                  <a:srgbClr val="000080"/>
                </a:solidFill>
                <a:latin typeface="黑体" pitchFamily="2" charset="-122"/>
                <a:ea typeface="黑体" pitchFamily="2" charset="-122"/>
              </a:rPr>
              <a:t>系统软件与应用软件</a:t>
            </a:r>
            <a:endParaRPr lang="zh-CN" altLang="en-US" sz="1000" dirty="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操作系统与语言处理程序  </a:t>
            </a:r>
            <a:r>
              <a:rPr lang="en-US" altLang="zh-CN" sz="1800" dirty="0">
                <a:solidFill>
                  <a:srgbClr val="000080"/>
                </a:solidFill>
                <a:latin typeface="黑体" pitchFamily="2" charset="-122"/>
                <a:ea typeface="黑体" pitchFamily="2" charset="-122"/>
              </a:rPr>
              <a:t>D. </a:t>
            </a:r>
            <a:r>
              <a:rPr lang="zh-CN" altLang="en-US" sz="1800" dirty="0">
                <a:solidFill>
                  <a:srgbClr val="000080"/>
                </a:solidFill>
                <a:latin typeface="黑体" pitchFamily="2" charset="-122"/>
                <a:ea typeface="黑体" pitchFamily="2" charset="-122"/>
              </a:rPr>
              <a:t>程序、数据与文档</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9244" name="Rectangle 12"/>
          <p:cNvSpPr>
            <a:spLocks noChangeArrowheads="1"/>
          </p:cNvSpPr>
          <p:nvPr/>
        </p:nvSpPr>
        <p:spPr bwMode="auto">
          <a:xfrm>
            <a:off x="0" y="3352800"/>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16．计算机的存储器系统包括</a:t>
            </a:r>
            <a:r>
              <a:rPr lang="zh-CN" altLang="en-US" sz="1800" u="sng" dirty="0">
                <a:solidFill>
                  <a:srgbClr val="000080"/>
                </a:solidFill>
                <a:latin typeface="黑体" pitchFamily="2" charset="-122"/>
                <a:ea typeface="黑体" pitchFamily="2" charset="-122"/>
              </a:rPr>
              <a:t>     </a:t>
            </a:r>
            <a:r>
              <a:rPr lang="zh-CN" altLang="en-US" sz="1800" dirty="0">
                <a:solidFill>
                  <a:srgbClr val="000080"/>
                </a:solidFill>
                <a:latin typeface="黑体" pitchFamily="2" charset="-122"/>
                <a:ea typeface="黑体" pitchFamily="2" charset="-122"/>
              </a:rPr>
              <a:t> 。</a:t>
            </a:r>
            <a:endParaRPr lang="zh-CN" altLang="en-US" sz="1000" dirty="0">
              <a:solidFill>
                <a:srgbClr val="000080"/>
              </a:solidFill>
              <a:latin typeface="黑体" pitchFamily="2" charset="-122"/>
              <a:ea typeface="黑体" pitchFamily="2" charset="-122"/>
            </a:endParaRPr>
          </a:p>
          <a:p>
            <a:pPr algn="just" eaLnBrk="0" hangingPunct="0">
              <a:lnSpc>
                <a:spcPct val="100000"/>
              </a:lnSpc>
              <a:spcBef>
                <a:spcPct val="0"/>
              </a:spcBef>
              <a:buClrTx/>
              <a:buFontTx/>
              <a:buNone/>
              <a:tabLst>
                <a:tab pos="228600" algn="l"/>
              </a:tabLst>
            </a:pPr>
            <a:r>
              <a:rPr lang="zh-CN" altLang="en-US" sz="1800" dirty="0">
                <a:solidFill>
                  <a:srgbClr val="000080"/>
                </a:solidFill>
                <a:latin typeface="黑体" pitchFamily="2" charset="-122"/>
                <a:ea typeface="黑体" pitchFamily="2" charset="-122"/>
              </a:rPr>
              <a:t>            </a:t>
            </a:r>
            <a:r>
              <a:rPr lang="zh-CN" altLang="en-US" sz="1800" dirty="0" smtClean="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A. </a:t>
            </a:r>
            <a:r>
              <a:rPr lang="en-US" altLang="zh-CN" sz="1800" dirty="0">
                <a:solidFill>
                  <a:srgbClr val="000080"/>
                </a:solidFill>
                <a:latin typeface="黑体" pitchFamily="2" charset="-122"/>
                <a:ea typeface="黑体" pitchFamily="2" charset="-122"/>
              </a:rPr>
              <a:t>RAM         B. ROM   </a:t>
            </a:r>
          </a:p>
          <a:p>
            <a:pPr eaLnBrk="0" hangingPunct="0">
              <a:lnSpc>
                <a:spcPct val="100000"/>
              </a:lnSpc>
              <a:spcBef>
                <a:spcPct val="0"/>
              </a:spcBef>
              <a:buClrTx/>
              <a:buFontTx/>
              <a:buNone/>
              <a:tabLst>
                <a:tab pos="228600" algn="l"/>
              </a:tabLst>
            </a:pPr>
            <a:r>
              <a:rPr lang="en-US" altLang="zh-CN" sz="1800" dirty="0">
                <a:solidFill>
                  <a:srgbClr val="000080"/>
                </a:solidFill>
                <a:latin typeface="黑体" pitchFamily="2" charset="-122"/>
                <a:ea typeface="黑体" pitchFamily="2" charset="-122"/>
              </a:rPr>
              <a:t>           </a:t>
            </a:r>
            <a:r>
              <a:rPr lang="en-US" altLang="zh-CN" sz="1800" dirty="0" smtClean="0">
                <a:solidFill>
                  <a:srgbClr val="000080"/>
                </a:solidFill>
                <a:latin typeface="黑体" pitchFamily="2" charset="-122"/>
                <a:ea typeface="黑体" pitchFamily="2" charset="-122"/>
              </a:rPr>
              <a:t>  </a:t>
            </a:r>
            <a:r>
              <a:rPr lang="en-US" altLang="zh-CN" sz="1800" dirty="0">
                <a:solidFill>
                  <a:srgbClr val="000080"/>
                </a:solidFill>
                <a:latin typeface="黑体" pitchFamily="2" charset="-122"/>
                <a:ea typeface="黑体" pitchFamily="2" charset="-122"/>
              </a:rPr>
              <a:t>C. </a:t>
            </a:r>
            <a:r>
              <a:rPr lang="zh-CN" altLang="en-US" sz="1800" dirty="0">
                <a:solidFill>
                  <a:srgbClr val="000080"/>
                </a:solidFill>
                <a:latin typeface="黑体" pitchFamily="2" charset="-122"/>
                <a:ea typeface="黑体" pitchFamily="2" charset="-122"/>
              </a:rPr>
              <a:t>主存储器    </a:t>
            </a:r>
            <a:r>
              <a:rPr lang="en-US" altLang="zh-CN" sz="1800" dirty="0">
                <a:solidFill>
                  <a:srgbClr val="000080"/>
                </a:solidFill>
                <a:latin typeface="黑体" pitchFamily="2" charset="-122"/>
                <a:ea typeface="黑体" pitchFamily="2" charset="-122"/>
              </a:rPr>
              <a:t>D. Cache、</a:t>
            </a:r>
            <a:r>
              <a:rPr lang="zh-CN" altLang="en-US" sz="1800" dirty="0">
                <a:solidFill>
                  <a:srgbClr val="000080"/>
                </a:solidFill>
                <a:latin typeface="黑体" pitchFamily="2" charset="-122"/>
                <a:ea typeface="黑体" pitchFamily="2" charset="-122"/>
              </a:rPr>
              <a:t>主存储器和辅助存储器</a:t>
            </a:r>
            <a:r>
              <a:rPr lang="zh-CN" altLang="en-US" sz="1100" dirty="0">
                <a:solidFill>
                  <a:srgbClr val="000080"/>
                </a:solidFill>
                <a:latin typeface="黑体" pitchFamily="2" charset="-122"/>
                <a:ea typeface="黑体" pitchFamily="2" charset="-122"/>
              </a:rPr>
              <a:t> </a:t>
            </a:r>
            <a:endParaRPr lang="zh-CN" altLang="en-US" b="0" dirty="0">
              <a:solidFill>
                <a:srgbClr val="000080"/>
              </a:solidFill>
              <a:latin typeface="黑体" pitchFamily="2" charset="-122"/>
              <a:ea typeface="黑体" pitchFamily="2" charset="-122"/>
            </a:endParaRPr>
          </a:p>
        </p:txBody>
      </p:sp>
      <p:sp>
        <p:nvSpPr>
          <p:cNvPr id="479245" name="Rectangle 13"/>
          <p:cNvSpPr>
            <a:spLocks noChangeArrowheads="1"/>
          </p:cNvSpPr>
          <p:nvPr/>
        </p:nvSpPr>
        <p:spPr bwMode="auto">
          <a:xfrm>
            <a:off x="0" y="4403725"/>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17. 微型计算机的发展以</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技术为标志。</a:t>
            </a:r>
            <a:endParaRPr lang="zh-CN" altLang="en-US" sz="1000">
              <a:solidFill>
                <a:srgbClr val="000080"/>
              </a:solidFill>
              <a:latin typeface="黑体" pitchFamily="2" charset="-122"/>
              <a:ea typeface="黑体" pitchFamily="2" charset="-122"/>
            </a:endParaRPr>
          </a:p>
          <a:p>
            <a:pPr eaLnBrk="0" hangingPunct="0">
              <a:lnSpc>
                <a:spcPct val="10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操作系统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微处理器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磁盘  </a:t>
            </a:r>
            <a:r>
              <a:rPr lang="en-US" altLang="zh-CN" sz="180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软件</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79246" name="Rectangle 14"/>
          <p:cNvSpPr>
            <a:spLocks noChangeArrowheads="1"/>
          </p:cNvSpPr>
          <p:nvPr/>
        </p:nvSpPr>
        <p:spPr bwMode="auto">
          <a:xfrm>
            <a:off x="0" y="5232400"/>
            <a:ext cx="9144000" cy="99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1333500" indent="-1333500" algn="just">
              <a:lnSpc>
                <a:spcPct val="100000"/>
              </a:lnSpc>
              <a:spcBef>
                <a:spcPct val="0"/>
              </a:spcBef>
              <a:buClrTx/>
              <a:buFontTx/>
              <a:buNone/>
              <a:tabLst>
                <a:tab pos="228600" algn="l"/>
              </a:tabLst>
            </a:pPr>
            <a:r>
              <a:rPr lang="zh-CN" altLang="en-US" sz="700">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18. 电子计算机技术在约六十年中虽有很大的进步，但至今其运行仍遵循着一位科学家提出的基本原理。这位科学家是</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endParaRPr lang="zh-CN" altLang="en-US" sz="1000">
              <a:solidFill>
                <a:srgbClr val="000080"/>
              </a:solidFill>
              <a:latin typeface="黑体" pitchFamily="2" charset="-122"/>
              <a:ea typeface="黑体" pitchFamily="2" charset="-122"/>
            </a:endParaRPr>
          </a:p>
          <a:p>
            <a:pPr marL="1333500" indent="-1333500" eaLnBrk="0" hangingPunct="0">
              <a:lnSpc>
                <a:spcPct val="130000"/>
              </a:lnSpc>
              <a:spcBef>
                <a:spcPct val="0"/>
              </a:spcBef>
              <a:buClrTx/>
              <a:buFontTx/>
              <a:buNone/>
              <a:tabLst>
                <a:tab pos="228600" algn="l"/>
              </a:tabLst>
            </a:pPr>
            <a:r>
              <a:rPr lang="zh-CN" altLang="en-US" sz="1800">
                <a:solidFill>
                  <a:srgbClr val="000080"/>
                </a:solidFill>
                <a:latin typeface="黑体" pitchFamily="2" charset="-122"/>
                <a:ea typeface="黑体" pitchFamily="2" charset="-122"/>
              </a:rPr>
              <a:t>             </a:t>
            </a:r>
            <a:r>
              <a:rPr lang="en-US" altLang="zh-CN" sz="1800">
                <a:solidFill>
                  <a:srgbClr val="000080"/>
                </a:solidFill>
                <a:latin typeface="黑体" pitchFamily="2" charset="-122"/>
                <a:ea typeface="黑体" pitchFamily="2" charset="-122"/>
              </a:rPr>
              <a:t>A. </a:t>
            </a:r>
            <a:r>
              <a:rPr lang="zh-CN" altLang="en-US" sz="1800">
                <a:solidFill>
                  <a:srgbClr val="000080"/>
                </a:solidFill>
                <a:latin typeface="黑体" pitchFamily="2" charset="-122"/>
                <a:ea typeface="黑体" pitchFamily="2" charset="-122"/>
              </a:rPr>
              <a:t>牛顿  </a:t>
            </a:r>
            <a:r>
              <a:rPr lang="en-US" altLang="zh-CN" sz="1800">
                <a:solidFill>
                  <a:srgbClr val="000080"/>
                </a:solidFill>
                <a:latin typeface="黑体" pitchFamily="2" charset="-122"/>
                <a:ea typeface="黑体" pitchFamily="2" charset="-122"/>
              </a:rPr>
              <a:t>B. </a:t>
            </a:r>
            <a:r>
              <a:rPr lang="zh-CN" altLang="en-US" sz="1800">
                <a:solidFill>
                  <a:srgbClr val="000080"/>
                </a:solidFill>
                <a:latin typeface="黑体" pitchFamily="2" charset="-122"/>
                <a:ea typeface="黑体" pitchFamily="2" charset="-122"/>
              </a:rPr>
              <a:t>爱因斯坦  </a:t>
            </a:r>
            <a:r>
              <a:rPr lang="en-US" altLang="zh-CN" sz="1800">
                <a:solidFill>
                  <a:srgbClr val="000080"/>
                </a:solidFill>
                <a:latin typeface="黑体" pitchFamily="2" charset="-122"/>
                <a:ea typeface="黑体" pitchFamily="2" charset="-122"/>
              </a:rPr>
              <a:t>C. </a:t>
            </a:r>
            <a:r>
              <a:rPr lang="zh-CN" altLang="en-US" sz="1800">
                <a:solidFill>
                  <a:srgbClr val="000080"/>
                </a:solidFill>
                <a:latin typeface="黑体" pitchFamily="2" charset="-122"/>
                <a:ea typeface="黑体" pitchFamily="2" charset="-122"/>
              </a:rPr>
              <a:t>爱迪生  </a:t>
            </a:r>
            <a:r>
              <a:rPr lang="en-US" altLang="zh-CN" sz="1800">
                <a:solidFill>
                  <a:srgbClr val="000080"/>
                </a:solidFill>
                <a:latin typeface="黑体" pitchFamily="2" charset="-122"/>
                <a:ea typeface="黑体" pitchFamily="2" charset="-122"/>
              </a:rPr>
              <a:t>D. </a:t>
            </a:r>
            <a:r>
              <a:rPr lang="zh-CN" altLang="en-US" sz="1800">
                <a:solidFill>
                  <a:srgbClr val="000080"/>
                </a:solidFill>
                <a:latin typeface="黑体" pitchFamily="2" charset="-122"/>
                <a:ea typeface="黑体" pitchFamily="2" charset="-122"/>
              </a:rPr>
              <a:t>冯·诺依曼</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2461713558"/>
              </p:ext>
            </p:extLst>
          </p:nvPr>
        </p:nvGraphicFramePr>
        <p:xfrm>
          <a:off x="758825" y="425450"/>
          <a:ext cx="7096125" cy="946150"/>
        </p:xfrm>
        <a:graphic>
          <a:graphicData uri="http://schemas.openxmlformats.org/presentationml/2006/ole">
            <mc:AlternateContent xmlns:mc="http://schemas.openxmlformats.org/markup-compatibility/2006">
              <mc:Choice xmlns:v="urn:schemas-microsoft-com:vml" Requires="v">
                <p:oleObj spid="_x0000_s49178" name="Document" r:id="rId4" imgW="6783613" imgH="906112" progId="Word.Document.8">
                  <p:embed/>
                </p:oleObj>
              </mc:Choice>
              <mc:Fallback>
                <p:oleObj name="Document" r:id="rId4" imgW="6783613" imgH="90611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825" y="425450"/>
                        <a:ext cx="70961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9243"/>
                                        </p:tgtEl>
                                        <p:attrNameLst>
                                          <p:attrName>style.visibility</p:attrName>
                                        </p:attrNameLst>
                                      </p:cBhvr>
                                      <p:to>
                                        <p:strVal val="visible"/>
                                      </p:to>
                                    </p:set>
                                    <p:animEffect transition="in" filter="wipe(up)">
                                      <p:cBhvr>
                                        <p:cTn id="7" dur="500"/>
                                        <p:tgtEl>
                                          <p:spTgt spid="4792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79244"/>
                                        </p:tgtEl>
                                        <p:attrNameLst>
                                          <p:attrName>style.visibility</p:attrName>
                                        </p:attrNameLst>
                                      </p:cBhvr>
                                      <p:to>
                                        <p:strVal val="visible"/>
                                      </p:to>
                                    </p:set>
                                    <p:animEffect transition="in" filter="wipe(up)">
                                      <p:cBhvr>
                                        <p:cTn id="12" dur="500"/>
                                        <p:tgtEl>
                                          <p:spTgt spid="47924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79245"/>
                                        </p:tgtEl>
                                        <p:attrNameLst>
                                          <p:attrName>style.visibility</p:attrName>
                                        </p:attrNameLst>
                                      </p:cBhvr>
                                      <p:to>
                                        <p:strVal val="visible"/>
                                      </p:to>
                                    </p:set>
                                    <p:animEffect transition="in" filter="wipe(up)">
                                      <p:cBhvr>
                                        <p:cTn id="17" dur="500"/>
                                        <p:tgtEl>
                                          <p:spTgt spid="4792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79246"/>
                                        </p:tgtEl>
                                        <p:attrNameLst>
                                          <p:attrName>style.visibility</p:attrName>
                                        </p:attrNameLst>
                                      </p:cBhvr>
                                      <p:to>
                                        <p:strVal val="visible"/>
                                      </p:to>
                                    </p:set>
                                    <p:animEffect transition="in" filter="wipe(up)">
                                      <p:cBhvr>
                                        <p:cTn id="22" dur="500"/>
                                        <p:tgtEl>
                                          <p:spTgt spid="479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3" grpId="0" autoUpdateAnimBg="0"/>
      <p:bldP spid="479244" grpId="0" autoUpdateAnimBg="0"/>
      <p:bldP spid="479245" grpId="0" autoUpdateAnimBg="0"/>
      <p:bldP spid="47924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3"/>
          <p:cNvGraphicFramePr>
            <a:graphicFrameLocks noChangeAspect="1"/>
          </p:cNvGraphicFramePr>
          <p:nvPr>
            <p:extLst>
              <p:ext uri="{D42A27DB-BD31-4B8C-83A1-F6EECF244321}">
                <p14:modId xmlns:p14="http://schemas.microsoft.com/office/powerpoint/2010/main" val="722906007"/>
              </p:ext>
            </p:extLst>
          </p:nvPr>
        </p:nvGraphicFramePr>
        <p:xfrm>
          <a:off x="758825" y="436563"/>
          <a:ext cx="7065963" cy="946150"/>
        </p:xfrm>
        <a:graphic>
          <a:graphicData uri="http://schemas.openxmlformats.org/presentationml/2006/ole">
            <mc:AlternateContent xmlns:mc="http://schemas.openxmlformats.org/markup-compatibility/2006">
              <mc:Choice xmlns:v="urn:schemas-microsoft-com:vml" Requires="v">
                <p:oleObj spid="_x0000_s50201" name="Document" r:id="rId4" imgW="6754810" imgH="906112" progId="Word.Document.8">
                  <p:embed/>
                </p:oleObj>
              </mc:Choice>
              <mc:Fallback>
                <p:oleObj name="Document" r:id="rId4" imgW="6754810" imgH="906112" progId="Word.Document.8">
                  <p:embed/>
                  <p:pic>
                    <p:nvPicPr>
                      <p:cNvPr id="0" name="Object 3"/>
                      <p:cNvPicPr>
                        <a:picLocks noChangeAspect="1" noChangeArrowheads="1"/>
                      </p:cNvPicPr>
                      <p:nvPr/>
                    </p:nvPicPr>
                    <p:blipFill>
                      <a:blip r:embed="rId5"/>
                      <a:srcRect/>
                      <a:stretch>
                        <a:fillRect/>
                      </a:stretch>
                    </p:blipFill>
                    <p:spPr bwMode="auto">
                      <a:xfrm>
                        <a:off x="758825" y="436563"/>
                        <a:ext cx="7065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80266" name="Rectangle 10"/>
          <p:cNvSpPr>
            <a:spLocks noChangeArrowheads="1"/>
          </p:cNvSpPr>
          <p:nvPr/>
        </p:nvSpPr>
        <p:spPr bwMode="auto">
          <a:xfrm>
            <a:off x="1003300" y="2052638"/>
            <a:ext cx="814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2．现在主要采用</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结构作为微/小型计算机硬件之间的连接方式</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80267" name="Rectangle 11"/>
          <p:cNvSpPr>
            <a:spLocks noChangeArrowheads="1"/>
          </p:cNvSpPr>
          <p:nvPr/>
        </p:nvSpPr>
        <p:spPr bwMode="auto">
          <a:xfrm>
            <a:off x="1003300" y="2662238"/>
            <a:ext cx="8140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3．三态门电路比普通门电路多一种</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状态。</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480268" name="Rectangle 12"/>
          <p:cNvSpPr>
            <a:spLocks noChangeArrowheads="1"/>
          </p:cNvSpPr>
          <p:nvPr/>
        </p:nvSpPr>
        <p:spPr bwMode="auto">
          <a:xfrm>
            <a:off x="1003300" y="3246438"/>
            <a:ext cx="8128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4．计算机系统的层次结构中，位于硬件之外的所有层次统称为</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 。</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
        <p:nvSpPr>
          <p:cNvPr id="50182" name="Rectangle 13"/>
          <p:cNvSpPr>
            <a:spLocks noChangeArrowheads="1"/>
          </p:cNvSpPr>
          <p:nvPr/>
        </p:nvSpPr>
        <p:spPr bwMode="auto">
          <a:xfrm>
            <a:off x="990600" y="1506538"/>
            <a:ext cx="8153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1．计算机系统由</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系统和</a:t>
            </a:r>
            <a:r>
              <a:rPr lang="zh-CN" altLang="en-US" sz="1800" u="sng">
                <a:solidFill>
                  <a:srgbClr val="000080"/>
                </a:solidFill>
                <a:latin typeface="黑体" pitchFamily="2" charset="-122"/>
                <a:ea typeface="黑体" pitchFamily="2" charset="-122"/>
              </a:rPr>
              <a:t>       </a:t>
            </a:r>
            <a:r>
              <a:rPr lang="zh-CN" altLang="en-US" sz="1800">
                <a:solidFill>
                  <a:srgbClr val="000080"/>
                </a:solidFill>
                <a:latin typeface="黑体" pitchFamily="2" charset="-122"/>
                <a:ea typeface="黑体" pitchFamily="2" charset="-122"/>
              </a:rPr>
              <a:t>系统构成。</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0266"/>
                                        </p:tgtEl>
                                        <p:attrNameLst>
                                          <p:attrName>style.visibility</p:attrName>
                                        </p:attrNameLst>
                                      </p:cBhvr>
                                      <p:to>
                                        <p:strVal val="visible"/>
                                      </p:to>
                                    </p:set>
                                    <p:animEffect transition="in" filter="wipe(up)">
                                      <p:cBhvr>
                                        <p:cTn id="7" dur="500"/>
                                        <p:tgtEl>
                                          <p:spTgt spid="480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0267"/>
                                        </p:tgtEl>
                                        <p:attrNameLst>
                                          <p:attrName>style.visibility</p:attrName>
                                        </p:attrNameLst>
                                      </p:cBhvr>
                                      <p:to>
                                        <p:strVal val="visible"/>
                                      </p:to>
                                    </p:set>
                                    <p:animEffect transition="in" filter="wipe(up)">
                                      <p:cBhvr>
                                        <p:cTn id="12" dur="500"/>
                                        <p:tgtEl>
                                          <p:spTgt spid="480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80268"/>
                                        </p:tgtEl>
                                        <p:attrNameLst>
                                          <p:attrName>style.visibility</p:attrName>
                                        </p:attrNameLst>
                                      </p:cBhvr>
                                      <p:to>
                                        <p:strVal val="visible"/>
                                      </p:to>
                                    </p:set>
                                    <p:animEffect transition="in" filter="wipe(up)">
                                      <p:cBhvr>
                                        <p:cTn id="17" dur="500"/>
                                        <p:tgtEl>
                                          <p:spTgt spid="480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6" grpId="0" autoUpdateAnimBg="0"/>
      <p:bldP spid="480267" grpId="0" autoUpdateAnimBg="0"/>
      <p:bldP spid="48026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extLst>
              <p:ext uri="{D42A27DB-BD31-4B8C-83A1-F6EECF244321}">
                <p14:modId xmlns:p14="http://schemas.microsoft.com/office/powerpoint/2010/main" val="2895850632"/>
              </p:ext>
            </p:extLst>
          </p:nvPr>
        </p:nvGraphicFramePr>
        <p:xfrm>
          <a:off x="758825" y="436563"/>
          <a:ext cx="7065963" cy="946150"/>
        </p:xfrm>
        <a:graphic>
          <a:graphicData uri="http://schemas.openxmlformats.org/presentationml/2006/ole">
            <mc:AlternateContent xmlns:mc="http://schemas.openxmlformats.org/markup-compatibility/2006">
              <mc:Choice xmlns:v="urn:schemas-microsoft-com:vml" Requires="v">
                <p:oleObj spid="_x0000_s51223" name="Document" r:id="rId4" imgW="6754810" imgH="906112" progId="Word.Document.8">
                  <p:embed/>
                </p:oleObj>
              </mc:Choice>
              <mc:Fallback>
                <p:oleObj name="Document" r:id="rId4" imgW="6754810" imgH="906112" progId="Word.Document.8">
                  <p:embed/>
                  <p:pic>
                    <p:nvPicPr>
                      <p:cNvPr id="0" name="Object 2"/>
                      <p:cNvPicPr>
                        <a:picLocks noChangeAspect="1" noChangeArrowheads="1"/>
                      </p:cNvPicPr>
                      <p:nvPr/>
                    </p:nvPicPr>
                    <p:blipFill>
                      <a:blip r:embed="rId5"/>
                      <a:srcRect/>
                      <a:stretch>
                        <a:fillRect/>
                      </a:stretch>
                    </p:blipFill>
                    <p:spPr bwMode="auto">
                      <a:xfrm>
                        <a:off x="758825" y="436563"/>
                        <a:ext cx="7065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03" name="Rectangle 3"/>
          <p:cNvSpPr>
            <a:spLocks noChangeArrowheads="1"/>
          </p:cNvSpPr>
          <p:nvPr/>
        </p:nvSpPr>
        <p:spPr bwMode="auto">
          <a:xfrm>
            <a:off x="622300" y="1379538"/>
            <a:ext cx="85217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   1．存储程序的基本含义是将编好的程序和原始数据事先存入主存中。 </a:t>
            </a:r>
            <a:endParaRPr lang="zh-CN" altLang="en-US" b="0">
              <a:solidFill>
                <a:srgbClr val="000080"/>
              </a:solidFill>
              <a:latin typeface="黑体" pitchFamily="2" charset="-122"/>
              <a:ea typeface="黑体" pitchFamily="2" charset="-122"/>
            </a:endParaRPr>
          </a:p>
        </p:txBody>
      </p:sp>
      <p:sp>
        <p:nvSpPr>
          <p:cNvPr id="51204" name="Rectangle 4"/>
          <p:cNvSpPr>
            <a:spLocks noChangeArrowheads="1"/>
          </p:cNvSpPr>
          <p:nvPr/>
        </p:nvSpPr>
        <p:spPr bwMode="auto">
          <a:xfrm>
            <a:off x="609600" y="2447925"/>
            <a:ext cx="81661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673100" indent="-673100">
              <a:lnSpc>
                <a:spcPct val="100000"/>
              </a:lnSpc>
              <a:spcBef>
                <a:spcPct val="0"/>
              </a:spcBef>
              <a:buClrTx/>
              <a:buFontTx/>
              <a:buNone/>
            </a:pPr>
            <a:r>
              <a:rPr lang="zh-CN" altLang="en-US" sz="1800">
                <a:solidFill>
                  <a:srgbClr val="000080"/>
                </a:solidFill>
                <a:latin typeface="黑体" pitchFamily="2" charset="-122"/>
                <a:ea typeface="黑体" pitchFamily="2" charset="-122"/>
              </a:rPr>
              <a:t>   2．利用大规模集成电路技术把计算机的运算部件和控制部件做在一块集成电路芯片上，这样的一块芯片叫做单片机。 </a:t>
            </a:r>
            <a:endParaRPr lang="zh-CN" altLang="en-US" b="0">
              <a:solidFill>
                <a:srgbClr val="000080"/>
              </a:solidFill>
              <a:latin typeface="黑体" pitchFamily="2" charset="-122"/>
              <a:ea typeface="黑体" pitchFamily="2" charset="-122"/>
            </a:endParaRPr>
          </a:p>
        </p:txBody>
      </p:sp>
      <p:sp>
        <p:nvSpPr>
          <p:cNvPr id="51205" name="Rectangle 5"/>
          <p:cNvSpPr>
            <a:spLocks noChangeArrowheads="1"/>
          </p:cNvSpPr>
          <p:nvPr/>
        </p:nvSpPr>
        <p:spPr bwMode="auto">
          <a:xfrm>
            <a:off x="647700" y="4071938"/>
            <a:ext cx="84963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00000"/>
              </a:lnSpc>
              <a:spcBef>
                <a:spcPct val="0"/>
              </a:spcBef>
              <a:buClrTx/>
              <a:buFontTx/>
              <a:buNone/>
            </a:pPr>
            <a:r>
              <a:rPr lang="zh-CN" altLang="en-US" sz="1800">
                <a:solidFill>
                  <a:srgbClr val="000080"/>
                </a:solidFill>
                <a:latin typeface="黑体" pitchFamily="2" charset="-122"/>
                <a:ea typeface="黑体" pitchFamily="2" charset="-122"/>
              </a:rPr>
              <a:t>   3．计算机“运算速度”指标的含义是指每秒钟能执行多少条操作系统的命令。</a:t>
            </a:r>
            <a:r>
              <a:rPr lang="zh-CN" altLang="en-US" sz="1100">
                <a:solidFill>
                  <a:srgbClr val="000080"/>
                </a:solidFill>
                <a:latin typeface="黑体" pitchFamily="2" charset="-122"/>
                <a:ea typeface="黑体" pitchFamily="2" charset="-122"/>
              </a:rPr>
              <a:t> </a:t>
            </a:r>
            <a:endParaRPr lang="zh-CN" altLang="en-US" b="0">
              <a:solidFill>
                <a:srgbClr val="000080"/>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558800" y="558800"/>
            <a:ext cx="82169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482600" indent="-292100" algn="just">
              <a:lnSpc>
                <a:spcPct val="100000"/>
              </a:lnSpc>
              <a:spcBef>
                <a:spcPct val="0"/>
              </a:spcBef>
              <a:buClrTx/>
              <a:buFontTx/>
              <a:buNone/>
              <a:tabLst>
                <a:tab pos="498475" algn="l"/>
              </a:tabLst>
            </a:pPr>
            <a:r>
              <a:rPr lang="zh-CN" altLang="en-US" sz="2000">
                <a:solidFill>
                  <a:srgbClr val="800000"/>
                </a:solidFill>
                <a:latin typeface="黑体" pitchFamily="2" charset="-122"/>
                <a:ea typeface="黑体" pitchFamily="2" charset="-122"/>
              </a:rPr>
              <a:t>课堂同步练习解答：</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800000"/>
                </a:solidFill>
                <a:latin typeface="黑体" pitchFamily="2" charset="-122"/>
                <a:ea typeface="黑体" pitchFamily="2" charset="-122"/>
              </a:rPr>
              <a:t>一、选择题</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en-US" altLang="zh-CN" sz="2000">
                <a:solidFill>
                  <a:srgbClr val="000080"/>
                </a:solidFill>
                <a:latin typeface="黑体" pitchFamily="2" charset="-122"/>
                <a:ea typeface="黑体" pitchFamily="2" charset="-122"/>
              </a:rPr>
              <a:t>    AACCB DDDCD CCCBB DBD</a:t>
            </a:r>
          </a:p>
          <a:p>
            <a:pPr marL="482600" indent="-292100" algn="just" eaLnBrk="0" hangingPunct="0">
              <a:lnSpc>
                <a:spcPct val="100000"/>
              </a:lnSpc>
              <a:spcBef>
                <a:spcPct val="0"/>
              </a:spcBef>
              <a:buClrTx/>
              <a:buFontTx/>
              <a:buNone/>
              <a:tabLst>
                <a:tab pos="498475" algn="l"/>
              </a:tabLst>
            </a:pPr>
            <a:endParaRPr lang="en-US" altLang="zh-CN"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800000"/>
                </a:solidFill>
                <a:latin typeface="黑体" pitchFamily="2" charset="-122"/>
                <a:ea typeface="黑体" pitchFamily="2" charset="-122"/>
              </a:rPr>
              <a:t>二、填空题</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1．硬件，软件</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2．总线</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3．浮空（或高阻）</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4．虚拟机器</a:t>
            </a:r>
          </a:p>
          <a:p>
            <a:pPr marL="482600" indent="-292100" algn="just" eaLnBrk="0" hangingPunct="0">
              <a:lnSpc>
                <a:spcPct val="100000"/>
              </a:lnSpc>
              <a:spcBef>
                <a:spcPct val="0"/>
              </a:spcBef>
              <a:buClrTx/>
              <a:buFontTx/>
              <a:buNone/>
              <a:tabLst>
                <a:tab pos="498475" algn="l"/>
              </a:tabLst>
            </a:pP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800000"/>
                </a:solidFill>
                <a:latin typeface="黑体" pitchFamily="2" charset="-122"/>
                <a:ea typeface="黑体" pitchFamily="2" charset="-122"/>
              </a:rPr>
              <a:t>三、判断题</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1．对。</a:t>
            </a:r>
            <a:endParaRPr lang="zh-CN" altLang="en-US"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zh-CN" altLang="en-US" sz="2000">
                <a:solidFill>
                  <a:srgbClr val="000080"/>
                </a:solidFill>
                <a:latin typeface="黑体" pitchFamily="2" charset="-122"/>
                <a:ea typeface="黑体" pitchFamily="2" charset="-122"/>
              </a:rPr>
              <a:t>    2．错。这样的芯片应成为</a:t>
            </a:r>
            <a:r>
              <a:rPr lang="en-US" altLang="zh-CN" sz="2000">
                <a:solidFill>
                  <a:srgbClr val="000080"/>
                </a:solidFill>
                <a:latin typeface="黑体" pitchFamily="2" charset="-122"/>
                <a:ea typeface="黑体" pitchFamily="2" charset="-122"/>
              </a:rPr>
              <a:t>CPU。</a:t>
            </a:r>
            <a:endParaRPr lang="en-US" altLang="zh-CN" sz="2000">
              <a:latin typeface="黑体" pitchFamily="2" charset="-122"/>
              <a:ea typeface="黑体" pitchFamily="2" charset="-122"/>
            </a:endParaRPr>
          </a:p>
          <a:p>
            <a:pPr marL="482600" indent="-292100" algn="just" eaLnBrk="0" hangingPunct="0">
              <a:lnSpc>
                <a:spcPct val="100000"/>
              </a:lnSpc>
              <a:spcBef>
                <a:spcPct val="0"/>
              </a:spcBef>
              <a:buClrTx/>
              <a:buFontTx/>
              <a:buNone/>
              <a:tabLst>
                <a:tab pos="498475" algn="l"/>
              </a:tabLst>
            </a:pPr>
            <a:r>
              <a:rPr lang="en-US" altLang="zh-CN" sz="2000">
                <a:solidFill>
                  <a:srgbClr val="000080"/>
                </a:solidFill>
                <a:latin typeface="黑体" pitchFamily="2" charset="-122"/>
                <a:ea typeface="黑体" pitchFamily="2" charset="-122"/>
              </a:rPr>
              <a:t>    3．</a:t>
            </a:r>
            <a:r>
              <a:rPr lang="zh-CN" altLang="en-US" sz="2000">
                <a:solidFill>
                  <a:srgbClr val="000080"/>
                </a:solidFill>
                <a:latin typeface="黑体" pitchFamily="2" charset="-122"/>
                <a:ea typeface="黑体" pitchFamily="2" charset="-122"/>
              </a:rPr>
              <a:t>错。应指每秒执行多少条指令或每秒执行多少次浮点运算。</a:t>
            </a:r>
            <a:endParaRPr lang="zh-CN" altLang="en-US" sz="2000">
              <a:latin typeface="黑体" pitchFamily="2" charset="-122"/>
              <a:ea typeface="黑体" pitchFamily="2" charset="-122"/>
            </a:endParaRPr>
          </a:p>
          <a:p>
            <a:pPr marL="482600" indent="-292100" eaLnBrk="0" hangingPunct="0">
              <a:lnSpc>
                <a:spcPct val="100000"/>
              </a:lnSpc>
              <a:spcBef>
                <a:spcPct val="0"/>
              </a:spcBef>
              <a:buClrTx/>
              <a:buFontTx/>
              <a:buNone/>
              <a:tabLst>
                <a:tab pos="498475" algn="l"/>
              </a:tabLst>
            </a:pPr>
            <a:endParaRPr lang="zh-CN" altLang="en-US" sz="2000">
              <a:solidFill>
                <a:schemeClr val="tx1"/>
              </a:solidFill>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1"/>
          <p:cNvSpPr>
            <a:spLocks noChangeArrowheads="1"/>
          </p:cNvSpPr>
          <p:nvPr/>
        </p:nvSpPr>
        <p:spPr bwMode="auto">
          <a:xfrm>
            <a:off x="0" y="559788"/>
            <a:ext cx="91440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p>
            <a:pPr algn="ctr">
              <a:lnSpc>
                <a:spcPct val="100000"/>
              </a:lnSpc>
              <a:spcBef>
                <a:spcPct val="0"/>
              </a:spcBef>
              <a:buClrTx/>
              <a:buFontTx/>
              <a:buNone/>
            </a:pPr>
            <a:r>
              <a:rPr lang="zh-CN" altLang="en-US" sz="2600" dirty="0">
                <a:solidFill>
                  <a:srgbClr val="800000"/>
                </a:solidFill>
                <a:latin typeface="黑体" pitchFamily="2" charset="-122"/>
                <a:ea typeface="黑体" pitchFamily="2" charset="-122"/>
              </a:rPr>
              <a:t>§1.1 计算机系统的组成与工作特点</a:t>
            </a:r>
            <a:r>
              <a:rPr lang="en-US" altLang="zh-CN" sz="2600" dirty="0">
                <a:solidFill>
                  <a:srgbClr val="800000"/>
                </a:solidFill>
                <a:latin typeface="黑体" pitchFamily="2" charset="-122"/>
                <a:ea typeface="黑体" pitchFamily="2" charset="-122"/>
              </a:rPr>
              <a:t> </a:t>
            </a:r>
          </a:p>
        </p:txBody>
      </p:sp>
      <p:sp>
        <p:nvSpPr>
          <p:cNvPr id="9219" name="Rectangle 46"/>
          <p:cNvSpPr>
            <a:spLocks noChangeArrowheads="1"/>
          </p:cNvSpPr>
          <p:nvPr/>
        </p:nvSpPr>
        <p:spPr bwMode="auto">
          <a:xfrm>
            <a:off x="482600" y="10922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dirty="0">
                <a:solidFill>
                  <a:srgbClr val="800000"/>
                </a:solidFill>
                <a:latin typeface="黑体" pitchFamily="2" charset="-122"/>
                <a:ea typeface="黑体" pitchFamily="2" charset="-122"/>
              </a:rPr>
              <a:t>1.1.1 计算机系统的组成 </a:t>
            </a:r>
            <a:endParaRPr lang="zh-CN" altLang="en-US" dirty="0">
              <a:latin typeface="黑体" pitchFamily="2" charset="-122"/>
              <a:ea typeface="黑体" pitchFamily="2" charset="-122"/>
            </a:endParaRPr>
          </a:p>
        </p:txBody>
      </p:sp>
      <p:sp>
        <p:nvSpPr>
          <p:cNvPr id="9220" name="Rectangle 47"/>
          <p:cNvSpPr>
            <a:spLocks noChangeArrowheads="1"/>
          </p:cNvSpPr>
          <p:nvPr/>
        </p:nvSpPr>
        <p:spPr bwMode="auto">
          <a:xfrm>
            <a:off x="876300" y="1685925"/>
            <a:ext cx="82677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dirty="0">
                <a:solidFill>
                  <a:srgbClr val="800000"/>
                </a:solidFill>
                <a:latin typeface="黑体" pitchFamily="2" charset="-122"/>
                <a:ea typeface="黑体" pitchFamily="2" charset="-122"/>
              </a:rPr>
              <a:t>1．计算机系统</a:t>
            </a:r>
          </a:p>
        </p:txBody>
      </p:sp>
      <p:sp>
        <p:nvSpPr>
          <p:cNvPr id="332850" name="Rectangle 50"/>
          <p:cNvSpPr>
            <a:spLocks noChangeArrowheads="1"/>
          </p:cNvSpPr>
          <p:nvPr/>
        </p:nvSpPr>
        <p:spPr bwMode="auto">
          <a:xfrm>
            <a:off x="760413" y="4983163"/>
            <a:ext cx="7281862"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ct val="0"/>
              </a:spcBef>
              <a:buClrTx/>
              <a:buFontTx/>
              <a:buNone/>
              <a:tabLst>
                <a:tab pos="542925" algn="l"/>
              </a:tabLst>
            </a:pPr>
            <a:r>
              <a:rPr lang="zh-CN" altLang="en-US">
                <a:solidFill>
                  <a:srgbClr val="000080"/>
                </a:solidFill>
                <a:latin typeface="黑体" pitchFamily="2" charset="-122"/>
                <a:ea typeface="黑体" pitchFamily="2" charset="-122"/>
              </a:rPr>
              <a:t>    对计算机系统的完整了解，需要通过一系列专业课程才能完成。</a:t>
            </a:r>
            <a:endParaRPr lang="en-US" altLang="zh-CN">
              <a:solidFill>
                <a:srgbClr val="000080"/>
              </a:solidFill>
              <a:latin typeface="黑体" pitchFamily="2" charset="-122"/>
              <a:ea typeface="黑体" pitchFamily="2" charset="-122"/>
            </a:endParaRPr>
          </a:p>
        </p:txBody>
      </p:sp>
      <p:sp>
        <p:nvSpPr>
          <p:cNvPr id="9222" name="Text Box 9"/>
          <p:cNvSpPr txBox="1">
            <a:spLocks noChangeArrowheads="1"/>
          </p:cNvSpPr>
          <p:nvPr/>
        </p:nvSpPr>
        <p:spPr bwMode="auto">
          <a:xfrm>
            <a:off x="1287923" y="2455863"/>
            <a:ext cx="517065"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计算机系统</a:t>
            </a:r>
          </a:p>
        </p:txBody>
      </p:sp>
      <p:sp>
        <p:nvSpPr>
          <p:cNvPr id="9223" name="AutoShape 10"/>
          <p:cNvSpPr>
            <a:spLocks/>
          </p:cNvSpPr>
          <p:nvPr/>
        </p:nvSpPr>
        <p:spPr bwMode="auto">
          <a:xfrm>
            <a:off x="1781175" y="2767013"/>
            <a:ext cx="314325" cy="1308100"/>
          </a:xfrm>
          <a:prstGeom prst="leftBrace">
            <a:avLst>
              <a:gd name="adj1" fmla="val 34680"/>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9224" name="Rectangle 50"/>
          <p:cNvSpPr>
            <a:spLocks noChangeArrowheads="1"/>
          </p:cNvSpPr>
          <p:nvPr/>
        </p:nvSpPr>
        <p:spPr bwMode="auto">
          <a:xfrm>
            <a:off x="2163763" y="2419350"/>
            <a:ext cx="6113462"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buClrTx/>
              <a:buFontTx/>
              <a:buNone/>
              <a:tabLst>
                <a:tab pos="542925" algn="l"/>
              </a:tabLst>
            </a:pPr>
            <a:r>
              <a:rPr lang="zh-CN" altLang="en-US" dirty="0">
                <a:solidFill>
                  <a:srgbClr val="800000"/>
                </a:solidFill>
                <a:latin typeface="黑体" pitchFamily="2" charset="-122"/>
                <a:ea typeface="黑体" pitchFamily="2" charset="-122"/>
              </a:rPr>
              <a:t>硬件</a:t>
            </a:r>
            <a:r>
              <a:rPr lang="zh-CN" altLang="en-US" dirty="0">
                <a:solidFill>
                  <a:srgbClr val="000080"/>
                </a:solidFill>
                <a:latin typeface="黑体" pitchFamily="2" charset="-122"/>
                <a:ea typeface="黑体" pitchFamily="2" charset="-122"/>
              </a:rPr>
              <a:t>  计算机的实体</a:t>
            </a:r>
          </a:p>
          <a:p>
            <a:pPr algn="just">
              <a:lnSpc>
                <a:spcPct val="120000"/>
              </a:lnSpc>
              <a:spcBef>
                <a:spcPct val="0"/>
              </a:spcBef>
              <a:buClrTx/>
              <a:buFontTx/>
              <a:buNone/>
              <a:tabLst>
                <a:tab pos="542925" algn="l"/>
              </a:tabLst>
            </a:pPr>
            <a:r>
              <a:rPr lang="zh-CN" altLang="en-US" dirty="0">
                <a:solidFill>
                  <a:srgbClr val="000080"/>
                </a:solidFill>
                <a:latin typeface="黑体" pitchFamily="2" charset="-122"/>
                <a:ea typeface="黑体" pitchFamily="2" charset="-122"/>
              </a:rPr>
              <a:t>      如主板、内存、外设等</a:t>
            </a:r>
            <a:endParaRPr lang="en-US" altLang="zh-CN" dirty="0">
              <a:solidFill>
                <a:srgbClr val="000080"/>
              </a:solidFill>
              <a:latin typeface="黑体" pitchFamily="2" charset="-122"/>
              <a:ea typeface="黑体" pitchFamily="2" charset="-122"/>
            </a:endParaRPr>
          </a:p>
        </p:txBody>
      </p:sp>
      <p:sp>
        <p:nvSpPr>
          <p:cNvPr id="9225" name="Rectangle 50"/>
          <p:cNvSpPr>
            <a:spLocks noChangeArrowheads="1"/>
          </p:cNvSpPr>
          <p:nvPr/>
        </p:nvSpPr>
        <p:spPr bwMode="auto">
          <a:xfrm>
            <a:off x="2143125" y="3690938"/>
            <a:ext cx="6113463" cy="9198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spcBef>
                <a:spcPct val="0"/>
              </a:spcBef>
              <a:buClrTx/>
              <a:buFontTx/>
              <a:buNone/>
              <a:tabLst>
                <a:tab pos="542925" algn="l"/>
              </a:tabLst>
            </a:pPr>
            <a:r>
              <a:rPr lang="zh-CN" altLang="en-US" dirty="0">
                <a:solidFill>
                  <a:srgbClr val="800000"/>
                </a:solidFill>
                <a:latin typeface="黑体" pitchFamily="2" charset="-122"/>
                <a:ea typeface="黑体" pitchFamily="2" charset="-122"/>
              </a:rPr>
              <a:t>软件</a:t>
            </a:r>
            <a:r>
              <a:rPr lang="zh-CN" altLang="en-US" dirty="0">
                <a:solidFill>
                  <a:schemeClr val="hlink"/>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由具有各类特殊功能的信息组成</a:t>
            </a:r>
          </a:p>
          <a:p>
            <a:pPr algn="just">
              <a:lnSpc>
                <a:spcPct val="120000"/>
              </a:lnSpc>
              <a:spcBef>
                <a:spcPct val="0"/>
              </a:spcBef>
              <a:buClrTx/>
              <a:buFontTx/>
              <a:buNone/>
              <a:tabLst>
                <a:tab pos="542925" algn="l"/>
              </a:tabLst>
            </a:pPr>
            <a:r>
              <a:rPr lang="zh-CN" altLang="en-US" dirty="0">
                <a:solidFill>
                  <a:srgbClr val="000080"/>
                </a:solidFill>
                <a:latin typeface="黑体" pitchFamily="2" charset="-122"/>
                <a:ea typeface="黑体" pitchFamily="2" charset="-122"/>
              </a:rPr>
              <a:t>       （程序）</a:t>
            </a:r>
          </a:p>
        </p:txBody>
      </p:sp>
      <p:pic>
        <p:nvPicPr>
          <p:cNvPr id="9226"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7813" y="2773363"/>
            <a:ext cx="6635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7" name="Picture 2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7438" y="2714625"/>
            <a:ext cx="808037"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8" name="Picture 2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979988" y="4110038"/>
            <a:ext cx="735012"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32850"/>
                                        </p:tgtEl>
                                        <p:attrNameLst>
                                          <p:attrName>style.visibility</p:attrName>
                                        </p:attrNameLst>
                                      </p:cBhvr>
                                      <p:to>
                                        <p:strVal val="visible"/>
                                      </p:to>
                                    </p:set>
                                    <p:animEffect transition="in" filter="wipe(up)">
                                      <p:cBhvr>
                                        <p:cTn id="7" dur="500"/>
                                        <p:tgtEl>
                                          <p:spTgt spid="3328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5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0243"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a:solidFill>
                  <a:srgbClr val="800000"/>
                </a:solidFill>
                <a:latin typeface="黑体" pitchFamily="2" charset="-122"/>
                <a:ea typeface="黑体" pitchFamily="2" charset="-122"/>
              </a:rPr>
              <a:t>2</a:t>
            </a:r>
            <a:r>
              <a:rPr lang="zh-CN" altLang="en-US">
                <a:solidFill>
                  <a:srgbClr val="800000"/>
                </a:solidFill>
                <a:latin typeface="黑体" pitchFamily="2" charset="-122"/>
                <a:ea typeface="黑体" pitchFamily="2" charset="-122"/>
              </a:rPr>
              <a:t>．硬件的基本组成 </a:t>
            </a:r>
          </a:p>
        </p:txBody>
      </p:sp>
      <p:grpSp>
        <p:nvGrpSpPr>
          <p:cNvPr id="2" name="组合 1"/>
          <p:cNvGrpSpPr/>
          <p:nvPr/>
        </p:nvGrpSpPr>
        <p:grpSpPr>
          <a:xfrm>
            <a:off x="2214563" y="1687513"/>
            <a:ext cx="5727700" cy="2463800"/>
            <a:chOff x="2214563" y="1687513"/>
            <a:chExt cx="5727700" cy="2463800"/>
          </a:xfrm>
        </p:grpSpPr>
        <p:sp>
          <p:nvSpPr>
            <p:cNvPr id="586781" name="AutoShape 29"/>
            <p:cNvSpPr>
              <a:spLocks noChangeArrowheads="1"/>
            </p:cNvSpPr>
            <p:nvPr/>
          </p:nvSpPr>
          <p:spPr bwMode="auto">
            <a:xfrm>
              <a:off x="2951163" y="3452813"/>
              <a:ext cx="3124200" cy="660400"/>
            </a:xfrm>
            <a:prstGeom prst="roundRect">
              <a:avLst>
                <a:gd name="adj" fmla="val 16667"/>
              </a:avLst>
            </a:prstGeom>
            <a:gradFill rotWithShape="1">
              <a:gsLst>
                <a:gs pos="0">
                  <a:schemeClr val="hlink">
                    <a:alpha val="20000"/>
                  </a:schemeClr>
                </a:gs>
                <a:gs pos="100000">
                  <a:schemeClr val="hlink">
                    <a:gamma/>
                    <a:shade val="46275"/>
                    <a:invGamma/>
                    <a:alpha val="20000"/>
                  </a:schemeClr>
                </a:gs>
              </a:gsLst>
              <a:lin ang="5400000" scaled="1"/>
            </a:gradFill>
            <a:ln w="9525" algn="ctr">
              <a:solidFill>
                <a:schemeClr val="hlink"/>
              </a:solidFill>
              <a:prstDash val="dash"/>
              <a:round/>
              <a:headEnd/>
              <a:tailEnd/>
            </a:ln>
            <a:effectLst/>
          </p:spPr>
          <p:txBody>
            <a:bodyPr wrap="none" anchor="ctr"/>
            <a:lstStyle/>
            <a:p>
              <a:pPr marL="609600" indent="-609600" algn="ctr">
                <a:spcBef>
                  <a:spcPct val="20000"/>
                </a:spcBef>
                <a:defRPr/>
              </a:pPr>
              <a:endParaRPr lang="en-US" altLang="zh-CN" sz="1600" dirty="0">
                <a:latin typeface="黑体" pitchFamily="2" charset="-122"/>
                <a:ea typeface="黑体" pitchFamily="2" charset="-122"/>
              </a:endParaRPr>
            </a:p>
            <a:p>
              <a:pPr marL="609600" indent="-609600" algn="ctr">
                <a:lnSpc>
                  <a:spcPct val="170000"/>
                </a:lnSpc>
                <a:spcBef>
                  <a:spcPct val="20000"/>
                </a:spcBef>
                <a:defRPr/>
              </a:pPr>
              <a:r>
                <a:rPr lang="en-US" altLang="zh-CN" sz="1600" dirty="0">
                  <a:solidFill>
                    <a:srgbClr val="FF0000"/>
                  </a:solidFill>
                  <a:latin typeface="黑体" pitchFamily="2" charset="-122"/>
                  <a:ea typeface="黑体" pitchFamily="2" charset="-122"/>
                </a:rPr>
                <a:t>CPU</a:t>
              </a:r>
            </a:p>
          </p:txBody>
        </p:sp>
        <p:grpSp>
          <p:nvGrpSpPr>
            <p:cNvPr id="10255" name="Group 31"/>
            <p:cNvGrpSpPr>
              <a:grpSpLocks/>
            </p:cNvGrpSpPr>
            <p:nvPr/>
          </p:nvGrpSpPr>
          <p:grpSpPr bwMode="auto">
            <a:xfrm>
              <a:off x="2214563" y="2106613"/>
              <a:ext cx="4622800" cy="1776413"/>
              <a:chOff x="1440" y="1512"/>
              <a:chExt cx="2912" cy="1119"/>
            </a:xfrm>
          </p:grpSpPr>
          <p:sp>
            <p:nvSpPr>
              <p:cNvPr id="10263" name="Text Box 10"/>
              <p:cNvSpPr txBox="1">
                <a:spLocks noChangeArrowheads="1"/>
              </p:cNvSpPr>
              <p:nvPr/>
            </p:nvSpPr>
            <p:spPr bwMode="auto">
              <a:xfrm>
                <a:off x="1440" y="1512"/>
                <a:ext cx="720" cy="21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输入设备</a:t>
                </a:r>
              </a:p>
            </p:txBody>
          </p:sp>
          <p:sp>
            <p:nvSpPr>
              <p:cNvPr id="10264" name="Text Box 11"/>
              <p:cNvSpPr txBox="1">
                <a:spLocks noChangeArrowheads="1"/>
              </p:cNvSpPr>
              <p:nvPr/>
            </p:nvSpPr>
            <p:spPr bwMode="auto">
              <a:xfrm>
                <a:off x="3632" y="1512"/>
                <a:ext cx="720" cy="21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输出设备</a:t>
                </a:r>
              </a:p>
            </p:txBody>
          </p:sp>
          <p:sp>
            <p:nvSpPr>
              <p:cNvPr id="10265" name="Text Box 12"/>
              <p:cNvSpPr txBox="1">
                <a:spLocks noChangeArrowheads="1"/>
              </p:cNvSpPr>
              <p:nvPr/>
            </p:nvSpPr>
            <p:spPr bwMode="auto">
              <a:xfrm>
                <a:off x="2488" y="1512"/>
                <a:ext cx="792" cy="21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辅助存储器</a:t>
                </a:r>
              </a:p>
            </p:txBody>
          </p:sp>
          <p:sp>
            <p:nvSpPr>
              <p:cNvPr id="10266" name="Text Box 13"/>
              <p:cNvSpPr txBox="1">
                <a:spLocks noChangeArrowheads="1"/>
              </p:cNvSpPr>
              <p:nvPr/>
            </p:nvSpPr>
            <p:spPr bwMode="auto">
              <a:xfrm>
                <a:off x="2496" y="1976"/>
                <a:ext cx="792" cy="215"/>
              </a:xfrm>
              <a:prstGeom prst="rect">
                <a:avLst/>
              </a:prstGeom>
              <a:noFill/>
              <a:ln w="28575" algn="ctr">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主存储器</a:t>
                </a:r>
              </a:p>
            </p:txBody>
          </p:sp>
          <p:sp>
            <p:nvSpPr>
              <p:cNvPr id="10267" name="Text Box 15"/>
              <p:cNvSpPr txBox="1">
                <a:spLocks noChangeArrowheads="1"/>
              </p:cNvSpPr>
              <p:nvPr/>
            </p:nvSpPr>
            <p:spPr bwMode="auto">
              <a:xfrm>
                <a:off x="2040" y="2416"/>
                <a:ext cx="584" cy="21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运算器</a:t>
                </a:r>
              </a:p>
            </p:txBody>
          </p:sp>
          <p:sp>
            <p:nvSpPr>
              <p:cNvPr id="10268" name="Text Box 16"/>
              <p:cNvSpPr txBox="1">
                <a:spLocks noChangeArrowheads="1"/>
              </p:cNvSpPr>
              <p:nvPr/>
            </p:nvSpPr>
            <p:spPr bwMode="auto">
              <a:xfrm>
                <a:off x="3168" y="2416"/>
                <a:ext cx="584" cy="21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800">
                    <a:solidFill>
                      <a:srgbClr val="000080"/>
                    </a:solidFill>
                    <a:latin typeface="黑体" pitchFamily="2" charset="-122"/>
                    <a:ea typeface="黑体" pitchFamily="2" charset="-122"/>
                  </a:rPr>
                  <a:t>控制器</a:t>
                </a:r>
              </a:p>
            </p:txBody>
          </p:sp>
          <p:sp>
            <p:nvSpPr>
              <p:cNvPr id="10269" name="Line 17"/>
              <p:cNvSpPr>
                <a:spLocks noChangeShapeType="1"/>
              </p:cNvSpPr>
              <p:nvPr/>
            </p:nvSpPr>
            <p:spPr bwMode="auto">
              <a:xfrm>
                <a:off x="2848" y="1744"/>
                <a:ext cx="0" cy="232"/>
              </a:xfrm>
              <a:prstGeom prst="line">
                <a:avLst/>
              </a:prstGeom>
              <a:noFill/>
              <a:ln w="381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0" name="Freeform 18"/>
              <p:cNvSpPr>
                <a:spLocks/>
              </p:cNvSpPr>
              <p:nvPr/>
            </p:nvSpPr>
            <p:spPr bwMode="auto">
              <a:xfrm>
                <a:off x="1760" y="1752"/>
                <a:ext cx="736" cy="272"/>
              </a:xfrm>
              <a:custGeom>
                <a:avLst/>
                <a:gdLst>
                  <a:gd name="T0" fmla="*/ 0 w 736"/>
                  <a:gd name="T1" fmla="*/ 0 h 272"/>
                  <a:gd name="T2" fmla="*/ 0 w 736"/>
                  <a:gd name="T3" fmla="*/ 272 h 272"/>
                  <a:gd name="T4" fmla="*/ 736 w 736"/>
                  <a:gd name="T5" fmla="*/ 272 h 272"/>
                  <a:gd name="T6" fmla="*/ 0 60000 65536"/>
                  <a:gd name="T7" fmla="*/ 0 60000 65536"/>
                  <a:gd name="T8" fmla="*/ 0 60000 65536"/>
                  <a:gd name="T9" fmla="*/ 0 w 736"/>
                  <a:gd name="T10" fmla="*/ 0 h 272"/>
                  <a:gd name="T11" fmla="*/ 736 w 736"/>
                  <a:gd name="T12" fmla="*/ 272 h 272"/>
                </a:gdLst>
                <a:ahLst/>
                <a:cxnLst>
                  <a:cxn ang="T6">
                    <a:pos x="T0" y="T1"/>
                  </a:cxn>
                  <a:cxn ang="T7">
                    <a:pos x="T2" y="T3"/>
                  </a:cxn>
                  <a:cxn ang="T8">
                    <a:pos x="T4" y="T5"/>
                  </a:cxn>
                </a:cxnLst>
                <a:rect l="T9" t="T10" r="T11" b="T12"/>
                <a:pathLst>
                  <a:path w="736" h="272">
                    <a:moveTo>
                      <a:pt x="0" y="0"/>
                    </a:moveTo>
                    <a:lnTo>
                      <a:pt x="0" y="272"/>
                    </a:lnTo>
                    <a:lnTo>
                      <a:pt x="736" y="272"/>
                    </a:lnTo>
                  </a:path>
                </a:pathLst>
              </a:custGeom>
              <a:noFill/>
              <a:ln w="38100" cap="flat" cmpd="sng">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1" name="Freeform 19"/>
              <p:cNvSpPr>
                <a:spLocks/>
              </p:cNvSpPr>
              <p:nvPr/>
            </p:nvSpPr>
            <p:spPr bwMode="auto">
              <a:xfrm>
                <a:off x="3288" y="1744"/>
                <a:ext cx="712" cy="280"/>
              </a:xfrm>
              <a:custGeom>
                <a:avLst/>
                <a:gdLst>
                  <a:gd name="T0" fmla="*/ 0 w 712"/>
                  <a:gd name="T1" fmla="*/ 280 h 280"/>
                  <a:gd name="T2" fmla="*/ 712 w 712"/>
                  <a:gd name="T3" fmla="*/ 280 h 280"/>
                  <a:gd name="T4" fmla="*/ 712 w 712"/>
                  <a:gd name="T5" fmla="*/ 0 h 280"/>
                  <a:gd name="T6" fmla="*/ 0 60000 65536"/>
                  <a:gd name="T7" fmla="*/ 0 60000 65536"/>
                  <a:gd name="T8" fmla="*/ 0 60000 65536"/>
                  <a:gd name="T9" fmla="*/ 0 w 712"/>
                  <a:gd name="T10" fmla="*/ 0 h 280"/>
                  <a:gd name="T11" fmla="*/ 712 w 712"/>
                  <a:gd name="T12" fmla="*/ 280 h 280"/>
                </a:gdLst>
                <a:ahLst/>
                <a:cxnLst>
                  <a:cxn ang="T6">
                    <a:pos x="T0" y="T1"/>
                  </a:cxn>
                  <a:cxn ang="T7">
                    <a:pos x="T2" y="T3"/>
                  </a:cxn>
                  <a:cxn ang="T8">
                    <a:pos x="T4" y="T5"/>
                  </a:cxn>
                </a:cxnLst>
                <a:rect l="T9" t="T10" r="T11" b="T12"/>
                <a:pathLst>
                  <a:path w="712" h="280">
                    <a:moveTo>
                      <a:pt x="0" y="280"/>
                    </a:moveTo>
                    <a:lnTo>
                      <a:pt x="712" y="280"/>
                    </a:lnTo>
                    <a:lnTo>
                      <a:pt x="712" y="0"/>
                    </a:lnTo>
                  </a:path>
                </a:pathLst>
              </a:custGeom>
              <a:noFill/>
              <a:ln w="38100" cap="flat" cmpd="sng">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2" name="Freeform 20"/>
              <p:cNvSpPr>
                <a:spLocks/>
              </p:cNvSpPr>
              <p:nvPr/>
            </p:nvSpPr>
            <p:spPr bwMode="auto">
              <a:xfrm>
                <a:off x="2312" y="2112"/>
                <a:ext cx="176" cy="296"/>
              </a:xfrm>
              <a:custGeom>
                <a:avLst/>
                <a:gdLst>
                  <a:gd name="T0" fmla="*/ 176 w 176"/>
                  <a:gd name="T1" fmla="*/ 0 h 296"/>
                  <a:gd name="T2" fmla="*/ 0 w 176"/>
                  <a:gd name="T3" fmla="*/ 0 h 296"/>
                  <a:gd name="T4" fmla="*/ 0 w 176"/>
                  <a:gd name="T5" fmla="*/ 296 h 296"/>
                  <a:gd name="T6" fmla="*/ 0 60000 65536"/>
                  <a:gd name="T7" fmla="*/ 0 60000 65536"/>
                  <a:gd name="T8" fmla="*/ 0 60000 65536"/>
                  <a:gd name="T9" fmla="*/ 0 w 176"/>
                  <a:gd name="T10" fmla="*/ 0 h 296"/>
                  <a:gd name="T11" fmla="*/ 176 w 176"/>
                  <a:gd name="T12" fmla="*/ 296 h 296"/>
                </a:gdLst>
                <a:ahLst/>
                <a:cxnLst>
                  <a:cxn ang="T6">
                    <a:pos x="T0" y="T1"/>
                  </a:cxn>
                  <a:cxn ang="T7">
                    <a:pos x="T2" y="T3"/>
                  </a:cxn>
                  <a:cxn ang="T8">
                    <a:pos x="T4" y="T5"/>
                  </a:cxn>
                </a:cxnLst>
                <a:rect l="T9" t="T10" r="T11" b="T12"/>
                <a:pathLst>
                  <a:path w="176" h="296">
                    <a:moveTo>
                      <a:pt x="176" y="0"/>
                    </a:moveTo>
                    <a:lnTo>
                      <a:pt x="0" y="0"/>
                    </a:lnTo>
                    <a:lnTo>
                      <a:pt x="0" y="296"/>
                    </a:lnTo>
                  </a:path>
                </a:pathLst>
              </a:custGeom>
              <a:noFill/>
              <a:ln w="38100" cap="flat" cmpd="sng">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3" name="Freeform 21"/>
              <p:cNvSpPr>
                <a:spLocks/>
              </p:cNvSpPr>
              <p:nvPr/>
            </p:nvSpPr>
            <p:spPr bwMode="auto">
              <a:xfrm flipH="1">
                <a:off x="3288" y="2112"/>
                <a:ext cx="176" cy="296"/>
              </a:xfrm>
              <a:custGeom>
                <a:avLst/>
                <a:gdLst>
                  <a:gd name="T0" fmla="*/ 176 w 176"/>
                  <a:gd name="T1" fmla="*/ 0 h 296"/>
                  <a:gd name="T2" fmla="*/ 0 w 176"/>
                  <a:gd name="T3" fmla="*/ 0 h 296"/>
                  <a:gd name="T4" fmla="*/ 0 w 176"/>
                  <a:gd name="T5" fmla="*/ 296 h 296"/>
                  <a:gd name="T6" fmla="*/ 0 60000 65536"/>
                  <a:gd name="T7" fmla="*/ 0 60000 65536"/>
                  <a:gd name="T8" fmla="*/ 0 60000 65536"/>
                  <a:gd name="T9" fmla="*/ 0 w 176"/>
                  <a:gd name="T10" fmla="*/ 0 h 296"/>
                  <a:gd name="T11" fmla="*/ 176 w 176"/>
                  <a:gd name="T12" fmla="*/ 296 h 296"/>
                </a:gdLst>
                <a:ahLst/>
                <a:cxnLst>
                  <a:cxn ang="T6">
                    <a:pos x="T0" y="T1"/>
                  </a:cxn>
                  <a:cxn ang="T7">
                    <a:pos x="T2" y="T3"/>
                  </a:cxn>
                  <a:cxn ang="T8">
                    <a:pos x="T4" y="T5"/>
                  </a:cxn>
                </a:cxnLst>
                <a:rect l="T9" t="T10" r="T11" b="T12"/>
                <a:pathLst>
                  <a:path w="176" h="296">
                    <a:moveTo>
                      <a:pt x="176" y="0"/>
                    </a:moveTo>
                    <a:lnTo>
                      <a:pt x="0" y="0"/>
                    </a:lnTo>
                    <a:lnTo>
                      <a:pt x="0" y="296"/>
                    </a:lnTo>
                  </a:path>
                </a:pathLst>
              </a:custGeom>
              <a:noFill/>
              <a:ln w="38100" cap="flat" cmpd="sng">
                <a:solidFill>
                  <a:schemeClr val="tx2"/>
                </a:solidFill>
                <a:prstDash val="solid"/>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4" name="Line 22"/>
              <p:cNvSpPr>
                <a:spLocks noChangeShapeType="1"/>
              </p:cNvSpPr>
              <p:nvPr/>
            </p:nvSpPr>
            <p:spPr bwMode="auto">
              <a:xfrm flipH="1">
                <a:off x="2624" y="2584"/>
                <a:ext cx="544" cy="0"/>
              </a:xfrm>
              <a:prstGeom prst="line">
                <a:avLst/>
              </a:prstGeom>
              <a:noFill/>
              <a:ln w="1905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5" name="Freeform 23"/>
              <p:cNvSpPr>
                <a:spLocks/>
              </p:cNvSpPr>
              <p:nvPr/>
            </p:nvSpPr>
            <p:spPr bwMode="auto">
              <a:xfrm>
                <a:off x="2856" y="2200"/>
                <a:ext cx="312" cy="240"/>
              </a:xfrm>
              <a:custGeom>
                <a:avLst/>
                <a:gdLst>
                  <a:gd name="T0" fmla="*/ 312 w 312"/>
                  <a:gd name="T1" fmla="*/ 15 h 288"/>
                  <a:gd name="T2" fmla="*/ 0 w 312"/>
                  <a:gd name="T3" fmla="*/ 15 h 288"/>
                  <a:gd name="T4" fmla="*/ 0 w 312"/>
                  <a:gd name="T5" fmla="*/ 0 h 288"/>
                  <a:gd name="T6" fmla="*/ 0 60000 65536"/>
                  <a:gd name="T7" fmla="*/ 0 60000 65536"/>
                  <a:gd name="T8" fmla="*/ 0 60000 65536"/>
                  <a:gd name="T9" fmla="*/ 0 w 312"/>
                  <a:gd name="T10" fmla="*/ 0 h 288"/>
                  <a:gd name="T11" fmla="*/ 312 w 312"/>
                  <a:gd name="T12" fmla="*/ 288 h 288"/>
                </a:gdLst>
                <a:ahLst/>
                <a:cxnLst>
                  <a:cxn ang="T6">
                    <a:pos x="T0" y="T1"/>
                  </a:cxn>
                  <a:cxn ang="T7">
                    <a:pos x="T2" y="T3"/>
                  </a:cxn>
                  <a:cxn ang="T8">
                    <a:pos x="T4" y="T5"/>
                  </a:cxn>
                </a:cxnLst>
                <a:rect l="T9" t="T10" r="T11" b="T12"/>
                <a:pathLst>
                  <a:path w="312" h="288">
                    <a:moveTo>
                      <a:pt x="312" y="288"/>
                    </a:moveTo>
                    <a:lnTo>
                      <a:pt x="0" y="288"/>
                    </a:lnTo>
                    <a:lnTo>
                      <a:pt x="0" y="0"/>
                    </a:lnTo>
                  </a:path>
                </a:pathLst>
              </a:custGeom>
              <a:noFill/>
              <a:ln w="19050" cap="flat" cmpd="sng">
                <a:solidFill>
                  <a:srgbClr val="FF0000"/>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6" name="Freeform 24"/>
              <p:cNvSpPr>
                <a:spLocks/>
              </p:cNvSpPr>
              <p:nvPr/>
            </p:nvSpPr>
            <p:spPr bwMode="auto">
              <a:xfrm>
                <a:off x="2024" y="1744"/>
                <a:ext cx="1136" cy="768"/>
              </a:xfrm>
              <a:custGeom>
                <a:avLst/>
                <a:gdLst>
                  <a:gd name="T0" fmla="*/ 1136 w 1136"/>
                  <a:gd name="T1" fmla="*/ 768 h 768"/>
                  <a:gd name="T2" fmla="*/ 728 w 1136"/>
                  <a:gd name="T3" fmla="*/ 768 h 768"/>
                  <a:gd name="T4" fmla="*/ 728 w 1136"/>
                  <a:gd name="T5" fmla="*/ 568 h 768"/>
                  <a:gd name="T6" fmla="*/ 0 w 1136"/>
                  <a:gd name="T7" fmla="*/ 568 h 768"/>
                  <a:gd name="T8" fmla="*/ 0 w 1136"/>
                  <a:gd name="T9" fmla="*/ 0 h 768"/>
                  <a:gd name="T10" fmla="*/ 0 60000 65536"/>
                  <a:gd name="T11" fmla="*/ 0 60000 65536"/>
                  <a:gd name="T12" fmla="*/ 0 60000 65536"/>
                  <a:gd name="T13" fmla="*/ 0 60000 65536"/>
                  <a:gd name="T14" fmla="*/ 0 60000 65536"/>
                  <a:gd name="T15" fmla="*/ 0 w 1136"/>
                  <a:gd name="T16" fmla="*/ 0 h 768"/>
                  <a:gd name="T17" fmla="*/ 1136 w 1136"/>
                  <a:gd name="T18" fmla="*/ 768 h 768"/>
                </a:gdLst>
                <a:ahLst/>
                <a:cxnLst>
                  <a:cxn ang="T10">
                    <a:pos x="T0" y="T1"/>
                  </a:cxn>
                  <a:cxn ang="T11">
                    <a:pos x="T2" y="T3"/>
                  </a:cxn>
                  <a:cxn ang="T12">
                    <a:pos x="T4" y="T5"/>
                  </a:cxn>
                  <a:cxn ang="T13">
                    <a:pos x="T6" y="T7"/>
                  </a:cxn>
                  <a:cxn ang="T14">
                    <a:pos x="T8" y="T9"/>
                  </a:cxn>
                </a:cxnLst>
                <a:rect l="T15" t="T16" r="T17" b="T18"/>
                <a:pathLst>
                  <a:path w="1136" h="768">
                    <a:moveTo>
                      <a:pt x="1136" y="768"/>
                    </a:moveTo>
                    <a:lnTo>
                      <a:pt x="728" y="768"/>
                    </a:lnTo>
                    <a:lnTo>
                      <a:pt x="728" y="568"/>
                    </a:lnTo>
                    <a:lnTo>
                      <a:pt x="0" y="568"/>
                    </a:lnTo>
                    <a:lnTo>
                      <a:pt x="0" y="0"/>
                    </a:lnTo>
                  </a:path>
                </a:pathLst>
              </a:custGeom>
              <a:noFill/>
              <a:ln w="19050" cap="flat" cmpd="sng">
                <a:solidFill>
                  <a:srgbClr val="FF0000"/>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7" name="Freeform 25"/>
              <p:cNvSpPr>
                <a:spLocks/>
              </p:cNvSpPr>
              <p:nvPr/>
            </p:nvSpPr>
            <p:spPr bwMode="auto">
              <a:xfrm>
                <a:off x="3280" y="1640"/>
                <a:ext cx="288" cy="768"/>
              </a:xfrm>
              <a:custGeom>
                <a:avLst/>
                <a:gdLst>
                  <a:gd name="T0" fmla="*/ 288 w 288"/>
                  <a:gd name="T1" fmla="*/ 768 h 768"/>
                  <a:gd name="T2" fmla="*/ 288 w 288"/>
                  <a:gd name="T3" fmla="*/ 0 h 768"/>
                  <a:gd name="T4" fmla="*/ 0 w 288"/>
                  <a:gd name="T5" fmla="*/ 0 h 768"/>
                  <a:gd name="T6" fmla="*/ 0 60000 65536"/>
                  <a:gd name="T7" fmla="*/ 0 60000 65536"/>
                  <a:gd name="T8" fmla="*/ 0 60000 65536"/>
                  <a:gd name="T9" fmla="*/ 0 w 288"/>
                  <a:gd name="T10" fmla="*/ 0 h 768"/>
                  <a:gd name="T11" fmla="*/ 288 w 288"/>
                  <a:gd name="T12" fmla="*/ 768 h 768"/>
                </a:gdLst>
                <a:ahLst/>
                <a:cxnLst>
                  <a:cxn ang="T6">
                    <a:pos x="T0" y="T1"/>
                  </a:cxn>
                  <a:cxn ang="T7">
                    <a:pos x="T2" y="T3"/>
                  </a:cxn>
                  <a:cxn ang="T8">
                    <a:pos x="T4" y="T5"/>
                  </a:cxn>
                </a:cxnLst>
                <a:rect l="T9" t="T10" r="T11" b="T12"/>
                <a:pathLst>
                  <a:path w="288" h="768">
                    <a:moveTo>
                      <a:pt x="288" y="768"/>
                    </a:moveTo>
                    <a:lnTo>
                      <a:pt x="288" y="0"/>
                    </a:lnTo>
                    <a:lnTo>
                      <a:pt x="0" y="0"/>
                    </a:lnTo>
                  </a:path>
                </a:pathLst>
              </a:custGeom>
              <a:noFill/>
              <a:ln w="19050" cap="flat" cmpd="sng">
                <a:solidFill>
                  <a:srgbClr val="FF0000"/>
                </a:solidFill>
                <a:prstDash val="solid"/>
                <a:round/>
                <a:headEnd type="none" w="med" len="med"/>
                <a:tailEnd type="arrow" w="lg"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rgbClr val="000080"/>
                  </a:solidFill>
                  <a:latin typeface="黑体" pitchFamily="2" charset="-122"/>
                  <a:ea typeface="黑体" pitchFamily="2" charset="-122"/>
                </a:endParaRPr>
              </a:p>
            </p:txBody>
          </p:sp>
          <p:sp>
            <p:nvSpPr>
              <p:cNvPr id="10278" name="Line 27"/>
              <p:cNvSpPr>
                <a:spLocks noChangeShapeType="1"/>
              </p:cNvSpPr>
              <p:nvPr/>
            </p:nvSpPr>
            <p:spPr bwMode="auto">
              <a:xfrm flipV="1">
                <a:off x="3688" y="1736"/>
                <a:ext cx="0" cy="672"/>
              </a:xfrm>
              <a:prstGeom prst="line">
                <a:avLst/>
              </a:prstGeom>
              <a:noFill/>
              <a:ln w="19050">
                <a:solidFill>
                  <a:srgbClr val="FF00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solidFill>
                    <a:srgbClr val="000080"/>
                  </a:solidFill>
                  <a:latin typeface="黑体" pitchFamily="2" charset="-122"/>
                  <a:ea typeface="黑体" pitchFamily="2" charset="-122"/>
                </a:endParaRPr>
              </a:p>
            </p:txBody>
          </p:sp>
        </p:grpSp>
        <p:sp>
          <p:nvSpPr>
            <p:cNvPr id="10257" name="AutoShape 30"/>
            <p:cNvSpPr>
              <a:spLocks noChangeArrowheads="1"/>
            </p:cNvSpPr>
            <p:nvPr/>
          </p:nvSpPr>
          <p:spPr bwMode="auto">
            <a:xfrm>
              <a:off x="3751263" y="1687513"/>
              <a:ext cx="1511300" cy="1587500"/>
            </a:xfrm>
            <a:prstGeom prst="roundRect">
              <a:avLst>
                <a:gd name="adj" fmla="val 16667"/>
              </a:avLst>
            </a:prstGeom>
            <a:solidFill>
              <a:srgbClr val="0066FF">
                <a:alpha val="20000"/>
              </a:srgbClr>
            </a:solidFill>
            <a:ln w="9525" algn="ctr">
              <a:solidFill>
                <a:srgbClr val="0066FF"/>
              </a:solidFill>
              <a:prstDash val="dash"/>
              <a:round/>
              <a:headEnd/>
              <a:tailEnd/>
            </a:ln>
          </p:spPr>
          <p:txBody>
            <a:bodyPr wrap="none" tIns="0"/>
            <a:lstStyle/>
            <a:p>
              <a:pPr marL="609600" indent="-609600" algn="ctr">
                <a:lnSpc>
                  <a:spcPct val="100000"/>
                </a:lnSpc>
                <a:spcBef>
                  <a:spcPct val="20000"/>
                </a:spcBef>
              </a:pPr>
              <a:r>
                <a:rPr lang="zh-CN" altLang="en-US" sz="1600" dirty="0">
                  <a:solidFill>
                    <a:srgbClr val="FF0000"/>
                  </a:solidFill>
                  <a:latin typeface="黑体" pitchFamily="2" charset="-122"/>
                  <a:ea typeface="黑体" pitchFamily="2" charset="-122"/>
                </a:rPr>
                <a:t>存储器</a:t>
              </a:r>
            </a:p>
          </p:txBody>
        </p:sp>
        <p:grpSp>
          <p:nvGrpSpPr>
            <p:cNvPr id="10258" name="Group 37"/>
            <p:cNvGrpSpPr>
              <a:grpSpLocks/>
            </p:cNvGrpSpPr>
            <p:nvPr/>
          </p:nvGrpSpPr>
          <p:grpSpPr bwMode="auto">
            <a:xfrm>
              <a:off x="7078663" y="1865313"/>
              <a:ext cx="863600" cy="2286000"/>
              <a:chOff x="4512" y="1376"/>
              <a:chExt cx="544" cy="1440"/>
            </a:xfrm>
          </p:grpSpPr>
          <p:sp>
            <p:nvSpPr>
              <p:cNvPr id="10259" name="AutoShape 32"/>
              <p:cNvSpPr>
                <a:spLocks/>
              </p:cNvSpPr>
              <p:nvPr/>
            </p:nvSpPr>
            <p:spPr bwMode="auto">
              <a:xfrm>
                <a:off x="4536" y="1376"/>
                <a:ext cx="56" cy="448"/>
              </a:xfrm>
              <a:prstGeom prst="rightBrace">
                <a:avLst>
                  <a:gd name="adj1" fmla="val 66667"/>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60" name="AutoShape 33"/>
              <p:cNvSpPr>
                <a:spLocks/>
              </p:cNvSpPr>
              <p:nvPr/>
            </p:nvSpPr>
            <p:spPr bwMode="auto">
              <a:xfrm>
                <a:off x="4520" y="1928"/>
                <a:ext cx="72" cy="888"/>
              </a:xfrm>
              <a:prstGeom prst="rightBrace">
                <a:avLst>
                  <a:gd name="adj1" fmla="val 102778"/>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61" name="Text Box 34"/>
              <p:cNvSpPr txBox="1">
                <a:spLocks noChangeArrowheads="1"/>
              </p:cNvSpPr>
              <p:nvPr/>
            </p:nvSpPr>
            <p:spPr bwMode="auto">
              <a:xfrm>
                <a:off x="4512" y="1512"/>
                <a:ext cx="544"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600" dirty="0">
                    <a:solidFill>
                      <a:srgbClr val="FF0000"/>
                    </a:solidFill>
                    <a:latin typeface="黑体" pitchFamily="2" charset="-122"/>
                    <a:ea typeface="黑体" pitchFamily="2" charset="-122"/>
                  </a:rPr>
                  <a:t>外设</a:t>
                </a:r>
              </a:p>
            </p:txBody>
          </p:sp>
          <p:sp>
            <p:nvSpPr>
              <p:cNvPr id="10262" name="Text Box 35"/>
              <p:cNvSpPr txBox="1">
                <a:spLocks noChangeArrowheads="1"/>
              </p:cNvSpPr>
              <p:nvPr/>
            </p:nvSpPr>
            <p:spPr bwMode="auto">
              <a:xfrm>
                <a:off x="4536" y="2280"/>
                <a:ext cx="496" cy="1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1600" dirty="0">
                    <a:solidFill>
                      <a:srgbClr val="FF0000"/>
                    </a:solidFill>
                    <a:latin typeface="黑体" pitchFamily="2" charset="-122"/>
                    <a:ea typeface="黑体" pitchFamily="2" charset="-122"/>
                  </a:rPr>
                  <a:t>主机</a:t>
                </a:r>
              </a:p>
            </p:txBody>
          </p:sp>
        </p:grpSp>
      </p:grpSp>
      <p:grpSp>
        <p:nvGrpSpPr>
          <p:cNvPr id="10245" name="Group 42"/>
          <p:cNvGrpSpPr>
            <a:grpSpLocks/>
          </p:cNvGrpSpPr>
          <p:nvPr/>
        </p:nvGrpSpPr>
        <p:grpSpPr bwMode="auto">
          <a:xfrm>
            <a:off x="1425575" y="4333876"/>
            <a:ext cx="4706938" cy="1938338"/>
            <a:chOff x="803" y="2785"/>
            <a:chExt cx="2965" cy="1221"/>
          </a:xfrm>
        </p:grpSpPr>
        <p:sp>
          <p:nvSpPr>
            <p:cNvPr id="10246" name="Rectangle 4"/>
            <p:cNvSpPr>
              <a:spLocks noChangeArrowheads="1"/>
            </p:cNvSpPr>
            <p:nvPr/>
          </p:nvSpPr>
          <p:spPr bwMode="auto">
            <a:xfrm>
              <a:off x="803" y="2785"/>
              <a:ext cx="956"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运算器</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控制器</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存储器</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输入设备</a:t>
              </a:r>
            </a:p>
            <a:p>
              <a:pPr algn="just" eaLnBrk="0" hangingPunct="0">
                <a:lnSpc>
                  <a:spcPct val="120000"/>
                </a:lnSpc>
                <a:spcBef>
                  <a:spcPct val="0"/>
                </a:spcBef>
                <a:buClrTx/>
                <a:buFontTx/>
                <a:buNone/>
              </a:pPr>
              <a:r>
                <a:rPr lang="zh-CN" altLang="en-US" sz="2000">
                  <a:solidFill>
                    <a:srgbClr val="000080"/>
                  </a:solidFill>
                  <a:latin typeface="黑体" pitchFamily="2" charset="-122"/>
                  <a:ea typeface="黑体" pitchFamily="2" charset="-122"/>
                </a:rPr>
                <a:t>输出设备</a:t>
              </a:r>
            </a:p>
          </p:txBody>
        </p:sp>
        <p:sp>
          <p:nvSpPr>
            <p:cNvPr id="10247" name="AutoShape 33"/>
            <p:cNvSpPr>
              <a:spLocks/>
            </p:cNvSpPr>
            <p:nvPr/>
          </p:nvSpPr>
          <p:spPr bwMode="auto">
            <a:xfrm>
              <a:off x="1459" y="2948"/>
              <a:ext cx="90" cy="249"/>
            </a:xfrm>
            <a:prstGeom prst="rightBrace">
              <a:avLst>
                <a:gd name="adj1" fmla="val 23056"/>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48" name="Rectangle 4"/>
            <p:cNvSpPr>
              <a:spLocks noChangeArrowheads="1"/>
            </p:cNvSpPr>
            <p:nvPr/>
          </p:nvSpPr>
          <p:spPr bwMode="auto">
            <a:xfrm>
              <a:off x="1659" y="2890"/>
              <a:ext cx="95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en-US" altLang="zh-CN" sz="2000" dirty="0">
                  <a:solidFill>
                    <a:srgbClr val="FF0000"/>
                  </a:solidFill>
                  <a:latin typeface="黑体" pitchFamily="2" charset="-122"/>
                  <a:ea typeface="黑体" pitchFamily="2" charset="-122"/>
                </a:rPr>
                <a:t>CPU</a:t>
              </a:r>
            </a:p>
            <a:p>
              <a:pPr algn="just" eaLnBrk="0" hangingPunct="0">
                <a:lnSpc>
                  <a:spcPct val="120000"/>
                </a:lnSpc>
                <a:spcBef>
                  <a:spcPct val="0"/>
                </a:spcBef>
                <a:buClrTx/>
                <a:buFontTx/>
                <a:buNone/>
              </a:pPr>
              <a:r>
                <a:rPr lang="zh-CN" altLang="en-US" sz="2000" dirty="0">
                  <a:solidFill>
                    <a:srgbClr val="000080"/>
                  </a:solidFill>
                  <a:latin typeface="黑体" pitchFamily="2" charset="-122"/>
                  <a:ea typeface="黑体" pitchFamily="2" charset="-122"/>
                </a:rPr>
                <a:t>主存</a:t>
              </a:r>
            </a:p>
            <a:p>
              <a:pPr algn="just" eaLnBrk="0" hangingPunct="0">
                <a:lnSpc>
                  <a:spcPct val="120000"/>
                </a:lnSpc>
                <a:spcBef>
                  <a:spcPct val="0"/>
                </a:spcBef>
                <a:buClrTx/>
                <a:buFontTx/>
                <a:buNone/>
              </a:pPr>
              <a:r>
                <a:rPr lang="zh-CN" altLang="en-US" sz="2000" dirty="0">
                  <a:solidFill>
                    <a:srgbClr val="000080"/>
                  </a:solidFill>
                  <a:latin typeface="黑体" pitchFamily="2" charset="-122"/>
                  <a:ea typeface="黑体" pitchFamily="2" charset="-122"/>
                </a:rPr>
                <a:t>辅存</a:t>
              </a:r>
            </a:p>
          </p:txBody>
        </p:sp>
        <p:sp>
          <p:nvSpPr>
            <p:cNvPr id="10249" name="AutoShape 35"/>
            <p:cNvSpPr>
              <a:spLocks/>
            </p:cNvSpPr>
            <p:nvPr/>
          </p:nvSpPr>
          <p:spPr bwMode="auto">
            <a:xfrm flipH="1">
              <a:off x="1458" y="3279"/>
              <a:ext cx="90" cy="249"/>
            </a:xfrm>
            <a:prstGeom prst="rightBrace">
              <a:avLst>
                <a:gd name="adj1" fmla="val 23056"/>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0" name="AutoShape 36"/>
            <p:cNvSpPr>
              <a:spLocks/>
            </p:cNvSpPr>
            <p:nvPr/>
          </p:nvSpPr>
          <p:spPr bwMode="auto">
            <a:xfrm>
              <a:off x="2193" y="3036"/>
              <a:ext cx="90" cy="249"/>
            </a:xfrm>
            <a:prstGeom prst="rightBrace">
              <a:avLst>
                <a:gd name="adj1" fmla="val 23056"/>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1" name="Rectangle 4"/>
            <p:cNvSpPr>
              <a:spLocks noChangeArrowheads="1"/>
            </p:cNvSpPr>
            <p:nvPr/>
          </p:nvSpPr>
          <p:spPr bwMode="auto">
            <a:xfrm>
              <a:off x="2376" y="2994"/>
              <a:ext cx="718" cy="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sz="2000" dirty="0">
                  <a:solidFill>
                    <a:srgbClr val="FF0000"/>
                  </a:solidFill>
                  <a:latin typeface="黑体" pitchFamily="2" charset="-122"/>
                  <a:ea typeface="黑体" pitchFamily="2" charset="-122"/>
                </a:rPr>
                <a:t>主机</a:t>
              </a:r>
            </a:p>
            <a:p>
              <a:pPr algn="just" eaLnBrk="0" hangingPunct="0">
                <a:lnSpc>
                  <a:spcPct val="160000"/>
                </a:lnSpc>
                <a:spcBef>
                  <a:spcPct val="0"/>
                </a:spcBef>
                <a:buClrTx/>
                <a:buFontTx/>
                <a:buNone/>
              </a:pPr>
              <a:endParaRPr lang="zh-CN" altLang="en-US" sz="2000" dirty="0">
                <a:solidFill>
                  <a:srgbClr val="FF0000"/>
                </a:solidFill>
                <a:latin typeface="黑体" pitchFamily="2" charset="-122"/>
                <a:ea typeface="黑体" pitchFamily="2" charset="-122"/>
              </a:endParaRPr>
            </a:p>
            <a:p>
              <a:pPr algn="just" eaLnBrk="0" hangingPunct="0">
                <a:lnSpc>
                  <a:spcPct val="120000"/>
                </a:lnSpc>
                <a:spcBef>
                  <a:spcPct val="0"/>
                </a:spcBef>
                <a:buClrTx/>
                <a:buFontTx/>
                <a:buNone/>
              </a:pPr>
              <a:r>
                <a:rPr lang="zh-CN" altLang="en-US" sz="2000" dirty="0">
                  <a:solidFill>
                    <a:srgbClr val="FF0000"/>
                  </a:solidFill>
                  <a:latin typeface="黑体" pitchFamily="2" charset="-122"/>
                  <a:ea typeface="黑体" pitchFamily="2" charset="-122"/>
                </a:rPr>
                <a:t>外设</a:t>
              </a:r>
            </a:p>
          </p:txBody>
        </p:sp>
        <p:sp>
          <p:nvSpPr>
            <p:cNvPr id="10252" name="AutoShape 38"/>
            <p:cNvSpPr>
              <a:spLocks/>
            </p:cNvSpPr>
            <p:nvPr/>
          </p:nvSpPr>
          <p:spPr bwMode="auto">
            <a:xfrm>
              <a:off x="2191" y="3521"/>
              <a:ext cx="90" cy="402"/>
            </a:xfrm>
            <a:prstGeom prst="rightBrace">
              <a:avLst>
                <a:gd name="adj1" fmla="val 37222"/>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3" name="AutoShape 39"/>
            <p:cNvSpPr>
              <a:spLocks/>
            </p:cNvSpPr>
            <p:nvPr/>
          </p:nvSpPr>
          <p:spPr bwMode="auto">
            <a:xfrm>
              <a:off x="2972" y="3166"/>
              <a:ext cx="85" cy="513"/>
            </a:xfrm>
            <a:prstGeom prst="rightBrace">
              <a:avLst>
                <a:gd name="adj1" fmla="val 50294"/>
                <a:gd name="adj2" fmla="val 50000"/>
              </a:avLst>
            </a:prstGeom>
            <a:noFill/>
            <a:ln w="19050">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0254" name="Rectangle 4"/>
            <p:cNvSpPr>
              <a:spLocks noChangeArrowheads="1"/>
            </p:cNvSpPr>
            <p:nvPr/>
          </p:nvSpPr>
          <p:spPr bwMode="auto">
            <a:xfrm>
              <a:off x="3214" y="3247"/>
              <a:ext cx="55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20000"/>
                </a:lnSpc>
                <a:spcBef>
                  <a:spcPct val="0"/>
                </a:spcBef>
                <a:buClrTx/>
                <a:buFontTx/>
                <a:buNone/>
              </a:pPr>
              <a:r>
                <a:rPr lang="zh-CN" altLang="en-US" sz="2000" dirty="0">
                  <a:solidFill>
                    <a:srgbClr val="FF0000"/>
                  </a:solidFill>
                  <a:latin typeface="黑体" pitchFamily="2" charset="-122"/>
                  <a:ea typeface="黑体" pitchFamily="2" charset="-122"/>
                </a:rPr>
                <a:t>硬件</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1267"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a:solidFill>
                  <a:srgbClr val="800000"/>
                </a:solidFill>
                <a:latin typeface="黑体" pitchFamily="2" charset="-122"/>
                <a:ea typeface="黑体" pitchFamily="2" charset="-122"/>
              </a:rPr>
              <a:t>2</a:t>
            </a:r>
            <a:r>
              <a:rPr lang="zh-CN" altLang="en-US">
                <a:solidFill>
                  <a:srgbClr val="800000"/>
                </a:solidFill>
                <a:latin typeface="黑体" pitchFamily="2" charset="-122"/>
                <a:ea typeface="黑体" pitchFamily="2" charset="-122"/>
              </a:rPr>
              <a:t>．硬件的基本组成 </a:t>
            </a:r>
          </a:p>
        </p:txBody>
      </p:sp>
      <p:sp>
        <p:nvSpPr>
          <p:cNvPr id="11268" name="Text Box 40"/>
          <p:cNvSpPr txBox="1">
            <a:spLocks noChangeArrowheads="1"/>
          </p:cNvSpPr>
          <p:nvPr/>
        </p:nvSpPr>
        <p:spPr bwMode="auto">
          <a:xfrm>
            <a:off x="1143000" y="1778000"/>
            <a:ext cx="3565525"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现代计算机硬件框图： </a:t>
            </a:r>
          </a:p>
        </p:txBody>
      </p:sp>
      <p:grpSp>
        <p:nvGrpSpPr>
          <p:cNvPr id="11269" name="Group 66"/>
          <p:cNvGrpSpPr>
            <a:grpSpLocks/>
          </p:cNvGrpSpPr>
          <p:nvPr/>
        </p:nvGrpSpPr>
        <p:grpSpPr bwMode="auto">
          <a:xfrm>
            <a:off x="2189163" y="2622550"/>
            <a:ext cx="4932362" cy="2292350"/>
            <a:chOff x="1379" y="1652"/>
            <a:chExt cx="3107" cy="1444"/>
          </a:xfrm>
        </p:grpSpPr>
        <p:grpSp>
          <p:nvGrpSpPr>
            <p:cNvPr id="11270" name="Group 51"/>
            <p:cNvGrpSpPr>
              <a:grpSpLocks/>
            </p:cNvGrpSpPr>
            <p:nvPr/>
          </p:nvGrpSpPr>
          <p:grpSpPr bwMode="auto">
            <a:xfrm>
              <a:off x="1495" y="1949"/>
              <a:ext cx="412" cy="1073"/>
              <a:chOff x="1887" y="1897"/>
              <a:chExt cx="369" cy="1025"/>
            </a:xfrm>
          </p:grpSpPr>
          <p:sp>
            <p:nvSpPr>
              <p:cNvPr id="11286" name="Text Box 42"/>
              <p:cNvSpPr txBox="1">
                <a:spLocks noChangeArrowheads="1"/>
              </p:cNvSpPr>
              <p:nvPr/>
            </p:nvSpPr>
            <p:spPr bwMode="auto">
              <a:xfrm>
                <a:off x="1913" y="2145"/>
                <a:ext cx="316"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dirty="0">
                    <a:solidFill>
                      <a:srgbClr val="000080"/>
                    </a:solidFill>
                    <a:latin typeface="黑体" pitchFamily="2" charset="-122"/>
                    <a:ea typeface="黑体" pitchFamily="2" charset="-122"/>
                  </a:rPr>
                  <a:t>主</a:t>
                </a:r>
              </a:p>
              <a:p>
                <a:pPr algn="ctr" eaLnBrk="1" hangingPunct="1"/>
                <a:r>
                  <a:rPr lang="zh-CN" altLang="en-US" dirty="0">
                    <a:solidFill>
                      <a:srgbClr val="000080"/>
                    </a:solidFill>
                    <a:latin typeface="黑体" pitchFamily="2" charset="-122"/>
                    <a:ea typeface="黑体" pitchFamily="2" charset="-122"/>
                  </a:rPr>
                  <a:t>存</a:t>
                </a:r>
              </a:p>
            </p:txBody>
          </p:sp>
          <p:sp>
            <p:nvSpPr>
              <p:cNvPr id="11287" name="Rectangle 44"/>
              <p:cNvSpPr>
                <a:spLocks noChangeArrowheads="1"/>
              </p:cNvSpPr>
              <p:nvPr/>
            </p:nvSpPr>
            <p:spPr bwMode="auto">
              <a:xfrm>
                <a:off x="1887" y="1897"/>
                <a:ext cx="369" cy="1025"/>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grpSp>
        <p:grpSp>
          <p:nvGrpSpPr>
            <p:cNvPr id="11271" name="Group 59"/>
            <p:cNvGrpSpPr>
              <a:grpSpLocks/>
            </p:cNvGrpSpPr>
            <p:nvPr/>
          </p:nvGrpSpPr>
          <p:grpSpPr bwMode="auto">
            <a:xfrm>
              <a:off x="3942" y="1652"/>
              <a:ext cx="544" cy="1426"/>
              <a:chOff x="4106" y="1600"/>
              <a:chExt cx="746" cy="1426"/>
            </a:xfrm>
          </p:grpSpPr>
          <p:sp>
            <p:nvSpPr>
              <p:cNvPr id="11284" name="Text Box 53"/>
              <p:cNvSpPr txBox="1">
                <a:spLocks noChangeArrowheads="1"/>
              </p:cNvSpPr>
              <p:nvPr/>
            </p:nvSpPr>
            <p:spPr bwMode="auto">
              <a:xfrm>
                <a:off x="4106" y="2008"/>
                <a:ext cx="746" cy="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a:solidFill>
                      <a:srgbClr val="000080"/>
                    </a:solidFill>
                    <a:latin typeface="黑体" pitchFamily="2" charset="-122"/>
                    <a:ea typeface="黑体" pitchFamily="2" charset="-122"/>
                  </a:rPr>
                  <a:t>I/O</a:t>
                </a:r>
              </a:p>
              <a:p>
                <a:pPr algn="ctr" eaLnBrk="1" hangingPunct="1"/>
                <a:r>
                  <a:rPr lang="zh-CN" altLang="en-US">
                    <a:solidFill>
                      <a:srgbClr val="000080"/>
                    </a:solidFill>
                    <a:latin typeface="黑体" pitchFamily="2" charset="-122"/>
                    <a:ea typeface="黑体" pitchFamily="2" charset="-122"/>
                  </a:rPr>
                  <a:t>设备</a:t>
                </a:r>
              </a:p>
            </p:txBody>
          </p:sp>
          <p:sp>
            <p:nvSpPr>
              <p:cNvPr id="11285" name="Rectangle 54"/>
              <p:cNvSpPr>
                <a:spLocks noChangeArrowheads="1"/>
              </p:cNvSpPr>
              <p:nvPr/>
            </p:nvSpPr>
            <p:spPr bwMode="auto">
              <a:xfrm>
                <a:off x="4112" y="1600"/>
                <a:ext cx="735" cy="1426"/>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marL="609600" indent="-609600" algn="ctr">
                  <a:spcBef>
                    <a:spcPct val="20000"/>
                  </a:spcBef>
                </a:pPr>
                <a:endParaRPr lang="zh-CN" altLang="en-US" sz="2600">
                  <a:latin typeface="黑体" pitchFamily="2" charset="-122"/>
                  <a:ea typeface="黑体" pitchFamily="2" charset="-122"/>
                </a:endParaRPr>
              </a:p>
            </p:txBody>
          </p:sp>
        </p:grpSp>
        <p:grpSp>
          <p:nvGrpSpPr>
            <p:cNvPr id="11272" name="Group 57"/>
            <p:cNvGrpSpPr>
              <a:grpSpLocks/>
            </p:cNvGrpSpPr>
            <p:nvPr/>
          </p:nvGrpSpPr>
          <p:grpSpPr bwMode="auto">
            <a:xfrm>
              <a:off x="2234" y="1952"/>
              <a:ext cx="1161" cy="1057"/>
              <a:chOff x="2398" y="1900"/>
              <a:chExt cx="1410" cy="1057"/>
            </a:xfrm>
          </p:grpSpPr>
          <p:sp>
            <p:nvSpPr>
              <p:cNvPr id="11280" name="Text Box 47"/>
              <p:cNvSpPr txBox="1">
                <a:spLocks noChangeArrowheads="1"/>
              </p:cNvSpPr>
              <p:nvPr/>
            </p:nvSpPr>
            <p:spPr bwMode="auto">
              <a:xfrm>
                <a:off x="2736" y="2156"/>
                <a:ext cx="712" cy="27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dirty="0">
                    <a:solidFill>
                      <a:srgbClr val="000080"/>
                    </a:solidFill>
                    <a:latin typeface="黑体" pitchFamily="2" charset="-122"/>
                    <a:ea typeface="黑体" pitchFamily="2" charset="-122"/>
                  </a:rPr>
                  <a:t>ALU</a:t>
                </a:r>
              </a:p>
            </p:txBody>
          </p:sp>
          <p:sp>
            <p:nvSpPr>
              <p:cNvPr id="11281" name="Rectangle 48"/>
              <p:cNvSpPr>
                <a:spLocks noChangeArrowheads="1"/>
              </p:cNvSpPr>
              <p:nvPr/>
            </p:nvSpPr>
            <p:spPr bwMode="auto">
              <a:xfrm>
                <a:off x="2398" y="1900"/>
                <a:ext cx="1410" cy="105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1282" name="Text Box 50"/>
              <p:cNvSpPr txBox="1">
                <a:spLocks noChangeArrowheads="1"/>
              </p:cNvSpPr>
              <p:nvPr/>
            </p:nvSpPr>
            <p:spPr bwMode="auto">
              <a:xfrm>
                <a:off x="2729" y="2556"/>
                <a:ext cx="712" cy="277"/>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a:solidFill>
                      <a:srgbClr val="000080"/>
                    </a:solidFill>
                    <a:latin typeface="黑体" pitchFamily="2" charset="-122"/>
                    <a:ea typeface="黑体" pitchFamily="2" charset="-122"/>
                  </a:rPr>
                  <a:t>CU</a:t>
                </a:r>
              </a:p>
            </p:txBody>
          </p:sp>
          <p:sp>
            <p:nvSpPr>
              <p:cNvPr id="11283" name="Text Box 55"/>
              <p:cNvSpPr txBox="1">
                <a:spLocks noChangeArrowheads="1"/>
              </p:cNvSpPr>
              <p:nvPr/>
            </p:nvSpPr>
            <p:spPr bwMode="auto">
              <a:xfrm>
                <a:off x="2711" y="1912"/>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en-US" altLang="zh-CN" sz="2000">
                    <a:solidFill>
                      <a:srgbClr val="FF0000"/>
                    </a:solidFill>
                    <a:latin typeface="黑体" pitchFamily="2" charset="-122"/>
                    <a:ea typeface="黑体" pitchFamily="2" charset="-122"/>
                  </a:rPr>
                  <a:t>CPU</a:t>
                </a:r>
              </a:p>
            </p:txBody>
          </p:sp>
        </p:grpSp>
        <p:sp>
          <p:nvSpPr>
            <p:cNvPr id="11273" name="Text Box 56"/>
            <p:cNvSpPr txBox="1">
              <a:spLocks noChangeArrowheads="1"/>
            </p:cNvSpPr>
            <p:nvPr/>
          </p:nvSpPr>
          <p:spPr bwMode="auto">
            <a:xfrm>
              <a:off x="1689" y="1692"/>
              <a:ext cx="75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sz="2000" dirty="0">
                  <a:solidFill>
                    <a:srgbClr val="FF0000"/>
                  </a:solidFill>
                  <a:latin typeface="黑体" pitchFamily="2" charset="-122"/>
                  <a:ea typeface="黑体" pitchFamily="2" charset="-122"/>
                </a:rPr>
                <a:t>主机</a:t>
              </a:r>
            </a:p>
          </p:txBody>
        </p:sp>
        <p:sp>
          <p:nvSpPr>
            <p:cNvPr id="11274" name="Rectangle 58"/>
            <p:cNvSpPr>
              <a:spLocks noChangeArrowheads="1"/>
            </p:cNvSpPr>
            <p:nvPr/>
          </p:nvSpPr>
          <p:spPr bwMode="auto">
            <a:xfrm>
              <a:off x="1379" y="1653"/>
              <a:ext cx="2152" cy="1443"/>
            </a:xfrm>
            <a:prstGeom prst="rect">
              <a:avLst/>
            </a:prstGeom>
            <a:noFill/>
            <a:ln w="1905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
          <p:nvSpPr>
            <p:cNvPr id="11275" name="Line 60"/>
            <p:cNvSpPr>
              <a:spLocks noChangeShapeType="1"/>
            </p:cNvSpPr>
            <p:nvPr/>
          </p:nvSpPr>
          <p:spPr bwMode="auto">
            <a:xfrm>
              <a:off x="3530" y="2113"/>
              <a:ext cx="412" cy="0"/>
            </a:xfrm>
            <a:prstGeom prst="line">
              <a:avLst/>
            </a:prstGeom>
            <a:noFill/>
            <a:ln w="50800" cmpd="dbl">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6" name="Line 61"/>
            <p:cNvSpPr>
              <a:spLocks noChangeShapeType="1"/>
            </p:cNvSpPr>
            <p:nvPr/>
          </p:nvSpPr>
          <p:spPr bwMode="auto">
            <a:xfrm flipV="1">
              <a:off x="1912" y="2360"/>
              <a:ext cx="316" cy="6"/>
            </a:xfrm>
            <a:prstGeom prst="line">
              <a:avLst/>
            </a:prstGeom>
            <a:noFill/>
            <a:ln w="50800" cmpd="dbl">
              <a:solidFill>
                <a:srgbClr val="000099"/>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7" name="Line 62"/>
            <p:cNvSpPr>
              <a:spLocks noChangeShapeType="1"/>
            </p:cNvSpPr>
            <p:nvPr/>
          </p:nvSpPr>
          <p:spPr bwMode="auto">
            <a:xfrm>
              <a:off x="3530" y="2710"/>
              <a:ext cx="40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8" name="Line 63"/>
            <p:cNvSpPr>
              <a:spLocks noChangeShapeType="1"/>
            </p:cNvSpPr>
            <p:nvPr/>
          </p:nvSpPr>
          <p:spPr bwMode="auto">
            <a:xfrm flipH="1">
              <a:off x="1911" y="2687"/>
              <a:ext cx="317" cy="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sp>
          <p:nvSpPr>
            <p:cNvPr id="11279" name="Line 64"/>
            <p:cNvSpPr>
              <a:spLocks noChangeShapeType="1"/>
            </p:cNvSpPr>
            <p:nvPr/>
          </p:nvSpPr>
          <p:spPr bwMode="auto">
            <a:xfrm flipV="1">
              <a:off x="2801" y="2483"/>
              <a:ext cx="0" cy="121"/>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黑体" pitchFamily="2" charset="-122"/>
                <a:ea typeface="黑体"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2291"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zh-CN">
                <a:solidFill>
                  <a:srgbClr val="800000"/>
                </a:solidFill>
                <a:latin typeface="黑体" pitchFamily="2" charset="-122"/>
                <a:ea typeface="黑体" pitchFamily="2" charset="-122"/>
              </a:rPr>
              <a:t>3</a:t>
            </a:r>
            <a:r>
              <a:rPr lang="zh-CN" altLang="en-US">
                <a:solidFill>
                  <a:srgbClr val="800000"/>
                </a:solidFill>
                <a:latin typeface="黑体" pitchFamily="2" charset="-122"/>
                <a:ea typeface="黑体" pitchFamily="2" charset="-122"/>
              </a:rPr>
              <a:t>．软件的组成 </a:t>
            </a:r>
          </a:p>
        </p:txBody>
      </p:sp>
      <p:sp>
        <p:nvSpPr>
          <p:cNvPr id="550923" name="Rectangle 11"/>
          <p:cNvSpPr>
            <a:spLocks noChangeArrowheads="1"/>
          </p:cNvSpPr>
          <p:nvPr/>
        </p:nvSpPr>
        <p:spPr bwMode="auto">
          <a:xfrm>
            <a:off x="1784350" y="1693863"/>
            <a:ext cx="73596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10000"/>
              </a:lnSpc>
              <a:spcBef>
                <a:spcPct val="0"/>
              </a:spcBef>
              <a:buClrTx/>
              <a:buFontTx/>
              <a:buNone/>
            </a:pPr>
            <a:r>
              <a:rPr lang="zh-CN" altLang="en-US" dirty="0">
                <a:solidFill>
                  <a:srgbClr val="FF0000"/>
                </a:solidFill>
                <a:latin typeface="黑体" pitchFamily="2" charset="-122"/>
                <a:ea typeface="黑体" pitchFamily="2" charset="-122"/>
              </a:rPr>
              <a:t>系统软件</a:t>
            </a:r>
            <a:r>
              <a:rPr lang="zh-CN" altLang="en-US" dirty="0">
                <a:solidFill>
                  <a:schemeClr val="hlink"/>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为提高系统效率或扩展硬件功能                 </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而编制的程序。包括：</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服务性程序（诊断程序）</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语言程序（汇编程序，编译程序）</a:t>
            </a:r>
          </a:p>
          <a:p>
            <a:pPr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操作系统 等</a:t>
            </a:r>
          </a:p>
        </p:txBody>
      </p:sp>
      <p:sp>
        <p:nvSpPr>
          <p:cNvPr id="550930" name="Rectangle 18"/>
          <p:cNvSpPr>
            <a:spLocks noChangeArrowheads="1"/>
          </p:cNvSpPr>
          <p:nvPr/>
        </p:nvSpPr>
        <p:spPr bwMode="auto">
          <a:xfrm>
            <a:off x="1582738" y="3951288"/>
            <a:ext cx="7561262"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indent="266700" algn="just" eaLnBrk="0" hangingPunct="0">
              <a:lnSpc>
                <a:spcPct val="110000"/>
              </a:lnSpc>
              <a:spcBef>
                <a:spcPct val="0"/>
              </a:spcBef>
              <a:buClrTx/>
              <a:buFontTx/>
              <a:buNone/>
            </a:pPr>
            <a:r>
              <a:rPr lang="zh-CN" altLang="en-US" dirty="0">
                <a:solidFill>
                  <a:srgbClr val="FF0000"/>
                </a:solidFill>
                <a:latin typeface="黑体" pitchFamily="2" charset="-122"/>
                <a:ea typeface="黑体" pitchFamily="2" charset="-122"/>
              </a:rPr>
              <a:t>应用软件</a:t>
            </a:r>
            <a:r>
              <a:rPr lang="zh-CN" altLang="en-US" dirty="0">
                <a:solidFill>
                  <a:schemeClr val="hlink"/>
                </a:solidFill>
                <a:latin typeface="黑体" pitchFamily="2" charset="-122"/>
                <a:ea typeface="黑体" pitchFamily="2" charset="-122"/>
              </a:rPr>
              <a:t> </a:t>
            </a:r>
            <a:r>
              <a:rPr lang="zh-CN" altLang="en-US" dirty="0">
                <a:solidFill>
                  <a:srgbClr val="000080"/>
                </a:solidFill>
                <a:latin typeface="黑体" pitchFamily="2" charset="-122"/>
                <a:ea typeface="黑体" pitchFamily="2" charset="-122"/>
              </a:rPr>
              <a:t>为解决某一特定问题而编制的程序。</a:t>
            </a:r>
          </a:p>
          <a:p>
            <a:pPr indent="266700" algn="just" eaLnBrk="0" hangingPunct="0">
              <a:lnSpc>
                <a:spcPct val="110000"/>
              </a:lnSpc>
              <a:spcBef>
                <a:spcPct val="0"/>
              </a:spcBef>
              <a:buClrTx/>
              <a:buFontTx/>
              <a:buNone/>
            </a:pPr>
            <a:r>
              <a:rPr lang="zh-CN" altLang="en-US" dirty="0">
                <a:solidFill>
                  <a:srgbClr val="000080"/>
                </a:solidFill>
                <a:latin typeface="黑体" pitchFamily="2" charset="-122"/>
                <a:ea typeface="黑体" pitchFamily="2" charset="-122"/>
              </a:rPr>
              <a:t>         如：工程设计程序、</a:t>
            </a:r>
          </a:p>
          <a:p>
            <a:pPr indent="266700">
              <a:lnSpc>
                <a:spcPct val="60000"/>
              </a:lnSpc>
            </a:pPr>
            <a:r>
              <a:rPr lang="zh-CN" altLang="en-US" dirty="0">
                <a:solidFill>
                  <a:srgbClr val="000080"/>
                </a:solidFill>
                <a:latin typeface="黑体" pitchFamily="2" charset="-122"/>
                <a:ea typeface="黑体" pitchFamily="2" charset="-122"/>
              </a:rPr>
              <a:t>             数据处理程序、</a:t>
            </a:r>
          </a:p>
          <a:p>
            <a:pPr indent="266700">
              <a:lnSpc>
                <a:spcPct val="60000"/>
              </a:lnSpc>
            </a:pPr>
            <a:r>
              <a:rPr lang="zh-CN" altLang="en-US" dirty="0">
                <a:solidFill>
                  <a:srgbClr val="000080"/>
                </a:solidFill>
                <a:latin typeface="黑体" pitchFamily="2" charset="-122"/>
                <a:ea typeface="黑体" pitchFamily="2" charset="-122"/>
              </a:rPr>
              <a:t>             企业管理程序、</a:t>
            </a:r>
          </a:p>
          <a:p>
            <a:pPr indent="266700">
              <a:lnSpc>
                <a:spcPct val="60000"/>
              </a:lnSpc>
            </a:pPr>
            <a:r>
              <a:rPr lang="zh-CN" altLang="en-US" dirty="0">
                <a:solidFill>
                  <a:srgbClr val="000080"/>
                </a:solidFill>
                <a:latin typeface="黑体" pitchFamily="2" charset="-122"/>
                <a:ea typeface="黑体" pitchFamily="2" charset="-122"/>
              </a:rPr>
              <a:t>             科学计算程序等。 </a:t>
            </a:r>
          </a:p>
        </p:txBody>
      </p:sp>
      <p:sp>
        <p:nvSpPr>
          <p:cNvPr id="12294" name="Text Box 15"/>
          <p:cNvSpPr txBox="1">
            <a:spLocks noChangeArrowheads="1"/>
          </p:cNvSpPr>
          <p:nvPr/>
        </p:nvSpPr>
        <p:spPr bwMode="auto">
          <a:xfrm>
            <a:off x="818023" y="2695575"/>
            <a:ext cx="51706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marL="609600" indent="-609600" eaLnBrk="0" hangingPunct="0">
              <a:defRPr kumimoji="1" sz="2400" b="1">
                <a:solidFill>
                  <a:schemeClr val="tx2"/>
                </a:solidFill>
                <a:latin typeface="楷体_GB2312" pitchFamily="49" charset="-122"/>
                <a:ea typeface="楷体_GB2312" pitchFamily="49" charset="-122"/>
              </a:defRPr>
            </a:lvl1pPr>
            <a:lvl2pPr marL="742950" indent="-285750" eaLnBrk="0" hangingPunct="0">
              <a:defRPr kumimoji="1" sz="2400" b="1">
                <a:solidFill>
                  <a:schemeClr val="tx2"/>
                </a:solidFill>
                <a:latin typeface="楷体_GB2312" pitchFamily="49" charset="-122"/>
                <a:ea typeface="楷体_GB2312" pitchFamily="49" charset="-122"/>
              </a:defRPr>
            </a:lvl2pPr>
            <a:lvl3pPr marL="1143000" indent="-228600" eaLnBrk="0" hangingPunct="0">
              <a:defRPr kumimoji="1" sz="2400" b="1">
                <a:solidFill>
                  <a:schemeClr val="tx2"/>
                </a:solidFill>
                <a:latin typeface="楷体_GB2312" pitchFamily="49" charset="-122"/>
                <a:ea typeface="楷体_GB2312" pitchFamily="49" charset="-122"/>
              </a:defRPr>
            </a:lvl3pPr>
            <a:lvl4pPr marL="1600200" indent="-228600" eaLnBrk="0" hangingPunct="0">
              <a:defRPr kumimoji="1" sz="2400" b="1">
                <a:solidFill>
                  <a:schemeClr val="tx2"/>
                </a:solidFill>
                <a:latin typeface="楷体_GB2312" pitchFamily="49" charset="-122"/>
                <a:ea typeface="楷体_GB2312" pitchFamily="49" charset="-122"/>
              </a:defRPr>
            </a:lvl4pPr>
            <a:lvl5pPr marL="2057400" indent="-228600" eaLnBrk="0" hangingPunct="0">
              <a:defRPr kumimoji="1" sz="2400" b="1">
                <a:solidFill>
                  <a:schemeClr val="tx2"/>
                </a:solidFill>
                <a:latin typeface="楷体_GB2312" pitchFamily="49" charset="-122"/>
                <a:ea typeface="楷体_GB2312" pitchFamily="49" charset="-122"/>
              </a:defRPr>
            </a:lvl5pPr>
            <a:lvl6pPr marL="25146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6pPr>
            <a:lvl7pPr marL="29718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7pPr>
            <a:lvl8pPr marL="34290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8pPr>
            <a:lvl9pPr marL="3886200" indent="-228600" eaLnBrk="0" fontAlgn="base" hangingPunct="0">
              <a:lnSpc>
                <a:spcPct val="90000"/>
              </a:lnSpc>
              <a:spcBef>
                <a:spcPct val="50000"/>
              </a:spcBef>
              <a:spcAft>
                <a:spcPct val="0"/>
              </a:spcAft>
              <a:buClr>
                <a:schemeClr val="bg1"/>
              </a:buClr>
              <a:buFont typeface="Wingdings" pitchFamily="2" charset="2"/>
              <a:defRPr kumimoji="1" sz="2400" b="1">
                <a:solidFill>
                  <a:schemeClr val="tx2"/>
                </a:solidFill>
                <a:latin typeface="楷体_GB2312" pitchFamily="49" charset="-122"/>
                <a:ea typeface="楷体_GB2312" pitchFamily="49" charset="-122"/>
              </a:defRPr>
            </a:lvl9pPr>
          </a:lstStyle>
          <a:p>
            <a:pPr algn="ctr" eaLnBrk="1" hangingPunct="1"/>
            <a:r>
              <a:rPr lang="zh-CN" altLang="en-US">
                <a:solidFill>
                  <a:srgbClr val="000080"/>
                </a:solidFill>
                <a:latin typeface="黑体" pitchFamily="2" charset="-122"/>
                <a:ea typeface="黑体" pitchFamily="2" charset="-122"/>
              </a:rPr>
              <a:t>软件</a:t>
            </a:r>
          </a:p>
        </p:txBody>
      </p:sp>
      <p:sp>
        <p:nvSpPr>
          <p:cNvPr id="12295" name="AutoShape 16"/>
          <p:cNvSpPr>
            <a:spLocks/>
          </p:cNvSpPr>
          <p:nvPr/>
        </p:nvSpPr>
        <p:spPr bwMode="auto">
          <a:xfrm>
            <a:off x="1419225" y="2084388"/>
            <a:ext cx="314325" cy="2381250"/>
          </a:xfrm>
          <a:prstGeom prst="leftBrace">
            <a:avLst>
              <a:gd name="adj1" fmla="val 63131"/>
              <a:gd name="adj2" fmla="val 50000"/>
            </a:avLst>
          </a:prstGeom>
          <a:noFill/>
          <a:ln w="28575">
            <a:solidFill>
              <a:srgbClr val="00009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a:spcBef>
                <a:spcPct val="20000"/>
              </a:spcBef>
            </a:pPr>
            <a:endParaRPr lang="zh-CN" altLang="en-US" sz="2600">
              <a:latin typeface="黑体" pitchFamily="2" charset="-122"/>
              <a:ea typeface="黑体"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50923"/>
                                        </p:tgtEl>
                                        <p:attrNameLst>
                                          <p:attrName>style.visibility</p:attrName>
                                        </p:attrNameLst>
                                      </p:cBhvr>
                                      <p:to>
                                        <p:strVal val="visible"/>
                                      </p:to>
                                    </p:set>
                                    <p:animEffect transition="in" filter="wipe(up)">
                                      <p:cBhvr>
                                        <p:cTn id="7" dur="500"/>
                                        <p:tgtEl>
                                          <p:spTgt spid="5509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50930"/>
                                        </p:tgtEl>
                                        <p:attrNameLst>
                                          <p:attrName>style.visibility</p:attrName>
                                        </p:attrNameLst>
                                      </p:cBhvr>
                                      <p:to>
                                        <p:strVal val="visible"/>
                                      </p:to>
                                    </p:set>
                                    <p:animEffect transition="in" filter="wipe(up)">
                                      <p:cBhvr>
                                        <p:cTn id="12" dur="500"/>
                                        <p:tgtEl>
                                          <p:spTgt spid="550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23" grpId="0" autoUpdateAnimBg="0"/>
      <p:bldP spid="55093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57200" y="419100"/>
            <a:ext cx="81026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zh-CN" altLang="en-US">
                <a:solidFill>
                  <a:srgbClr val="800000"/>
                </a:solidFill>
                <a:latin typeface="黑体" pitchFamily="2" charset="-122"/>
                <a:ea typeface="黑体" pitchFamily="2" charset="-122"/>
              </a:rPr>
              <a:t>1.1.1 计算机系统的组成 </a:t>
            </a:r>
            <a:endParaRPr lang="zh-CN" altLang="en-US">
              <a:latin typeface="黑体" pitchFamily="2" charset="-122"/>
              <a:ea typeface="黑体" pitchFamily="2" charset="-122"/>
            </a:endParaRPr>
          </a:p>
        </p:txBody>
      </p:sp>
      <p:sp>
        <p:nvSpPr>
          <p:cNvPr id="13315" name="Rectangle 3"/>
          <p:cNvSpPr>
            <a:spLocks noChangeArrowheads="1"/>
          </p:cNvSpPr>
          <p:nvPr/>
        </p:nvSpPr>
        <p:spPr bwMode="auto">
          <a:xfrm>
            <a:off x="838200" y="949325"/>
            <a:ext cx="8305800" cy="592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38088" bIns="0">
            <a:spAutoFit/>
          </a:bodyPr>
          <a:lstStyle/>
          <a:p>
            <a:pPr>
              <a:lnSpc>
                <a:spcPct val="150000"/>
              </a:lnSpc>
              <a:spcBef>
                <a:spcPct val="0"/>
              </a:spcBef>
              <a:buClrTx/>
              <a:buFontTx/>
              <a:buNone/>
            </a:pPr>
            <a:r>
              <a:rPr lang="en-US" altLang="en-US">
                <a:solidFill>
                  <a:srgbClr val="800000"/>
                </a:solidFill>
                <a:latin typeface="黑体" pitchFamily="2" charset="-122"/>
                <a:ea typeface="黑体" pitchFamily="2" charset="-122"/>
              </a:rPr>
              <a:t>4．硬件与软件的关系 </a:t>
            </a:r>
            <a:endParaRPr lang="zh-CN" altLang="en-US">
              <a:solidFill>
                <a:srgbClr val="800000"/>
              </a:solidFill>
              <a:latin typeface="黑体" pitchFamily="2" charset="-122"/>
              <a:ea typeface="黑体" pitchFamily="2" charset="-122"/>
            </a:endParaRPr>
          </a:p>
        </p:txBody>
      </p:sp>
      <p:sp>
        <p:nvSpPr>
          <p:cNvPr id="13316" name="Rectangle 5"/>
          <p:cNvSpPr>
            <a:spLocks noChangeArrowheads="1"/>
          </p:cNvSpPr>
          <p:nvPr/>
        </p:nvSpPr>
        <p:spPr bwMode="auto">
          <a:xfrm>
            <a:off x="587375" y="1528763"/>
            <a:ext cx="7999413"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lnSpc>
                <a:spcPct val="130000"/>
              </a:lnSpc>
              <a:spcBef>
                <a:spcPct val="0"/>
              </a:spcBef>
              <a:buClrTx/>
              <a:buFontTx/>
              <a:buNone/>
            </a:pPr>
            <a:r>
              <a:rPr lang="zh-CN" altLang="en-US" dirty="0">
                <a:solidFill>
                  <a:srgbClr val="000080"/>
                </a:solidFill>
                <a:latin typeface="黑体" pitchFamily="2" charset="-122"/>
                <a:ea typeface="黑体" pitchFamily="2" charset="-122"/>
              </a:rPr>
              <a:t>    </a:t>
            </a:r>
            <a:r>
              <a:rPr lang="zh-CN" altLang="en-US" dirty="0" smtClean="0">
                <a:solidFill>
                  <a:srgbClr val="000080"/>
                </a:solidFill>
                <a:latin typeface="黑体" pitchFamily="2" charset="-122"/>
                <a:ea typeface="黑体" pitchFamily="2" charset="-122"/>
              </a:rPr>
              <a:t>硬件</a:t>
            </a:r>
            <a:r>
              <a:rPr lang="zh-CN" altLang="en-US" dirty="0">
                <a:solidFill>
                  <a:srgbClr val="000080"/>
                </a:solidFill>
                <a:latin typeface="黑体" pitchFamily="2" charset="-122"/>
                <a:ea typeface="黑体" pitchFamily="2" charset="-122"/>
              </a:rPr>
              <a:t>是计算机系统的物质基础，软件是计算机系统的灵魂，二者相辅相成。</a:t>
            </a:r>
          </a:p>
          <a:p>
            <a:pPr algn="just" eaLnBrk="0" hangingPunct="0">
              <a:lnSpc>
                <a:spcPct val="130000"/>
              </a:lnSpc>
              <a:spcBef>
                <a:spcPct val="0"/>
              </a:spcBef>
              <a:buClrTx/>
              <a:buFontTx/>
              <a:buNone/>
            </a:pPr>
            <a:r>
              <a:rPr lang="zh-CN" altLang="en-US" dirty="0">
                <a:solidFill>
                  <a:srgbClr val="000080"/>
                </a:solidFill>
                <a:latin typeface="黑体" pitchFamily="2" charset="-122"/>
                <a:ea typeface="黑体" pitchFamily="2" charset="-122"/>
              </a:rPr>
              <a:t>    硬件和软件在逻辑上是等价的，都是面向算法的。当前计算机的硬件和软件正朝着互相渗透、互相融合的方向发展。 </a:t>
            </a:r>
          </a:p>
        </p:txBody>
      </p:sp>
      <p:sp>
        <p:nvSpPr>
          <p:cNvPr id="13317" name="Rectangle 5"/>
          <p:cNvSpPr>
            <a:spLocks noChangeArrowheads="1"/>
          </p:cNvSpPr>
          <p:nvPr/>
        </p:nvSpPr>
        <p:spPr bwMode="auto">
          <a:xfrm>
            <a:off x="650875" y="4308475"/>
            <a:ext cx="7883525" cy="1532727"/>
          </a:xfrm>
          <a:prstGeom prst="rect">
            <a:avLst/>
          </a:prstGeom>
          <a:noFill/>
          <a:ln w="28575">
            <a:solidFill>
              <a:srgbClr val="00008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p>
            <a:pPr algn="just" eaLnBrk="0" hangingPunct="0">
              <a:lnSpc>
                <a:spcPct val="130000"/>
              </a:lnSpc>
              <a:spcBef>
                <a:spcPct val="0"/>
              </a:spcBef>
              <a:buClrTx/>
              <a:buFontTx/>
              <a:buNone/>
            </a:pPr>
            <a:r>
              <a:rPr lang="zh-CN" altLang="en-US" dirty="0">
                <a:solidFill>
                  <a:schemeClr val="hlink"/>
                </a:solidFill>
                <a:latin typeface="黑体" pitchFamily="2" charset="-122"/>
                <a:ea typeface="黑体" pitchFamily="2" charset="-122"/>
              </a:rPr>
              <a:t>    </a:t>
            </a:r>
            <a:r>
              <a:rPr lang="zh-CN" altLang="en-US" dirty="0">
                <a:solidFill>
                  <a:srgbClr val="FF0000"/>
                </a:solidFill>
                <a:latin typeface="黑体" pitchFamily="2" charset="-122"/>
                <a:ea typeface="黑体" pitchFamily="2" charset="-122"/>
              </a:rPr>
              <a:t>固件（</a:t>
            </a:r>
            <a:r>
              <a:rPr lang="en-US" altLang="zh-CN" dirty="0">
                <a:solidFill>
                  <a:srgbClr val="FF0000"/>
                </a:solidFill>
                <a:latin typeface="黑体" pitchFamily="2" charset="-122"/>
                <a:ea typeface="黑体" pitchFamily="2" charset="-122"/>
              </a:rPr>
              <a:t>Firmware</a:t>
            </a:r>
            <a:r>
              <a:rPr lang="zh-CN" altLang="en-US" dirty="0">
                <a:solidFill>
                  <a:srgbClr val="FF0000"/>
                </a:solidFill>
                <a:latin typeface="黑体" pitchFamily="2" charset="-122"/>
                <a:ea typeface="黑体" pitchFamily="2" charset="-122"/>
              </a:rPr>
              <a:t>）：</a:t>
            </a:r>
            <a:r>
              <a:rPr lang="zh-CN" altLang="en-US" dirty="0">
                <a:solidFill>
                  <a:srgbClr val="000080"/>
                </a:solidFill>
                <a:latin typeface="黑体" pitchFamily="2" charset="-122"/>
                <a:ea typeface="黑体" pitchFamily="2" charset="-122"/>
              </a:rPr>
              <a:t>存储在能永久保存信息的器件（如</a:t>
            </a:r>
            <a:r>
              <a:rPr lang="en-US" altLang="zh-CN" dirty="0">
                <a:solidFill>
                  <a:srgbClr val="000080"/>
                </a:solidFill>
                <a:latin typeface="黑体" pitchFamily="2" charset="-122"/>
                <a:ea typeface="黑体" pitchFamily="2" charset="-122"/>
              </a:rPr>
              <a:t>ROM</a:t>
            </a:r>
            <a:r>
              <a:rPr lang="zh-CN" altLang="en-US" dirty="0">
                <a:solidFill>
                  <a:srgbClr val="000080"/>
                </a:solidFill>
                <a:latin typeface="黑体" pitchFamily="2" charset="-122"/>
                <a:ea typeface="黑体" pitchFamily="2" charset="-122"/>
              </a:rPr>
              <a:t>）中的程序，是具有软件功能的硬件。其性能介于软硬件之间，其执行速度快于软件，灵活性优于硬件。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带页脚母版">
  <a:themeElements>
    <a:clrScheme name="带页脚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带页脚母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带页脚母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带页脚母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带页脚母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带页脚母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带页脚母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带页脚母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带页脚母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带页脚母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带页脚母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带页脚母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带页脚母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带页脚母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演示稿正文">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609600" marR="0" indent="-609600" algn="ctr" defTabSz="914400" rtl="0" eaLnBrk="1" fontAlgn="base" latinLnBrk="0" hangingPunct="1">
          <a:lnSpc>
            <a:spcPct val="90000"/>
          </a:lnSpc>
          <a:spcBef>
            <a:spcPct val="20000"/>
          </a:spcBef>
          <a:spcAft>
            <a:spcPct val="0"/>
          </a:spcAft>
          <a:buClr>
            <a:schemeClr val="bg1"/>
          </a:buClr>
          <a:buSzTx/>
          <a:buFont typeface="Wingdings" pitchFamily="2" charset="2"/>
          <a:buNone/>
          <a:tabLst/>
          <a:defRPr kumimoji="1" lang="en-US" sz="2600" b="1" i="0" u="none" strike="noStrike" cap="none" normalizeH="0" baseline="0" smtClean="0">
            <a:ln>
              <a:noFill/>
            </a:ln>
            <a:solidFill>
              <a:schemeClr val="tx2"/>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609600" marR="0" indent="-609600" algn="ctr" defTabSz="914400" rtl="0" eaLnBrk="1" fontAlgn="base" latinLnBrk="0" hangingPunct="1">
          <a:lnSpc>
            <a:spcPct val="90000"/>
          </a:lnSpc>
          <a:spcBef>
            <a:spcPct val="20000"/>
          </a:spcBef>
          <a:spcAft>
            <a:spcPct val="0"/>
          </a:spcAft>
          <a:buClr>
            <a:schemeClr val="bg1"/>
          </a:buClr>
          <a:buSzTx/>
          <a:buFont typeface="Wingdings" pitchFamily="2" charset="2"/>
          <a:buNone/>
          <a:tabLst/>
          <a:defRPr kumimoji="1" lang="en-US" sz="2600" b="1" i="0" u="none" strike="noStrike" cap="none" normalizeH="0" baseline="0" smtClean="0">
            <a:ln>
              <a:noFill/>
            </a:ln>
            <a:solidFill>
              <a:schemeClr val="tx2"/>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Designs\Artsy.pot</Template>
  <TotalTime>6075</TotalTime>
  <Words>2916</Words>
  <Application>Microsoft Office PowerPoint</Application>
  <PresentationFormat>全屏显示(4:3)</PresentationFormat>
  <Paragraphs>495</Paragraphs>
  <Slides>47</Slides>
  <Notes>0</Notes>
  <HiddenSlides>0</HiddenSlides>
  <MMClips>0</MMClips>
  <ScaleCrop>false</ScaleCrop>
  <HeadingPairs>
    <vt:vector size="6" baseType="variant">
      <vt:variant>
        <vt:lpstr>主题</vt:lpstr>
      </vt:variant>
      <vt:variant>
        <vt:i4>2</vt:i4>
      </vt:variant>
      <vt:variant>
        <vt:lpstr>嵌入 OLE 服务器</vt:lpstr>
      </vt:variant>
      <vt:variant>
        <vt:i4>6</vt:i4>
      </vt:variant>
      <vt:variant>
        <vt:lpstr>幻灯片标题</vt:lpstr>
      </vt:variant>
      <vt:variant>
        <vt:i4>47</vt:i4>
      </vt:variant>
    </vt:vector>
  </HeadingPairs>
  <TitlesOfParts>
    <vt:vector size="55" baseType="lpstr">
      <vt:lpstr>带页脚母版</vt:lpstr>
      <vt:lpstr>演示稿正文</vt:lpstr>
      <vt:lpstr>包</vt:lpstr>
      <vt:lpstr>Clip</vt:lpstr>
      <vt:lpstr>Image</vt:lpstr>
      <vt:lpstr>VISIO</vt:lpstr>
      <vt:lpstr>BMP 图象</vt:lpstr>
      <vt:lpstr>Document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SWJTU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概论</dc:title>
  <dc:creator>Y.Q.Ma</dc:creator>
  <cp:lastModifiedBy>Y.Q.Ma</cp:lastModifiedBy>
  <cp:revision>1126</cp:revision>
  <cp:lastPrinted>2016-09-01T00:12:52Z</cp:lastPrinted>
  <dcterms:created xsi:type="dcterms:W3CDTF">2000-10-10T05:39:14Z</dcterms:created>
  <dcterms:modified xsi:type="dcterms:W3CDTF">2016-10-21T13:29:34Z</dcterms:modified>
</cp:coreProperties>
</file>