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7" r:id="rId1"/>
  </p:sldMasterIdLst>
  <p:notesMasterIdLst>
    <p:notesMasterId r:id="rId86"/>
  </p:notesMasterIdLst>
  <p:handoutMasterIdLst>
    <p:handoutMasterId r:id="rId87"/>
  </p:handoutMasterIdLst>
  <p:sldIdLst>
    <p:sldId id="388" r:id="rId2"/>
    <p:sldId id="299" r:id="rId3"/>
    <p:sldId id="258" r:id="rId4"/>
    <p:sldId id="384" r:id="rId5"/>
    <p:sldId id="371" r:id="rId6"/>
    <p:sldId id="300" r:id="rId7"/>
    <p:sldId id="305" r:id="rId8"/>
    <p:sldId id="306" r:id="rId9"/>
    <p:sldId id="307" r:id="rId10"/>
    <p:sldId id="308" r:id="rId11"/>
    <p:sldId id="309" r:id="rId12"/>
    <p:sldId id="372" r:id="rId13"/>
    <p:sldId id="391" r:id="rId14"/>
    <p:sldId id="311" r:id="rId15"/>
    <p:sldId id="315" r:id="rId16"/>
    <p:sldId id="312" r:id="rId17"/>
    <p:sldId id="385" r:id="rId18"/>
    <p:sldId id="403" r:id="rId19"/>
    <p:sldId id="404" r:id="rId20"/>
    <p:sldId id="303" r:id="rId21"/>
    <p:sldId id="301" r:id="rId22"/>
    <p:sldId id="302" r:id="rId23"/>
    <p:sldId id="316" r:id="rId24"/>
    <p:sldId id="317" r:id="rId25"/>
    <p:sldId id="318" r:id="rId26"/>
    <p:sldId id="399" r:id="rId27"/>
    <p:sldId id="323" r:id="rId28"/>
    <p:sldId id="398" r:id="rId29"/>
    <p:sldId id="321" r:id="rId30"/>
    <p:sldId id="325" r:id="rId31"/>
    <p:sldId id="326" r:id="rId32"/>
    <p:sldId id="327" r:id="rId33"/>
    <p:sldId id="375" r:id="rId34"/>
    <p:sldId id="329" r:id="rId35"/>
    <p:sldId id="330" r:id="rId36"/>
    <p:sldId id="331" r:id="rId37"/>
    <p:sldId id="386" r:id="rId38"/>
    <p:sldId id="332" r:id="rId39"/>
    <p:sldId id="392" r:id="rId40"/>
    <p:sldId id="407" r:id="rId41"/>
    <p:sldId id="410" r:id="rId42"/>
    <p:sldId id="411" r:id="rId43"/>
    <p:sldId id="412" r:id="rId44"/>
    <p:sldId id="413" r:id="rId45"/>
    <p:sldId id="336" r:id="rId46"/>
    <p:sldId id="401" r:id="rId47"/>
    <p:sldId id="337" r:id="rId48"/>
    <p:sldId id="420" r:id="rId49"/>
    <p:sldId id="338" r:id="rId50"/>
    <p:sldId id="339" r:id="rId51"/>
    <p:sldId id="393" r:id="rId52"/>
    <p:sldId id="415" r:id="rId53"/>
    <p:sldId id="416" r:id="rId54"/>
    <p:sldId id="417" r:id="rId55"/>
    <p:sldId id="418" r:id="rId56"/>
    <p:sldId id="340" r:id="rId57"/>
    <p:sldId id="341" r:id="rId58"/>
    <p:sldId id="334" r:id="rId59"/>
    <p:sldId id="356" r:id="rId60"/>
    <p:sldId id="358" r:id="rId61"/>
    <p:sldId id="359" r:id="rId62"/>
    <p:sldId id="387" r:id="rId63"/>
    <p:sldId id="370" r:id="rId64"/>
    <p:sldId id="343" r:id="rId65"/>
    <p:sldId id="344" r:id="rId66"/>
    <p:sldId id="345" r:id="rId67"/>
    <p:sldId id="360" r:id="rId68"/>
    <p:sldId id="361" r:id="rId69"/>
    <p:sldId id="362" r:id="rId70"/>
    <p:sldId id="363" r:id="rId71"/>
    <p:sldId id="364" r:id="rId72"/>
    <p:sldId id="348" r:id="rId73"/>
    <p:sldId id="349" r:id="rId74"/>
    <p:sldId id="365" r:id="rId75"/>
    <p:sldId id="350" r:id="rId76"/>
    <p:sldId id="378" r:id="rId77"/>
    <p:sldId id="380" r:id="rId78"/>
    <p:sldId id="381" r:id="rId79"/>
    <p:sldId id="382" r:id="rId80"/>
    <p:sldId id="351" r:id="rId81"/>
    <p:sldId id="419" r:id="rId82"/>
    <p:sldId id="352" r:id="rId83"/>
    <p:sldId id="396" r:id="rId84"/>
    <p:sldId id="397" r:id="rId85"/>
  </p:sldIdLst>
  <p:sldSz cx="9144000" cy="6858000" type="screen4x3"/>
  <p:notesSz cx="7099300" cy="10234613"/>
  <p:defaultTextStyle>
    <a:defPPr>
      <a:defRPr lang="en-US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Font typeface="Wingdings" pitchFamily="2" charset="2"/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Font typeface="Wingdings" pitchFamily="2" charset="2"/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Font typeface="Wingdings" pitchFamily="2" charset="2"/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Font typeface="Wingdings" pitchFamily="2" charset="2"/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Font typeface="Wingdings" pitchFamily="2" charset="2"/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600" b="1" kern="1200">
        <a:solidFill>
          <a:schemeClr val="tx2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00FF"/>
    <a:srgbClr val="000099"/>
    <a:srgbClr val="CC3300"/>
    <a:srgbClr val="CCECFF"/>
    <a:srgbClr val="808000"/>
    <a:srgbClr val="E1E1E1"/>
    <a:srgbClr val="FFFF00"/>
    <a:srgbClr val="00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5" autoAdjust="0"/>
    <p:restoredTop sz="94617" autoAdjust="0"/>
  </p:normalViewPr>
  <p:slideViewPr>
    <p:cSldViewPr snapToGrid="0">
      <p:cViewPr varScale="1">
        <p:scale>
          <a:sx n="84" d="100"/>
          <a:sy n="84" d="100"/>
        </p:scale>
        <p:origin x="-120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84"/>
    </p:cViewPr>
  </p:sorterViewPr>
  <p:notesViewPr>
    <p:cSldViewPr snapToGrid="0">
      <p:cViewPr varScale="1">
        <p:scale>
          <a:sx n="71" d="100"/>
          <a:sy n="71" d="100"/>
        </p:scale>
        <p:origin x="-133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5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4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74243D7-EE01-4A5F-BABC-80108D7115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321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3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77B2DF4-F6F6-4225-95BE-851F28582C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103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 userDrawn="1"/>
        </p:nvGrpSpPr>
        <p:grpSpPr bwMode="auto">
          <a:xfrm>
            <a:off x="457200" y="838200"/>
            <a:ext cx="7781925" cy="1052513"/>
            <a:chOff x="288" y="528"/>
            <a:chExt cx="4902" cy="663"/>
          </a:xfrm>
        </p:grpSpPr>
        <p:sp>
          <p:nvSpPr>
            <p:cNvPr id="4" name="Rectangle 4"/>
            <p:cNvSpPr>
              <a:spLocks noChangeArrowheads="1"/>
            </p:cNvSpPr>
            <p:nvPr userDrawn="1"/>
          </p:nvSpPr>
          <p:spPr bwMode="auto">
            <a:xfrm>
              <a:off x="457" y="596"/>
              <a:ext cx="25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681" y="596"/>
              <a:ext cx="191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530" y="862"/>
              <a:ext cx="24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 userDrawn="1"/>
          </p:nvSpPr>
          <p:spPr bwMode="auto">
            <a:xfrm>
              <a:off x="746" y="862"/>
              <a:ext cx="215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9"/>
            <p:cNvSpPr>
              <a:spLocks noChangeArrowheads="1"/>
            </p:cNvSpPr>
            <p:nvPr userDrawn="1"/>
          </p:nvSpPr>
          <p:spPr bwMode="auto">
            <a:xfrm>
              <a:off x="288" y="816"/>
              <a:ext cx="327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659" y="528"/>
              <a:ext cx="18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1"/>
            <p:cNvSpPr>
              <a:spLocks noChangeArrowheads="1"/>
            </p:cNvSpPr>
            <p:nvPr userDrawn="1"/>
          </p:nvSpPr>
          <p:spPr bwMode="auto">
            <a:xfrm flipV="1">
              <a:off x="384" y="1056"/>
              <a:ext cx="4806" cy="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B8B8E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400" b="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400" b="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tIns="4572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C3ABF7D-15C9-432A-A4DF-42E30AE1AF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242450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ChangeArrowheads="1"/>
          </p:cNvSpPr>
          <p:nvPr userDrawn="1"/>
        </p:nvSpPr>
        <p:spPr bwMode="auto">
          <a:xfrm flipH="1">
            <a:off x="0" y="6513513"/>
            <a:ext cx="9144000" cy="344487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EED0E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60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kumimoji="0" lang="zh-CN" altLang="en-US" sz="16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西南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交通大学信息科学与技术学院 </a:t>
            </a:r>
            <a:r>
              <a:rPr kumimoji="0" lang="zh-CN" altLang="en-US" sz="18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“</a:t>
            </a:r>
            <a:r>
              <a:rPr kumimoji="0" lang="zh-CN" altLang="en-US" sz="160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计算机组成原理</a:t>
            </a:r>
            <a:r>
              <a:rPr kumimoji="0" lang="en-US" altLang="zh-CN" sz="18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”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教案</a:t>
            </a:r>
          </a:p>
        </p:txBody>
      </p:sp>
      <p:sp>
        <p:nvSpPr>
          <p:cNvPr id="3" name="Text Box 3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339725"/>
          </a:xfrm>
          <a:prstGeom prst="rect">
            <a:avLst/>
          </a:prstGeom>
          <a:gradFill rotWithShape="0">
            <a:gsLst>
              <a:gs pos="0">
                <a:srgbClr val="F8F0F7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800" i="1" dirty="0" smtClean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                                                 第2章  数据的机器层表示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7924800" y="6502400"/>
            <a:ext cx="9906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b"/>
          <a:lstStyle>
            <a:lvl1pPr>
              <a:defRPr/>
            </a:lvl1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6E18FAC9-112F-4F97-BD56-9ADF18D9DD67}" type="slidenum">
              <a:rPr kumimoji="0" lang="zh-CN" altLang="en-US" sz="140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kumimoji="0" lang="en-US" altLang="zh-CN" sz="1400" dirty="0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" name="Picture 12" descr="gm_clip_image0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516688"/>
            <a:ext cx="3127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851599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 userDrawn="1"/>
        </p:nvSpPr>
        <p:spPr bwMode="auto">
          <a:xfrm flipH="1">
            <a:off x="0" y="6513513"/>
            <a:ext cx="9144000" cy="344487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EED0E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60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kumimoji="0" lang="zh-CN" altLang="en-US" sz="16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西南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交通大学信息科学与技术学院 </a:t>
            </a:r>
            <a:r>
              <a:rPr kumimoji="0" lang="zh-CN" altLang="en-US" sz="18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“</a:t>
            </a:r>
            <a:r>
              <a:rPr kumimoji="0" lang="zh-CN" altLang="en-US" sz="160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计算机组成原理</a:t>
            </a:r>
            <a:r>
              <a:rPr kumimoji="0" lang="en-US" altLang="zh-CN" sz="18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”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教案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502400"/>
            <a:ext cx="9906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400" b="1">
                <a:solidFill>
                  <a:schemeClr val="folHlink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fld id="{350B1BA8-DE29-4959-BD7F-8FBB1882F6F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8" name="Text Box 39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339725"/>
          </a:xfrm>
          <a:prstGeom prst="rect">
            <a:avLst/>
          </a:prstGeom>
          <a:gradFill rotWithShape="0">
            <a:gsLst>
              <a:gs pos="0">
                <a:srgbClr val="F8F0F7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800" i="1" dirty="0" smtClean="0">
                <a:solidFill>
                  <a:srgbClr val="990000"/>
                </a:solidFill>
                <a:latin typeface="仿宋_GB2312" pitchFamily="49" charset="-122"/>
                <a:ea typeface="仿宋_GB2312" pitchFamily="49" charset="-122"/>
              </a:rPr>
              <a:t>                                                   </a:t>
            </a:r>
            <a:r>
              <a:rPr kumimoji="0" lang="zh-CN" altLang="en-US" sz="1800" i="1" dirty="0" smtClean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第2章  数据的机器层表示</a:t>
            </a:r>
          </a:p>
        </p:txBody>
      </p:sp>
      <p:pic>
        <p:nvPicPr>
          <p:cNvPr id="1029" name="Picture 34" descr="gm_clip_image00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516688"/>
            <a:ext cx="3127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</p:sldLayoutIdLst>
  <p:transition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990099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Word_97_-_2003___3.doc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Word_97_-_2003___5.doc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Microsoft_Word_97_-_2003___10.doc"/><Relationship Id="rId7" Type="http://schemas.openxmlformats.org/officeDocument/2006/relationships/oleObject" Target="../embeddings/Microsoft_Word_97_-_2003___1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emf"/><Relationship Id="rId5" Type="http://schemas.openxmlformats.org/officeDocument/2006/relationships/oleObject" Target="../embeddings/Microsoft_Word_97_-_2003___11.doc"/><Relationship Id="rId10" Type="http://schemas.openxmlformats.org/officeDocument/2006/relationships/image" Target="../media/image5.png"/><Relationship Id="rId4" Type="http://schemas.openxmlformats.org/officeDocument/2006/relationships/image" Target="../media/image16.emf"/><Relationship Id="rId9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Microsoft_Word_97_-_2003___13.doc"/><Relationship Id="rId7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2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.emf"/><Relationship Id="rId5" Type="http://schemas.openxmlformats.org/officeDocument/2006/relationships/oleObject" Target="../embeddings/Microsoft_Word_97_-_2003___18.doc"/><Relationship Id="rId4" Type="http://schemas.openxmlformats.org/officeDocument/2006/relationships/image" Target="../media/image24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emf"/><Relationship Id="rId5" Type="http://schemas.openxmlformats.org/officeDocument/2006/relationships/oleObject" Target="../embeddings/Microsoft_Word_97_-_2003___20.doc"/><Relationship Id="rId4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Microsoft_Word_97_-_2003___22.doc"/><Relationship Id="rId5" Type="http://schemas.openxmlformats.org/officeDocument/2006/relationships/image" Target="../media/image27.emf"/><Relationship Id="rId4" Type="http://schemas.openxmlformats.org/officeDocument/2006/relationships/oleObject" Target="../embeddings/Microsoft_Word_97_-_2003___21.doc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8.jpeg"/><Relationship Id="rId4" Type="http://schemas.openxmlformats.org/officeDocument/2006/relationships/image" Target="../media/image29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0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2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Microsoft_Word_97_-_2003___26.doc"/><Relationship Id="rId7" Type="http://schemas.openxmlformats.org/officeDocument/2006/relationships/oleObject" Target="../embeddings/Microsoft_Word_97_-_2003___2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3.emf"/><Relationship Id="rId9" Type="http://schemas.openxmlformats.org/officeDocument/2006/relationships/image" Target="../media/image28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6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8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2.emf"/><Relationship Id="rId5" Type="http://schemas.openxmlformats.org/officeDocument/2006/relationships/oleObject" Target="../embeddings/Microsoft_Word_97_-_2003___31.doc"/><Relationship Id="rId4" Type="http://schemas.openxmlformats.org/officeDocument/2006/relationships/image" Target="../media/image41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1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1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3.e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4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6.emf"/><Relationship Id="rId5" Type="http://schemas.openxmlformats.org/officeDocument/2006/relationships/oleObject" Target="../embeddings/Microsoft_Word_97_-_2003___33.doc"/><Relationship Id="rId4" Type="http://schemas.openxmlformats.org/officeDocument/2006/relationships/image" Target="../media/image45.w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4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gm_clip_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029200"/>
            <a:ext cx="982663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2438400" y="911225"/>
            <a:ext cx="4203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36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2" charset="-122"/>
              </a:rPr>
              <a:t>计算机组成原理</a:t>
            </a:r>
            <a:endParaRPr lang="en-US" altLang="zh-CN" sz="2400" b="0" dirty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2895600" y="2441575"/>
            <a:ext cx="33988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dist" defTabSz="762000" eaLnBrk="0" hangingPunct="0">
              <a:lnSpc>
                <a:spcPct val="125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西 南 交 通 大 学</a:t>
            </a:r>
          </a:p>
          <a:p>
            <a:pPr algn="dist" defTabSz="762000" eaLnBrk="0" hangingPunct="0">
              <a:lnSpc>
                <a:spcPct val="125000"/>
              </a:lnSpc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信息科学与技术学院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2943225" y="4603750"/>
            <a:ext cx="33988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defTabSz="762000" eaLnBrk="0" hangingPunct="0">
              <a:lnSpc>
                <a:spcPct val="125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20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修订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444500" y="612775"/>
            <a:ext cx="341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2.0.2 进制转换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190500" y="1082675"/>
            <a:ext cx="89535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695325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1．任意进制数转换为十进制数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695325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规则：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按权展开后相加。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695325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	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进制数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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n-1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n-2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……a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0.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……a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 m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)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的十进制值为：</a:t>
            </a:r>
            <a:endParaRPr lang="zh-CN" altLang="en-US" sz="2400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indent="695325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N =  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( 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n-1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sz="24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n-1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n-2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sz="24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n-2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+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+ 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0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sz="24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0</a:t>
            </a:r>
            <a:endParaRPr lang="en-US" altLang="zh-CN" sz="2400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indent="695325"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             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sz="24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a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sz="24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+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+ </a:t>
            </a:r>
            <a:r>
              <a:rPr lang="en-US" altLang="zh-CN" sz="2400" dirty="0" err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30000" dirty="0" err="1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-m</a:t>
            </a:r>
            <a:r>
              <a:rPr lang="en-US" altLang="zh-CN" sz="2400" dirty="0" err="1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400" dirty="0" err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 sz="2400" baseline="30000" dirty="0" err="1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-m</a:t>
            </a:r>
            <a:r>
              <a:rPr lang="en-US" altLang="zh-CN" sz="24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)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0500" y="4073787"/>
            <a:ext cx="89535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695325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例：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(154)</a:t>
            </a:r>
            <a:r>
              <a:rPr lang="en-US" altLang="zh-CN" sz="2400" baseline="-25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8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 = 1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8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2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+ 58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1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+ 48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0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= (108)</a:t>
            </a:r>
            <a:r>
              <a:rPr lang="en-US" altLang="zh-CN" sz="2400" baseline="-25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10</a:t>
            </a:r>
          </a:p>
          <a:p>
            <a:pPr indent="695325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       (2B)</a:t>
            </a:r>
            <a:r>
              <a:rPr lang="en-US" altLang="zh-CN" sz="2400" baseline="-25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16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 = 2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16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1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+ 1116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0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= (43)</a:t>
            </a:r>
            <a:r>
              <a:rPr lang="en-US" altLang="zh-CN" sz="2400" baseline="-25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10</a:t>
            </a:r>
          </a:p>
          <a:p>
            <a:pPr indent="695325" algn="just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zh-CN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       (101101)</a:t>
            </a:r>
            <a:r>
              <a:rPr lang="en-US" altLang="zh-CN" sz="2400" baseline="-250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2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  <a:sym typeface="Symbol" pitchFamily="18" charset="2"/>
              </a:rPr>
              <a:t> =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2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5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+ 2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3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+ 2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2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+ 2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0 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= (45)</a:t>
            </a:r>
            <a:r>
              <a:rPr lang="en-US" altLang="zh-CN" sz="2400" baseline="-25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10</a:t>
            </a:r>
            <a:endParaRPr lang="en-US" altLang="zh-CN" sz="2400" baseline="-25000" dirty="0" smtClean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indent="695325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baseline="-25000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ChangeArrowheads="1"/>
          </p:cNvSpPr>
          <p:nvPr/>
        </p:nvSpPr>
        <p:spPr bwMode="auto">
          <a:xfrm>
            <a:off x="347663" y="511175"/>
            <a:ext cx="78486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2．十进制→二进制转换</a:t>
            </a:r>
            <a:endParaRPr lang="zh-CN" altLang="en-US" sz="2400" dirty="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1）整数部分转换──除2取余法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例：十进制数11转换为二进制数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2 11		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余数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400" baseline="-30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=1</a:t>
            </a: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 2  5	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余数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400" baseline="-30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=1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  2  2	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余数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400" baseline="-30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=0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     1	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余数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400" baseline="-30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=1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 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∴ (11)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(K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(1011)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2689225" y="2274888"/>
            <a:ext cx="854075" cy="1296987"/>
            <a:chOff x="2721" y="4124"/>
            <a:chExt cx="631" cy="782"/>
          </a:xfrm>
        </p:grpSpPr>
        <p:sp>
          <p:nvSpPr>
            <p:cNvPr id="14340" name="Freeform 6"/>
            <p:cNvSpPr>
              <a:spLocks/>
            </p:cNvSpPr>
            <p:nvPr/>
          </p:nvSpPr>
          <p:spPr bwMode="auto">
            <a:xfrm>
              <a:off x="2721" y="4124"/>
              <a:ext cx="391" cy="253"/>
            </a:xfrm>
            <a:custGeom>
              <a:avLst/>
              <a:gdLst>
                <a:gd name="T0" fmla="*/ 0 w 391"/>
                <a:gd name="T1" fmla="*/ 0 h 207"/>
                <a:gd name="T2" fmla="*/ 0 w 391"/>
                <a:gd name="T3" fmla="*/ 3444 h 207"/>
                <a:gd name="T4" fmla="*/ 391 w 391"/>
                <a:gd name="T5" fmla="*/ 3444 h 207"/>
                <a:gd name="T6" fmla="*/ 0 60000 65536"/>
                <a:gd name="T7" fmla="*/ 0 60000 65536"/>
                <a:gd name="T8" fmla="*/ 0 60000 65536"/>
                <a:gd name="T9" fmla="*/ 0 w 391"/>
                <a:gd name="T10" fmla="*/ 0 h 207"/>
                <a:gd name="T11" fmla="*/ 391 w 391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" h="207">
                  <a:moveTo>
                    <a:pt x="0" y="0"/>
                  </a:moveTo>
                  <a:lnTo>
                    <a:pt x="0" y="207"/>
                  </a:lnTo>
                  <a:lnTo>
                    <a:pt x="391" y="207"/>
                  </a:lnTo>
                </a:path>
              </a:pathLst>
            </a:custGeom>
            <a:noFill/>
            <a:ln w="28575" cmpd="sng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341" name="Freeform 5"/>
            <p:cNvSpPr>
              <a:spLocks/>
            </p:cNvSpPr>
            <p:nvPr/>
          </p:nvSpPr>
          <p:spPr bwMode="auto">
            <a:xfrm>
              <a:off x="2813" y="4377"/>
              <a:ext cx="391" cy="253"/>
            </a:xfrm>
            <a:custGeom>
              <a:avLst/>
              <a:gdLst>
                <a:gd name="T0" fmla="*/ 0 w 391"/>
                <a:gd name="T1" fmla="*/ 0 h 207"/>
                <a:gd name="T2" fmla="*/ 0 w 391"/>
                <a:gd name="T3" fmla="*/ 3444 h 207"/>
                <a:gd name="T4" fmla="*/ 391 w 391"/>
                <a:gd name="T5" fmla="*/ 3444 h 207"/>
                <a:gd name="T6" fmla="*/ 0 60000 65536"/>
                <a:gd name="T7" fmla="*/ 0 60000 65536"/>
                <a:gd name="T8" fmla="*/ 0 60000 65536"/>
                <a:gd name="T9" fmla="*/ 0 w 391"/>
                <a:gd name="T10" fmla="*/ 0 h 207"/>
                <a:gd name="T11" fmla="*/ 391 w 391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" h="207">
                  <a:moveTo>
                    <a:pt x="0" y="0"/>
                  </a:moveTo>
                  <a:lnTo>
                    <a:pt x="0" y="207"/>
                  </a:lnTo>
                  <a:lnTo>
                    <a:pt x="391" y="207"/>
                  </a:lnTo>
                </a:path>
              </a:pathLst>
            </a:custGeom>
            <a:noFill/>
            <a:ln w="28575" cmpd="sng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4342" name="Freeform 4"/>
            <p:cNvSpPr>
              <a:spLocks/>
            </p:cNvSpPr>
            <p:nvPr/>
          </p:nvSpPr>
          <p:spPr bwMode="auto">
            <a:xfrm>
              <a:off x="2961" y="4653"/>
              <a:ext cx="391" cy="253"/>
            </a:xfrm>
            <a:custGeom>
              <a:avLst/>
              <a:gdLst>
                <a:gd name="T0" fmla="*/ 0 w 391"/>
                <a:gd name="T1" fmla="*/ 0 h 207"/>
                <a:gd name="T2" fmla="*/ 0 w 391"/>
                <a:gd name="T3" fmla="*/ 3444 h 207"/>
                <a:gd name="T4" fmla="*/ 391 w 391"/>
                <a:gd name="T5" fmla="*/ 3444 h 207"/>
                <a:gd name="T6" fmla="*/ 0 60000 65536"/>
                <a:gd name="T7" fmla="*/ 0 60000 65536"/>
                <a:gd name="T8" fmla="*/ 0 60000 65536"/>
                <a:gd name="T9" fmla="*/ 0 w 391"/>
                <a:gd name="T10" fmla="*/ 0 h 207"/>
                <a:gd name="T11" fmla="*/ 391 w 391"/>
                <a:gd name="T12" fmla="*/ 207 h 2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1" h="207">
                  <a:moveTo>
                    <a:pt x="0" y="0"/>
                  </a:moveTo>
                  <a:lnTo>
                    <a:pt x="0" y="207"/>
                  </a:lnTo>
                  <a:lnTo>
                    <a:pt x="391" y="207"/>
                  </a:lnTo>
                </a:path>
              </a:pathLst>
            </a:custGeom>
            <a:noFill/>
            <a:ln w="28575" cmpd="sng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64191" y="492450"/>
            <a:ext cx="3589444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609600" indent="-60960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2．十进制→二进制转换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372874"/>
              </p:ext>
            </p:extLst>
          </p:nvPr>
        </p:nvGraphicFramePr>
        <p:xfrm>
          <a:off x="528500" y="1152525"/>
          <a:ext cx="8267700" cy="533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Document" r:id="rId3" imgW="7960178" imgH="5141592" progId="Word.Document.8">
                  <p:embed/>
                </p:oleObj>
              </mc:Choice>
              <mc:Fallback>
                <p:oleObj name="Document" r:id="rId3" imgW="7960178" imgH="51415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500" y="1152525"/>
                        <a:ext cx="8267700" cy="533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332373"/>
              </p:ext>
            </p:extLst>
          </p:nvPr>
        </p:nvGraphicFramePr>
        <p:xfrm>
          <a:off x="412750" y="601663"/>
          <a:ext cx="8567738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Document" r:id="rId3" imgW="8149552" imgH="4332280" progId="Word.Document.8">
                  <p:embed/>
                </p:oleObj>
              </mc:Choice>
              <mc:Fallback>
                <p:oleObj name="Document" r:id="rId3" imgW="8149552" imgH="43322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601663"/>
                        <a:ext cx="8567738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81038" y="803275"/>
          <a:ext cx="533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803275"/>
                        <a:ext cx="533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885230"/>
              </p:ext>
            </p:extLst>
          </p:nvPr>
        </p:nvGraphicFramePr>
        <p:xfrm>
          <a:off x="431800" y="1858963"/>
          <a:ext cx="6411913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Document" r:id="rId5" imgW="6487671" imgH="1815463" progId="Word.Document.8">
                  <p:embed/>
                </p:oleObj>
              </mc:Choice>
              <mc:Fallback>
                <p:oleObj name="Document" r:id="rId5" imgW="6487671" imgH="181546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858963"/>
                        <a:ext cx="6411913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58723"/>
              </p:ext>
            </p:extLst>
          </p:nvPr>
        </p:nvGraphicFramePr>
        <p:xfrm>
          <a:off x="425450" y="776288"/>
          <a:ext cx="54610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Document" r:id="rId7" imgW="5477438" imgH="1089278" progId="Word.Document.8">
                  <p:embed/>
                </p:oleObj>
              </mc:Choice>
              <mc:Fallback>
                <p:oleObj name="Document" r:id="rId7" imgW="5477438" imgH="10892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776288"/>
                        <a:ext cx="54610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681038" y="803275"/>
          <a:ext cx="533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803275"/>
                        <a:ext cx="533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58723"/>
              </p:ext>
            </p:extLst>
          </p:nvPr>
        </p:nvGraphicFramePr>
        <p:xfrm>
          <a:off x="425450" y="776288"/>
          <a:ext cx="54610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Document" r:id="rId5" imgW="5477438" imgH="1089278" progId="Word.Document.8">
                  <p:embed/>
                </p:oleObj>
              </mc:Choice>
              <mc:Fallback>
                <p:oleObj name="Document" r:id="rId5" imgW="5477438" imgH="1089278" progId="Word.Document.8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776288"/>
                        <a:ext cx="54610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942136"/>
              </p:ext>
            </p:extLst>
          </p:nvPr>
        </p:nvGraphicFramePr>
        <p:xfrm>
          <a:off x="447675" y="1860233"/>
          <a:ext cx="719296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Document" r:id="rId7" imgW="7294850" imgH="3559314" progId="Word.Document.8">
                  <p:embed/>
                </p:oleObj>
              </mc:Choice>
              <mc:Fallback>
                <p:oleObj name="Document" r:id="rId7" imgW="7294850" imgH="355931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1860233"/>
                        <a:ext cx="7192963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3"/>
              <p:cNvSpPr>
                <a:spLocks noChangeArrowheads="1"/>
              </p:cNvSpPr>
              <p:nvPr/>
            </p:nvSpPr>
            <p:spPr bwMode="auto">
              <a:xfrm>
                <a:off x="533400" y="603250"/>
                <a:ext cx="7747000" cy="5824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dirty="0" smtClean="0">
                    <a:solidFill>
                      <a:srgbClr val="800000"/>
                    </a:solidFill>
                    <a:latin typeface="黑体" pitchFamily="2" charset="-122"/>
                    <a:ea typeface="黑体" pitchFamily="2" charset="-122"/>
                  </a:rPr>
                  <a:t>课堂练习：</a:t>
                </a:r>
                <a:endParaRPr lang="zh-CN" altLang="en-US" sz="2400" dirty="0">
                  <a:latin typeface="黑体" pitchFamily="2" charset="-122"/>
                  <a:ea typeface="黑体" pitchFamily="2" charset="-122"/>
                  <a:cs typeface="Courier New" pitchFamily="49" charset="0"/>
                </a:endParaRPr>
              </a:p>
              <a:p>
                <a:pPr indent="266700" algn="just" eaLnBrk="0" hangingPunct="0">
                  <a:lnSpc>
                    <a:spcPct val="15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dirty="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  1. 十进制转二进制</a:t>
                </a:r>
                <a:endParaRPr lang="zh-CN" altLang="en-US" sz="2400" dirty="0">
                  <a:latin typeface="黑体" pitchFamily="2" charset="-122"/>
                  <a:ea typeface="黑体" pitchFamily="2" charset="-122"/>
                </a:endParaRPr>
              </a:p>
              <a:p>
                <a:pPr indent="266700" algn="just" eaLnBrk="0" hangingPunct="0">
                  <a:lnSpc>
                    <a:spcPct val="15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dirty="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      ① 48, 103   </a:t>
                </a:r>
                <a:endParaRPr lang="zh-CN" altLang="en-US" sz="2400" dirty="0">
                  <a:latin typeface="黑体" pitchFamily="2" charset="-122"/>
                  <a:ea typeface="黑体" pitchFamily="2" charset="-122"/>
                </a:endParaRPr>
              </a:p>
              <a:p>
                <a:pPr indent="266700" algn="just" eaLnBrk="0" hangingPunct="0">
                  <a:lnSpc>
                    <a:spcPct val="15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dirty="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      ② 0.375, 0.2    </a:t>
                </a:r>
                <a:endParaRPr lang="zh-CN" altLang="en-US" sz="2400" dirty="0">
                  <a:latin typeface="黑体" pitchFamily="2" charset="-122"/>
                  <a:ea typeface="黑体" pitchFamily="2" charset="-122"/>
                </a:endParaRPr>
              </a:p>
              <a:p>
                <a:pPr indent="266700" algn="just" eaLnBrk="0" hangingPunct="0">
                  <a:lnSpc>
                    <a:spcPct val="15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dirty="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      ③ 4.62  </a:t>
                </a:r>
                <a:endParaRPr lang="zh-CN" altLang="en-US" sz="2400" dirty="0">
                  <a:latin typeface="黑体" pitchFamily="2" charset="-122"/>
                  <a:ea typeface="黑体" pitchFamily="2" charset="-122"/>
                </a:endParaRPr>
              </a:p>
              <a:p>
                <a:pPr indent="266700" algn="just"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dirty="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      ④ </a:t>
                </a:r>
                <a:r>
                  <a:rPr lang="zh-CN" altLang="en-US" sz="2400" dirty="0" smtClean="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000080"/>
                            </a:solidFill>
                            <a:latin typeface="Cambria Math"/>
                            <a:ea typeface="黑体" pitchFamily="2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000080"/>
                            </a:solidFill>
                            <a:latin typeface="Cambria Math"/>
                            <a:ea typeface="黑体" pitchFamily="2" charset="-122"/>
                          </a:rPr>
                          <m:t>𝟓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0080"/>
                            </a:solidFill>
                            <a:latin typeface="Cambria Math"/>
                            <a:ea typeface="黑体" pitchFamily="2" charset="-122"/>
                          </a:rPr>
                          <m:t>𝟖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endParaRPr lang="zh-CN" altLang="en-US" sz="2400" baseline="-25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 indent="266700" algn="just" eaLnBrk="0" hangingPunct="0">
                  <a:lnSpc>
                    <a:spcPct val="15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dirty="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  2. 二进制转十进制和十六进制</a:t>
                </a:r>
                <a:endParaRPr lang="zh-CN" altLang="en-US" sz="2400" dirty="0">
                  <a:latin typeface="黑体" pitchFamily="2" charset="-122"/>
                  <a:ea typeface="黑体" pitchFamily="2" charset="-122"/>
                </a:endParaRPr>
              </a:p>
              <a:p>
                <a:pPr indent="266700" algn="just" eaLnBrk="0" hangingPunct="0">
                  <a:lnSpc>
                    <a:spcPct val="15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dirty="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      ① 1011, 100100  </a:t>
                </a:r>
                <a:endParaRPr lang="zh-CN" altLang="en-US" sz="2400" dirty="0">
                  <a:latin typeface="黑体" pitchFamily="2" charset="-122"/>
                  <a:ea typeface="黑体" pitchFamily="2" charset="-122"/>
                </a:endParaRPr>
              </a:p>
              <a:p>
                <a:pPr indent="266700" algn="just" eaLnBrk="0" hangingPunct="0">
                  <a:lnSpc>
                    <a:spcPct val="15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dirty="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      ② 0.1101, 0.100101  </a:t>
                </a:r>
                <a:endParaRPr lang="zh-CN" altLang="en-US" sz="2400" dirty="0">
                  <a:latin typeface="黑体" pitchFamily="2" charset="-122"/>
                  <a:ea typeface="黑体" pitchFamily="2" charset="-122"/>
                </a:endParaRPr>
              </a:p>
              <a:p>
                <a:pPr indent="266700" algn="l" eaLnBrk="0" hangingPunct="0">
                  <a:lnSpc>
                    <a:spcPct val="15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 dirty="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      ③ 11101.1101</a:t>
                </a:r>
                <a:r>
                  <a:rPr lang="zh-CN" altLang="en-US" sz="2400" dirty="0">
                    <a:latin typeface="黑体" pitchFamily="2" charset="-122"/>
                    <a:ea typeface="黑体" pitchFamily="2" charset="-122"/>
                  </a:rPr>
                  <a:t> </a:t>
                </a:r>
                <a:endParaRPr lang="zh-CN" altLang="en-US" sz="2400" b="0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1945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603250"/>
                <a:ext cx="7747000" cy="58242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63575" y="938213"/>
            <a:ext cx="7897813" cy="4352925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本章重点：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1．进制之间的相互转换是最基本的，应当熟练掌握；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2．定点数的原码、补码、变形补码和反码表示</a:t>
            </a: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，补码特别注意：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① 最小的补码很特殊，没有对应的原码和反码，可单独记；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② “变补”和“求补码” 概念的不同；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③ 补码乘以2(算术左移)和乘以1/2(算术右移)的结果；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3．浮点数的规格化概念，真值</a:t>
            </a: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</a:t>
            </a: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浮点数表示形式；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4．奇偶校验码的校验原理及校验位形成方法；</a:t>
            </a:r>
            <a:endParaRPr kumimoji="0" lang="zh-CN" altLang="en-US" sz="2000">
              <a:solidFill>
                <a:srgbClr val="08080C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5．学会看原文资料，并熟悉其专业名词和术语。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6757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13648128"/>
              </p:ext>
            </p:extLst>
          </p:nvPr>
        </p:nvGraphicFramePr>
        <p:xfrm>
          <a:off x="2857500" y="5281613"/>
          <a:ext cx="5351463" cy="365482"/>
        </p:xfrm>
        <a:graphic>
          <a:graphicData uri="http://schemas.openxmlformats.org/drawingml/2006/table">
            <a:tbl>
              <a:tblPr/>
              <a:tblGrid>
                <a:gridCol w="595313"/>
                <a:gridCol w="593725"/>
                <a:gridCol w="593725"/>
                <a:gridCol w="595312"/>
                <a:gridCol w="757238"/>
                <a:gridCol w="433387"/>
                <a:gridCol w="593725"/>
                <a:gridCol w="593725"/>
                <a:gridCol w="595313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……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8" name="Rectangle 2"/>
          <p:cNvSpPr>
            <a:spLocks noChangeArrowheads="1"/>
          </p:cNvSpPr>
          <p:nvPr/>
        </p:nvSpPr>
        <p:spPr bwMode="auto">
          <a:xfrm>
            <a:off x="668338" y="681038"/>
            <a:ext cx="78486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第2章  数据的机器层表示</a:t>
            </a:r>
            <a:r>
              <a:rPr lang="zh-CN" altLang="en-US" sz="320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sp>
        <p:nvSpPr>
          <p:cNvPr id="21529" name="Rectangle 3"/>
          <p:cNvSpPr>
            <a:spLocks noChangeArrowheads="1"/>
          </p:cNvSpPr>
          <p:nvPr/>
        </p:nvSpPr>
        <p:spPr bwMode="auto">
          <a:xfrm>
            <a:off x="830263" y="4665663"/>
            <a:ext cx="7929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机器数：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数据在计算机中使用的二进制编码的表示形式。</a:t>
            </a:r>
            <a:endParaRPr lang="en-US" altLang="zh-CN" sz="240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530" name="Rectangle 4"/>
          <p:cNvSpPr>
            <a:spLocks noChangeArrowheads="1"/>
          </p:cNvSpPr>
          <p:nvPr/>
        </p:nvSpPr>
        <p:spPr bwMode="auto">
          <a:xfrm>
            <a:off x="384175" y="1408113"/>
            <a:ext cx="80518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19100"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常见的数值型数据</a:t>
            </a:r>
            <a:r>
              <a:rPr lang="en-US" altLang="zh-CN" sz="24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pPr indent="419100"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a)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房号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、学号等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非负整数  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1213,  3000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indent="419100"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b)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变化范围不大的整数    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+125,  -67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indent="419100"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c)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变化范围不大的小数    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+0.15, -0.3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indent="419100"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d)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变化范围很大的数 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-0.3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 +0.2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 sz="2400" baseline="300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-18</a:t>
            </a:r>
            <a:endParaRPr lang="zh-CN" altLang="en-US" sz="2400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indent="419100" algn="just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如何把它们表示成机器数？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68350" y="846138"/>
            <a:ext cx="7832725" cy="356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机器数应按什么编码规则来表示呢？</a:t>
            </a:r>
          </a:p>
          <a:p>
            <a:pPr algn="l">
              <a:lnSpc>
                <a:spcPct val="100000"/>
              </a:lnSpc>
            </a:pPr>
            <a:r>
              <a:rPr lang="zh-CN" altLang="en-US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--  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用原码？补码？还是某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XX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码呢？</a:t>
            </a:r>
          </a:p>
          <a:p>
            <a:pPr algn="l">
              <a:lnSpc>
                <a:spcPct val="40000"/>
              </a:lnSpc>
            </a:pP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    原则上，机器数的表示方式不外乎是为了：</a:t>
            </a:r>
          </a:p>
          <a:p>
            <a:pPr algn="l">
              <a:lnSpc>
                <a:spcPct val="100000"/>
              </a:lnSpc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       （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）便于表示（规则越简洁明了越好）</a:t>
            </a:r>
          </a:p>
          <a:p>
            <a:pPr algn="l">
              <a:lnSpc>
                <a:spcPct val="100000"/>
              </a:lnSpc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       （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）便于存储和传输（二进制位数合理）</a:t>
            </a:r>
          </a:p>
          <a:p>
            <a:pPr algn="l">
              <a:lnSpc>
                <a:spcPct val="100000"/>
              </a:lnSpc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       （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）便于处理（处理的算法要尽量简单，</a:t>
            </a:r>
          </a:p>
          <a:p>
            <a:pPr algn="l">
              <a:lnSpc>
                <a:spcPct val="100000"/>
              </a:lnSpc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                      使得处理电路简单）</a:t>
            </a: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774700" y="4941888"/>
            <a:ext cx="51609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计算机中最常用的是补码！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3"/>
          <p:cNvSpPr>
            <a:spLocks noChangeArrowheads="1"/>
          </p:cNvSpPr>
          <p:nvPr/>
        </p:nvSpPr>
        <p:spPr bwMode="auto">
          <a:xfrm flipH="1">
            <a:off x="0" y="6513513"/>
            <a:ext cx="9144000" cy="344487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100000">
                <a:srgbClr val="EED0E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6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       西南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交通大学信息科学与技术学院 </a:t>
            </a:r>
            <a:r>
              <a:rPr kumimoji="0" lang="zh-CN" altLang="en-US" sz="1800" b="0" i="1" dirty="0" smtClean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“</a:t>
            </a:r>
            <a:r>
              <a:rPr kumimoji="0" lang="zh-CN" altLang="en-US" sz="160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计算机组成原理</a:t>
            </a:r>
            <a:r>
              <a:rPr kumimoji="0" lang="en-US" altLang="zh-CN" sz="18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”</a:t>
            </a:r>
            <a:r>
              <a:rPr kumimoji="0" lang="zh-CN" altLang="en-US" sz="1600" b="0" i="1" dirty="0">
                <a:solidFill>
                  <a:srgbClr val="333333"/>
                </a:solidFill>
                <a:latin typeface="黑体" pitchFamily="2" charset="-122"/>
                <a:ea typeface="黑体" pitchFamily="2" charset="-122"/>
              </a:rPr>
              <a:t>教案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693738" y="874713"/>
            <a:ext cx="78486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第2章  数据的机器层表示</a:t>
            </a:r>
            <a:r>
              <a:rPr lang="zh-CN" altLang="en-US" sz="360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grpSp>
        <p:nvGrpSpPr>
          <p:cNvPr id="5124" name="Group 13"/>
          <p:cNvGrpSpPr>
            <a:grpSpLocks/>
          </p:cNvGrpSpPr>
          <p:nvPr/>
        </p:nvGrpSpPr>
        <p:grpSpPr bwMode="auto">
          <a:xfrm>
            <a:off x="457200" y="838200"/>
            <a:ext cx="7781925" cy="1052513"/>
            <a:chOff x="288" y="528"/>
            <a:chExt cx="4902" cy="663"/>
          </a:xfrm>
        </p:grpSpPr>
        <p:sp>
          <p:nvSpPr>
            <p:cNvPr id="5129" name="Rectangle 14"/>
            <p:cNvSpPr>
              <a:spLocks noChangeArrowheads="1"/>
            </p:cNvSpPr>
            <p:nvPr/>
          </p:nvSpPr>
          <p:spPr bwMode="auto">
            <a:xfrm>
              <a:off x="457" y="596"/>
              <a:ext cx="25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5"/>
            <p:cNvSpPr>
              <a:spLocks noChangeArrowheads="1"/>
            </p:cNvSpPr>
            <p:nvPr/>
          </p:nvSpPr>
          <p:spPr bwMode="auto">
            <a:xfrm>
              <a:off x="681" y="596"/>
              <a:ext cx="191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Rectangle 16"/>
            <p:cNvSpPr>
              <a:spLocks noChangeArrowheads="1"/>
            </p:cNvSpPr>
            <p:nvPr/>
          </p:nvSpPr>
          <p:spPr bwMode="auto">
            <a:xfrm>
              <a:off x="530" y="862"/>
              <a:ext cx="24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auto">
            <a:xfrm>
              <a:off x="746" y="862"/>
              <a:ext cx="215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Rectangle 18"/>
            <p:cNvSpPr>
              <a:spLocks noChangeArrowheads="1"/>
            </p:cNvSpPr>
            <p:nvPr/>
          </p:nvSpPr>
          <p:spPr bwMode="auto">
            <a:xfrm>
              <a:off x="288" y="816"/>
              <a:ext cx="327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Rectangle 19"/>
            <p:cNvSpPr>
              <a:spLocks noChangeArrowheads="1"/>
            </p:cNvSpPr>
            <p:nvPr/>
          </p:nvSpPr>
          <p:spPr bwMode="auto">
            <a:xfrm>
              <a:off x="659" y="528"/>
              <a:ext cx="18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Rectangle 20"/>
            <p:cNvSpPr>
              <a:spLocks noChangeArrowheads="1"/>
            </p:cNvSpPr>
            <p:nvPr/>
          </p:nvSpPr>
          <p:spPr bwMode="auto">
            <a:xfrm flipV="1">
              <a:off x="384" y="1056"/>
              <a:ext cx="4806" cy="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B8B8E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5" name="Text Box 24"/>
          <p:cNvSpPr txBox="1">
            <a:spLocks noChangeArrowheads="1"/>
          </p:cNvSpPr>
          <p:nvPr/>
        </p:nvSpPr>
        <p:spPr bwMode="auto">
          <a:xfrm>
            <a:off x="1609725" y="1992313"/>
            <a:ext cx="6103938" cy="3578225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100000">
                <a:srgbClr val="F5E3F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§2.0  数制及进制转换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§2.1  数的定点表示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§2.2  数的浮点表示 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§2.3  非数值数据的表示 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§2.4  十进制数和数串的表示 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§2.5  现代微机系统数据表示举例 </a:t>
            </a:r>
          </a:p>
          <a:p>
            <a:pPr algn="l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§2.6  数据校验码 </a:t>
            </a:r>
          </a:p>
        </p:txBody>
      </p:sp>
      <p:pic>
        <p:nvPicPr>
          <p:cNvPr id="5126" name="Picture 28" descr="gm_clip_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5" y="5029200"/>
            <a:ext cx="982663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2" descr="gm_clip_image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516688"/>
            <a:ext cx="3127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502400"/>
            <a:ext cx="990600" cy="34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244E8C7-52BD-4CBC-84E8-13D9248B80E1}" type="slidenum">
              <a:rPr kumimoji="0" lang="zh-CN" altLang="en-US" sz="1400" smtClean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pPr eaLnBrk="1" hangingPunct="1"/>
              <a:t>2</a:t>
            </a:fld>
            <a:endParaRPr kumimoji="0" lang="en-US" altLang="zh-CN" sz="1400" dirty="0" smtClean="0">
              <a:solidFill>
                <a:schemeClr val="bg2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850702"/>
              </p:ext>
            </p:extLst>
          </p:nvPr>
        </p:nvGraphicFramePr>
        <p:xfrm>
          <a:off x="852488" y="2830513"/>
          <a:ext cx="56261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Document" r:id="rId3" imgW="5629656" imgH="1632204" progId="Word.Document.8">
                  <p:embed/>
                </p:oleObj>
              </mc:Choice>
              <mc:Fallback>
                <p:oleObj name="Document" r:id="rId3" imgW="5629656" imgH="1632204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2830513"/>
                        <a:ext cx="56261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5" name="Group 17"/>
          <p:cNvGrpSpPr>
            <a:grpSpLocks/>
          </p:cNvGrpSpPr>
          <p:nvPr/>
        </p:nvGrpSpPr>
        <p:grpSpPr bwMode="auto">
          <a:xfrm>
            <a:off x="1881188" y="2420940"/>
            <a:ext cx="4383087" cy="1046163"/>
            <a:chOff x="1647" y="1590"/>
            <a:chExt cx="2761" cy="659"/>
          </a:xfrm>
        </p:grpSpPr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2886" y="1912"/>
              <a:ext cx="236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4000" dirty="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·</a:t>
              </a:r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3289" y="1853"/>
              <a:ext cx="111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0100  整数4</a:t>
              </a:r>
            </a:p>
          </p:txBody>
        </p:sp>
        <p:sp>
          <p:nvSpPr>
            <p:cNvPr id="23563" name="Text Box 15"/>
            <p:cNvSpPr txBox="1">
              <a:spLocks noChangeArrowheads="1"/>
            </p:cNvSpPr>
            <p:nvPr/>
          </p:nvSpPr>
          <p:spPr bwMode="auto">
            <a:xfrm>
              <a:off x="1647" y="1590"/>
              <a:ext cx="134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18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18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3    </a:t>
              </a:r>
              <a:r>
                <a:rPr lang="en-US" altLang="zh-CN" sz="18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18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2     </a:t>
              </a:r>
              <a:r>
                <a:rPr lang="en-US" altLang="zh-CN" sz="18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18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1     </a:t>
              </a:r>
              <a:r>
                <a:rPr lang="en-US" altLang="zh-CN" sz="18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18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0</a:t>
              </a:r>
              <a:r>
                <a:rPr lang="en-US" altLang="zh-CN" sz="14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23556" name="Group 18"/>
          <p:cNvGrpSpPr>
            <a:grpSpLocks/>
          </p:cNvGrpSpPr>
          <p:nvPr/>
        </p:nvGrpSpPr>
        <p:grpSpPr bwMode="auto">
          <a:xfrm>
            <a:off x="1905000" y="3506792"/>
            <a:ext cx="5130800" cy="1108076"/>
            <a:chOff x="1659" y="2282"/>
            <a:chExt cx="3232" cy="698"/>
          </a:xfrm>
        </p:grpSpPr>
        <p:sp>
          <p:nvSpPr>
            <p:cNvPr id="23558" name="Text Box 12"/>
            <p:cNvSpPr txBox="1">
              <a:spLocks noChangeArrowheads="1"/>
            </p:cNvSpPr>
            <p:nvPr/>
          </p:nvSpPr>
          <p:spPr bwMode="auto">
            <a:xfrm>
              <a:off x="3295" y="2508"/>
              <a:ext cx="159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0100  小数0.5</a:t>
              </a:r>
            </a:p>
          </p:txBody>
        </p:sp>
        <p:sp>
          <p:nvSpPr>
            <p:cNvPr id="23559" name="Text Box 13"/>
            <p:cNvSpPr txBox="1">
              <a:spLocks noChangeArrowheads="1"/>
            </p:cNvSpPr>
            <p:nvPr/>
          </p:nvSpPr>
          <p:spPr bwMode="auto">
            <a:xfrm>
              <a:off x="1659" y="2282"/>
              <a:ext cx="1348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18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18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0    </a:t>
              </a:r>
              <a:r>
                <a:rPr lang="en-US" altLang="zh-CN" sz="18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18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1    </a:t>
              </a:r>
              <a:r>
                <a:rPr lang="en-US" altLang="zh-CN" sz="18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18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2     </a:t>
              </a:r>
              <a:r>
                <a:rPr lang="en-US" altLang="zh-CN" sz="18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18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en-US" altLang="zh-CN" sz="1400" baseline="-250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sp>
          <p:nvSpPr>
            <p:cNvPr id="23560" name="Text Box 16"/>
            <p:cNvSpPr txBox="1">
              <a:spLocks noChangeArrowheads="1"/>
            </p:cNvSpPr>
            <p:nvPr/>
          </p:nvSpPr>
          <p:spPr bwMode="auto">
            <a:xfrm>
              <a:off x="1845" y="2643"/>
              <a:ext cx="236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4000" dirty="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·</a:t>
              </a:r>
            </a:p>
          </p:txBody>
        </p:sp>
      </p:grpSp>
      <p:sp>
        <p:nvSpPr>
          <p:cNvPr id="23557" name="Rectangle 19"/>
          <p:cNvSpPr>
            <a:spLocks noChangeArrowheads="1"/>
          </p:cNvSpPr>
          <p:nvPr/>
        </p:nvSpPr>
        <p:spPr bwMode="auto">
          <a:xfrm>
            <a:off x="469900" y="409575"/>
            <a:ext cx="8299450" cy="183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§2.1 数的定点表示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定点数：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操作数数据格式中小数点的位置是固定的。</a:t>
            </a: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计算机中的定点数只采用</a:t>
            </a:r>
            <a:r>
              <a:rPr lang="zh-CN" altLang="en-US" sz="2400" u="sng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纯整数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或者</a:t>
            </a:r>
            <a:r>
              <a:rPr lang="zh-CN" altLang="en-US" sz="2400" u="sng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纯小数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表示。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ChangeArrowheads="1"/>
          </p:cNvSpPr>
          <p:nvPr/>
        </p:nvSpPr>
        <p:spPr bwMode="auto">
          <a:xfrm>
            <a:off x="584200" y="604838"/>
            <a:ext cx="8051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19100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定点数包括  1)带符号数（最高位表示符号）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419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2)不带符号数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419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带符号数可用原码、补码、反码或移码等编码表示。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419100"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（下面以小数为例）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2"/>
          <p:cNvSpPr>
            <a:spLocks noChangeArrowheads="1"/>
          </p:cNvSpPr>
          <p:nvPr/>
        </p:nvSpPr>
        <p:spPr bwMode="auto">
          <a:xfrm>
            <a:off x="0" y="328613"/>
            <a:ext cx="8102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571500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2.1.1 原码表示法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5715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编码规则：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最高位为符号位（0─正；1─负），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571500"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 数值部分与真值的绝对值相同。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603" name="Rectangle 13"/>
          <p:cNvSpPr>
            <a:spLocks noChangeArrowheads="1"/>
          </p:cNvSpPr>
          <p:nvPr/>
        </p:nvSpPr>
        <p:spPr bwMode="auto">
          <a:xfrm>
            <a:off x="1244600" y="2114550"/>
            <a:ext cx="61468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例： 真值(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X)   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原码([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0.0010       0.0010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-0.1010       1.1010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0.0000       0.0000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-0.0000       1.0000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604" name="Rectangle 17"/>
          <p:cNvSpPr>
            <a:spLocks noChangeArrowheads="1"/>
          </p:cNvSpPr>
          <p:nvPr/>
        </p:nvSpPr>
        <p:spPr bwMode="auto">
          <a:xfrm>
            <a:off x="1181100" y="4059238"/>
            <a:ext cx="61722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对于纯小数，原码定义为：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8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5605" name="Group 14"/>
          <p:cNvGrpSpPr>
            <a:grpSpLocks/>
          </p:cNvGrpSpPr>
          <p:nvPr/>
        </p:nvGrpSpPr>
        <p:grpSpPr bwMode="auto">
          <a:xfrm>
            <a:off x="2947988" y="4875213"/>
            <a:ext cx="3425825" cy="935037"/>
            <a:chOff x="4456" y="2574"/>
            <a:chExt cx="5396" cy="1473"/>
          </a:xfrm>
        </p:grpSpPr>
        <p:sp>
          <p:nvSpPr>
            <p:cNvPr id="25607" name="Text Box 16"/>
            <p:cNvSpPr txBox="1">
              <a:spLocks noChangeArrowheads="1"/>
            </p:cNvSpPr>
            <p:nvPr/>
          </p:nvSpPr>
          <p:spPr bwMode="auto">
            <a:xfrm>
              <a:off x="4762" y="2574"/>
              <a:ext cx="5090" cy="1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l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X              0≤X&lt;1</a:t>
              </a:r>
              <a:endParaRPr lang="en-US" altLang="zh-CN" sz="1200">
                <a:latin typeface="黑体" pitchFamily="2" charset="-122"/>
                <a:ea typeface="黑体" pitchFamily="2" charset="-122"/>
              </a:endParaRPr>
            </a:p>
            <a:p>
              <a:pPr algn="l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1-X = 1+|X|   -1&lt;X≤0</a:t>
              </a:r>
              <a:endParaRPr lang="en-US" altLang="zh-CN" sz="1200">
                <a:latin typeface="黑体" pitchFamily="2" charset="-122"/>
                <a:ea typeface="黑体" pitchFamily="2" charset="-122"/>
              </a:endParaRPr>
            </a:p>
            <a:p>
              <a:pPr algn="l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800" b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5608" name="AutoShape 15"/>
            <p:cNvSpPr>
              <a:spLocks/>
            </p:cNvSpPr>
            <p:nvPr/>
          </p:nvSpPr>
          <p:spPr bwMode="auto">
            <a:xfrm>
              <a:off x="4456" y="2841"/>
              <a:ext cx="264" cy="624"/>
            </a:xfrm>
            <a:prstGeom prst="leftBrace">
              <a:avLst>
                <a:gd name="adj1" fmla="val 19697"/>
                <a:gd name="adj2" fmla="val 50000"/>
              </a:avLst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5606" name="Rectangle 19"/>
          <p:cNvSpPr>
            <a:spLocks noChangeArrowheads="1"/>
          </p:cNvSpPr>
          <p:nvPr/>
        </p:nvSpPr>
        <p:spPr bwMode="auto">
          <a:xfrm>
            <a:off x="0" y="275113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0080"/>
                </a:solidFill>
                <a:latin typeface="Times New Roman" pitchFamily="18" charset="0"/>
                <a:ea typeface="楷体_GB2312" pitchFamily="49" charset="-122"/>
              </a:rPr>
              <a:t> </a:t>
            </a:r>
            <a:endParaRPr lang="zh-CN" altLang="en-US" sz="1000">
              <a:latin typeface="楷体_GB2312" pitchFamily="49" charset="-122"/>
              <a:ea typeface="楷体_GB2312" pitchFamily="49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950063"/>
              </p:ext>
            </p:extLst>
          </p:nvPr>
        </p:nvGraphicFramePr>
        <p:xfrm>
          <a:off x="1065213" y="1262063"/>
          <a:ext cx="7129462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Document" r:id="rId3" imgW="6830416" imgH="3540242" progId="Word.Document.8">
                  <p:embed/>
                </p:oleObj>
              </mc:Choice>
              <mc:Fallback>
                <p:oleObj name="Document" r:id="rId3" imgW="6830416" imgH="354024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1262063"/>
                        <a:ext cx="7129462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33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876300" y="600075"/>
            <a:ext cx="636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原码表示数的范围（以</a:t>
            </a:r>
            <a:r>
              <a:rPr lang="en-US" altLang="zh-CN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n=5</a:t>
            </a: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为例）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28" name="Rectangle 64"/>
          <p:cNvSpPr>
            <a:spLocks noChangeArrowheads="1"/>
          </p:cNvSpPr>
          <p:nvPr/>
        </p:nvSpPr>
        <p:spPr bwMode="auto">
          <a:xfrm>
            <a:off x="622300" y="4191000"/>
            <a:ext cx="79375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∴ 正数有 2</a:t>
            </a:r>
            <a:r>
              <a:rPr lang="en-US" altLang="zh-CN" sz="24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n-1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-1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个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负数有 2</a:t>
            </a:r>
            <a:r>
              <a:rPr lang="en-US" altLang="zh-CN" sz="24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n-1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-1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个</a:t>
            </a: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零       2  个    ( 00...0  和 100...0 ）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j028603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308475"/>
            <a:ext cx="1296988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41300" y="515938"/>
            <a:ext cx="80946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571500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原码的特点: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5715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简单、易懂（实质是表示数的符号和绝对值）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5715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乘除法规则较简单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indent="571500"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加减法实现比较复杂（需要对符号位进行判断）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546100" y="419100"/>
            <a:ext cx="5156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2.1.2 补码表示法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1.补码的编码规则 </a:t>
            </a:r>
          </a:p>
        </p:txBody>
      </p:sp>
      <p:graphicFrame>
        <p:nvGraphicFramePr>
          <p:cNvPr id="453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002925"/>
              </p:ext>
            </p:extLst>
          </p:nvPr>
        </p:nvGraphicFramePr>
        <p:xfrm>
          <a:off x="1258888" y="5189538"/>
          <a:ext cx="71247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Document" r:id="rId3" imgW="7149399" imgH="914029" progId="Word.Document.8">
                  <p:embed/>
                </p:oleObj>
              </mc:Choice>
              <mc:Fallback>
                <p:oleObj name="Document" r:id="rId3" imgW="7149399" imgH="914029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189538"/>
                        <a:ext cx="71247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Rectangle 9"/>
          <p:cNvSpPr>
            <a:spLocks noChangeArrowheads="1"/>
          </p:cNvSpPr>
          <p:nvPr/>
        </p:nvSpPr>
        <p:spPr bwMode="auto">
          <a:xfrm>
            <a:off x="622300" y="1538288"/>
            <a:ext cx="6883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(1) 当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X≥0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时，[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补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=[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原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=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endParaRPr lang="zh-CN" altLang="en-US" sz="240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8677" name="Rectangle 10"/>
          <p:cNvSpPr>
            <a:spLocks noChangeArrowheads="1"/>
          </p:cNvSpPr>
          <p:nvPr/>
        </p:nvSpPr>
        <p:spPr bwMode="auto">
          <a:xfrm>
            <a:off x="1193800" y="2205038"/>
            <a:ext cx="6019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571500"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例如：</a:t>
            </a:r>
            <a:r>
              <a:rPr lang="en-US" altLang="zh-CN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X  = 0.11010 ，</a:t>
            </a:r>
            <a:endParaRPr lang="en-US" altLang="zh-CN" sz="1200" dirty="0">
              <a:latin typeface="黑体" pitchFamily="2" charset="-122"/>
              <a:ea typeface="黑体" pitchFamily="2" charset="-122"/>
            </a:endParaRPr>
          </a:p>
          <a:p>
            <a:pPr indent="571500"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   [X]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原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= 0.11010 ，</a:t>
            </a:r>
            <a:endParaRPr lang="zh-CN" altLang="en-US" sz="1200" dirty="0">
              <a:latin typeface="黑体" pitchFamily="2" charset="-122"/>
              <a:ea typeface="黑体" pitchFamily="2" charset="-122"/>
            </a:endParaRPr>
          </a:p>
          <a:p>
            <a:pPr indent="571500"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   [</a:t>
            </a:r>
            <a:r>
              <a:rPr lang="en-US" altLang="zh-CN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= 0.11010</a:t>
            </a:r>
            <a:r>
              <a:rPr lang="zh-CN" altLang="en-US" sz="13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8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3643" name="Rectangle 11"/>
          <p:cNvSpPr>
            <a:spLocks noChangeArrowheads="1"/>
          </p:cNvSpPr>
          <p:nvPr/>
        </p:nvSpPr>
        <p:spPr bwMode="auto">
          <a:xfrm>
            <a:off x="1096963" y="3295650"/>
            <a:ext cx="8047037" cy="186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054100" indent="-1054100"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(2) 当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X&lt;0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时，可借助[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转换为[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，方法有两种：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marL="1054100" indent="-1054100"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a)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[X]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除掉符号位外的各位取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反，末位加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“1”。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marL="1054100" indent="-1054100"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b)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自低位向高位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尾数的第一个“1”及其右部的“0”保持不变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左部的各位取反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符号不变。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4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46100" y="419100"/>
            <a:ext cx="5156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2.1.2 补码表示法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1.补码的编码规则 </a:t>
            </a:r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1393825" y="1676400"/>
            <a:ext cx="7750175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(3)</a:t>
            </a:r>
            <a:r>
              <a:rPr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补码最小负数</a:t>
            </a:r>
            <a:r>
              <a:rPr lang="zh-CN" altLang="en-US" sz="24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1.00…0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是个特殊的数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(真值为-1.00…0)</a:t>
            </a: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其最高位既表示符号位同时又是数值，没有原码。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516582"/>
              </p:ext>
            </p:extLst>
          </p:nvPr>
        </p:nvGraphicFramePr>
        <p:xfrm>
          <a:off x="717550" y="1216025"/>
          <a:ext cx="7107238" cy="333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Document" r:id="rId3" imgW="6723848" imgH="3155558" progId="Word.Document.8">
                  <p:embed/>
                </p:oleObj>
              </mc:Choice>
              <mc:Fallback>
                <p:oleObj name="Document" r:id="rId3" imgW="6723848" imgH="315555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216025"/>
                        <a:ext cx="7107238" cy="333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3300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79413" y="600075"/>
            <a:ext cx="656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补码表示数的范围（以</a:t>
            </a:r>
            <a:r>
              <a:rPr lang="en-US" altLang="zh-CN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n=5</a:t>
            </a: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为例）: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954088" y="4359275"/>
            <a:ext cx="6530975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∴ 正数有  2</a:t>
            </a:r>
            <a:r>
              <a:rPr lang="en-US" altLang="zh-CN" sz="24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n-1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-1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个</a:t>
            </a:r>
            <a:endParaRPr lang="zh-CN" altLang="en-US" sz="240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负数有  2</a:t>
            </a:r>
            <a:r>
              <a:rPr lang="en-US" altLang="zh-CN" sz="24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n-1 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个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零      1  个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46100" y="419100"/>
            <a:ext cx="5156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2.1.2 补码表示法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补码的定义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82600" y="1516063"/>
            <a:ext cx="8355013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571500"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(1)模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571500"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可理解为一个计量器的容量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也可理解为一个计数系统的计数范围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当数值到达该计数系统的模时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计数会重新回到0。模一般用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MOD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表示。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58775" y="3678238"/>
            <a:ext cx="7848600" cy="2559050"/>
            <a:chOff x="226" y="2317"/>
            <a:chExt cx="4944" cy="1612"/>
          </a:xfrm>
        </p:grpSpPr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226" y="2317"/>
              <a:ext cx="4944" cy="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对于二进制数，进行2</a:t>
              </a:r>
              <a:r>
                <a:rPr lang="en-US" altLang="zh-CN" sz="2400" baseline="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n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取模运算，其结果就是去掉2</a:t>
              </a:r>
              <a:r>
                <a:rPr lang="en-US" altLang="zh-CN" sz="2400" baseline="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n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位权及其左边的位后所剩下的值。</a:t>
              </a:r>
              <a:endParaRPr lang="zh-CN" altLang="en-US" sz="2400">
                <a:latin typeface="黑体" pitchFamily="2" charset="-122"/>
                <a:ea typeface="黑体" pitchFamily="2" charset="-122"/>
              </a:endParaRPr>
            </a:p>
            <a:p>
              <a:pPr algn="l" eaLnBrk="0" hangingPunct="0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    例如：(110.1001)</a:t>
              </a:r>
              <a:r>
                <a:rPr lang="zh-CN" altLang="en-US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= (0.1001)</a:t>
              </a:r>
              <a:r>
                <a:rPr lang="zh-CN" altLang="en-US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2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(</a:t>
              </a:r>
              <a:r>
                <a:rPr lang="en-US" altLang="zh-CN" sz="24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MOD 2</a:t>
              </a:r>
              <a:r>
                <a:rPr lang="en-US" altLang="zh-CN" sz="2400" baseline="300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) </a:t>
              </a:r>
              <a:endParaRPr lang="en-US" altLang="zh-CN" sz="2400" b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31750" name="Group 6"/>
            <p:cNvGrpSpPr>
              <a:grpSpLocks/>
            </p:cNvGrpSpPr>
            <p:nvPr/>
          </p:nvGrpSpPr>
          <p:grpSpPr bwMode="auto">
            <a:xfrm>
              <a:off x="859" y="3394"/>
              <a:ext cx="1790" cy="535"/>
              <a:chOff x="1107" y="1444"/>
              <a:chExt cx="1790" cy="535"/>
            </a:xfrm>
          </p:grpSpPr>
          <p:sp>
            <p:nvSpPr>
              <p:cNvPr id="31752" name="Rectangle 7"/>
              <p:cNvSpPr>
                <a:spLocks noChangeArrowheads="1"/>
              </p:cNvSpPr>
              <p:nvPr/>
            </p:nvSpPr>
            <p:spPr bwMode="auto">
              <a:xfrm>
                <a:off x="1399" y="1661"/>
                <a:ext cx="24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0</a:t>
                </a:r>
                <a:endParaRPr lang="zh-CN" altLang="en-US" sz="2200">
                  <a:latin typeface="黑体" pitchFamily="2" charset="-122"/>
                  <a:ea typeface="黑体" pitchFamily="2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2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53" name="Rectangle 8"/>
              <p:cNvSpPr>
                <a:spLocks noChangeArrowheads="1"/>
              </p:cNvSpPr>
              <p:nvPr/>
            </p:nvSpPr>
            <p:spPr bwMode="auto">
              <a:xfrm>
                <a:off x="1367" y="1661"/>
                <a:ext cx="307" cy="22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54" name="Rectangle 9"/>
              <p:cNvSpPr>
                <a:spLocks noChangeArrowheads="1"/>
              </p:cNvSpPr>
              <p:nvPr/>
            </p:nvSpPr>
            <p:spPr bwMode="auto">
              <a:xfrm>
                <a:off x="1706" y="1661"/>
                <a:ext cx="24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1</a:t>
                </a:r>
                <a:endParaRPr lang="zh-CN" altLang="en-US" sz="2200">
                  <a:latin typeface="黑体" pitchFamily="2" charset="-122"/>
                  <a:ea typeface="黑体" pitchFamily="2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2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55" name="Rectangle 10"/>
              <p:cNvSpPr>
                <a:spLocks noChangeArrowheads="1"/>
              </p:cNvSpPr>
              <p:nvPr/>
            </p:nvSpPr>
            <p:spPr bwMode="auto">
              <a:xfrm>
                <a:off x="1674" y="1661"/>
                <a:ext cx="306" cy="22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56" name="Rectangle 11"/>
              <p:cNvSpPr>
                <a:spLocks noChangeArrowheads="1"/>
              </p:cNvSpPr>
              <p:nvPr/>
            </p:nvSpPr>
            <p:spPr bwMode="auto">
              <a:xfrm>
                <a:off x="2012" y="1661"/>
                <a:ext cx="243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0</a:t>
                </a:r>
                <a:endParaRPr lang="zh-CN" altLang="en-US" sz="2200">
                  <a:latin typeface="黑体" pitchFamily="2" charset="-122"/>
                  <a:ea typeface="黑体" pitchFamily="2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2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57" name="Rectangle 12"/>
              <p:cNvSpPr>
                <a:spLocks noChangeArrowheads="1"/>
              </p:cNvSpPr>
              <p:nvPr/>
            </p:nvSpPr>
            <p:spPr bwMode="auto">
              <a:xfrm>
                <a:off x="1980" y="1661"/>
                <a:ext cx="307" cy="22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58" name="Rectangle 13"/>
              <p:cNvSpPr>
                <a:spLocks noChangeArrowheads="1"/>
              </p:cNvSpPr>
              <p:nvPr/>
            </p:nvSpPr>
            <p:spPr bwMode="auto">
              <a:xfrm>
                <a:off x="2319" y="1661"/>
                <a:ext cx="24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0</a:t>
                </a:r>
                <a:endParaRPr lang="zh-CN" altLang="en-US" sz="2200">
                  <a:latin typeface="黑体" pitchFamily="2" charset="-122"/>
                  <a:ea typeface="黑体" pitchFamily="2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2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59" name="Rectangle 14"/>
              <p:cNvSpPr>
                <a:spLocks noChangeArrowheads="1"/>
              </p:cNvSpPr>
              <p:nvPr/>
            </p:nvSpPr>
            <p:spPr bwMode="auto">
              <a:xfrm>
                <a:off x="2287" y="1661"/>
                <a:ext cx="306" cy="22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60" name="Text Box 15"/>
              <p:cNvSpPr txBox="1">
                <a:spLocks noChangeArrowheads="1"/>
              </p:cNvSpPr>
              <p:nvPr/>
            </p:nvSpPr>
            <p:spPr bwMode="auto">
              <a:xfrm>
                <a:off x="1107" y="1444"/>
                <a:ext cx="1354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220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2</a:t>
                </a:r>
                <a:r>
                  <a:rPr kumimoji="0" lang="zh-CN" altLang="en-US" sz="2200" baseline="3000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1 </a:t>
                </a:r>
                <a:r>
                  <a:rPr kumimoji="0" lang="zh-CN" altLang="en-US" sz="2200" baseline="300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kumimoji="0" lang="zh-CN" altLang="en-US" sz="22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2</a:t>
                </a:r>
                <a:r>
                  <a:rPr kumimoji="0" lang="zh-CN" altLang="en-US" sz="2200" baseline="300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0</a:t>
                </a:r>
                <a:r>
                  <a:rPr kumimoji="0" lang="zh-CN" altLang="en-US" sz="2200" baseline="-25000">
                    <a:solidFill>
                      <a:srgbClr val="008000"/>
                    </a:solidFill>
                    <a:latin typeface="黑体" pitchFamily="2" charset="-122"/>
                    <a:ea typeface="黑体" pitchFamily="2" charset="-122"/>
                  </a:rPr>
                  <a:t>     </a:t>
                </a:r>
                <a:endParaRPr kumimoji="0" lang="zh-CN" altLang="en-US" sz="220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61" name="Oval 16"/>
              <p:cNvSpPr>
                <a:spLocks noChangeArrowheads="1"/>
              </p:cNvSpPr>
              <p:nvPr/>
            </p:nvSpPr>
            <p:spPr bwMode="auto">
              <a:xfrm>
                <a:off x="1667" y="1946"/>
                <a:ext cx="37" cy="33"/>
              </a:xfrm>
              <a:prstGeom prst="ellipse">
                <a:avLst/>
              </a:prstGeom>
              <a:solidFill>
                <a:srgbClr val="000080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62" name="Rectangle 17"/>
              <p:cNvSpPr>
                <a:spLocks noChangeArrowheads="1"/>
              </p:cNvSpPr>
              <p:nvPr/>
            </p:nvSpPr>
            <p:spPr bwMode="auto">
              <a:xfrm>
                <a:off x="2591" y="1661"/>
                <a:ext cx="306" cy="22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1763" name="Rectangle 18"/>
              <p:cNvSpPr>
                <a:spLocks noChangeArrowheads="1"/>
              </p:cNvSpPr>
              <p:nvPr/>
            </p:nvSpPr>
            <p:spPr bwMode="auto">
              <a:xfrm>
                <a:off x="2631" y="1661"/>
                <a:ext cx="242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1</a:t>
                </a:r>
                <a:endParaRPr lang="zh-CN" altLang="en-US" sz="2200">
                  <a:latin typeface="黑体" pitchFamily="2" charset="-122"/>
                  <a:ea typeface="黑体" pitchFamily="2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2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pic>
          <p:nvPicPr>
            <p:cNvPr id="31751" name="Picture 2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" y="2441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1739900" y="2322513"/>
            <a:ext cx="17510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0" lang="zh-CN" altLang="en-US" sz="2000" baseline="30000" dirty="0" smtClean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    </a:t>
            </a:r>
            <a:r>
              <a:rPr kumimoji="0" lang="zh-CN" altLang="en-US" sz="2000" dirty="0" smtClean="0">
                <a:latin typeface="黑体" pitchFamily="2" charset="-122"/>
                <a:ea typeface="黑体" pitchFamily="2" charset="-122"/>
              </a:rPr>
              <a:t>2</a:t>
            </a:r>
            <a:r>
              <a:rPr kumimoji="0" lang="zh-CN" altLang="en-US" sz="2000" baseline="30000" dirty="0" smtClean="0">
                <a:latin typeface="黑体" pitchFamily="2" charset="-122"/>
                <a:ea typeface="黑体" pitchFamily="2" charset="-122"/>
              </a:rPr>
              <a:t>0</a:t>
            </a:r>
            <a:r>
              <a:rPr kumimoji="0" lang="zh-CN" altLang="en-US" sz="2000" baseline="-25000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2000" baseline="-25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</a:t>
            </a:r>
            <a:endParaRPr kumimoji="0" lang="zh-CN" altLang="en-US" sz="2000" dirty="0">
              <a:solidFill>
                <a:srgbClr val="008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71" name="Oval 6"/>
          <p:cNvSpPr>
            <a:spLocks noChangeArrowheads="1"/>
          </p:cNvSpPr>
          <p:nvPr/>
        </p:nvSpPr>
        <p:spPr bwMode="auto">
          <a:xfrm>
            <a:off x="2693988" y="3152775"/>
            <a:ext cx="58737" cy="57150"/>
          </a:xfrm>
          <a:prstGeom prst="ellipse">
            <a:avLst/>
          </a:prstGeom>
          <a:solidFill>
            <a:srgbClr val="000080"/>
          </a:solid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277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297803"/>
              </p:ext>
            </p:extLst>
          </p:nvPr>
        </p:nvGraphicFramePr>
        <p:xfrm>
          <a:off x="1096963" y="2632075"/>
          <a:ext cx="5867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Document" r:id="rId3" imgW="5582412" imgH="714756" progId="Word.Document.8">
                  <p:embed/>
                </p:oleObj>
              </mc:Choice>
              <mc:Fallback>
                <p:oleObj name="Document" r:id="rId3" imgW="5582412" imgH="714756" progId="Word.Document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2632075"/>
                        <a:ext cx="5867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Freeform 27"/>
          <p:cNvSpPr>
            <a:spLocks/>
          </p:cNvSpPr>
          <p:nvPr/>
        </p:nvSpPr>
        <p:spPr bwMode="auto">
          <a:xfrm>
            <a:off x="1803400" y="2279650"/>
            <a:ext cx="360363" cy="852488"/>
          </a:xfrm>
          <a:custGeom>
            <a:avLst/>
            <a:gdLst>
              <a:gd name="T0" fmla="*/ 2147483647 w 227"/>
              <a:gd name="T1" fmla="*/ 0 h 136"/>
              <a:gd name="T2" fmla="*/ 2147483647 w 227"/>
              <a:gd name="T3" fmla="*/ 0 h 136"/>
              <a:gd name="T4" fmla="*/ 2147483647 w 227"/>
              <a:gd name="T5" fmla="*/ 2147483647 h 136"/>
              <a:gd name="T6" fmla="*/ 0 w 227"/>
              <a:gd name="T7" fmla="*/ 2147483647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27"/>
              <a:gd name="T13" fmla="*/ 0 h 136"/>
              <a:gd name="T14" fmla="*/ 227 w 227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" h="136">
                <a:moveTo>
                  <a:pt x="7" y="0"/>
                </a:moveTo>
                <a:lnTo>
                  <a:pt x="227" y="0"/>
                </a:lnTo>
                <a:lnTo>
                  <a:pt x="227" y="136"/>
                </a:lnTo>
                <a:lnTo>
                  <a:pt x="0" y="136"/>
                </a:lnTo>
              </a:path>
            </a:pathLst>
          </a:custGeom>
          <a:noFill/>
          <a:ln w="19050" cap="flat" cmpd="sng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74" name="Rectangle 30"/>
          <p:cNvSpPr>
            <a:spLocks noChangeArrowheads="1"/>
          </p:cNvSpPr>
          <p:nvPr/>
        </p:nvSpPr>
        <p:spPr bwMode="auto">
          <a:xfrm>
            <a:off x="971550" y="1019175"/>
            <a:ext cx="66040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对于纯小数，补码定义为：</a:t>
            </a:r>
          </a:p>
          <a:p>
            <a:pPr algn="l" eaLnBrk="0" hangingPunct="0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=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X+2</a:t>
            </a:r>
            <a:r>
              <a:rPr lang="en-US" altLang="zh-CN" sz="24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(mod 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2400" baseline="3000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</a:t>
            </a:r>
            <a:r>
              <a:rPr lang="en-US" altLang="zh-CN" sz="24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)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6735" name="Rectangle 31"/>
          <p:cNvSpPr>
            <a:spLocks noChangeArrowheads="1"/>
          </p:cNvSpPr>
          <p:nvPr/>
        </p:nvSpPr>
        <p:spPr bwMode="auto">
          <a:xfrm>
            <a:off x="985838" y="3454400"/>
            <a:ext cx="77803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例： 真值(</a:t>
            </a:r>
            <a:r>
              <a:rPr lang="en-US" altLang="zh-CN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x)     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补码([</a:t>
            </a:r>
            <a:r>
              <a:rPr lang="en-US" altLang="zh-CN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000" baseline="-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120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      0.0010       0.0010 （ =  0.0010 </a:t>
            </a:r>
            <a:r>
              <a:rPr lang="en-US" altLang="zh-CN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+10.</a:t>
            </a:r>
            <a:r>
              <a:rPr lang="zh-CN" altLang="en-US" sz="20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mod 2</a:t>
            </a:r>
            <a:r>
              <a:rPr lang="en-US" altLang="zh-CN" sz="20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en-US" altLang="zh-CN" sz="12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     -0.1010       1.0110 （ = -0.1010 +10.</a:t>
            </a:r>
            <a:r>
              <a:rPr lang="zh-CN" altLang="en-US" sz="20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mod 2</a:t>
            </a:r>
            <a:r>
              <a:rPr lang="en-US" altLang="zh-CN" sz="20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1300"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8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6736" name="Rectangle 32"/>
          <p:cNvSpPr>
            <a:spLocks noChangeArrowheads="1"/>
          </p:cNvSpPr>
          <p:nvPr/>
        </p:nvSpPr>
        <p:spPr bwMode="auto">
          <a:xfrm>
            <a:off x="977900" y="4876800"/>
            <a:ext cx="7099300" cy="962025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？</a:t>
            </a:r>
            <a:r>
              <a:rPr lang="zh-CN" altLang="en-US" sz="2400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思考：</a:t>
            </a: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整数的补码定义式子？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同一数值，不同位数的补码之间的关系？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777" name="Rectangle 33"/>
          <p:cNvSpPr>
            <a:spLocks noChangeArrowheads="1"/>
          </p:cNvSpPr>
          <p:nvPr/>
        </p:nvSpPr>
        <p:spPr bwMode="auto">
          <a:xfrm>
            <a:off x="987425" y="630238"/>
            <a:ext cx="81565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algn="l"/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2)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补码的数学定义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35" grpId="0" autoUpdateAnimBg="0"/>
      <p:bldP spid="45673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9"/>
          <p:cNvSpPr>
            <a:spLocks noChangeArrowheads="1"/>
          </p:cNvSpPr>
          <p:nvPr/>
        </p:nvSpPr>
        <p:spPr bwMode="auto">
          <a:xfrm>
            <a:off x="668338" y="681038"/>
            <a:ext cx="78486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第2章  数据的机器层表示</a:t>
            </a:r>
            <a:r>
              <a:rPr lang="zh-CN" altLang="en-US" sz="320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sp>
        <p:nvSpPr>
          <p:cNvPr id="6147" name="Rectangle 20"/>
          <p:cNvSpPr>
            <a:spLocks noChangeArrowheads="1"/>
          </p:cNvSpPr>
          <p:nvPr/>
        </p:nvSpPr>
        <p:spPr bwMode="auto">
          <a:xfrm>
            <a:off x="774700" y="1701800"/>
            <a:ext cx="7929563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数据：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1）数值型 （如：无符号数和带符号数）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2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）非数值型 （如：符号、文字、校验码等）</a:t>
            </a:r>
          </a:p>
          <a:p>
            <a:pPr algn="l" eaLnBrk="0" hangingPunct="0">
              <a:lnSpc>
                <a:spcPct val="7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数据表示：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数据在计算机中使用的二进制编码表示形式。</a:t>
            </a: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（机器数） </a:t>
            </a: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54151"/>
              </p:ext>
            </p:extLst>
          </p:nvPr>
        </p:nvGraphicFramePr>
        <p:xfrm>
          <a:off x="2436813" y="4367213"/>
          <a:ext cx="5351462" cy="365482"/>
        </p:xfrm>
        <a:graphic>
          <a:graphicData uri="http://schemas.openxmlformats.org/drawingml/2006/table">
            <a:tbl>
              <a:tblPr/>
              <a:tblGrid>
                <a:gridCol w="595312"/>
                <a:gridCol w="593725"/>
                <a:gridCol w="593725"/>
                <a:gridCol w="595313"/>
                <a:gridCol w="757237"/>
                <a:gridCol w="433388"/>
                <a:gridCol w="593725"/>
                <a:gridCol w="593725"/>
                <a:gridCol w="595312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楷体_GB2312" pitchFamily="49" charset="-122"/>
                        </a:rPr>
                        <a:t>……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26765"/>
              </p:ext>
            </p:extLst>
          </p:nvPr>
        </p:nvGraphicFramePr>
        <p:xfrm>
          <a:off x="571500" y="2389188"/>
          <a:ext cx="611505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Document" r:id="rId3" imgW="5859065" imgH="1828058" progId="Word.Document.8">
                  <p:embed/>
                </p:oleObj>
              </mc:Choice>
              <mc:Fallback>
                <p:oleObj name="Document" r:id="rId3" imgW="5859065" imgH="182805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389188"/>
                        <a:ext cx="6115050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158564"/>
              </p:ext>
            </p:extLst>
          </p:nvPr>
        </p:nvGraphicFramePr>
        <p:xfrm>
          <a:off x="1516063" y="4108450"/>
          <a:ext cx="72453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Document" r:id="rId5" imgW="7106916" imgH="1058330" progId="Word.Document.8">
                  <p:embed/>
                </p:oleObj>
              </mc:Choice>
              <mc:Fallback>
                <p:oleObj name="Document" r:id="rId5" imgW="7106916" imgH="105833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4108450"/>
                        <a:ext cx="72453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36563" y="5343525"/>
            <a:ext cx="8469312" cy="701675"/>
            <a:chOff x="275" y="3366"/>
            <a:chExt cx="5253" cy="435"/>
          </a:xfrm>
        </p:grpSpPr>
        <p:graphicFrame>
          <p:nvGraphicFramePr>
            <p:cNvPr id="3379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037871"/>
                </p:ext>
              </p:extLst>
            </p:nvPr>
          </p:nvGraphicFramePr>
          <p:xfrm>
            <a:off x="675" y="3366"/>
            <a:ext cx="4853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4" name="Document" r:id="rId7" imgW="7856850" imgH="704594" progId="Word.Document.8">
                    <p:embed/>
                  </p:oleObj>
                </mc:Choice>
                <mc:Fallback>
                  <p:oleObj name="Document" r:id="rId7" imgW="7856850" imgH="704594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" y="3366"/>
                          <a:ext cx="4853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Object 6"/>
            <p:cNvGraphicFramePr>
              <a:graphicFrameLocks noChangeAspect="1"/>
            </p:cNvGraphicFramePr>
            <p:nvPr/>
          </p:nvGraphicFramePr>
          <p:xfrm>
            <a:off x="275" y="3395"/>
            <a:ext cx="33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5" name="BMP 图象" r:id="rId9" imgW="809738" imgH="438095" progId="Paint.Picture">
                    <p:embed/>
                  </p:oleObj>
                </mc:Choice>
                <mc:Fallback>
                  <p:oleObj name="BMP 图象" r:id="rId9" imgW="809738" imgH="438095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" y="3395"/>
                          <a:ext cx="33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7" name="Rectangle 8"/>
          <p:cNvSpPr>
            <a:spLocks noChangeArrowheads="1"/>
          </p:cNvSpPr>
          <p:nvPr/>
        </p:nvSpPr>
        <p:spPr bwMode="auto">
          <a:xfrm>
            <a:off x="584200" y="430213"/>
            <a:ext cx="8318500" cy="160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3．变形补码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采用双符号位或更多的符号位，可扩大数的表示范围，通常在运算时用，以判别运算是否溢出。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508000" y="374650"/>
            <a:ext cx="8229600" cy="29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2.1.3 反码表示法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反码表示法与补码表示法有许多类似之处，对于正数，数值部分与真值形式相同；对于负数，将真值的数值部分按位取反。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 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反码运算不方便，一般很少用于作算术运算。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758649"/>
              </p:ext>
            </p:extLst>
          </p:nvPr>
        </p:nvGraphicFramePr>
        <p:xfrm>
          <a:off x="612775" y="579438"/>
          <a:ext cx="57308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1" name="Document" r:id="rId3" imgW="5753578" imgH="544459" progId="Word.Document.8">
                  <p:embed/>
                </p:oleObj>
              </mc:Choice>
              <mc:Fallback>
                <p:oleObj name="Document" r:id="rId3" imgW="5753578" imgH="54445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79438"/>
                        <a:ext cx="57308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95744"/>
              </p:ext>
            </p:extLst>
          </p:nvPr>
        </p:nvGraphicFramePr>
        <p:xfrm>
          <a:off x="779463" y="1258888"/>
          <a:ext cx="5143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2" name="位图图像" r:id="rId5" imgW="809738" imgH="438095" progId="Paint.Picture">
                  <p:embed/>
                </p:oleObj>
              </mc:Choice>
              <mc:Fallback>
                <p:oleObj name="位图图像" r:id="rId5" imgW="809738" imgH="4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1258888"/>
                        <a:ext cx="5143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705674"/>
              </p:ext>
            </p:extLst>
          </p:nvPr>
        </p:nvGraphicFramePr>
        <p:xfrm>
          <a:off x="822325" y="3843338"/>
          <a:ext cx="7685088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3" name="Document" r:id="rId7" imgW="7356414" imgH="2126376" progId="Word.Document.8">
                  <p:embed/>
                </p:oleObj>
              </mc:Choice>
              <mc:Fallback>
                <p:oleObj name="Document" r:id="rId7" imgW="7356414" imgH="2126376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843338"/>
                        <a:ext cx="7685088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9"/>
          <p:cNvSpPr>
            <a:spLocks noChangeArrowheads="1"/>
          </p:cNvSpPr>
          <p:nvPr/>
        </p:nvSpPr>
        <p:spPr bwMode="auto">
          <a:xfrm>
            <a:off x="1282700" y="1102360"/>
            <a:ext cx="7378700" cy="9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真值是没有经过编码的直观数据表示方式，一般用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表示,其值可带正负号；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74700" y="2209486"/>
            <a:ext cx="7696200" cy="1363663"/>
            <a:chOff x="488" y="1363"/>
            <a:chExt cx="4848" cy="859"/>
          </a:xfrm>
        </p:grpSpPr>
        <p:graphicFrame>
          <p:nvGraphicFramePr>
            <p:cNvPr id="35847" name="Object 5"/>
            <p:cNvGraphicFramePr>
              <a:graphicFrameLocks noChangeAspect="1"/>
            </p:cNvGraphicFramePr>
            <p:nvPr/>
          </p:nvGraphicFramePr>
          <p:xfrm>
            <a:off x="488" y="1458"/>
            <a:ext cx="32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4" name="位图图像" r:id="rId9" imgW="809738" imgH="438095" progId="Paint.Picture">
                    <p:embed/>
                  </p:oleObj>
                </mc:Choice>
                <mc:Fallback>
                  <p:oleObj name="位图图像" r:id="rId9" imgW="809738" imgH="438095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1458"/>
                          <a:ext cx="32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8" name="Rectangle 10"/>
            <p:cNvSpPr>
              <a:spLocks noChangeArrowheads="1"/>
            </p:cNvSpPr>
            <p:nvPr/>
          </p:nvSpPr>
          <p:spPr bwMode="auto">
            <a:xfrm>
              <a:off x="808" y="1363"/>
              <a:ext cx="4528" cy="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编码后的数据（如原码、补码、反码等）</a:t>
              </a:r>
              <a:endParaRPr lang="zh-CN" altLang="en-US" sz="2400" dirty="0">
                <a:latin typeface="黑体" pitchFamily="2" charset="-122"/>
                <a:ea typeface="黑体" pitchFamily="2" charset="-122"/>
              </a:endParaRPr>
            </a:p>
            <a:p>
              <a:pPr algn="just" eaLnBrk="0" hangingPunct="0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已经把正负符号数字化了，</a:t>
              </a:r>
              <a:endParaRPr lang="zh-CN" altLang="en-US" sz="2400" dirty="0">
                <a:latin typeface="黑体" pitchFamily="2" charset="-122"/>
                <a:ea typeface="黑体" pitchFamily="2" charset="-122"/>
              </a:endParaRPr>
            </a:p>
            <a:p>
              <a:pPr algn="l" eaLnBrk="0" hangingPunct="0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其位数有规定，不能随便忽略任何位置上的0或1。</a:t>
              </a:r>
              <a:r>
                <a:rPr lang="zh-CN" altLang="en-US" sz="2400" dirty="0">
                  <a:latin typeface="黑体" pitchFamily="2" charset="-122"/>
                  <a:ea typeface="黑体" pitchFamily="2" charset="-122"/>
                </a:rPr>
                <a:t> </a:t>
              </a:r>
              <a:endParaRPr lang="zh-CN" altLang="en-US" sz="24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4"/>
          <p:cNvSpPr>
            <a:spLocks noChangeArrowheads="1"/>
          </p:cNvSpPr>
          <p:nvPr/>
        </p:nvSpPr>
        <p:spPr bwMode="auto">
          <a:xfrm>
            <a:off x="950913" y="1808163"/>
            <a:ext cx="287337" cy="28733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FF896D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67" name="Rectangle 8"/>
          <p:cNvSpPr>
            <a:spLocks noChangeArrowheads="1"/>
          </p:cNvSpPr>
          <p:nvPr/>
        </p:nvSpPr>
        <p:spPr bwMode="auto">
          <a:xfrm>
            <a:off x="635000" y="404813"/>
            <a:ext cx="571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2.1.4 三种码制的比较与转换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1．比较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868" name="Rectangle 9"/>
          <p:cNvSpPr>
            <a:spLocks noChangeArrowheads="1"/>
          </p:cNvSpPr>
          <p:nvPr/>
        </p:nvSpPr>
        <p:spPr bwMode="auto">
          <a:xfrm>
            <a:off x="1250950" y="1663700"/>
            <a:ext cx="7473950" cy="9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补码的符号位可以和数值位一起参加运算，但原码的符号位和数值位须分开处理；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46150" y="2962278"/>
            <a:ext cx="7823200" cy="1363663"/>
            <a:chOff x="528" y="1857"/>
            <a:chExt cx="4928" cy="859"/>
          </a:xfrm>
        </p:grpSpPr>
        <p:sp>
          <p:nvSpPr>
            <p:cNvPr id="36870" name="Oval 7"/>
            <p:cNvSpPr>
              <a:spLocks noChangeArrowheads="1"/>
            </p:cNvSpPr>
            <p:nvPr/>
          </p:nvSpPr>
          <p:spPr bwMode="auto">
            <a:xfrm>
              <a:off x="528" y="1950"/>
              <a:ext cx="181" cy="181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896D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6871" name="Rectangle 10"/>
            <p:cNvSpPr>
              <a:spLocks noChangeArrowheads="1"/>
            </p:cNvSpPr>
            <p:nvPr/>
          </p:nvSpPr>
          <p:spPr bwMode="auto">
            <a:xfrm>
              <a:off x="728" y="1857"/>
              <a:ext cx="4728" cy="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原码、反码表示0及正、负数的范围是对称的，而补码0的表示形式是唯一，负数能多表示一个数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绝对值最大的负数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，其值等于-2</a:t>
              </a:r>
              <a:r>
                <a:rPr lang="en-US" altLang="zh-CN" sz="2400" baseline="30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n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纯整数）或-1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纯小数</a:t>
              </a:r>
              <a:r>
                <a:rPr lang="en-US" altLang="zh-CN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lang="zh-CN" altLang="en-US" sz="24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。</a:t>
              </a:r>
              <a:r>
                <a:rPr lang="zh-CN" altLang="en-US" sz="2400" dirty="0">
                  <a:latin typeface="黑体" pitchFamily="2" charset="-122"/>
                  <a:ea typeface="黑体" pitchFamily="2" charset="-122"/>
                </a:rPr>
                <a:t> </a:t>
              </a:r>
              <a:endParaRPr lang="zh-CN" altLang="en-US" sz="24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ChangeArrowheads="1"/>
          </p:cNvSpPr>
          <p:nvPr/>
        </p:nvSpPr>
        <p:spPr bwMode="auto">
          <a:xfrm>
            <a:off x="635000" y="404813"/>
            <a:ext cx="5715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2.1.4 三种码制的比较与转换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1．转换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891" name="Rectangle 7"/>
          <p:cNvSpPr>
            <a:spLocks noChangeArrowheads="1"/>
          </p:cNvSpPr>
          <p:nvPr/>
        </p:nvSpPr>
        <p:spPr bwMode="auto">
          <a:xfrm>
            <a:off x="1117600" y="1704975"/>
            <a:ext cx="654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(1)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X&gt;0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时，[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反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 ；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20688" y="2216150"/>
            <a:ext cx="8128000" cy="1754188"/>
            <a:chOff x="256" y="1396"/>
            <a:chExt cx="5120" cy="1105"/>
          </a:xfrm>
        </p:grpSpPr>
        <p:sp>
          <p:nvSpPr>
            <p:cNvPr id="37894" name="Rectangle 8"/>
            <p:cNvSpPr>
              <a:spLocks noChangeArrowheads="1"/>
            </p:cNvSpPr>
            <p:nvPr/>
          </p:nvSpPr>
          <p:spPr bwMode="auto">
            <a:xfrm>
              <a:off x="256" y="1396"/>
              <a:ext cx="5120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indent="847725" algn="just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(2) 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X&lt;0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时，</a:t>
              </a:r>
              <a:endParaRPr lang="zh-CN" altLang="en-US" sz="2400">
                <a:latin typeface="黑体" pitchFamily="2" charset="-122"/>
                <a:ea typeface="黑体" pitchFamily="2" charset="-122"/>
              </a:endParaRPr>
            </a:p>
            <a:p>
              <a:pPr indent="847725" algn="just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① 原码与补码之间  </a:t>
              </a:r>
              <a:endParaRPr lang="zh-CN" altLang="en-US" sz="2400">
                <a:latin typeface="黑体" pitchFamily="2" charset="-122"/>
                <a:ea typeface="黑体" pitchFamily="2" charset="-122"/>
              </a:endParaRPr>
            </a:p>
            <a:p>
              <a:pPr indent="847725" algn="just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   原码与反码之间转换类似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,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只是末位不加１。</a:t>
              </a:r>
              <a:endParaRPr lang="zh-CN" altLang="en-US" sz="2400" b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grpSp>
          <p:nvGrpSpPr>
            <p:cNvPr id="37895" name="Group 15"/>
            <p:cNvGrpSpPr>
              <a:grpSpLocks/>
            </p:cNvGrpSpPr>
            <p:nvPr/>
          </p:nvGrpSpPr>
          <p:grpSpPr bwMode="auto">
            <a:xfrm>
              <a:off x="3010" y="1567"/>
              <a:ext cx="2060" cy="546"/>
              <a:chOff x="2994" y="1495"/>
              <a:chExt cx="2060" cy="594"/>
            </a:xfrm>
          </p:grpSpPr>
          <p:sp>
            <p:nvSpPr>
              <p:cNvPr id="37896" name="Text Box 10"/>
              <p:cNvSpPr txBox="1">
                <a:spLocks noChangeArrowheads="1"/>
              </p:cNvSpPr>
              <p:nvPr/>
            </p:nvSpPr>
            <p:spPr bwMode="auto">
              <a:xfrm>
                <a:off x="3070" y="1797"/>
                <a:ext cx="417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[</a:t>
                </a:r>
                <a:r>
                  <a:rPr kumimoji="0" lang="en-US" altLang="zh-CN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X]</a:t>
                </a:r>
                <a:r>
                  <a:rPr kumimoji="0" lang="zh-CN" altLang="en-US" sz="2200" baseline="-250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原</a:t>
                </a:r>
                <a:endParaRPr kumimoji="0" lang="zh-CN" altLang="en-US" sz="22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7897" name="Text Box 11"/>
              <p:cNvSpPr txBox="1">
                <a:spLocks noChangeArrowheads="1"/>
              </p:cNvSpPr>
              <p:nvPr/>
            </p:nvSpPr>
            <p:spPr bwMode="auto">
              <a:xfrm>
                <a:off x="4412" y="1787"/>
                <a:ext cx="417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[</a:t>
                </a:r>
                <a:r>
                  <a:rPr kumimoji="0" lang="en-US" altLang="zh-CN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X]</a:t>
                </a:r>
                <a:r>
                  <a:rPr kumimoji="0" lang="zh-CN" altLang="en-US" sz="2200" baseline="-250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补</a:t>
                </a:r>
                <a:endParaRPr kumimoji="0" lang="zh-CN" altLang="en-US" sz="22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7898" name="Line 12"/>
              <p:cNvSpPr>
                <a:spLocks noChangeShapeType="1"/>
              </p:cNvSpPr>
              <p:nvPr/>
            </p:nvSpPr>
            <p:spPr bwMode="auto">
              <a:xfrm>
                <a:off x="3447" y="1903"/>
                <a:ext cx="961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7899" name="Text Box 13"/>
              <p:cNvSpPr txBox="1">
                <a:spLocks noChangeArrowheads="1"/>
              </p:cNvSpPr>
              <p:nvPr/>
            </p:nvSpPr>
            <p:spPr bwMode="auto">
              <a:xfrm>
                <a:off x="3502" y="1555"/>
                <a:ext cx="904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>
                  <a:lnSpc>
                    <a:spcPct val="104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60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求反末位加1</a:t>
                </a:r>
              </a:p>
              <a:p>
                <a:pPr>
                  <a:lnSpc>
                    <a:spcPct val="104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60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符号位不变</a:t>
                </a:r>
                <a:endParaRPr kumimoji="0" lang="zh-CN" altLang="en-US" sz="9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7900" name="Rectangle 14"/>
              <p:cNvSpPr>
                <a:spLocks noChangeArrowheads="1"/>
              </p:cNvSpPr>
              <p:nvPr/>
            </p:nvSpPr>
            <p:spPr bwMode="auto">
              <a:xfrm>
                <a:off x="2994" y="1495"/>
                <a:ext cx="2060" cy="594"/>
              </a:xfrm>
              <a:prstGeom prst="rect">
                <a:avLst/>
              </a:prstGeom>
              <a:noFill/>
              <a:ln w="19050">
                <a:solidFill>
                  <a:srgbClr val="00008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</p:grpSp>
      <p:sp>
        <p:nvSpPr>
          <p:cNvPr id="464913" name="Rectangle 17"/>
          <p:cNvSpPr>
            <a:spLocks noChangeArrowheads="1"/>
          </p:cNvSpPr>
          <p:nvPr/>
        </p:nvSpPr>
        <p:spPr bwMode="auto">
          <a:xfrm>
            <a:off x="255588" y="4054475"/>
            <a:ext cx="88884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② 真值与补码之间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a)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根据定义 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X+2</a:t>
            </a:r>
            <a:r>
              <a:rPr lang="en-US" altLang="zh-CN" sz="24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(mod 2)  (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纯小数时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b）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真值←→原码←→补码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1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ChangeArrowheads="1"/>
          </p:cNvSpPr>
          <p:nvPr/>
        </p:nvSpPr>
        <p:spPr bwMode="auto">
          <a:xfrm>
            <a:off x="596900" y="574675"/>
            <a:ext cx="565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2.1.5 补码机器数的变补(求补)和移位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8915" name="Group 15"/>
          <p:cNvGrpSpPr>
            <a:grpSpLocks/>
          </p:cNvGrpSpPr>
          <p:nvPr/>
        </p:nvGrpSpPr>
        <p:grpSpPr bwMode="auto">
          <a:xfrm>
            <a:off x="2593975" y="2251075"/>
            <a:ext cx="3662363" cy="1025525"/>
            <a:chOff x="5982" y="3306"/>
            <a:chExt cx="5274" cy="1378"/>
          </a:xfrm>
        </p:grpSpPr>
        <p:grpSp>
          <p:nvGrpSpPr>
            <p:cNvPr id="38921" name="Group 16"/>
            <p:cNvGrpSpPr>
              <a:grpSpLocks/>
            </p:cNvGrpSpPr>
            <p:nvPr/>
          </p:nvGrpSpPr>
          <p:grpSpPr bwMode="auto">
            <a:xfrm>
              <a:off x="6052" y="3456"/>
              <a:ext cx="5188" cy="1228"/>
              <a:chOff x="5160" y="3234"/>
              <a:chExt cx="4397" cy="1228"/>
            </a:xfrm>
          </p:grpSpPr>
          <p:sp>
            <p:nvSpPr>
              <p:cNvPr id="38923" name="Text Box 17"/>
              <p:cNvSpPr txBox="1">
                <a:spLocks noChangeArrowheads="1"/>
              </p:cNvSpPr>
              <p:nvPr/>
            </p:nvSpPr>
            <p:spPr bwMode="auto">
              <a:xfrm>
                <a:off x="5160" y="3760"/>
                <a:ext cx="1042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[</a:t>
                </a:r>
                <a:r>
                  <a:rPr kumimoji="0" lang="en-US" altLang="zh-CN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X]</a:t>
                </a:r>
                <a:r>
                  <a:rPr kumimoji="0" lang="zh-CN" altLang="en-US" sz="2200" baseline="-250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补</a:t>
                </a:r>
                <a:endParaRPr kumimoji="0" lang="zh-CN" altLang="en-US" sz="22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8924" name="Text Box 18"/>
              <p:cNvSpPr txBox="1">
                <a:spLocks noChangeArrowheads="1"/>
              </p:cNvSpPr>
              <p:nvPr/>
            </p:nvSpPr>
            <p:spPr bwMode="auto">
              <a:xfrm>
                <a:off x="8515" y="3733"/>
                <a:ext cx="1042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[-</a:t>
                </a:r>
                <a:r>
                  <a:rPr kumimoji="0" lang="en-US" altLang="zh-CN" sz="22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X]</a:t>
                </a:r>
                <a:r>
                  <a:rPr kumimoji="0" lang="zh-CN" altLang="en-US" sz="2200" baseline="-250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补</a:t>
                </a:r>
                <a:endParaRPr kumimoji="0" lang="zh-CN" altLang="en-US" sz="220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8925" name="Line 19"/>
              <p:cNvSpPr>
                <a:spLocks noChangeShapeType="1"/>
              </p:cNvSpPr>
              <p:nvPr/>
            </p:nvSpPr>
            <p:spPr bwMode="auto">
              <a:xfrm>
                <a:off x="6103" y="4025"/>
                <a:ext cx="2401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8926" name="Text Box 20"/>
              <p:cNvSpPr txBox="1">
                <a:spLocks noChangeArrowheads="1"/>
              </p:cNvSpPr>
              <p:nvPr/>
            </p:nvSpPr>
            <p:spPr bwMode="auto">
              <a:xfrm>
                <a:off x="6238" y="3234"/>
                <a:ext cx="2262" cy="9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Font typeface="Wingdings" pitchFamily="2" charset="2"/>
                  <a:defRPr kumimoji="1" sz="2600" b="1">
                    <a:solidFill>
                      <a:schemeClr val="tx2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>
                  <a:lnSpc>
                    <a:spcPct val="94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60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连同符号位求反</a:t>
                </a:r>
              </a:p>
              <a:p>
                <a:pPr>
                  <a:lnSpc>
                    <a:spcPct val="94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60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末位加1</a:t>
                </a:r>
              </a:p>
            </p:txBody>
          </p:sp>
        </p:grpSp>
        <p:sp>
          <p:nvSpPr>
            <p:cNvPr id="38922" name="Rectangle 21"/>
            <p:cNvSpPr>
              <a:spLocks noChangeArrowheads="1"/>
            </p:cNvSpPr>
            <p:nvPr/>
          </p:nvSpPr>
          <p:spPr bwMode="auto">
            <a:xfrm>
              <a:off x="5982" y="3306"/>
              <a:ext cx="5274" cy="1296"/>
            </a:xfrm>
            <a:prstGeom prst="rect">
              <a:avLst/>
            </a:prstGeom>
            <a:noFill/>
            <a:ln w="19050">
              <a:solidFill>
                <a:srgbClr val="000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38916" name="Rectangle 22"/>
          <p:cNvSpPr>
            <a:spLocks noChangeArrowheads="1"/>
          </p:cNvSpPr>
          <p:nvPr/>
        </p:nvSpPr>
        <p:spPr bwMode="auto">
          <a:xfrm>
            <a:off x="609600" y="1016000"/>
            <a:ext cx="8204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1．变补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又称为求补、求机器负数，即，由[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求[-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5943" name="Rectangle 23"/>
          <p:cNvSpPr>
            <a:spLocks noChangeArrowheads="1"/>
          </p:cNvSpPr>
          <p:nvPr/>
        </p:nvSpPr>
        <p:spPr bwMode="auto">
          <a:xfrm>
            <a:off x="495300" y="3352800"/>
            <a:ext cx="7759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例：[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0.0010,  [-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1.1110;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Y]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1.0110,  [-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Y]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0.1010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98488" y="4660900"/>
            <a:ext cx="7504112" cy="1200150"/>
            <a:chOff x="377" y="2936"/>
            <a:chExt cx="4727" cy="756"/>
          </a:xfrm>
        </p:grpSpPr>
        <p:graphicFrame>
          <p:nvGraphicFramePr>
            <p:cNvPr id="38919" name="Object 12"/>
            <p:cNvGraphicFramePr>
              <a:graphicFrameLocks noChangeAspect="1"/>
            </p:cNvGraphicFramePr>
            <p:nvPr/>
          </p:nvGraphicFramePr>
          <p:xfrm>
            <a:off x="377" y="3099"/>
            <a:ext cx="32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5" name="位图图像" r:id="rId3" imgW="809738" imgH="438095" progId="Paint.Picture">
                    <p:embed/>
                  </p:oleObj>
                </mc:Choice>
                <mc:Fallback>
                  <p:oleObj name="位图图像" r:id="rId3" imgW="809738" imgH="438095" progId="Paint.Pictur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" y="3099"/>
                          <a:ext cx="32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0" name="Rectangle 24"/>
            <p:cNvSpPr>
              <a:spLocks noChangeArrowheads="1"/>
            </p:cNvSpPr>
            <p:nvPr/>
          </p:nvSpPr>
          <p:spPr bwMode="auto">
            <a:xfrm>
              <a:off x="744" y="2936"/>
              <a:ext cx="436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注意：</a:t>
              </a:r>
              <a:r>
                <a:rPr lang="zh-CN" altLang="en-US" sz="2400" u="sng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变补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与</a:t>
              </a:r>
              <a:r>
                <a:rPr lang="zh-CN" altLang="en-US" sz="2400" u="sng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求补码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概念不同。</a:t>
              </a:r>
              <a:endParaRPr lang="zh-CN" altLang="en-US" sz="2400">
                <a:latin typeface="黑体" pitchFamily="2" charset="-122"/>
                <a:ea typeface="黑体" pitchFamily="2" charset="-122"/>
              </a:endParaRPr>
            </a:p>
            <a:p>
              <a:pPr algn="l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  求补码通常指由真值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X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或由原码[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X]</a:t>
              </a:r>
              <a:r>
                <a:rPr lang="zh-CN" altLang="en-US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原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求[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X]</a:t>
              </a:r>
              <a:r>
                <a:rPr lang="zh-CN" altLang="en-US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补</a:t>
              </a:r>
              <a:r>
                <a:rPr lang="zh-CN" altLang="en-US" sz="2400">
                  <a:latin typeface="黑体" pitchFamily="2" charset="-122"/>
                  <a:ea typeface="黑体" pitchFamily="2" charset="-122"/>
                </a:rPr>
                <a:t> </a:t>
              </a:r>
              <a:endParaRPr lang="zh-CN" altLang="en-US" sz="2400" b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4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55016"/>
              </p:ext>
            </p:extLst>
          </p:nvPr>
        </p:nvGraphicFramePr>
        <p:xfrm>
          <a:off x="1122363" y="1238250"/>
          <a:ext cx="777875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Document" r:id="rId3" imgW="7445341" imgH="1975598" progId="Word.Document.8">
                  <p:embed/>
                </p:oleObj>
              </mc:Choice>
              <mc:Fallback>
                <p:oleObj name="Document" r:id="rId3" imgW="7445341" imgH="197559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238250"/>
                        <a:ext cx="7778750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8"/>
          <p:cNvSpPr>
            <a:spLocks noChangeArrowheads="1"/>
          </p:cNvSpPr>
          <p:nvPr/>
        </p:nvSpPr>
        <p:spPr bwMode="auto">
          <a:xfrm>
            <a:off x="571500" y="574675"/>
            <a:ext cx="565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2.1.5 补码机器数的变补(求补)和移位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1035050" y="3182938"/>
            <a:ext cx="78105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3．左移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（由[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求[2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各位按位向左移一位，末位补0，符号位应不变。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显然，只有当[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的最高两位相同时，左移后才是正确的[2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，否则就溢出了。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17538" y="5595938"/>
            <a:ext cx="7256462" cy="457200"/>
            <a:chOff x="389" y="3482"/>
            <a:chExt cx="4571" cy="288"/>
          </a:xfrm>
        </p:grpSpPr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389" y="3550"/>
            <a:ext cx="32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1" name="位图图像" r:id="rId5" imgW="809738" imgH="438095" progId="Paint.Picture">
                    <p:embed/>
                  </p:oleObj>
                </mc:Choice>
                <mc:Fallback>
                  <p:oleObj name="位图图像" r:id="rId5" imgW="809738" imgH="438095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" y="3550"/>
                          <a:ext cx="32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3" name="Rectangle 10"/>
            <p:cNvSpPr>
              <a:spLocks noChangeArrowheads="1"/>
            </p:cNvSpPr>
            <p:nvPr/>
          </p:nvSpPr>
          <p:spPr bwMode="auto">
            <a:xfrm>
              <a:off x="744" y="3482"/>
              <a:ext cx="4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无特殊指定时，定点数认为用补码表示。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76275" y="989013"/>
            <a:ext cx="7897813" cy="4352925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本章重点：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1．进制之间的相互转换是最基本的，应当熟练掌握；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2．定点数的原码、补码、变形补码和反码表示，</a:t>
            </a: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补码特别注意：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   ① 最小的补码很特殊，没有对应的原码和反码，可单独记；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   ② “变补”和“求补码” 概念的不同；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   ③ 补码乘以2(算术左移)和乘以1/2(算术右移)的结果；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3．浮点数的规格化概念，真值</a:t>
            </a: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</a:t>
            </a: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浮点数表示形式；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4．奇偶校验码的校验原理及校验位形成方法；</a:t>
            </a:r>
            <a:endParaRPr kumimoji="0" lang="zh-CN" altLang="en-US" sz="2000">
              <a:solidFill>
                <a:srgbClr val="08080C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5．学会看原文资料，并熟悉其专业名词和术语。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ChangeArrowheads="1"/>
          </p:cNvSpPr>
          <p:nvPr/>
        </p:nvSpPr>
        <p:spPr bwMode="auto">
          <a:xfrm>
            <a:off x="635000" y="442913"/>
            <a:ext cx="85090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课堂练习: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3．设字长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M＝8，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求下列补码所对应的 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及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真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(1) [2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＝80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H, </a:t>
            </a: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(2)[X/2]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C0H, </a:t>
            </a: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(3)[-X]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FFH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571500" y="846138"/>
            <a:ext cx="85725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习题：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P46  2-1(1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)(3)(5)(6)，2-3，</a:t>
            </a:r>
          </a:p>
          <a:p>
            <a:pPr algn="just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2-4，2-7，2-9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补充习题2-1：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已知[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=3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EH, [Y]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DCH,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求：[2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，[2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Y]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/2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/4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Y]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原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反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，[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Y]</a:t>
            </a:r>
            <a:r>
              <a:rPr lang="zh-CN" altLang="en-US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反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zh-CN" altLang="en-US" sz="24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[</a:t>
            </a:r>
            <a:r>
              <a:rPr lang="en-US" altLang="zh-CN" sz="24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移  </a:t>
            </a:r>
            <a:r>
              <a:rPr lang="zh-CN" altLang="en-US" sz="24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，[</a:t>
            </a:r>
            <a:r>
              <a:rPr lang="en-US" altLang="zh-CN" sz="24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Y]</a:t>
            </a:r>
            <a:r>
              <a:rPr lang="zh-CN" altLang="en-US" sz="2400" baseline="-3000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移  </a:t>
            </a:r>
            <a:endParaRPr lang="zh-CN" altLang="en-US" sz="2400" b="0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84200" y="5340350"/>
            <a:ext cx="6756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阅读：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英文材料 2-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2-3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63575" y="1484313"/>
            <a:ext cx="7897813" cy="4352925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本章重点：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1．进制之间的相互转换是最基本的，应当熟练掌握；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2．定点数的原码、补码、变形补码和反码表示，补码特别注意：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① 最小的补码很特殊，没有对应的原码和反码，可单独记；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② “变补”和“求补码” 概念的不同；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③ 补码乘以2(算术左移)和乘以1/2(算术右移)的结果；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3．浮点数的规格化概念，真值</a:t>
            </a: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</a:t>
            </a: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浮点数表示形式；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4．奇偶校验码的校验原理及校验位形成方法；</a:t>
            </a:r>
            <a:endParaRPr kumimoji="0" lang="zh-CN" altLang="en-US" sz="2000">
              <a:solidFill>
                <a:srgbClr val="08080C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5．学会看原文资料，并熟悉其专业名词和术语。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68338" y="731838"/>
            <a:ext cx="78486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第2章  数据的机器层表示</a:t>
            </a:r>
            <a:r>
              <a:rPr lang="zh-CN" altLang="en-US" sz="320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9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33063815"/>
              </p:ext>
            </p:extLst>
          </p:nvPr>
        </p:nvGraphicFramePr>
        <p:xfrm>
          <a:off x="1292225" y="1560513"/>
          <a:ext cx="7729538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Document" r:id="rId3" imgW="6234933" imgH="3868789" progId="Word.Document.8">
                  <p:embed/>
                </p:oleObj>
              </mc:Choice>
              <mc:Fallback>
                <p:oleObj name="Document" r:id="rId3" imgW="6234933" imgH="3868789" progId="Word.Document.8">
                  <p:embed/>
                  <p:pic>
                    <p:nvPicPr>
                      <p:cNvPr id="0" name="Object 9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1560513"/>
                        <a:ext cx="7729538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668338" y="681038"/>
            <a:ext cx="78486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第2章  数据的机器层表示</a:t>
            </a:r>
            <a:r>
              <a:rPr lang="zh-CN" altLang="en-US" sz="320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sp>
        <p:nvSpPr>
          <p:cNvPr id="44036" name="Rectangle 60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44500" y="354013"/>
            <a:ext cx="7670800" cy="115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§2.2 数的浮点表示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2.2.1 浮点数及其一般表示格式</a:t>
            </a:r>
            <a:r>
              <a:rPr lang="zh-CN" altLang="en-US" sz="11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774700" y="1546225"/>
            <a:ext cx="6083300" cy="8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引例：(0.0001011)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= (0.1011000)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-3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000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 调整指数的值相当于改变小数点的位置</a:t>
            </a:r>
            <a:r>
              <a:rPr lang="zh-CN" altLang="en-US" sz="2000" dirty="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000" dirty="0">
              <a:solidFill>
                <a:srgbClr val="00800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1031875" y="3817938"/>
            <a:ext cx="7753350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E--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阶码(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Exponent)，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带符号整数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常用移码或补码表示</a:t>
            </a: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用于表示小数点位置的；</a:t>
            </a: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M--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尾数(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Mantissa)，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带符号纯小数，用原码或补码表示</a:t>
            </a: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用于表示有效数字的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506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046842"/>
              </p:ext>
            </p:extLst>
          </p:nvPr>
        </p:nvGraphicFramePr>
        <p:xfrm>
          <a:off x="369888" y="3263900"/>
          <a:ext cx="7188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Document" r:id="rId3" imgW="5642330" imgH="444419" progId="Word.Document.8">
                  <p:embed/>
                </p:oleObj>
              </mc:Choice>
              <mc:Fallback>
                <p:oleObj name="Document" r:id="rId3" imgW="5642330" imgH="44441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3263900"/>
                        <a:ext cx="7188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25100410"/>
              </p:ext>
            </p:extLst>
          </p:nvPr>
        </p:nvGraphicFramePr>
        <p:xfrm>
          <a:off x="1503363" y="2565400"/>
          <a:ext cx="5994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Document" r:id="rId5" imgW="5615688" imgH="476087" progId="Word.Document.8">
                  <p:embed/>
                </p:oleObj>
              </mc:Choice>
              <mc:Fallback>
                <p:oleObj name="Document" r:id="rId5" imgW="5615688" imgH="476087" progId="Word.Document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565400"/>
                        <a:ext cx="59944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774700" y="1546225"/>
            <a:ext cx="6083300" cy="835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引例：(0.0001011)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= (0.1011000)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-3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000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 调整指数的值相当于改变小数点的位置</a:t>
            </a:r>
            <a:r>
              <a:rPr lang="zh-CN" altLang="en-US" sz="2000" dirty="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000" dirty="0">
              <a:solidFill>
                <a:srgbClr val="00800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1073150" y="3844925"/>
            <a:ext cx="7302500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r--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基数(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radix)，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通常取值2，也可取4，8，16等。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在每台机器中，浮点数的基数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是固定的常数，不必在数码中表示出来。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444500" y="354013"/>
            <a:ext cx="76708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§2.2 数的浮点表示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2.2.1 浮点数及其一般表示格式</a:t>
            </a:r>
            <a:r>
              <a:rPr lang="zh-CN" altLang="en-US" sz="11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60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517842"/>
              </p:ext>
            </p:extLst>
          </p:nvPr>
        </p:nvGraphicFramePr>
        <p:xfrm>
          <a:off x="369888" y="3263900"/>
          <a:ext cx="7188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Document" r:id="rId3" imgW="5642330" imgH="444419" progId="Word.Document.8">
                  <p:embed/>
                </p:oleObj>
              </mc:Choice>
              <mc:Fallback>
                <p:oleObj name="Document" r:id="rId3" imgW="5642330" imgH="44441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3263900"/>
                        <a:ext cx="7188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95642259"/>
              </p:ext>
            </p:extLst>
          </p:nvPr>
        </p:nvGraphicFramePr>
        <p:xfrm>
          <a:off x="1504950" y="2570163"/>
          <a:ext cx="59959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Document" r:id="rId5" imgW="5615688" imgH="476087" progId="Word.Document.8">
                  <p:embed/>
                </p:oleObj>
              </mc:Choice>
              <mc:Fallback>
                <p:oleObj name="Document" r:id="rId5" imgW="5615688" imgH="476087" progId="Word.Document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2570163"/>
                        <a:ext cx="59959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774700" y="1546225"/>
            <a:ext cx="60833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引例：(0.0001011)</a:t>
            </a:r>
            <a:r>
              <a:rPr lang="zh-CN" altLang="en-US" sz="2000" baseline="-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= (0.1011000)</a:t>
            </a:r>
            <a:r>
              <a:rPr lang="zh-CN" altLang="en-US" sz="2000" baseline="-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-3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00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 调整指数的值相当于改变小数点的位置</a:t>
            </a:r>
            <a:r>
              <a:rPr lang="zh-CN" altLang="en-US" sz="200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000">
              <a:solidFill>
                <a:srgbClr val="00800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47107" name="Rectangle 11"/>
          <p:cNvSpPr>
            <a:spLocks noChangeArrowheads="1"/>
          </p:cNvSpPr>
          <p:nvPr/>
        </p:nvSpPr>
        <p:spPr bwMode="auto">
          <a:xfrm>
            <a:off x="774700" y="3808413"/>
            <a:ext cx="76993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浮点数的一般格式：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47108" name="Group 17"/>
          <p:cNvGrpSpPr>
            <a:grpSpLocks/>
          </p:cNvGrpSpPr>
          <p:nvPr/>
        </p:nvGrpSpPr>
        <p:grpSpPr bwMode="auto">
          <a:xfrm>
            <a:off x="1487488" y="4545013"/>
            <a:ext cx="6480175" cy="1273175"/>
            <a:chOff x="937" y="2863"/>
            <a:chExt cx="4082" cy="802"/>
          </a:xfrm>
        </p:grpSpPr>
        <p:grpSp>
          <p:nvGrpSpPr>
            <p:cNvPr id="47112" name="Group 7"/>
            <p:cNvGrpSpPr>
              <a:grpSpLocks/>
            </p:cNvGrpSpPr>
            <p:nvPr/>
          </p:nvGrpSpPr>
          <p:grpSpPr bwMode="auto">
            <a:xfrm>
              <a:off x="937" y="2863"/>
              <a:ext cx="4082" cy="802"/>
              <a:chOff x="1240" y="2139"/>
              <a:chExt cx="3957" cy="756"/>
            </a:xfrm>
          </p:grpSpPr>
          <p:pic>
            <p:nvPicPr>
              <p:cNvPr id="47115" name="Picture 8" descr="未命名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0" y="2139"/>
                <a:ext cx="3957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116" name="Rectangle 9"/>
              <p:cNvSpPr>
                <a:spLocks noChangeArrowheads="1"/>
              </p:cNvSpPr>
              <p:nvPr/>
            </p:nvSpPr>
            <p:spPr bwMode="auto">
              <a:xfrm>
                <a:off x="1462" y="2429"/>
                <a:ext cx="1241" cy="20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47117" name="Rectangle 10"/>
              <p:cNvSpPr>
                <a:spLocks noChangeArrowheads="1"/>
              </p:cNvSpPr>
              <p:nvPr/>
            </p:nvSpPr>
            <p:spPr bwMode="auto">
              <a:xfrm>
                <a:off x="2732" y="2429"/>
                <a:ext cx="2349" cy="201"/>
              </a:xfrm>
              <a:prstGeom prst="rect">
                <a:avLst/>
              </a:prstGeom>
              <a:noFill/>
              <a:ln w="38100">
                <a:solidFill>
                  <a:srgbClr val="00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47113" name="Line 12"/>
            <p:cNvSpPr>
              <a:spLocks noChangeShapeType="1"/>
            </p:cNvSpPr>
            <p:nvPr/>
          </p:nvSpPr>
          <p:spPr bwMode="auto">
            <a:xfrm>
              <a:off x="2797" y="3164"/>
              <a:ext cx="0" cy="225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7114" name="Line 13"/>
            <p:cNvSpPr>
              <a:spLocks noChangeShapeType="1"/>
            </p:cNvSpPr>
            <p:nvPr/>
          </p:nvSpPr>
          <p:spPr bwMode="auto">
            <a:xfrm flipH="1">
              <a:off x="1453" y="3172"/>
              <a:ext cx="9" cy="20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444500" y="354013"/>
            <a:ext cx="76708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§2.2 数的浮点表示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2.2.1 浮点数及其一般表示格式</a:t>
            </a:r>
            <a:r>
              <a:rPr lang="zh-CN" altLang="en-US" sz="11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1591657"/>
              </p:ext>
            </p:extLst>
          </p:nvPr>
        </p:nvGraphicFramePr>
        <p:xfrm>
          <a:off x="1504950" y="2570163"/>
          <a:ext cx="59959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Document" r:id="rId4" imgW="5615688" imgH="476087" progId="Word.Document.8">
                  <p:embed/>
                </p:oleObj>
              </mc:Choice>
              <mc:Fallback>
                <p:oleObj name="Document" r:id="rId4" imgW="5615688" imgH="476087" progId="Word.Document.8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2570163"/>
                        <a:ext cx="59959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210267"/>
              </p:ext>
            </p:extLst>
          </p:nvPr>
        </p:nvGraphicFramePr>
        <p:xfrm>
          <a:off x="369888" y="3263900"/>
          <a:ext cx="7188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Document" r:id="rId6" imgW="5642330" imgH="444419" progId="Word.Document.8">
                  <p:embed/>
                </p:oleObj>
              </mc:Choice>
              <mc:Fallback>
                <p:oleObj name="Document" r:id="rId6" imgW="5642330" imgH="44441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3263900"/>
                        <a:ext cx="7188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28438244"/>
              </p:ext>
            </p:extLst>
          </p:nvPr>
        </p:nvGraphicFramePr>
        <p:xfrm>
          <a:off x="1304925" y="1560513"/>
          <a:ext cx="7643813" cy="475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Document" r:id="rId3" imgW="6225212" imgH="3868789" progId="Word.Document.8">
                  <p:embed/>
                </p:oleObj>
              </mc:Choice>
              <mc:Fallback>
                <p:oleObj name="Document" r:id="rId3" imgW="6225212" imgH="3868789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560513"/>
                        <a:ext cx="7643813" cy="475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668338" y="681038"/>
            <a:ext cx="78486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第2章  数据的机器层表示</a:t>
            </a:r>
            <a:r>
              <a:rPr lang="zh-CN" altLang="en-US" sz="320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  </a:t>
            </a:r>
          </a:p>
        </p:txBody>
      </p:sp>
      <p:grpSp>
        <p:nvGrpSpPr>
          <p:cNvPr id="48132" name="Group 5"/>
          <p:cNvGrpSpPr>
            <a:grpSpLocks/>
          </p:cNvGrpSpPr>
          <p:nvPr/>
        </p:nvGrpSpPr>
        <p:grpSpPr bwMode="auto">
          <a:xfrm>
            <a:off x="5419725" y="4997450"/>
            <a:ext cx="3140075" cy="1233488"/>
            <a:chOff x="937" y="2863"/>
            <a:chExt cx="4082" cy="802"/>
          </a:xfrm>
        </p:grpSpPr>
        <p:grpSp>
          <p:nvGrpSpPr>
            <p:cNvPr id="48133" name="Group 6"/>
            <p:cNvGrpSpPr>
              <a:grpSpLocks/>
            </p:cNvGrpSpPr>
            <p:nvPr/>
          </p:nvGrpSpPr>
          <p:grpSpPr bwMode="auto">
            <a:xfrm>
              <a:off x="937" y="2863"/>
              <a:ext cx="4082" cy="802"/>
              <a:chOff x="1240" y="2139"/>
              <a:chExt cx="3957" cy="756"/>
            </a:xfrm>
          </p:grpSpPr>
          <p:pic>
            <p:nvPicPr>
              <p:cNvPr id="48136" name="Picture 7" descr="未命名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0" y="2139"/>
                <a:ext cx="3957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137" name="Rectangle 8"/>
              <p:cNvSpPr>
                <a:spLocks noChangeArrowheads="1"/>
              </p:cNvSpPr>
              <p:nvPr/>
            </p:nvSpPr>
            <p:spPr bwMode="auto">
              <a:xfrm>
                <a:off x="1462" y="2429"/>
                <a:ext cx="1241" cy="20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  <p:sp>
            <p:nvSpPr>
              <p:cNvPr id="48138" name="Rectangle 9"/>
              <p:cNvSpPr>
                <a:spLocks noChangeArrowheads="1"/>
              </p:cNvSpPr>
              <p:nvPr/>
            </p:nvSpPr>
            <p:spPr bwMode="auto">
              <a:xfrm>
                <a:off x="2732" y="2429"/>
                <a:ext cx="2349" cy="201"/>
              </a:xfrm>
              <a:prstGeom prst="rect">
                <a:avLst/>
              </a:prstGeom>
              <a:noFill/>
              <a:ln w="38100">
                <a:solidFill>
                  <a:srgbClr val="00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楷体_GB2312" pitchFamily="49" charset="-122"/>
                </a:endParaRPr>
              </a:p>
            </p:txBody>
          </p:sp>
        </p:grpSp>
        <p:sp>
          <p:nvSpPr>
            <p:cNvPr id="48134" name="Line 10"/>
            <p:cNvSpPr>
              <a:spLocks noChangeShapeType="1"/>
            </p:cNvSpPr>
            <p:nvPr/>
          </p:nvSpPr>
          <p:spPr bwMode="auto">
            <a:xfrm>
              <a:off x="2797" y="3164"/>
              <a:ext cx="0" cy="225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5" name="Line 11"/>
            <p:cNvSpPr>
              <a:spLocks noChangeShapeType="1"/>
            </p:cNvSpPr>
            <p:nvPr/>
          </p:nvSpPr>
          <p:spPr bwMode="auto">
            <a:xfrm flipH="1">
              <a:off x="1453" y="3172"/>
              <a:ext cx="9" cy="20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ChangeArrowheads="1"/>
          </p:cNvSpPr>
          <p:nvPr/>
        </p:nvSpPr>
        <p:spPr bwMode="auto">
          <a:xfrm>
            <a:off x="520700" y="354013"/>
            <a:ext cx="86233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2.2.2规格化浮点数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1．浮点数规格化形式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尾数的最高数位必须是一个有效值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以提高数据表示精度。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155" name="Rectangle 7"/>
          <p:cNvSpPr>
            <a:spLocks noChangeArrowheads="1"/>
          </p:cNvSpPr>
          <p:nvPr/>
        </p:nvSpPr>
        <p:spPr bwMode="auto">
          <a:xfrm>
            <a:off x="1079500" y="2016125"/>
            <a:ext cx="7759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 引例：(0.0001011)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= (0.1011000)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-3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</a:t>
            </a:r>
            <a:r>
              <a:rPr lang="zh-CN" altLang="en-US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规格化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数！ </a:t>
            </a:r>
            <a:endParaRPr lang="zh-CN" altLang="en-US" sz="1200" dirty="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                  = (0.0101100)</a:t>
            </a:r>
            <a:r>
              <a:rPr lang="zh-CN" altLang="en-US" sz="2000" baseline="-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2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-2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</a:t>
            </a:r>
            <a:r>
              <a:rPr lang="zh-CN" altLang="en-US" sz="2000" dirty="0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非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规！</a:t>
            </a:r>
            <a:r>
              <a:rPr lang="zh-CN" altLang="en-US" sz="1300" dirty="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000" dirty="0">
              <a:solidFill>
                <a:srgbClr val="00800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472072" name="Rectangle 8"/>
          <p:cNvSpPr>
            <a:spLocks noChangeArrowheads="1"/>
          </p:cNvSpPr>
          <p:nvPr/>
        </p:nvSpPr>
        <p:spPr bwMode="auto">
          <a:xfrm>
            <a:off x="508000" y="2781300"/>
            <a:ext cx="846772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规格化浮点数的尾数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用原码表示时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其绝对值范围应为：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1/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r≤|M|＜1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72073" name="Rectangle 9"/>
          <p:cNvSpPr>
            <a:spLocks noChangeArrowheads="1"/>
          </p:cNvSpPr>
          <p:nvPr/>
        </p:nvSpPr>
        <p:spPr bwMode="auto">
          <a:xfrm>
            <a:off x="1104900" y="3854450"/>
            <a:ext cx="736600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若基数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r=2，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尾数Ｍ用补码表示，则规格化数应满足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-1≤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 &lt;-1/2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或  1/2≤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 &lt;1 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即，尾数最高两位必须相异。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0.1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xx...x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和 1.0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xx...x     ──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规！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0.0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xx...x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和 1.1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xx...x     ──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非规！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2" grpId="0" autoUpdateAnimBg="0"/>
      <p:bldP spid="47207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520700" y="354013"/>
            <a:ext cx="86233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2.2.2规格化浮点数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1．浮点数规格化形式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尾数的最高数位必须是一个有效值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以提高数据表示精度。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079500" y="2016125"/>
            <a:ext cx="7759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 引例：(0.0001011)</a:t>
            </a:r>
            <a:r>
              <a:rPr lang="zh-CN" altLang="en-US" sz="2000" baseline="-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= (0.1011000)</a:t>
            </a:r>
            <a:r>
              <a:rPr lang="zh-CN" altLang="en-US" sz="2000" baseline="-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2</a:t>
            </a:r>
            <a:r>
              <a:rPr lang="zh-CN" altLang="en-US" sz="20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-3 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规格化数！ </a:t>
            </a:r>
            <a:endParaRPr lang="zh-CN" altLang="en-US" sz="1200">
              <a:latin typeface="黑体" pitchFamily="2" charset="-122"/>
              <a:ea typeface="黑体" pitchFamily="2" charset="-122"/>
              <a:sym typeface="Symbol" pitchFamily="18" charset="2"/>
            </a:endParaRP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                  = (0.0101100)</a:t>
            </a:r>
            <a:r>
              <a:rPr lang="zh-CN" altLang="en-US" sz="2000" baseline="-3000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2 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2</a:t>
            </a:r>
            <a:r>
              <a:rPr lang="zh-CN" altLang="en-US" sz="20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-2</a:t>
            </a:r>
            <a:r>
              <a:rPr lang="zh-CN" altLang="en-US" sz="2000">
                <a:solidFill>
                  <a:srgbClr val="008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     非规！</a:t>
            </a:r>
            <a:r>
              <a:rPr lang="zh-CN" altLang="en-US" sz="130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000">
              <a:solidFill>
                <a:srgbClr val="00800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08000" y="2781300"/>
            <a:ext cx="846772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规格化浮点数的尾数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用原码表示时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其绝对值范围应为：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1/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r≤|M|＜1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104900" y="3854450"/>
            <a:ext cx="736600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若基数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r=2，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尾数Ｍ用补码表示，则规格化数应满足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-1≤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 &lt;-1/2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或  1/2≤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 &lt;1 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即，尾数最高两位必须相异。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0.1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xx...x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和 1.0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xx...x     ──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规！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0.0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xx...x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和 1.1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xx...x     ──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非规！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681038" y="4003675"/>
            <a:ext cx="8128000" cy="2298700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noFill/>
            <a:prstDash val="sysDot"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？</a:t>
            </a:r>
            <a:r>
              <a:rPr lang="zh-CN" altLang="en-US" sz="2400" i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思考：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若基数</a:t>
            </a:r>
            <a:r>
              <a:rPr lang="en-US" altLang="zh-CN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r=16，</a:t>
            </a:r>
            <a:r>
              <a:rPr lang="zh-CN" altLang="en-US" sz="2400" i="1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尾数Ｍ用补码表示，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则规格化数应满足什么条件？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en-US" altLang="zh-CN" dirty="0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248639"/>
              </p:ext>
            </p:extLst>
          </p:nvPr>
        </p:nvGraphicFramePr>
        <p:xfrm>
          <a:off x="868363" y="2222500"/>
          <a:ext cx="7546975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Document" r:id="rId3" imgW="7061193" imgH="2448446" progId="Word.Document.8">
                  <p:embed/>
                </p:oleObj>
              </mc:Choice>
              <mc:Fallback>
                <p:oleObj name="Document" r:id="rId3" imgW="7061193" imgH="244844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222500"/>
                        <a:ext cx="7546975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6"/>
          <p:cNvSpPr>
            <a:spLocks noChangeArrowheads="1"/>
          </p:cNvSpPr>
          <p:nvPr/>
        </p:nvSpPr>
        <p:spPr bwMode="auto">
          <a:xfrm>
            <a:off x="673100" y="358775"/>
            <a:ext cx="7912100" cy="168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2．浮点规格化数的数据表示范围</a:t>
            </a:r>
          </a:p>
          <a:p>
            <a:pPr algn="l">
              <a:lnSpc>
                <a:spcPct val="4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若阶码和尾数均用补码表示，阶码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k+1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位，尾数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n+1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位，则规格化数典型值为：</a:t>
            </a:r>
            <a:r>
              <a:rPr lang="zh-CN" altLang="en-US" sz="2400" b="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51204" name="Rectangle 7"/>
          <p:cNvSpPr>
            <a:spLocks noChangeArrowheads="1"/>
          </p:cNvSpPr>
          <p:nvPr/>
        </p:nvSpPr>
        <p:spPr bwMode="auto">
          <a:xfrm>
            <a:off x="660400" y="4860925"/>
            <a:ext cx="8483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规格化浮点数的表示范围小于非规格化浮点数的表示范围。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ChangeArrowheads="1"/>
          </p:cNvSpPr>
          <p:nvPr/>
        </p:nvSpPr>
        <p:spPr bwMode="auto">
          <a:xfrm>
            <a:off x="673100" y="358775"/>
            <a:ext cx="79121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2．浮点规格化数的数据表示范围</a:t>
            </a:r>
          </a:p>
          <a:p>
            <a:pPr algn="l">
              <a:lnSpc>
                <a:spcPct val="4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222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1031875"/>
            <a:ext cx="78517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7"/>
          <p:cNvSpPr>
            <a:spLocks noChangeArrowheads="1"/>
          </p:cNvSpPr>
          <p:nvPr/>
        </p:nvSpPr>
        <p:spPr bwMode="auto">
          <a:xfrm>
            <a:off x="660400" y="4325938"/>
            <a:ext cx="8140700" cy="1406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尾数为0时，不论阶码为何值，一般都当做机器0处理。此时应把阶码置成最小值（绝对值最大的负数）。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25738" y="5801913"/>
            <a:ext cx="8140700" cy="47666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基数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越大，浮点数的表示范围越大，精度也越低。 </a:t>
            </a:r>
            <a:endParaRPr lang="zh-CN" altLang="en-US" sz="2400" b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8"/>
          <p:cNvSpPr>
            <a:spLocks noChangeArrowheads="1"/>
          </p:cNvSpPr>
          <p:nvPr/>
        </p:nvSpPr>
        <p:spPr bwMode="auto">
          <a:xfrm>
            <a:off x="520700" y="511175"/>
            <a:ext cx="557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2.2.3 阶码的移码表示法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51" name="Rectangle 10"/>
          <p:cNvSpPr>
            <a:spLocks noChangeArrowheads="1"/>
          </p:cNvSpPr>
          <p:nvPr/>
        </p:nvSpPr>
        <p:spPr bwMode="auto">
          <a:xfrm>
            <a:off x="990600" y="1014413"/>
            <a:ext cx="7759700" cy="145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66775" indent="-869950"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移码：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在真值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上加一个常数（偏置值），使数据的正负符号数字化的一种编码方法。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marL="866775" indent="-869950"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  （相当于</a:t>
            </a:r>
            <a:r>
              <a:rPr lang="en-US" altLang="zh-CN" sz="24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24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在数轴上向正方向平移了一段距离）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52" name="Rectangle 11"/>
          <p:cNvSpPr>
            <a:spLocks noChangeArrowheads="1"/>
          </p:cNvSpPr>
          <p:nvPr/>
        </p:nvSpPr>
        <p:spPr bwMode="auto">
          <a:xfrm>
            <a:off x="2038350" y="2795588"/>
            <a:ext cx="3962400" cy="427037"/>
          </a:xfrm>
          <a:prstGeom prst="rect">
            <a:avLst/>
          </a:prstGeom>
          <a:gradFill rotWithShape="0">
            <a:gsLst>
              <a:gs pos="0">
                <a:srgbClr val="F5E3F3"/>
              </a:gs>
              <a:gs pos="50000">
                <a:srgbClr val="F5E3F3"/>
              </a:gs>
              <a:gs pos="100000">
                <a:srgbClr val="F5E3F3"/>
              </a:gs>
            </a:gsLst>
            <a:lin ang="2700000" scaled="1"/>
          </a:gradFill>
          <a:ln w="1905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移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偏置值 +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3253" name="Rectangle 12"/>
          <p:cNvSpPr>
            <a:spLocks noChangeArrowheads="1"/>
          </p:cNvSpPr>
          <p:nvPr/>
        </p:nvSpPr>
        <p:spPr bwMode="auto">
          <a:xfrm>
            <a:off x="379413" y="3694113"/>
            <a:ext cx="8764587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560388"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对于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位定点整数，偏置值常取2</a:t>
            </a:r>
            <a:r>
              <a:rPr lang="en-US" altLang="zh-CN" sz="24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n-1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此时编码规则较简单！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indent="560388"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移码的编码规则：</a:t>
            </a:r>
          </a:p>
          <a:p>
            <a:pPr indent="560388"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与[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X]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补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只符号位相反，其它位相同。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indent="560388"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ChangeArrowheads="1"/>
          </p:cNvSpPr>
          <p:nvPr/>
        </p:nvSpPr>
        <p:spPr bwMode="auto">
          <a:xfrm>
            <a:off x="342900" y="342900"/>
            <a:ext cx="8674100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§2.0 数制及进制转换</a:t>
            </a:r>
          </a:p>
          <a:p>
            <a:pPr algn="l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2.0.1 数制</a:t>
            </a:r>
          </a:p>
          <a:p>
            <a:pPr algn="just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1. 二进制</a:t>
            </a:r>
          </a:p>
          <a:p>
            <a:pPr algn="just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只有0和1两个数字符号，“逢二进一，借一当二”。</a:t>
            </a:r>
            <a:endParaRPr lang="zh-CN" altLang="en-US" sz="2400" dirty="0">
              <a:solidFill>
                <a:srgbClr val="800000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  1  0  1 .  0  1   = 1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3 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+ 1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 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+ 0 + 1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0 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+ 0+1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-2</a:t>
            </a:r>
            <a:endParaRPr lang="zh-CN" altLang="en-US" sz="2000" dirty="0">
              <a:solidFill>
                <a:srgbClr val="800000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 algn="l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     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3  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 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 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0   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-1  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000" baseline="30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-2</a:t>
            </a:r>
            <a:r>
              <a:rPr lang="zh-CN" altLang="en-US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11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952500" y="3856038"/>
            <a:ext cx="81915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 八进制与十六进制（用于阅读和书写）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八进制：数码有八个：0，1，2，3，4，5，6，7 . 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			      逢八进一，借一当八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十六进制：数码有十六个：0,1，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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,9，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A,B,C,D,E,F</a:t>
            </a:r>
            <a:r>
              <a:rPr lang="en-US" altLang="zh-CN" sz="2400" dirty="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en-US" altLang="zh-CN" sz="2400" dirty="0">
              <a:solidFill>
                <a:srgbClr val="00008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03499"/>
              </p:ext>
            </p:extLst>
          </p:nvPr>
        </p:nvGraphicFramePr>
        <p:xfrm>
          <a:off x="688975" y="569913"/>
          <a:ext cx="8086725" cy="368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Document" r:id="rId3" imgW="7547588" imgH="3443441" progId="Word.Document.8">
                  <p:embed/>
                </p:oleObj>
              </mc:Choice>
              <mc:Fallback>
                <p:oleObj name="Document" r:id="rId3" imgW="7547588" imgH="34434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569913"/>
                        <a:ext cx="8086725" cy="368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479425" y="711200"/>
            <a:ext cx="8139113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用移码表示阶码的优点：</a:t>
            </a:r>
          </a:p>
          <a:p>
            <a:pPr algn="just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(1) 移码可视为无符号数，全为0时对应的真值最小，全为1时对应的真值最大，有助于两个浮点数进行阶码的大小比较；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(2) 简化机器中的判零电路。当阶码全为0，尾数也全为0时，表示机器零。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281113" y="422275"/>
            <a:ext cx="6137275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u="sng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定点表示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                   </a:t>
            </a:r>
            <a:r>
              <a:rPr lang="zh-CN" altLang="en-US" sz="2400" u="sng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浮点表示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000">
                <a:solidFill>
                  <a:srgbClr val="99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611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921149"/>
              </p:ext>
            </p:extLst>
          </p:nvPr>
        </p:nvGraphicFramePr>
        <p:xfrm>
          <a:off x="509588" y="3995738"/>
          <a:ext cx="8634412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7" name="Document" r:id="rId3" imgW="5759698" imgH="859331" progId="Word.Document.8">
                  <p:embed/>
                </p:oleObj>
              </mc:Choice>
              <mc:Fallback>
                <p:oleObj name="Document" r:id="rId3" imgW="5759698" imgH="85933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3995738"/>
                        <a:ext cx="8634412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1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157492"/>
              </p:ext>
            </p:extLst>
          </p:nvPr>
        </p:nvGraphicFramePr>
        <p:xfrm>
          <a:off x="392113" y="5195888"/>
          <a:ext cx="702468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8" name="文档" r:id="rId5" imgW="4869180" imgH="577590" progId="Word.Document.8">
                  <p:embed/>
                </p:oleObj>
              </mc:Choice>
              <mc:Fallback>
                <p:oleObj name="文档" r:id="rId5" imgW="4869180" imgH="57759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5195888"/>
                        <a:ext cx="7024687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484843"/>
              </p:ext>
            </p:extLst>
          </p:nvPr>
        </p:nvGraphicFramePr>
        <p:xfrm>
          <a:off x="509588" y="1281113"/>
          <a:ext cx="8634412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9" name="Document" r:id="rId7" imgW="5750337" imgH="1386157" progId="Word.Document.8">
                  <p:embed/>
                </p:oleObj>
              </mc:Choice>
              <mc:Fallback>
                <p:oleObj name="Document" r:id="rId7" imgW="5750337" imgH="138615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281113"/>
                        <a:ext cx="8634412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46600" y="2482850"/>
            <a:ext cx="3140075" cy="1233488"/>
            <a:chOff x="937" y="2863"/>
            <a:chExt cx="4082" cy="802"/>
          </a:xfrm>
        </p:grpSpPr>
        <p:grpSp>
          <p:nvGrpSpPr>
            <p:cNvPr id="56327" name="Group 7"/>
            <p:cNvGrpSpPr>
              <a:grpSpLocks/>
            </p:cNvGrpSpPr>
            <p:nvPr/>
          </p:nvGrpSpPr>
          <p:grpSpPr bwMode="auto">
            <a:xfrm>
              <a:off x="937" y="2863"/>
              <a:ext cx="4082" cy="802"/>
              <a:chOff x="1240" y="2139"/>
              <a:chExt cx="3957" cy="756"/>
            </a:xfrm>
          </p:grpSpPr>
          <p:pic>
            <p:nvPicPr>
              <p:cNvPr id="56330" name="Picture 8" descr="未命名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0" y="2139"/>
                <a:ext cx="3957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31" name="Rectangle 9"/>
              <p:cNvSpPr>
                <a:spLocks noChangeArrowheads="1"/>
              </p:cNvSpPr>
              <p:nvPr/>
            </p:nvSpPr>
            <p:spPr bwMode="auto">
              <a:xfrm>
                <a:off x="1462" y="2429"/>
                <a:ext cx="1241" cy="201"/>
              </a:xfrm>
              <a:prstGeom prst="rect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56332" name="Rectangle 10"/>
              <p:cNvSpPr>
                <a:spLocks noChangeArrowheads="1"/>
              </p:cNvSpPr>
              <p:nvPr/>
            </p:nvSpPr>
            <p:spPr bwMode="auto">
              <a:xfrm>
                <a:off x="2732" y="2429"/>
                <a:ext cx="2349" cy="201"/>
              </a:xfrm>
              <a:prstGeom prst="rect">
                <a:avLst/>
              </a:prstGeom>
              <a:noFill/>
              <a:ln w="38100">
                <a:solidFill>
                  <a:srgbClr val="00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56328" name="Line 11"/>
            <p:cNvSpPr>
              <a:spLocks noChangeShapeType="1"/>
            </p:cNvSpPr>
            <p:nvPr/>
          </p:nvSpPr>
          <p:spPr bwMode="auto">
            <a:xfrm>
              <a:off x="2797" y="3164"/>
              <a:ext cx="0" cy="225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6329" name="Line 12"/>
            <p:cNvSpPr>
              <a:spLocks noChangeShapeType="1"/>
            </p:cNvSpPr>
            <p:nvPr/>
          </p:nvSpPr>
          <p:spPr bwMode="auto">
            <a:xfrm flipH="1">
              <a:off x="1453" y="3172"/>
              <a:ext cx="9" cy="201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1281113" y="422275"/>
            <a:ext cx="6137275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u="sng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定点表示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                   </a:t>
            </a:r>
            <a:r>
              <a:rPr lang="zh-CN" altLang="en-US" sz="2400" u="sng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浮点表示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000">
                <a:solidFill>
                  <a:srgbClr val="99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510917"/>
              </p:ext>
            </p:extLst>
          </p:nvPr>
        </p:nvGraphicFramePr>
        <p:xfrm>
          <a:off x="514350" y="1452563"/>
          <a:ext cx="8629650" cy="355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8" name="Document" r:id="rId3" imgW="5750337" imgH="2376475" progId="Word.Document.8">
                  <p:embed/>
                </p:oleObj>
              </mc:Choice>
              <mc:Fallback>
                <p:oleObj name="Document" r:id="rId3" imgW="5750337" imgH="23764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452563"/>
                        <a:ext cx="8629650" cy="355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410200" y="3719513"/>
            <a:ext cx="22780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703888" y="3733800"/>
            <a:ext cx="17811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黑体" pitchFamily="2" charset="-122"/>
                <a:ea typeface="黑体" pitchFamily="2" charset="-122"/>
              </a:rPr>
              <a:t>即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D5BH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281113" y="422275"/>
            <a:ext cx="6137275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u="sng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定点表示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                   </a:t>
            </a:r>
            <a:r>
              <a:rPr lang="zh-CN" altLang="en-US" sz="2400" u="sng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浮点表示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000">
                <a:solidFill>
                  <a:srgbClr val="99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015935"/>
              </p:ext>
            </p:extLst>
          </p:nvPr>
        </p:nvGraphicFramePr>
        <p:xfrm>
          <a:off x="509588" y="1485900"/>
          <a:ext cx="8634412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0" name="Document" r:id="rId3" imgW="5750337" imgH="2772674" progId="Word.Document.8">
                  <p:embed/>
                </p:oleObj>
              </mc:Choice>
              <mc:Fallback>
                <p:oleObj name="Document" r:id="rId3" imgW="5750337" imgH="277267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85900"/>
                        <a:ext cx="8634412" cy="415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281113" y="422275"/>
            <a:ext cx="5195887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u="sng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定点表示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              </a:t>
            </a:r>
            <a:r>
              <a:rPr lang="zh-CN" altLang="en-US" sz="2400" u="sng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浮点表示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000">
                <a:solidFill>
                  <a:srgbClr val="99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572438"/>
              </p:ext>
            </p:extLst>
          </p:nvPr>
        </p:nvGraphicFramePr>
        <p:xfrm>
          <a:off x="509588" y="1446213"/>
          <a:ext cx="854233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Document" r:id="rId3" imgW="5719735" imgH="1388676" progId="Word.Document.8">
                  <p:embed/>
                </p:oleObj>
              </mc:Choice>
              <mc:Fallback>
                <p:oleObj name="Document" r:id="rId3" imgW="5719735" imgH="138867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446213"/>
                        <a:ext cx="8542337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5410200" y="3719513"/>
            <a:ext cx="22780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224915"/>
              </p:ext>
            </p:extLst>
          </p:nvPr>
        </p:nvGraphicFramePr>
        <p:xfrm>
          <a:off x="6646863" y="493713"/>
          <a:ext cx="20478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文档" r:id="rId5" imgW="1391503" imgH="400615" progId="Word.Document.8">
                  <p:embed/>
                </p:oleObj>
              </mc:Choice>
              <mc:Fallback>
                <p:oleObj name="文档" r:id="rId5" imgW="1391503" imgH="40061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63" y="493713"/>
                        <a:ext cx="20478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6" name="Rectangle 6"/>
          <p:cNvSpPr>
            <a:spLocks noChangeArrowheads="1"/>
          </p:cNvSpPr>
          <p:nvPr/>
        </p:nvSpPr>
        <p:spPr bwMode="auto">
          <a:xfrm>
            <a:off x="447675" y="3724275"/>
            <a:ext cx="8128000" cy="2298700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noFill/>
            <a:prstDash val="sysDot"/>
            <a:miter lim="800000"/>
            <a:headEnd/>
            <a:tailEnd/>
          </a:ln>
          <a:effectLst/>
        </p:spPr>
        <p:txBody>
          <a:bodyPr anchor="ctr"/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？</a:t>
            </a:r>
            <a:r>
              <a:rPr lang="zh-CN" altLang="en-US" sz="2400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思考：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浮点数的表示范围主要取决于？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与定点数表示相比，浮点数表示的精度如何？</a:t>
            </a:r>
            <a:endParaRPr lang="zh-CN" altLang="en-US">
              <a:solidFill>
                <a:srgbClr val="000080"/>
              </a:solidFill>
              <a:latin typeface="黑体" pitchFamily="2" charset="-122"/>
              <a:ea typeface="黑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3.</a:t>
            </a: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浮点数一般格式下，用于表示</a:t>
            </a:r>
            <a:r>
              <a:rPr lang="en-US" altLang="zh-CN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(-1,+1</a:t>
            </a: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）的编码个数占多少比例？是否有冗余信息？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6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609600" y="381000"/>
            <a:ext cx="7620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2.2.4 定点、浮点表示法与定点、浮点计算机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1．定点、浮点表示法的比较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0419" name="Rectangle 7"/>
          <p:cNvSpPr>
            <a:spLocks noChangeArrowheads="1"/>
          </p:cNvSpPr>
          <p:nvPr/>
        </p:nvSpPr>
        <p:spPr bwMode="auto">
          <a:xfrm>
            <a:off x="1568450" y="1577975"/>
            <a:ext cx="706437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435100" indent="-1435100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数值范围：浮点表示法远远大于定点表示法；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marL="1435100" indent="-1435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数据分布：定点数分布均匀，浮点数越靠近数轴的原点分布密度大；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marL="1435100" indent="-1435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数据精度：一般认为浮点数的精度低于定点数；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marL="1435100" indent="-1435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数学运算：浮点运算要比定点运算复杂得多。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6042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4891088"/>
            <a:ext cx="81629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342900" y="615950"/>
            <a:ext cx="8801100" cy="529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673100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 定点机与浮点机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673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通常可以将计算机分为几档：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673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(1) 定点机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673100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以定点运算为主，浮点运算是通过软件来实现的。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673100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（低档微、小型机）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673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(2) 定点机＋浮点运算部件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673100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浮点运算部件是专门用于浮点数运算的部件。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673100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（微、小型机）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67310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(3) 浮点机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673100" algn="l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具有浮点运算指令和基本的浮点运算器。</a:t>
            </a:r>
          </a:p>
          <a:p>
            <a:pPr indent="673100" algn="l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(大、中型机)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365250" y="1397000"/>
            <a:ext cx="6399213" cy="2447925"/>
            <a:chOff x="860" y="880"/>
            <a:chExt cx="4031" cy="1542"/>
          </a:xfrm>
        </p:grpSpPr>
        <p:grpSp>
          <p:nvGrpSpPr>
            <p:cNvPr id="62470" name="Group 10"/>
            <p:cNvGrpSpPr>
              <a:grpSpLocks/>
            </p:cNvGrpSpPr>
            <p:nvPr/>
          </p:nvGrpSpPr>
          <p:grpSpPr bwMode="auto">
            <a:xfrm>
              <a:off x="860" y="880"/>
              <a:ext cx="4031" cy="264"/>
              <a:chOff x="830" y="840"/>
              <a:chExt cx="4031" cy="186"/>
            </a:xfrm>
          </p:grpSpPr>
          <p:sp>
            <p:nvSpPr>
              <p:cNvPr id="62475" name="Rectangle 11"/>
              <p:cNvSpPr>
                <a:spLocks noChangeArrowheads="1"/>
              </p:cNvSpPr>
              <p:nvPr/>
            </p:nvSpPr>
            <p:spPr bwMode="auto">
              <a:xfrm>
                <a:off x="2596" y="840"/>
                <a:ext cx="2265" cy="1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2476" name="Rectangle 12"/>
              <p:cNvSpPr>
                <a:spLocks noChangeArrowheads="1"/>
              </p:cNvSpPr>
              <p:nvPr/>
            </p:nvSpPr>
            <p:spPr bwMode="auto">
              <a:xfrm>
                <a:off x="830" y="840"/>
                <a:ext cx="289" cy="18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2477" name="Rectangle 13"/>
              <p:cNvSpPr>
                <a:spLocks noChangeArrowheads="1"/>
              </p:cNvSpPr>
              <p:nvPr/>
            </p:nvSpPr>
            <p:spPr bwMode="auto">
              <a:xfrm>
                <a:off x="1190" y="840"/>
                <a:ext cx="1360" cy="17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2471" name="Group 19"/>
            <p:cNvGrpSpPr>
              <a:grpSpLocks/>
            </p:cNvGrpSpPr>
            <p:nvPr/>
          </p:nvGrpSpPr>
          <p:grpSpPr bwMode="auto">
            <a:xfrm>
              <a:off x="1670" y="2188"/>
              <a:ext cx="1825" cy="234"/>
              <a:chOff x="1670" y="2188"/>
              <a:chExt cx="1825" cy="234"/>
            </a:xfrm>
          </p:grpSpPr>
          <p:sp>
            <p:nvSpPr>
              <p:cNvPr id="62472" name="Rectangle 16"/>
              <p:cNvSpPr>
                <a:spLocks noChangeArrowheads="1"/>
              </p:cNvSpPr>
              <p:nvPr/>
            </p:nvSpPr>
            <p:spPr bwMode="auto">
              <a:xfrm>
                <a:off x="2939" y="2189"/>
                <a:ext cx="556" cy="23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2473" name="Rectangle 17"/>
              <p:cNvSpPr>
                <a:spLocks noChangeArrowheads="1"/>
              </p:cNvSpPr>
              <p:nvPr/>
            </p:nvSpPr>
            <p:spPr bwMode="auto">
              <a:xfrm>
                <a:off x="1670" y="2188"/>
                <a:ext cx="533" cy="2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2474" name="Rectangle 18"/>
              <p:cNvSpPr>
                <a:spLocks noChangeArrowheads="1"/>
              </p:cNvSpPr>
              <p:nvPr/>
            </p:nvSpPr>
            <p:spPr bwMode="auto">
              <a:xfrm>
                <a:off x="2304" y="2188"/>
                <a:ext cx="569" cy="2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</p:grpSp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097017"/>
              </p:ext>
            </p:extLst>
          </p:nvPr>
        </p:nvGraphicFramePr>
        <p:xfrm>
          <a:off x="1074738" y="1296988"/>
          <a:ext cx="6773862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4" r:id="rId3" imgW="3675380" imgH="955040" progId="Visio.Drawing.6">
                  <p:embed/>
                </p:oleObj>
              </mc:Choice>
              <mc:Fallback>
                <p:oleObj r:id="rId3" imgW="3675380" imgH="95504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1296988"/>
                        <a:ext cx="6773862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013604"/>
              </p:ext>
            </p:extLst>
          </p:nvPr>
        </p:nvGraphicFramePr>
        <p:xfrm>
          <a:off x="984250" y="3414713"/>
          <a:ext cx="7615238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5" name="Document" r:id="rId5" imgW="7214924" imgH="2478673" progId="Word.Document.8">
                  <p:embed/>
                </p:oleObj>
              </mc:Choice>
              <mc:Fallback>
                <p:oleObj name="Document" r:id="rId5" imgW="7214924" imgH="247867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3414713"/>
                        <a:ext cx="7615238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ap="sq">
                            <a:pattFill prst="openDmnd">
                              <a:fgClr>
                                <a:srgbClr val="3333FF"/>
                              </a:fgClr>
                              <a:bgClr>
                                <a:srgbClr val="FFFFFF"/>
                              </a:bgClr>
                            </a:patt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533400" y="523875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2.2.5 实用浮点数举例---</a:t>
            </a:r>
            <a:r>
              <a:rPr lang="en-US" altLang="zh-CN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IEEE754</a:t>
            </a: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标准</a:t>
            </a:r>
            <a:r>
              <a:rPr lang="zh-CN" altLang="en-US" sz="11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2"/>
          <p:cNvGrpSpPr>
            <a:grpSpLocks/>
          </p:cNvGrpSpPr>
          <p:nvPr/>
        </p:nvGrpSpPr>
        <p:grpSpPr bwMode="auto">
          <a:xfrm>
            <a:off x="1317625" y="1333500"/>
            <a:ext cx="6399213" cy="295275"/>
            <a:chOff x="830" y="840"/>
            <a:chExt cx="4031" cy="186"/>
          </a:xfrm>
        </p:grpSpPr>
        <p:sp>
          <p:nvSpPr>
            <p:cNvPr id="63500" name="Rectangle 23"/>
            <p:cNvSpPr>
              <a:spLocks noChangeArrowheads="1"/>
            </p:cNvSpPr>
            <p:nvPr/>
          </p:nvSpPr>
          <p:spPr bwMode="auto">
            <a:xfrm>
              <a:off x="2596" y="840"/>
              <a:ext cx="2265" cy="18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3501" name="Rectangle 24"/>
            <p:cNvSpPr>
              <a:spLocks noChangeArrowheads="1"/>
            </p:cNvSpPr>
            <p:nvPr/>
          </p:nvSpPr>
          <p:spPr bwMode="auto">
            <a:xfrm>
              <a:off x="830" y="840"/>
              <a:ext cx="289" cy="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3502" name="Rectangle 25"/>
            <p:cNvSpPr>
              <a:spLocks noChangeArrowheads="1"/>
            </p:cNvSpPr>
            <p:nvPr/>
          </p:nvSpPr>
          <p:spPr bwMode="auto">
            <a:xfrm>
              <a:off x="1190" y="840"/>
              <a:ext cx="1360" cy="1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3491" name="Group 10"/>
          <p:cNvGrpSpPr>
            <a:grpSpLocks/>
          </p:cNvGrpSpPr>
          <p:nvPr/>
        </p:nvGrpSpPr>
        <p:grpSpPr bwMode="auto">
          <a:xfrm>
            <a:off x="1042988" y="985838"/>
            <a:ext cx="7493000" cy="1638300"/>
            <a:chOff x="657" y="621"/>
            <a:chExt cx="4720" cy="1032"/>
          </a:xfrm>
        </p:grpSpPr>
        <p:graphicFrame>
          <p:nvGraphicFramePr>
            <p:cNvPr id="63498" name="Object 11"/>
            <p:cNvGraphicFramePr>
              <a:graphicFrameLocks noChangeAspect="1"/>
            </p:cNvGraphicFramePr>
            <p:nvPr/>
          </p:nvGraphicFramePr>
          <p:xfrm>
            <a:off x="657" y="807"/>
            <a:ext cx="4267" cy="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7" r:id="rId3" imgW="3675380" imgH="955040" progId="Visio.Drawing.6">
                    <p:embed/>
                  </p:oleObj>
                </mc:Choice>
                <mc:Fallback>
                  <p:oleObj r:id="rId3" imgW="3675380" imgH="955040" progId="Visio.Drawing.6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807"/>
                          <a:ext cx="4267" cy="8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9" name="Text Box 12"/>
            <p:cNvSpPr txBox="1">
              <a:spLocks noChangeArrowheads="1"/>
            </p:cNvSpPr>
            <p:nvPr/>
          </p:nvSpPr>
          <p:spPr bwMode="auto">
            <a:xfrm>
              <a:off x="834" y="621"/>
              <a:ext cx="454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>
                  <a:solidFill>
                    <a:schemeClr val="hlink"/>
                  </a:solidFill>
                  <a:latin typeface="黑体" pitchFamily="2" charset="-122"/>
                  <a:ea typeface="黑体" pitchFamily="2" charset="-122"/>
                </a:rPr>
                <a:t>1位            8 位                      23位           （短浮点数）</a:t>
              </a:r>
            </a:p>
          </p:txBody>
        </p:sp>
      </p:grpSp>
      <p:sp>
        <p:nvSpPr>
          <p:cNvPr id="63492" name="Rectangle 14"/>
          <p:cNvSpPr>
            <a:spLocks noChangeArrowheads="1"/>
          </p:cNvSpPr>
          <p:nvPr/>
        </p:nvSpPr>
        <p:spPr bwMode="auto">
          <a:xfrm>
            <a:off x="533400" y="523875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2.2.5 实用浮点数举例---</a:t>
            </a:r>
            <a:r>
              <a:rPr lang="en-US" altLang="zh-CN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IEEE754</a:t>
            </a: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标准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3493" name="Rectangle 15"/>
          <p:cNvSpPr>
            <a:spLocks noChangeArrowheads="1"/>
          </p:cNvSpPr>
          <p:nvPr/>
        </p:nvSpPr>
        <p:spPr bwMode="auto">
          <a:xfrm>
            <a:off x="787400" y="2763838"/>
            <a:ext cx="83566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81000" algn="just">
              <a:spcBef>
                <a:spcPct val="0"/>
              </a:spcBef>
              <a:spcAft>
                <a:spcPct val="30000"/>
              </a:spcAft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以短浮点数为例: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81000"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最高位为数符位；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81000"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其后是8位阶码，以2为底，阶码的偏置值为127；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81000"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其余23位是尾数的纯小数。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14363" y="4637089"/>
            <a:ext cx="8313737" cy="1938338"/>
            <a:chOff x="387" y="2887"/>
            <a:chExt cx="5237" cy="1221"/>
          </a:xfrm>
        </p:grpSpPr>
        <p:graphicFrame>
          <p:nvGraphicFramePr>
            <p:cNvPr id="63495" name="Object 7"/>
            <p:cNvGraphicFramePr>
              <a:graphicFrameLocks noChangeAspect="1"/>
            </p:cNvGraphicFramePr>
            <p:nvPr/>
          </p:nvGraphicFramePr>
          <p:xfrm>
            <a:off x="387" y="2967"/>
            <a:ext cx="32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8" name="位图图像" r:id="rId5" imgW="809738" imgH="438095" progId="Paint.Picture">
                    <p:embed/>
                  </p:oleObj>
                </mc:Choice>
                <mc:Fallback>
                  <p:oleObj name="位图图像" r:id="rId5" imgW="809738" imgH="438095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2967"/>
                          <a:ext cx="32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6" name="Object 8"/>
            <p:cNvGraphicFramePr>
              <a:graphicFrameLocks noChangeAspect="1"/>
            </p:cNvGraphicFramePr>
            <p:nvPr/>
          </p:nvGraphicFramePr>
          <p:xfrm>
            <a:off x="395" y="3480"/>
            <a:ext cx="32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9" name="位图图像" r:id="rId7" imgW="809738" imgH="438095" progId="Paint.Picture">
                    <p:embed/>
                  </p:oleObj>
                </mc:Choice>
                <mc:Fallback>
                  <p:oleObj name="位图图像" r:id="rId7" imgW="809738" imgH="438095" progId="Paint.Picture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" y="3480"/>
                          <a:ext cx="32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7" name="Rectangle 16"/>
            <p:cNvSpPr>
              <a:spLocks noChangeArrowheads="1"/>
            </p:cNvSpPr>
            <p:nvPr/>
          </p:nvSpPr>
          <p:spPr bwMode="auto">
            <a:xfrm>
              <a:off x="752" y="2887"/>
              <a:ext cx="4872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IEEE754</a:t>
              </a:r>
              <a:r>
                <a:rPr lang="zh-CN" altLang="en-US" sz="24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隐含尾数最高数位1，这一位1的位权为2</a:t>
              </a:r>
              <a:r>
                <a:rPr lang="zh-CN" altLang="en-US" sz="2400" baseline="300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0</a:t>
              </a:r>
              <a:r>
                <a:rPr lang="zh-CN" altLang="en-US" sz="24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,不表示出来，因此尾数实际上是24位。</a:t>
              </a:r>
              <a:endParaRPr lang="zh-CN" altLang="en-US" sz="2400">
                <a:latin typeface="黑体" pitchFamily="2" charset="-122"/>
                <a:ea typeface="黑体" pitchFamily="2" charset="-122"/>
              </a:endParaRPr>
            </a:p>
            <a:p>
              <a:pPr algn="l" eaLnBrk="0" hangingPunct="0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在浮点格式中表示出来的23位尾数是纯小数，并用原码表示。</a:t>
              </a:r>
              <a:r>
                <a:rPr lang="zh-CN" altLang="en-US" sz="2400">
                  <a:latin typeface="黑体" pitchFamily="2" charset="-122"/>
                  <a:ea typeface="黑体" pitchFamily="2" charset="-122"/>
                </a:rPr>
                <a:t> </a:t>
              </a:r>
              <a:endParaRPr lang="zh-CN" altLang="en-US" sz="2400" b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5"/>
          <p:cNvSpPr>
            <a:spLocks noChangeArrowheads="1"/>
          </p:cNvSpPr>
          <p:nvPr/>
        </p:nvSpPr>
        <p:spPr bwMode="auto">
          <a:xfrm>
            <a:off x="342900" y="342900"/>
            <a:ext cx="86741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§2.0 数制及进制转换</a:t>
            </a:r>
          </a:p>
          <a:p>
            <a:pPr algn="l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2.0.1 数制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19" name="Rectangle 16"/>
          <p:cNvSpPr>
            <a:spLocks noChangeArrowheads="1"/>
          </p:cNvSpPr>
          <p:nvPr/>
        </p:nvSpPr>
        <p:spPr bwMode="auto">
          <a:xfrm>
            <a:off x="889000" y="1519238"/>
            <a:ext cx="778510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3．几个概念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808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权值/位权：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某个固定位置上的计数单位。例：</a:t>
            </a:r>
            <a:r>
              <a:rPr lang="zh-CN" altLang="en-US" sz="220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  </a:t>
            </a:r>
            <a:endParaRPr lang="zh-CN" altLang="en-US" sz="10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1  1  0  1 . 0  1   = 1*2</a:t>
            </a:r>
            <a:r>
              <a:rPr lang="zh-CN" altLang="en-US" sz="22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+1*2</a:t>
            </a:r>
            <a:r>
              <a:rPr lang="zh-CN" altLang="en-US" sz="22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+0+1*2</a:t>
            </a:r>
            <a:r>
              <a:rPr lang="zh-CN" altLang="en-US" sz="22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+0+1*2</a:t>
            </a:r>
            <a:r>
              <a:rPr lang="zh-CN" altLang="en-US" sz="22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-2</a:t>
            </a:r>
            <a:endParaRPr lang="zh-CN" altLang="en-US" sz="100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     2</a:t>
            </a:r>
            <a:r>
              <a:rPr lang="zh-CN" altLang="en-US" sz="22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3  </a:t>
            </a:r>
            <a:r>
              <a:rPr lang="zh-CN" altLang="en-US" sz="22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  </a:t>
            </a:r>
            <a:r>
              <a:rPr lang="zh-CN" altLang="en-US" sz="22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1  </a:t>
            </a:r>
            <a:r>
              <a:rPr lang="zh-CN" altLang="en-US" sz="22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0    </a:t>
            </a:r>
            <a:r>
              <a:rPr lang="zh-CN" altLang="en-US" sz="22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-1 </a:t>
            </a:r>
            <a:r>
              <a:rPr lang="zh-CN" altLang="en-US" sz="22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baseline="300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-2   </a:t>
            </a:r>
            <a:r>
              <a:rPr lang="zh-CN" altLang="en-US" sz="220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权值</a:t>
            </a:r>
            <a:r>
              <a:rPr lang="zh-CN" altLang="en-US" sz="11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17"/>
          <p:cNvSpPr>
            <a:spLocks noChangeArrowheads="1"/>
          </p:cNvSpPr>
          <p:nvPr/>
        </p:nvSpPr>
        <p:spPr bwMode="auto">
          <a:xfrm>
            <a:off x="1333500" y="3835400"/>
            <a:ext cx="774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基数：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指某个进制的值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R。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例如：二进制数的基数为2，十进制数的基数为10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.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317625" y="1333500"/>
            <a:ext cx="7232650" cy="4678363"/>
            <a:chOff x="830" y="840"/>
            <a:chExt cx="4556" cy="2947"/>
          </a:xfrm>
        </p:grpSpPr>
        <p:grpSp>
          <p:nvGrpSpPr>
            <p:cNvPr id="64521" name="Group 25"/>
            <p:cNvGrpSpPr>
              <a:grpSpLocks/>
            </p:cNvGrpSpPr>
            <p:nvPr/>
          </p:nvGrpSpPr>
          <p:grpSpPr bwMode="auto">
            <a:xfrm>
              <a:off x="1327" y="2031"/>
              <a:ext cx="4059" cy="1756"/>
              <a:chOff x="1327" y="2031"/>
              <a:chExt cx="4059" cy="1756"/>
            </a:xfrm>
          </p:grpSpPr>
          <p:sp>
            <p:nvSpPr>
              <p:cNvPr id="64526" name="Rectangle 11"/>
              <p:cNvSpPr>
                <a:spLocks noChangeArrowheads="1"/>
              </p:cNvSpPr>
              <p:nvPr/>
            </p:nvSpPr>
            <p:spPr bwMode="auto">
              <a:xfrm>
                <a:off x="5194" y="2031"/>
                <a:ext cx="136" cy="20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4527" name="Rectangle 12"/>
              <p:cNvSpPr>
                <a:spLocks noChangeArrowheads="1"/>
              </p:cNvSpPr>
              <p:nvPr/>
            </p:nvSpPr>
            <p:spPr bwMode="auto">
              <a:xfrm>
                <a:off x="3953" y="2060"/>
                <a:ext cx="771" cy="20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4528" name="Rectangle 13"/>
              <p:cNvSpPr>
                <a:spLocks noChangeArrowheads="1"/>
              </p:cNvSpPr>
              <p:nvPr/>
            </p:nvSpPr>
            <p:spPr bwMode="auto">
              <a:xfrm>
                <a:off x="3005" y="2987"/>
                <a:ext cx="2265" cy="19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4529" name="Rectangle 14"/>
              <p:cNvSpPr>
                <a:spLocks noChangeArrowheads="1"/>
              </p:cNvSpPr>
              <p:nvPr/>
            </p:nvSpPr>
            <p:spPr bwMode="auto">
              <a:xfrm>
                <a:off x="2643" y="3572"/>
                <a:ext cx="2743" cy="21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4530" name="Rectangle 15"/>
              <p:cNvSpPr>
                <a:spLocks noChangeArrowheads="1"/>
              </p:cNvSpPr>
              <p:nvPr/>
            </p:nvSpPr>
            <p:spPr bwMode="auto">
              <a:xfrm>
                <a:off x="3544" y="2050"/>
                <a:ext cx="136" cy="2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4531" name="Rectangle 16"/>
              <p:cNvSpPr>
                <a:spLocks noChangeArrowheads="1"/>
              </p:cNvSpPr>
              <p:nvPr/>
            </p:nvSpPr>
            <p:spPr bwMode="auto">
              <a:xfrm>
                <a:off x="4158" y="2675"/>
                <a:ext cx="809" cy="20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4532" name="Rectangle 17"/>
              <p:cNvSpPr>
                <a:spLocks noChangeArrowheads="1"/>
              </p:cNvSpPr>
              <p:nvPr/>
            </p:nvSpPr>
            <p:spPr bwMode="auto">
              <a:xfrm>
                <a:off x="1560" y="3572"/>
                <a:ext cx="975" cy="20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4533" name="Rectangle 18"/>
              <p:cNvSpPr>
                <a:spLocks noChangeArrowheads="1"/>
              </p:cNvSpPr>
              <p:nvPr/>
            </p:nvSpPr>
            <p:spPr bwMode="auto">
              <a:xfrm>
                <a:off x="2216" y="2352"/>
                <a:ext cx="136" cy="2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4534" name="Rectangle 19"/>
              <p:cNvSpPr>
                <a:spLocks noChangeArrowheads="1"/>
              </p:cNvSpPr>
              <p:nvPr/>
            </p:nvSpPr>
            <p:spPr bwMode="auto">
              <a:xfrm>
                <a:off x="1327" y="3571"/>
                <a:ext cx="136" cy="20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4522" name="Group 26"/>
            <p:cNvGrpSpPr>
              <a:grpSpLocks/>
            </p:cNvGrpSpPr>
            <p:nvPr/>
          </p:nvGrpSpPr>
          <p:grpSpPr bwMode="auto">
            <a:xfrm>
              <a:off x="830" y="840"/>
              <a:ext cx="4031" cy="186"/>
              <a:chOff x="830" y="840"/>
              <a:chExt cx="4031" cy="186"/>
            </a:xfrm>
          </p:grpSpPr>
          <p:sp>
            <p:nvSpPr>
              <p:cNvPr id="64523" name="Rectangle 21"/>
              <p:cNvSpPr>
                <a:spLocks noChangeArrowheads="1"/>
              </p:cNvSpPr>
              <p:nvPr/>
            </p:nvSpPr>
            <p:spPr bwMode="auto">
              <a:xfrm>
                <a:off x="2596" y="840"/>
                <a:ext cx="2265" cy="1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4524" name="Rectangle 22"/>
              <p:cNvSpPr>
                <a:spLocks noChangeArrowheads="1"/>
              </p:cNvSpPr>
              <p:nvPr/>
            </p:nvSpPr>
            <p:spPr bwMode="auto">
              <a:xfrm>
                <a:off x="830" y="840"/>
                <a:ext cx="289" cy="18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4525" name="Rectangle 23"/>
              <p:cNvSpPr>
                <a:spLocks noChangeArrowheads="1"/>
              </p:cNvSpPr>
              <p:nvPr/>
            </p:nvSpPr>
            <p:spPr bwMode="auto">
              <a:xfrm>
                <a:off x="1190" y="840"/>
                <a:ext cx="1360" cy="177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</p:grpSp>
      <p:sp>
        <p:nvSpPr>
          <p:cNvPr id="64515" name="Rectangle 10"/>
          <p:cNvSpPr>
            <a:spLocks noChangeArrowheads="1"/>
          </p:cNvSpPr>
          <p:nvPr/>
        </p:nvSpPr>
        <p:spPr bwMode="auto">
          <a:xfrm>
            <a:off x="677863" y="2627313"/>
            <a:ext cx="8466137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例：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将(100.25)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转换成短浮点数格式 （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P32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例13）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(100.25)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= (1100100.01)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=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1.10010001)</a:t>
            </a:r>
            <a:r>
              <a:rPr lang="en-US" altLang="zh-CN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×2</a:t>
            </a:r>
            <a:r>
              <a:rPr lang="en-US" altLang="zh-CN" sz="2400" baseline="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符号位 = 0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阶码的移码 = 110 + 1111111 = 10000101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尾数纯小数部分 = 10010001000000000000000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∴ 短浮点数代码为：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zh-CN" altLang="en-US" sz="2400" u="sng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;</a:t>
            </a:r>
            <a:r>
              <a:rPr lang="zh-CN" altLang="en-US" sz="2400" u="sng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100 0010 1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;</a:t>
            </a:r>
            <a:r>
              <a:rPr lang="zh-CN" altLang="en-US" sz="2400" u="sng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100 1000 1000 0000 0000 0000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即：42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C88000H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64516" name="Text Box 6"/>
          <p:cNvSpPr txBox="1">
            <a:spLocks noChangeArrowheads="1"/>
          </p:cNvSpPr>
          <p:nvPr/>
        </p:nvSpPr>
        <p:spPr bwMode="auto">
          <a:xfrm>
            <a:off x="973138" y="1031875"/>
            <a:ext cx="684688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64517" name="Group 8"/>
          <p:cNvGrpSpPr>
            <a:grpSpLocks/>
          </p:cNvGrpSpPr>
          <p:nvPr/>
        </p:nvGrpSpPr>
        <p:grpSpPr bwMode="auto">
          <a:xfrm>
            <a:off x="1042988" y="985838"/>
            <a:ext cx="7493000" cy="1638300"/>
            <a:chOff x="657" y="621"/>
            <a:chExt cx="4720" cy="1032"/>
          </a:xfrm>
        </p:grpSpPr>
        <p:graphicFrame>
          <p:nvGraphicFramePr>
            <p:cNvPr id="64519" name="Object 5"/>
            <p:cNvGraphicFramePr>
              <a:graphicFrameLocks noChangeAspect="1"/>
            </p:cNvGraphicFramePr>
            <p:nvPr/>
          </p:nvGraphicFramePr>
          <p:xfrm>
            <a:off x="657" y="807"/>
            <a:ext cx="4267" cy="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53" r:id="rId3" imgW="3675380" imgH="955040" progId="Visio.Drawing.6">
                    <p:embed/>
                  </p:oleObj>
                </mc:Choice>
                <mc:Fallback>
                  <p:oleObj r:id="rId3" imgW="3675380" imgH="955040" progId="Visio.Drawing.6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807"/>
                          <a:ext cx="4267" cy="8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0" name="Text Box 7"/>
            <p:cNvSpPr txBox="1">
              <a:spLocks noChangeArrowheads="1"/>
            </p:cNvSpPr>
            <p:nvPr/>
          </p:nvSpPr>
          <p:spPr bwMode="auto">
            <a:xfrm>
              <a:off x="834" y="621"/>
              <a:ext cx="454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>
                  <a:solidFill>
                    <a:schemeClr val="hlink"/>
                  </a:solidFill>
                  <a:latin typeface="黑体" pitchFamily="2" charset="-122"/>
                  <a:ea typeface="黑体" pitchFamily="2" charset="-122"/>
                </a:rPr>
                <a:t>1位            8 位                     23位            （短浮点数）</a:t>
              </a:r>
            </a:p>
          </p:txBody>
        </p:sp>
      </p:grpSp>
      <p:sp>
        <p:nvSpPr>
          <p:cNvPr id="64518" name="Rectangle 9"/>
          <p:cNvSpPr>
            <a:spLocks noChangeArrowheads="1"/>
          </p:cNvSpPr>
          <p:nvPr/>
        </p:nvSpPr>
        <p:spPr bwMode="auto">
          <a:xfrm>
            <a:off x="533400" y="523875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2.2.5 实用浮点数举例---</a:t>
            </a:r>
            <a:r>
              <a:rPr lang="en-US" altLang="zh-CN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IEEE754</a:t>
            </a: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标准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727325" y="3378200"/>
            <a:ext cx="5405438" cy="1752600"/>
            <a:chOff x="1718" y="2128"/>
            <a:chExt cx="3405" cy="1104"/>
          </a:xfrm>
        </p:grpSpPr>
        <p:sp>
          <p:nvSpPr>
            <p:cNvPr id="65548" name="Rectangle 14"/>
            <p:cNvSpPr>
              <a:spLocks noChangeArrowheads="1"/>
            </p:cNvSpPr>
            <p:nvPr/>
          </p:nvSpPr>
          <p:spPr bwMode="auto">
            <a:xfrm>
              <a:off x="3064" y="2139"/>
              <a:ext cx="2059" cy="17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549" name="Rectangle 15"/>
            <p:cNvSpPr>
              <a:spLocks noChangeArrowheads="1"/>
            </p:cNvSpPr>
            <p:nvPr/>
          </p:nvSpPr>
          <p:spPr bwMode="auto">
            <a:xfrm>
              <a:off x="1962" y="2128"/>
              <a:ext cx="221" cy="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550" name="Rectangle 16"/>
            <p:cNvSpPr>
              <a:spLocks noChangeArrowheads="1"/>
            </p:cNvSpPr>
            <p:nvPr/>
          </p:nvSpPr>
          <p:spPr bwMode="auto">
            <a:xfrm>
              <a:off x="2254" y="2128"/>
              <a:ext cx="714" cy="1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551" name="Rectangle 17"/>
            <p:cNvSpPr>
              <a:spLocks noChangeArrowheads="1"/>
            </p:cNvSpPr>
            <p:nvPr/>
          </p:nvSpPr>
          <p:spPr bwMode="auto">
            <a:xfrm>
              <a:off x="3679" y="2752"/>
              <a:ext cx="373" cy="1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552" name="Rectangle 18"/>
            <p:cNvSpPr>
              <a:spLocks noChangeArrowheads="1"/>
            </p:cNvSpPr>
            <p:nvPr/>
          </p:nvSpPr>
          <p:spPr bwMode="auto">
            <a:xfrm>
              <a:off x="3562" y="3005"/>
              <a:ext cx="177" cy="1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553" name="Rectangle 19"/>
            <p:cNvSpPr>
              <a:spLocks noChangeArrowheads="1"/>
            </p:cNvSpPr>
            <p:nvPr/>
          </p:nvSpPr>
          <p:spPr bwMode="auto">
            <a:xfrm>
              <a:off x="2536" y="3056"/>
              <a:ext cx="595" cy="17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554" name="Rectangle 20"/>
            <p:cNvSpPr>
              <a:spLocks noChangeArrowheads="1"/>
            </p:cNvSpPr>
            <p:nvPr/>
          </p:nvSpPr>
          <p:spPr bwMode="auto">
            <a:xfrm>
              <a:off x="2109" y="3065"/>
              <a:ext cx="162" cy="1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555" name="Rectangle 22"/>
            <p:cNvSpPr>
              <a:spLocks noChangeArrowheads="1"/>
            </p:cNvSpPr>
            <p:nvPr/>
          </p:nvSpPr>
          <p:spPr bwMode="auto">
            <a:xfrm>
              <a:off x="1718" y="2440"/>
              <a:ext cx="211" cy="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65539" name="Rectangle 8"/>
          <p:cNvSpPr>
            <a:spLocks noChangeArrowheads="1"/>
          </p:cNvSpPr>
          <p:nvPr/>
        </p:nvSpPr>
        <p:spPr bwMode="auto">
          <a:xfrm>
            <a:off x="800100" y="2579688"/>
            <a:ext cx="815657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例：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把短浮点数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C1C90000H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转换成为十进制数（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P32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例14）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C1C90000H =  </a:t>
            </a:r>
            <a:r>
              <a:rPr lang="en-US" altLang="zh-CN" sz="2200" u="sng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;</a:t>
            </a:r>
            <a:r>
              <a:rPr lang="en-US" altLang="zh-CN" sz="2200" u="sng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10000011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;</a:t>
            </a:r>
            <a:r>
              <a:rPr lang="en-US" altLang="zh-CN" sz="2200" u="sng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10010010000000000000000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数符：负   （0正1负）</a:t>
            </a:r>
            <a:endParaRPr lang="zh-CN" altLang="en-US" sz="22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阶码真值： 10000011-1111111=100  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移码－偏置值</a:t>
            </a:r>
            <a:r>
              <a:rPr lang="en-US" altLang="zh-CN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2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∴ 该浮点数 = -(1.1001001)</a:t>
            </a:r>
            <a:r>
              <a:rPr lang="zh-CN" altLang="en-US" sz="22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×2</a:t>
            </a:r>
            <a:r>
              <a:rPr lang="zh-CN" altLang="en-US" sz="2200" baseline="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4 </a:t>
            </a:r>
            <a:endParaRPr lang="zh-CN" altLang="en-US" sz="22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   = (-11001.001)</a:t>
            </a:r>
            <a:r>
              <a:rPr lang="zh-CN" altLang="en-US" sz="22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2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   = -25.125 </a:t>
            </a:r>
            <a:endParaRPr lang="en-US" altLang="zh-CN" sz="22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65540" name="Group 10"/>
          <p:cNvGrpSpPr>
            <a:grpSpLocks/>
          </p:cNvGrpSpPr>
          <p:nvPr/>
        </p:nvGrpSpPr>
        <p:grpSpPr bwMode="auto">
          <a:xfrm>
            <a:off x="1317625" y="1333500"/>
            <a:ext cx="6399213" cy="295275"/>
            <a:chOff x="830" y="840"/>
            <a:chExt cx="4031" cy="186"/>
          </a:xfrm>
        </p:grpSpPr>
        <p:sp>
          <p:nvSpPr>
            <p:cNvPr id="65545" name="Rectangle 11"/>
            <p:cNvSpPr>
              <a:spLocks noChangeArrowheads="1"/>
            </p:cNvSpPr>
            <p:nvPr/>
          </p:nvSpPr>
          <p:spPr bwMode="auto">
            <a:xfrm>
              <a:off x="2596" y="840"/>
              <a:ext cx="2265" cy="185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546" name="Rectangle 12"/>
            <p:cNvSpPr>
              <a:spLocks noChangeArrowheads="1"/>
            </p:cNvSpPr>
            <p:nvPr/>
          </p:nvSpPr>
          <p:spPr bwMode="auto">
            <a:xfrm>
              <a:off x="830" y="840"/>
              <a:ext cx="289" cy="1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5547" name="Rectangle 13"/>
            <p:cNvSpPr>
              <a:spLocks noChangeArrowheads="1"/>
            </p:cNvSpPr>
            <p:nvPr/>
          </p:nvSpPr>
          <p:spPr bwMode="auto">
            <a:xfrm>
              <a:off x="1190" y="840"/>
              <a:ext cx="1360" cy="1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1042988" y="985838"/>
            <a:ext cx="7493000" cy="1638300"/>
            <a:chOff x="657" y="621"/>
            <a:chExt cx="4720" cy="1032"/>
          </a:xfrm>
        </p:grpSpPr>
        <p:graphicFrame>
          <p:nvGraphicFramePr>
            <p:cNvPr id="65543" name="Object 6"/>
            <p:cNvGraphicFramePr>
              <a:graphicFrameLocks noChangeAspect="1"/>
            </p:cNvGraphicFramePr>
            <p:nvPr/>
          </p:nvGraphicFramePr>
          <p:xfrm>
            <a:off x="657" y="807"/>
            <a:ext cx="4267" cy="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4" r:id="rId3" imgW="3675380" imgH="955040" progId="Visio.Drawing.6">
                    <p:embed/>
                  </p:oleObj>
                </mc:Choice>
                <mc:Fallback>
                  <p:oleObj r:id="rId3" imgW="3675380" imgH="955040" progId="Visio.Drawing.6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807"/>
                          <a:ext cx="4267" cy="8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4" name="Text Box 7"/>
            <p:cNvSpPr txBox="1">
              <a:spLocks noChangeArrowheads="1"/>
            </p:cNvSpPr>
            <p:nvPr/>
          </p:nvSpPr>
          <p:spPr bwMode="auto">
            <a:xfrm>
              <a:off x="834" y="621"/>
              <a:ext cx="454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>
                  <a:solidFill>
                    <a:schemeClr val="hlink"/>
                  </a:solidFill>
                  <a:latin typeface="黑体" pitchFamily="2" charset="-122"/>
                  <a:ea typeface="黑体" pitchFamily="2" charset="-122"/>
                </a:rPr>
                <a:t>1位            8 位                     23位            （短浮点数）</a:t>
              </a:r>
            </a:p>
          </p:txBody>
        </p:sp>
      </p:grpSp>
      <p:sp>
        <p:nvSpPr>
          <p:cNvPr id="65542" name="Rectangle 9"/>
          <p:cNvSpPr>
            <a:spLocks noChangeArrowheads="1"/>
          </p:cNvSpPr>
          <p:nvPr/>
        </p:nvSpPr>
        <p:spPr bwMode="auto">
          <a:xfrm>
            <a:off x="533400" y="523875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2.2.5 实用浮点数举例---</a:t>
            </a:r>
            <a:r>
              <a:rPr lang="en-US" altLang="zh-CN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IEEE754</a:t>
            </a: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标准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663575" y="1052513"/>
            <a:ext cx="7897813" cy="4352925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本章重点：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1．进制之间的相互转换是最基本的，应当熟练掌握；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2．定点数的原码、补码、变形补码和反码表示，补码特别注意：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① 最小的补码很特殊，没有对应的原码和反码，可单独记；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② “变补”和“求补码” 概念的不同；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③ 补码乘以2(算术左移)和乘以1/2(算术右移)的结果；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3．浮点数的规格化概念，真值</a:t>
            </a: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</a:t>
            </a: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浮点数表示形式；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4．奇偶校验码的校验原理及校验位形成方法；</a:t>
            </a:r>
            <a:endParaRPr kumimoji="0" lang="zh-CN" altLang="en-US" sz="2000">
              <a:solidFill>
                <a:srgbClr val="08080C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5．学会看原文资料，并熟悉其专业名词和术语。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571500" y="706438"/>
            <a:ext cx="8215313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课堂练习：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4．某浮点数字长32位，格式如下。其中阶码部分8位，以2为底，移码表示；尾数部分一共24位（含1位数符），补码表示。现有一浮点代码为(8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C5A3E00)</a:t>
            </a:r>
            <a:r>
              <a:rPr lang="en-US" altLang="zh-CN" sz="2400" baseline="-30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16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试写出它所表示的十进制真值。（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P46 2-18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题）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0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0               7   8    9                    31</a:t>
            </a:r>
            <a:endParaRPr lang="zh-CN" altLang="en-US" sz="20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67587" name="Group 17"/>
          <p:cNvGrpSpPr>
            <a:grpSpLocks/>
          </p:cNvGrpSpPr>
          <p:nvPr/>
        </p:nvGrpSpPr>
        <p:grpSpPr bwMode="auto">
          <a:xfrm>
            <a:off x="1390650" y="3921125"/>
            <a:ext cx="6407150" cy="392113"/>
            <a:chOff x="703" y="1916"/>
            <a:chExt cx="3801" cy="295"/>
          </a:xfrm>
        </p:grpSpPr>
        <p:grpSp>
          <p:nvGrpSpPr>
            <p:cNvPr id="67589" name="Group 8"/>
            <p:cNvGrpSpPr>
              <a:grpSpLocks/>
            </p:cNvGrpSpPr>
            <p:nvPr/>
          </p:nvGrpSpPr>
          <p:grpSpPr bwMode="auto">
            <a:xfrm>
              <a:off x="706" y="1916"/>
              <a:ext cx="1460" cy="294"/>
              <a:chOff x="0" y="1305"/>
              <a:chExt cx="1460" cy="634"/>
            </a:xfrm>
          </p:grpSpPr>
          <p:sp>
            <p:nvSpPr>
              <p:cNvPr id="67597" name="Rectangle 4"/>
              <p:cNvSpPr>
                <a:spLocks noChangeArrowheads="1"/>
              </p:cNvSpPr>
              <p:nvPr/>
            </p:nvSpPr>
            <p:spPr bwMode="auto">
              <a:xfrm>
                <a:off x="43" y="1305"/>
                <a:ext cx="1374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阶 码</a:t>
                </a:r>
                <a:endParaRPr lang="zh-CN" altLang="en-US" sz="1000">
                  <a:latin typeface="黑体" pitchFamily="2" charset="-122"/>
                  <a:ea typeface="黑体" pitchFamily="2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7598" name="Rectangle 7"/>
              <p:cNvSpPr>
                <a:spLocks noChangeArrowheads="1"/>
              </p:cNvSpPr>
              <p:nvPr/>
            </p:nvSpPr>
            <p:spPr bwMode="auto">
              <a:xfrm>
                <a:off x="0" y="1305"/>
                <a:ext cx="1460" cy="63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7590" name="Group 10"/>
            <p:cNvGrpSpPr>
              <a:grpSpLocks/>
            </p:cNvGrpSpPr>
            <p:nvPr/>
          </p:nvGrpSpPr>
          <p:grpSpPr bwMode="auto">
            <a:xfrm>
              <a:off x="2054" y="1916"/>
              <a:ext cx="679" cy="294"/>
              <a:chOff x="1460" y="1305"/>
              <a:chExt cx="463" cy="634"/>
            </a:xfrm>
          </p:grpSpPr>
          <p:sp>
            <p:nvSpPr>
              <p:cNvPr id="67595" name="Rectangle 5"/>
              <p:cNvSpPr>
                <a:spLocks noChangeArrowheads="1"/>
              </p:cNvSpPr>
              <p:nvPr/>
            </p:nvSpPr>
            <p:spPr bwMode="auto">
              <a:xfrm>
                <a:off x="1503" y="1305"/>
                <a:ext cx="377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数符</a:t>
                </a:r>
                <a:endParaRPr lang="zh-CN" altLang="en-US" sz="1000">
                  <a:latin typeface="黑体" pitchFamily="2" charset="-122"/>
                  <a:ea typeface="黑体" pitchFamily="2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7596" name="Rectangle 9"/>
              <p:cNvSpPr>
                <a:spLocks noChangeArrowheads="1"/>
              </p:cNvSpPr>
              <p:nvPr/>
            </p:nvSpPr>
            <p:spPr bwMode="auto">
              <a:xfrm>
                <a:off x="1460" y="1305"/>
                <a:ext cx="463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67591" name="Group 12"/>
            <p:cNvGrpSpPr>
              <a:grpSpLocks/>
            </p:cNvGrpSpPr>
            <p:nvPr/>
          </p:nvGrpSpPr>
          <p:grpSpPr bwMode="auto">
            <a:xfrm>
              <a:off x="2629" y="1916"/>
              <a:ext cx="1872" cy="294"/>
              <a:chOff x="1923" y="1305"/>
              <a:chExt cx="1872" cy="634"/>
            </a:xfrm>
          </p:grpSpPr>
          <p:sp>
            <p:nvSpPr>
              <p:cNvPr id="67593" name="Rectangle 6"/>
              <p:cNvSpPr>
                <a:spLocks noChangeArrowheads="1"/>
              </p:cNvSpPr>
              <p:nvPr/>
            </p:nvSpPr>
            <p:spPr bwMode="auto">
              <a:xfrm>
                <a:off x="1966" y="1305"/>
                <a:ext cx="1786" cy="6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rgbClr val="000080"/>
                    </a:solidFill>
                    <a:latin typeface="黑体" pitchFamily="2" charset="-122"/>
                    <a:ea typeface="黑体" pitchFamily="2" charset="-122"/>
                  </a:rPr>
                  <a:t>尾数</a:t>
                </a:r>
                <a:endParaRPr lang="zh-CN" altLang="en-US" sz="1000">
                  <a:latin typeface="黑体" pitchFamily="2" charset="-122"/>
                  <a:ea typeface="黑体" pitchFamily="2" charset="-122"/>
                </a:endParaRPr>
              </a:p>
              <a:p>
                <a:pPr ea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67594" name="Rectangle 11"/>
              <p:cNvSpPr>
                <a:spLocks noChangeArrowheads="1"/>
              </p:cNvSpPr>
              <p:nvPr/>
            </p:nvSpPr>
            <p:spPr bwMode="auto">
              <a:xfrm>
                <a:off x="1923" y="1305"/>
                <a:ext cx="1872" cy="63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67592" name="Rectangle 14"/>
            <p:cNvSpPr>
              <a:spLocks noChangeArrowheads="1"/>
            </p:cNvSpPr>
            <p:nvPr/>
          </p:nvSpPr>
          <p:spPr bwMode="auto">
            <a:xfrm>
              <a:off x="703" y="1923"/>
              <a:ext cx="3801" cy="28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67588" name="Rectangle 16"/>
          <p:cNvSpPr>
            <a:spLocks noChangeArrowheads="1"/>
          </p:cNvSpPr>
          <p:nvPr/>
        </p:nvSpPr>
        <p:spPr bwMode="auto">
          <a:xfrm>
            <a:off x="914400" y="4770438"/>
            <a:ext cx="8229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5. 将十进制数28.75转换为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IEEE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短浮点数。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（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P46 2-20(1)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题）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723900" y="862013"/>
            <a:ext cx="6464300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习题：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P47 2-15, 2-18, 2-20(1)(3)(5),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2-21(1)(3)</a:t>
            </a:r>
            <a:r>
              <a:rPr lang="en-US" altLang="zh-CN" sz="2400" dirty="0">
                <a:solidFill>
                  <a:srgbClr val="E1E1E1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>
                <a:solidFill>
                  <a:srgbClr val="E1E1E1"/>
                </a:solidFill>
                <a:latin typeface="黑体" pitchFamily="2" charset="-122"/>
                <a:ea typeface="黑体" pitchFamily="2" charset="-122"/>
              </a:rPr>
              <a:t>23, 24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dirty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777875" y="2402456"/>
            <a:ext cx="6756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阅读：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英文材料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2-4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ChangeArrowheads="1"/>
          </p:cNvSpPr>
          <p:nvPr/>
        </p:nvSpPr>
        <p:spPr bwMode="auto">
          <a:xfrm>
            <a:off x="342900" y="341313"/>
            <a:ext cx="66929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§2.3 非数值数据的表示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2.3.1字符和字符串的表示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635" name="Rectangle 7"/>
          <p:cNvSpPr>
            <a:spLocks noChangeArrowheads="1"/>
          </p:cNvSpPr>
          <p:nvPr/>
        </p:nvSpPr>
        <p:spPr bwMode="auto">
          <a:xfrm>
            <a:off x="431800" y="1595438"/>
            <a:ext cx="8166100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1. </a:t>
            </a:r>
            <a:r>
              <a:rPr lang="en-US" altLang="zh-CN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ASCII</a:t>
            </a: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字符编码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sz="1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ASCII----A</a:t>
            </a:r>
            <a:r>
              <a:rPr lang="en-US" altLang="zh-CN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merican </a:t>
            </a:r>
            <a:r>
              <a:rPr lang="en-US" altLang="zh-CN" sz="1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en-US" altLang="zh-CN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tandard </a:t>
            </a:r>
            <a:r>
              <a:rPr lang="en-US" altLang="zh-CN" sz="1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ode for </a:t>
            </a:r>
            <a:r>
              <a:rPr lang="en-US" altLang="zh-CN" sz="1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nformation </a:t>
            </a:r>
            <a:r>
              <a:rPr lang="en-US" altLang="zh-CN" sz="18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nterchange)</a:t>
            </a:r>
            <a:endParaRPr lang="en-US" altLang="zh-CN" sz="10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用7位二进制表示一个字符，它包括数字0～9、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A～Z、a～z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等128个字符。计算机中通常用1字节存放1个字符。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（见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P33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表2-5） 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‘A’ – 41H</a:t>
            </a:r>
            <a:endParaRPr lang="en-US" altLang="zh-CN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0264" name="Rectangle 8"/>
          <p:cNvSpPr>
            <a:spLocks noChangeArrowheads="1"/>
          </p:cNvSpPr>
          <p:nvPr/>
        </p:nvSpPr>
        <p:spPr bwMode="auto">
          <a:xfrm>
            <a:off x="419100" y="4187825"/>
            <a:ext cx="84201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30000"/>
              </a:spcAft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2．字符串的存放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字符串采用向量存放法，即在存储器中占用一片连续的空间，每个字节存放一个字符的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ASCII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码。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ChangeArrowheads="1"/>
          </p:cNvSpPr>
          <p:nvPr/>
        </p:nvSpPr>
        <p:spPr bwMode="auto">
          <a:xfrm>
            <a:off x="635000" y="485775"/>
            <a:ext cx="712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2.3.2 汉字的表示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659" name="Rectangle 7"/>
          <p:cNvSpPr>
            <a:spLocks noChangeArrowheads="1"/>
          </p:cNvSpPr>
          <p:nvPr/>
        </p:nvSpPr>
        <p:spPr bwMode="auto">
          <a:xfrm>
            <a:off x="520700" y="889000"/>
            <a:ext cx="7353300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1．汉字输入编码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用于将汉字输入到计算机内部。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1289" name="Rectangle 9"/>
          <p:cNvSpPr>
            <a:spLocks noChangeArrowheads="1"/>
          </p:cNvSpPr>
          <p:nvPr/>
        </p:nvSpPr>
        <p:spPr bwMode="auto">
          <a:xfrm>
            <a:off x="660400" y="2033588"/>
            <a:ext cx="8483600" cy="271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66775" indent="-869950" algn="just">
              <a:lnSpc>
                <a:spcPct val="150000"/>
              </a:lnSpc>
              <a:spcBef>
                <a:spcPct val="0"/>
              </a:spcBef>
              <a:spcAft>
                <a:spcPct val="30000"/>
              </a:spcAft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要求：操作简单、容易记忆、码位短、输入速度快。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marL="866775" indent="-869950"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类型：拼音编码、字形编码、数字编码、整字编码、其他(如语音识别和手写输入)等。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marL="866775" indent="-869950" algn="just" eaLnBrk="0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例如，简拼、全拼、五笔、区位、智能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ABC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等。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marL="866775" indent="-86995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区位码将6763个汉字分为94个区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每区中包含94个汉字(位)。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9"/>
          <p:cNvSpPr>
            <a:spLocks noChangeArrowheads="1"/>
          </p:cNvSpPr>
          <p:nvPr/>
        </p:nvSpPr>
        <p:spPr bwMode="auto">
          <a:xfrm>
            <a:off x="635000" y="485775"/>
            <a:ext cx="712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2.3.2 汉字的表示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683" name="Rectangle 10"/>
          <p:cNvSpPr>
            <a:spLocks noChangeArrowheads="1"/>
          </p:cNvSpPr>
          <p:nvPr/>
        </p:nvSpPr>
        <p:spPr bwMode="auto">
          <a:xfrm>
            <a:off x="990600" y="1069975"/>
            <a:ext cx="5727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2．国标码和汉字内码（汉字机内码）</a:t>
            </a:r>
            <a:r>
              <a:rPr lang="zh-CN" altLang="en-US" sz="11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6653" name="Rectangle 13"/>
          <p:cNvSpPr>
            <a:spLocks noChangeArrowheads="1"/>
          </p:cNvSpPr>
          <p:nvPr/>
        </p:nvSpPr>
        <p:spPr bwMode="auto">
          <a:xfrm>
            <a:off x="952500" y="1552575"/>
            <a:ext cx="7975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6350"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(1) 国标码</a:t>
            </a:r>
            <a:r>
              <a:rPr lang="en-US" altLang="zh-CN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GB2312-80：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indent="6350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国家标准“信息交换用汉字编码字符集(基本集)” 简称。</a:t>
            </a:r>
            <a:endParaRPr lang="zh-CN" altLang="en-US" sz="2200">
              <a:latin typeface="黑体" pitchFamily="2" charset="-122"/>
              <a:ea typeface="黑体" pitchFamily="2" charset="-122"/>
            </a:endParaRPr>
          </a:p>
          <a:p>
            <a:pPr indent="6350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共收集常用汉字6763个、各种图形符号682个。</a:t>
            </a:r>
            <a:endParaRPr lang="zh-CN" altLang="en-US" sz="2200">
              <a:latin typeface="黑体" pitchFamily="2" charset="-122"/>
              <a:ea typeface="黑体" pitchFamily="2" charset="-122"/>
            </a:endParaRPr>
          </a:p>
          <a:p>
            <a:pPr indent="6350"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一个汉字用两个字节表示，每个字节的最高位为0。</a:t>
            </a:r>
            <a:endParaRPr lang="zh-CN" altLang="en-US" sz="22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6654" name="Rectangle 14"/>
          <p:cNvSpPr>
            <a:spLocks noChangeArrowheads="1"/>
          </p:cNvSpPr>
          <p:nvPr/>
        </p:nvSpPr>
        <p:spPr bwMode="auto">
          <a:xfrm>
            <a:off x="431800" y="3424238"/>
            <a:ext cx="8343900" cy="101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560388"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(2) 汉字机内码：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560388"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计算机内部进行汉字信息的存储、交换和处理的代码。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6655" name="Rectangle 15"/>
          <p:cNvSpPr>
            <a:spLocks noChangeArrowheads="1"/>
          </p:cNvSpPr>
          <p:nvPr/>
        </p:nvSpPr>
        <p:spPr bwMode="auto">
          <a:xfrm>
            <a:off x="965200" y="4602163"/>
            <a:ext cx="81788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汉字机内码每个汉字也是占2个字节，但为了保证计算机中汉字处理系统的中西文兼容，机内码的每个字节最高位为1，而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ASCII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码的字节最高位为0。</a:t>
            </a:r>
            <a:r>
              <a:rPr lang="zh-CN" altLang="en-US" sz="11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53" grpId="0" autoUpdateAnimBg="0"/>
      <p:bldP spid="496654" grpId="0" autoUpdateAnimBg="0"/>
      <p:bldP spid="496655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7"/>
          <p:cNvSpPr txBox="1">
            <a:spLocks noChangeArrowheads="1"/>
          </p:cNvSpPr>
          <p:nvPr/>
        </p:nvSpPr>
        <p:spPr bwMode="auto">
          <a:xfrm>
            <a:off x="1612900" y="1609725"/>
            <a:ext cx="6146800" cy="1485900"/>
          </a:xfrm>
          <a:prstGeom prst="rect">
            <a:avLst/>
          </a:prstGeom>
          <a:gradFill rotWithShape="0">
            <a:gsLst>
              <a:gs pos="0">
                <a:srgbClr val="F5E3F3"/>
              </a:gs>
              <a:gs pos="50000">
                <a:srgbClr val="F5E3F3"/>
              </a:gs>
              <a:gs pos="100000">
                <a:srgbClr val="F5E3F3"/>
              </a:gs>
            </a:gsLst>
            <a:lin ang="2700000" scaled="1"/>
          </a:gradFill>
          <a:ln w="19050">
            <a:solidFill>
              <a:srgbClr val="000099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国标码 ＝ 区位码（十六进制）+ 2020</a:t>
            </a:r>
            <a:r>
              <a:rPr kumimoji="0"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H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机内码 ＝ 国标码（十六进制</a:t>
            </a:r>
            <a:r>
              <a:rPr kumimoji="0"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）+ </a:t>
            </a:r>
            <a:r>
              <a:rPr kumimoji="0"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8080</a:t>
            </a:r>
            <a:r>
              <a:rPr kumimoji="0"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H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  </a:t>
            </a:r>
            <a:r>
              <a:rPr kumimoji="0"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＝ </a:t>
            </a:r>
            <a:r>
              <a:rPr kumimoji="0"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区位码（十六进制）+ </a:t>
            </a:r>
            <a:r>
              <a:rPr kumimoji="0" lang="en-US" altLang="zh-CN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A0A0H</a:t>
            </a:r>
          </a:p>
        </p:txBody>
      </p:sp>
      <p:grpSp>
        <p:nvGrpSpPr>
          <p:cNvPr id="72707" name="Group 18"/>
          <p:cNvGrpSpPr>
            <a:grpSpLocks/>
          </p:cNvGrpSpPr>
          <p:nvPr/>
        </p:nvGrpSpPr>
        <p:grpSpPr bwMode="auto">
          <a:xfrm>
            <a:off x="4686300" y="4833481"/>
            <a:ext cx="3073400" cy="1238250"/>
            <a:chOff x="3064" y="3213"/>
            <a:chExt cx="1770" cy="780"/>
          </a:xfrm>
        </p:grpSpPr>
        <p:grpSp>
          <p:nvGrpSpPr>
            <p:cNvPr id="72711" name="Group 11"/>
            <p:cNvGrpSpPr>
              <a:grpSpLocks/>
            </p:cNvGrpSpPr>
            <p:nvPr/>
          </p:nvGrpSpPr>
          <p:grpSpPr bwMode="auto">
            <a:xfrm>
              <a:off x="3242" y="3620"/>
              <a:ext cx="964" cy="27"/>
              <a:chOff x="2985" y="2670"/>
              <a:chExt cx="1470" cy="0"/>
            </a:xfrm>
          </p:grpSpPr>
          <p:sp>
            <p:nvSpPr>
              <p:cNvPr id="72713" name="Line 12"/>
              <p:cNvSpPr>
                <a:spLocks noChangeShapeType="1"/>
              </p:cNvSpPr>
              <p:nvPr/>
            </p:nvSpPr>
            <p:spPr bwMode="auto">
              <a:xfrm>
                <a:off x="2985" y="2670"/>
                <a:ext cx="660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72714" name="Line 13"/>
              <p:cNvSpPr>
                <a:spLocks noChangeShapeType="1"/>
              </p:cNvSpPr>
              <p:nvPr/>
            </p:nvSpPr>
            <p:spPr bwMode="auto">
              <a:xfrm>
                <a:off x="3795" y="2670"/>
                <a:ext cx="660" cy="0"/>
              </a:xfrm>
              <a:prstGeom prst="line">
                <a:avLst/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72712" name="Text Box 14"/>
            <p:cNvSpPr txBox="1">
              <a:spLocks noChangeArrowheads="1"/>
            </p:cNvSpPr>
            <p:nvPr/>
          </p:nvSpPr>
          <p:spPr bwMode="auto">
            <a:xfrm>
              <a:off x="3064" y="3213"/>
              <a:ext cx="1770" cy="780"/>
            </a:xfrm>
            <a:prstGeom prst="rect">
              <a:avLst/>
            </a:prstGeom>
            <a:noFill/>
            <a:ln w="9525">
              <a:solidFill>
                <a:srgbClr val="000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Font typeface="Wingdings" pitchFamily="2" charset="2"/>
                <a:defRPr kumimoji="1" sz="2600" b="1">
                  <a:solidFill>
                    <a:schemeClr val="tx2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kumimoji="0" lang="zh-CN" altLang="en-US" sz="20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36</a:t>
              </a:r>
              <a:r>
                <a:rPr kumimoji="0" lang="en-US" altLang="zh-CN" sz="20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H     </a:t>
              </a:r>
              <a:r>
                <a:rPr kumimoji="0" lang="en-US" altLang="zh-CN" sz="2000" dirty="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30H </a:t>
              </a:r>
              <a:r>
                <a:rPr kumimoji="0" lang="en-US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endParaRPr kumimoji="0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0" lang="en-US" altLang="zh-CN" sz="2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+</a:t>
              </a:r>
              <a:r>
                <a:rPr kumimoji="0" lang="en-US" altLang="zh-CN" sz="2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A0H</a:t>
              </a:r>
              <a:r>
                <a:rPr kumimoji="0" lang="en-US" altLang="zh-CN" sz="2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+</a:t>
              </a:r>
              <a:r>
                <a:rPr kumimoji="0" lang="en-US" altLang="zh-CN" sz="2000" dirty="0" smtClean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</a:rPr>
                <a:t>A0H</a:t>
              </a:r>
              <a:r>
                <a:rPr kumimoji="0" lang="en-US" altLang="zh-CN" sz="2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endParaRPr kumimoji="0"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000" dirty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</a:t>
              </a:r>
              <a:r>
                <a:rPr kumimoji="0" lang="en-US" altLang="zh-CN" sz="20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kumimoji="0" lang="en-US" altLang="zh-CN" sz="2000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6H </a:t>
              </a:r>
              <a:r>
                <a:rPr kumimoji="0" lang="en-US" altLang="zh-CN" sz="2000" dirty="0" smtClean="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</a:t>
              </a:r>
              <a:r>
                <a:rPr kumimoji="0" lang="en-US" altLang="zh-CN" sz="2000" dirty="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kumimoji="0" lang="en-US" altLang="zh-CN" sz="2000" dirty="0" smtClean="0">
                  <a:solidFill>
                    <a:srgbClr val="008000"/>
                  </a:solidFill>
                  <a:latin typeface="黑体" pitchFamily="2" charset="-122"/>
                  <a:ea typeface="黑体" pitchFamily="2" charset="-122"/>
                </a:rPr>
                <a:t>0H</a:t>
              </a:r>
              <a:endParaRPr kumimoji="0" lang="en-US" altLang="zh-CN" sz="20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72708" name="Rectangle 15"/>
          <p:cNvSpPr>
            <a:spLocks noChangeArrowheads="1"/>
          </p:cNvSpPr>
          <p:nvPr/>
        </p:nvSpPr>
        <p:spPr bwMode="auto">
          <a:xfrm>
            <a:off x="635000" y="485775"/>
            <a:ext cx="712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2.3.2 汉字的表示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709" name="Rectangle 16"/>
          <p:cNvSpPr>
            <a:spLocks noChangeArrowheads="1"/>
          </p:cNvSpPr>
          <p:nvPr/>
        </p:nvSpPr>
        <p:spPr bwMode="auto">
          <a:xfrm>
            <a:off x="838200" y="1019175"/>
            <a:ext cx="713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区位码、国标码和汉字内码之间的关系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710" name="Rectangle 17"/>
          <p:cNvSpPr>
            <a:spLocks noChangeArrowheads="1"/>
          </p:cNvSpPr>
          <p:nvPr/>
        </p:nvSpPr>
        <p:spPr bwMode="auto">
          <a:xfrm>
            <a:off x="736600" y="3289300"/>
            <a:ext cx="69215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例：“中”字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区位码：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54</a:t>
            </a:r>
            <a:r>
              <a:rPr lang="zh-CN" altLang="en-US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48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(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54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区的</a:t>
            </a:r>
            <a:r>
              <a:rPr lang="zh-CN" altLang="en-US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48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位上)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      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(即</a:t>
            </a:r>
            <a:r>
              <a:rPr lang="zh-CN" altLang="en-US" sz="2400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36</a:t>
            </a:r>
            <a:r>
              <a:rPr lang="en-US" altLang="zh-CN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区的</a:t>
            </a:r>
            <a:r>
              <a:rPr lang="zh-CN" altLang="en-US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30</a:t>
            </a:r>
            <a:r>
              <a:rPr lang="en-US" altLang="zh-CN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位上)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国标码  </a:t>
            </a:r>
            <a:r>
              <a:rPr lang="zh-CN" altLang="en-US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56</a:t>
            </a:r>
            <a:r>
              <a:rPr lang="zh-CN" altLang="en-US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50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H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机内码  </a:t>
            </a:r>
            <a:r>
              <a:rPr lang="en-US" altLang="zh-CN" sz="2400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D6</a:t>
            </a:r>
            <a:r>
              <a:rPr lang="en-US" altLang="zh-CN" sz="2400" dirty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D0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H </a:t>
            </a:r>
            <a:endParaRPr lang="en-US" altLang="zh-CN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3"/>
          <p:cNvSpPr>
            <a:spLocks noChangeArrowheads="1"/>
          </p:cNvSpPr>
          <p:nvPr/>
        </p:nvSpPr>
        <p:spPr bwMode="auto">
          <a:xfrm>
            <a:off x="635000" y="485775"/>
            <a:ext cx="712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2.3.2 汉字的表示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731" name="Rectangle 14"/>
          <p:cNvSpPr>
            <a:spLocks noChangeArrowheads="1"/>
          </p:cNvSpPr>
          <p:nvPr/>
        </p:nvSpPr>
        <p:spPr bwMode="auto">
          <a:xfrm>
            <a:off x="533400" y="1049338"/>
            <a:ext cx="8405813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3．汉字字模码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用于汉字的字形显示输出。有向量编码和点阵码。点阵码每个汉字采用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N×N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的点表示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形成若干字节的二进制编码。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例如，16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16汉字点阵每个汉字用32字节表示。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400">
              <a:solidFill>
                <a:srgbClr val="00008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498703" name="Rectangle 15"/>
          <p:cNvSpPr>
            <a:spLocks noChangeArrowheads="1"/>
          </p:cNvSpPr>
          <p:nvPr/>
        </p:nvSpPr>
        <p:spPr bwMode="auto">
          <a:xfrm>
            <a:off x="688975" y="3011488"/>
            <a:ext cx="7696200" cy="427037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 ？</a:t>
            </a:r>
            <a:r>
              <a:rPr lang="zh-CN" altLang="en-US" sz="2400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思考：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32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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32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汉字点阵每个汉字用多少字节表示</a:t>
            </a: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？</a:t>
            </a:r>
            <a:r>
              <a:rPr lang="zh-CN" altLang="en-US" sz="2400">
                <a:latin typeface="黑体" pitchFamily="2" charset="-122"/>
                <a:ea typeface="黑体" pitchFamily="2" charset="-122"/>
                <a:sym typeface="Symbol" pitchFamily="18" charset="2"/>
              </a:rPr>
              <a:t> </a:t>
            </a:r>
            <a:endParaRPr lang="zh-CN" altLang="en-US" sz="2400">
              <a:solidFill>
                <a:srgbClr val="00008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  <p:sp>
        <p:nvSpPr>
          <p:cNvPr id="90120" name="Rectangle 14"/>
          <p:cNvSpPr>
            <a:spLocks noChangeArrowheads="1"/>
          </p:cNvSpPr>
          <p:nvPr/>
        </p:nvSpPr>
        <p:spPr bwMode="auto">
          <a:xfrm>
            <a:off x="488950" y="3667125"/>
            <a:ext cx="865505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．汉字编码的发展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GB2312 ——1980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年发布，简体中文，收录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6763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个汉字</a:t>
            </a: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GB12345——1990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年发布，繁体字的编码标准，收录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6866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个汉字</a:t>
            </a: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GB18030——2000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年底发布，大字符集标准，兼容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GB2312,                   </a:t>
            </a:r>
          </a:p>
          <a:p>
            <a:pPr algn="just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可涵盖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27484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个汉字，繁、简字均处于同一个平台。</a:t>
            </a:r>
            <a:endParaRPr lang="zh-CN" altLang="en-US" sz="2400">
              <a:solidFill>
                <a:srgbClr val="000080"/>
              </a:solidFill>
              <a:latin typeface="黑体" pitchFamily="2" charset="-122"/>
              <a:ea typeface="黑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2"/>
          <p:cNvSpPr>
            <a:spLocks noChangeArrowheads="1"/>
          </p:cNvSpPr>
          <p:nvPr/>
        </p:nvSpPr>
        <p:spPr bwMode="auto">
          <a:xfrm>
            <a:off x="876300" y="603250"/>
            <a:ext cx="7073900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175"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4．进制数的表示方式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175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1) 用下标加以标注。例如： (1010)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,(1010)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175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2) 用后缀字母表示不同的进制。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175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 —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二进制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175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Q —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八进制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175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H —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十六进制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175" algn="just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D — 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十进制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indent="3175"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例如：375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Q,  A17H,  101B</a:t>
            </a:r>
            <a:endParaRPr lang="en-US" altLang="zh-CN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1"/>
          <p:cNvSpPr>
            <a:spLocks noChangeArrowheads="1"/>
          </p:cNvSpPr>
          <p:nvPr/>
        </p:nvSpPr>
        <p:spPr bwMode="auto">
          <a:xfrm>
            <a:off x="558800" y="328613"/>
            <a:ext cx="6781800" cy="1159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§2.4 十进制数和数串的表示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2.4.1十进制数的编码</a:t>
            </a:r>
            <a:r>
              <a:rPr lang="zh-CN" altLang="en-US" sz="11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755" name="Rectangle 32"/>
          <p:cNvSpPr>
            <a:spLocks noChangeArrowheads="1"/>
          </p:cNvSpPr>
          <p:nvPr/>
        </p:nvSpPr>
        <p:spPr bwMode="auto">
          <a:xfrm>
            <a:off x="647700" y="1585913"/>
            <a:ext cx="8039100" cy="150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用四位二进制数来表示一位十进制数，称为二进制编码的十进制数（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Binary-Code Decimal），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简称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BCD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码。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7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常见的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BCD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编码有8421码、2421码、余3码等。</a:t>
            </a:r>
            <a:r>
              <a:rPr lang="zh-CN" altLang="en-US" sz="11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206145"/>
              </p:ext>
            </p:extLst>
          </p:nvPr>
        </p:nvGraphicFramePr>
        <p:xfrm>
          <a:off x="1296988" y="1168400"/>
          <a:ext cx="6816725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Document" r:id="rId3" imgW="6173368" imgH="3619770" progId="Word.Document.8">
                  <p:embed/>
                </p:oleObj>
              </mc:Choice>
              <mc:Fallback>
                <p:oleObj name="Document" r:id="rId3" imgW="6173368" imgH="3619770" progId="Word.Document.8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1168400"/>
                        <a:ext cx="6816725" cy="399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Rectangle 32"/>
          <p:cNvSpPr>
            <a:spLocks noChangeArrowheads="1"/>
          </p:cNvSpPr>
          <p:nvPr/>
        </p:nvSpPr>
        <p:spPr bwMode="auto">
          <a:xfrm>
            <a:off x="228600" y="511175"/>
            <a:ext cx="722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常见的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BCD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编码有8421码、2421码、余3码等。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5780" name="Rectangle 60"/>
          <p:cNvSpPr>
            <a:spLocks noChangeArrowheads="1"/>
          </p:cNvSpPr>
          <p:nvPr/>
        </p:nvSpPr>
        <p:spPr bwMode="auto">
          <a:xfrm>
            <a:off x="838200" y="4927600"/>
            <a:ext cx="742950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例：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两位十进制数39 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可表示为 (0011 1001)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8421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或 (0110 1100)</a:t>
            </a:r>
            <a:r>
              <a:rPr lang="zh-CN" altLang="en-US" sz="2400" baseline="-30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余3码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635000" y="438150"/>
            <a:ext cx="816175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2.4.2 十进制数串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非压缩的十进制数串表示法：一个字节存放一个十进制数或符号的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ASCII-7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码；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压缩的十进制数串表示法：一个字节存放两位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BCD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码表示的十进制数。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38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290821"/>
              </p:ext>
            </p:extLst>
          </p:nvPr>
        </p:nvGraphicFramePr>
        <p:xfrm>
          <a:off x="898525" y="3275013"/>
          <a:ext cx="7700963" cy="305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7" r:id="rId3" imgW="4229100" imgH="2042160" progId="">
                  <p:embed/>
                </p:oleObj>
              </mc:Choice>
              <mc:Fallback>
                <p:oleObj r:id="rId3" imgW="4229100" imgH="2042160" progId="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275013"/>
                        <a:ext cx="7700963" cy="30591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8ECF7"/>
                          </a:gs>
                          <a:gs pos="50000">
                            <a:srgbClr val="F8ECF7"/>
                          </a:gs>
                          <a:gs pos="100000">
                            <a:srgbClr val="F8ECF7"/>
                          </a:gs>
                        </a:gsLst>
                        <a:lin ang="2700000" scaled="1"/>
                      </a:gradFill>
                      <a:ln w="19050">
                        <a:solidFill>
                          <a:srgbClr val="000099"/>
                        </a:solidFill>
                        <a:prstDash val="sysDot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Rectangle 5"/>
          <p:cNvSpPr>
            <a:spLocks noChangeArrowheads="1"/>
          </p:cNvSpPr>
          <p:nvPr/>
        </p:nvSpPr>
        <p:spPr bwMode="auto">
          <a:xfrm>
            <a:off x="558800" y="495300"/>
            <a:ext cx="80375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§2.5 现代微机系统数据表示举例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</a:t>
            </a:r>
            <a:endParaRPr lang="zh-CN" altLang="en-US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7828" name="Rectangle 6"/>
          <p:cNvSpPr>
            <a:spLocks noChangeArrowheads="1"/>
          </p:cNvSpPr>
          <p:nvPr/>
        </p:nvSpPr>
        <p:spPr bwMode="auto">
          <a:xfrm>
            <a:off x="685800" y="1112838"/>
            <a:ext cx="8069263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现代的微机系统大多采用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Intel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系列的微处理器，近年来，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Intel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的微处理器有了极大的发展，形成了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IA-32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结构。最新的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Itanium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处理器是第一款真正64位产品（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IA-64）。</a:t>
            </a:r>
            <a:endParaRPr lang="en-US" altLang="zh-CN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IA-32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结构的基本数据类型是字节、字、双字、四字和双四字。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ChangeArrowheads="1"/>
          </p:cNvSpPr>
          <p:nvPr/>
        </p:nvSpPr>
        <p:spPr bwMode="auto">
          <a:xfrm>
            <a:off x="558800" y="495300"/>
            <a:ext cx="817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§2.5 现代微机系统数据表示举例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8851" name="Rectangle 8"/>
          <p:cNvSpPr>
            <a:spLocks noChangeArrowheads="1"/>
          </p:cNvSpPr>
          <p:nvPr/>
        </p:nvSpPr>
        <p:spPr bwMode="auto">
          <a:xfrm>
            <a:off x="1079500" y="1096963"/>
            <a:ext cx="7670800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1．无符号整数</a:t>
            </a:r>
            <a:endParaRPr lang="zh-CN" altLang="en-US" sz="10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包含字节、字、双字和四字的无符号的二进制数。</a:t>
            </a:r>
            <a:endParaRPr lang="zh-CN" altLang="en-US" sz="10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2．带符号整数</a:t>
            </a:r>
            <a:endParaRPr lang="zh-CN" altLang="en-US" sz="10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包含字节、字、双字和四字的带符号的二进制定点整数。</a:t>
            </a:r>
            <a:endParaRPr lang="zh-CN" altLang="en-US" sz="10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3．浮点数</a:t>
            </a:r>
            <a:endParaRPr lang="zh-CN" altLang="en-US" sz="10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采用</a:t>
            </a:r>
            <a:r>
              <a:rPr lang="en-US" altLang="zh-CN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IEEE 754</a:t>
            </a: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标准所规定的格式。</a:t>
            </a:r>
            <a:endParaRPr lang="zh-CN" altLang="en-US" sz="10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4．指针数据</a:t>
            </a:r>
            <a:endParaRPr lang="zh-CN" altLang="en-US" sz="10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指针是主存单元的地址。</a:t>
            </a:r>
            <a:endParaRPr lang="zh-CN" altLang="en-US" sz="10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IA-32 </a:t>
            </a: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结构定义了两种类型的指针：近指针（32位）和远指针（48位）。</a:t>
            </a:r>
            <a:endParaRPr lang="zh-CN" altLang="en-US" sz="10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……</a:t>
            </a:r>
            <a:r>
              <a:rPr lang="zh-CN" altLang="en-US" sz="11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1770" name="Rectangle 10"/>
          <p:cNvSpPr>
            <a:spLocks noChangeArrowheads="1"/>
          </p:cNvSpPr>
          <p:nvPr/>
        </p:nvSpPr>
        <p:spPr bwMode="auto">
          <a:xfrm>
            <a:off x="1041400" y="5565775"/>
            <a:ext cx="6019800" cy="427038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 ？</a:t>
            </a:r>
            <a:r>
              <a:rPr lang="zh-CN" altLang="en-US" sz="2400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思考：</a:t>
            </a: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它们的数据的表示范围？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0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ChangeArrowheads="1"/>
          </p:cNvSpPr>
          <p:nvPr/>
        </p:nvSpPr>
        <p:spPr bwMode="auto">
          <a:xfrm>
            <a:off x="495300" y="325438"/>
            <a:ext cx="8026400" cy="171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§2.6 数据校验码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能够发现错误或能够自动纠正错误的数据编码。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2.6.1奇偶校验码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9875" name="Rectangle 6"/>
          <p:cNvSpPr>
            <a:spLocks noChangeArrowheads="1"/>
          </p:cNvSpPr>
          <p:nvPr/>
        </p:nvSpPr>
        <p:spPr bwMode="auto">
          <a:xfrm>
            <a:off x="622300" y="2133600"/>
            <a:ext cx="8099425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在若干位有效信息(如一个字节)上增加一个二进制位(校验位)，组成校验码。常用于检验内存数据存取过程中是否出现错误。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2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奇校验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──整个校验码（有效信息位和校验位）中“1”的个数为奇数（常用）。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偶校验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──整个校验码中“1”的个数为偶数。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495300" y="325438"/>
            <a:ext cx="8026400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§2.6 数据校验码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2.6.1奇偶校验码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    例</a:t>
            </a:r>
            <a:r>
              <a:rPr lang="zh-CN" altLang="en-US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：</a:t>
            </a:r>
            <a:r>
              <a:rPr lang="zh-CN" altLang="en-US" sz="2400" dirty="0" smtClean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0899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57184"/>
              </p:ext>
            </p:extLst>
          </p:nvPr>
        </p:nvGraphicFramePr>
        <p:xfrm>
          <a:off x="1774675" y="1715227"/>
          <a:ext cx="573730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7" r:id="rId3" imgW="2359660" imgH="972820" progId="Visio.Drawing.6">
                  <p:embed/>
                </p:oleObj>
              </mc:Choice>
              <mc:Fallback>
                <p:oleObj r:id="rId3" imgW="2359660" imgH="972820" progId="Visio.Drawing.6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675" y="1715227"/>
                        <a:ext cx="5737305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726168"/>
              </p:ext>
            </p:extLst>
          </p:nvPr>
        </p:nvGraphicFramePr>
        <p:xfrm>
          <a:off x="1308100" y="3911600"/>
          <a:ext cx="7280275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8" name="Document" r:id="rId5" imgW="6593159" imgH="2217779" progId="Word.Document.8">
                  <p:embed/>
                </p:oleObj>
              </mc:Choice>
              <mc:Fallback>
                <p:oleObj name="Document" r:id="rId5" imgW="6593159" imgH="2217779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3911600"/>
                        <a:ext cx="7280275" cy="244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8"/>
          <p:cNvGrpSpPr>
            <a:grpSpLocks/>
          </p:cNvGrpSpPr>
          <p:nvPr/>
        </p:nvGrpSpPr>
        <p:grpSpPr bwMode="auto">
          <a:xfrm>
            <a:off x="1111250" y="1519238"/>
            <a:ext cx="7210425" cy="2282825"/>
            <a:chOff x="700" y="957"/>
            <a:chExt cx="4542" cy="1438"/>
          </a:xfrm>
        </p:grpSpPr>
        <p:sp>
          <p:nvSpPr>
            <p:cNvPr id="81924" name="Rectangle 5"/>
            <p:cNvSpPr>
              <a:spLocks noChangeArrowheads="1"/>
            </p:cNvSpPr>
            <p:nvPr/>
          </p:nvSpPr>
          <p:spPr bwMode="auto">
            <a:xfrm>
              <a:off x="700" y="957"/>
              <a:ext cx="4542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800000"/>
                  </a:solidFill>
                  <a:latin typeface="黑体" pitchFamily="2" charset="-122"/>
                  <a:ea typeface="黑体" pitchFamily="2" charset="-122"/>
                </a:rPr>
                <a:t>1．编码</a:t>
              </a:r>
              <a:endParaRPr lang="zh-CN" altLang="en-US" sz="2400">
                <a:latin typeface="黑体" pitchFamily="2" charset="-122"/>
                <a:ea typeface="黑体" pitchFamily="2" charset="-122"/>
              </a:endParaRPr>
            </a:p>
            <a:p>
              <a:pPr algn="just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由有效信息产生1校验位形成校验码</a:t>
              </a:r>
              <a:endParaRPr lang="zh-CN" altLang="en-US" sz="2400">
                <a:latin typeface="黑体" pitchFamily="2" charset="-122"/>
                <a:ea typeface="黑体" pitchFamily="2" charset="-122"/>
              </a:endParaRPr>
            </a:p>
            <a:p>
              <a:pPr algn="just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以有效信息1字节为例，</a:t>
              </a:r>
              <a:endParaRPr lang="zh-CN" altLang="en-US" sz="2400">
                <a:latin typeface="黑体" pitchFamily="2" charset="-122"/>
                <a:ea typeface="黑体" pitchFamily="2" charset="-122"/>
              </a:endParaRPr>
            </a:p>
            <a:p>
              <a:pPr algn="just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奇校验位 =</a:t>
              </a:r>
              <a:r>
                <a:rPr lang="zh-CN" altLang="en-US" sz="22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D</a:t>
              </a:r>
              <a:r>
                <a:rPr lang="en-US" altLang="zh-CN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7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⊕D</a:t>
              </a:r>
              <a:r>
                <a:rPr lang="en-US" altLang="zh-CN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6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⊕D</a:t>
              </a:r>
              <a:r>
                <a:rPr lang="en-US" altLang="zh-CN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5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⊕D</a:t>
              </a:r>
              <a:r>
                <a:rPr lang="en-US" altLang="zh-CN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4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⊕D</a:t>
              </a:r>
              <a:r>
                <a:rPr lang="en-US" altLang="zh-CN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3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⊕D</a:t>
              </a:r>
              <a:r>
                <a:rPr lang="en-US" altLang="zh-CN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2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⊕D</a:t>
              </a:r>
              <a:r>
                <a:rPr lang="en-US" altLang="zh-CN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1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⊕D</a:t>
              </a:r>
              <a:r>
                <a:rPr lang="en-US" altLang="zh-CN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  <a:cs typeface="Times New Roman" pitchFamily="18" charset="0"/>
                </a:rPr>
                <a:t>0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endPara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1925" name="Line 6"/>
            <p:cNvSpPr>
              <a:spLocks noChangeShapeType="1"/>
            </p:cNvSpPr>
            <p:nvPr/>
          </p:nvSpPr>
          <p:spPr bwMode="auto">
            <a:xfrm>
              <a:off x="2211" y="2114"/>
              <a:ext cx="25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495300" y="325438"/>
            <a:ext cx="8026400" cy="171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§2.6 数据校验码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2.6.1 奇偶校验码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495300" y="325438"/>
            <a:ext cx="8026400" cy="171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§2.6 数据校验码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2.6.1 奇偶校验码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82947" name="Group 10"/>
          <p:cNvGrpSpPr>
            <a:grpSpLocks/>
          </p:cNvGrpSpPr>
          <p:nvPr/>
        </p:nvGrpSpPr>
        <p:grpSpPr bwMode="auto">
          <a:xfrm>
            <a:off x="533400" y="1527175"/>
            <a:ext cx="8153400" cy="3925888"/>
            <a:chOff x="336" y="884"/>
            <a:chExt cx="5136" cy="2473"/>
          </a:xfrm>
        </p:grpSpPr>
        <p:sp>
          <p:nvSpPr>
            <p:cNvPr id="82948" name="Rectangle 7"/>
            <p:cNvSpPr>
              <a:spLocks noChangeArrowheads="1"/>
            </p:cNvSpPr>
            <p:nvPr/>
          </p:nvSpPr>
          <p:spPr bwMode="auto">
            <a:xfrm>
              <a:off x="336" y="884"/>
              <a:ext cx="5136" cy="2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800000"/>
                  </a:solidFill>
                  <a:latin typeface="黑体" pitchFamily="2" charset="-122"/>
                  <a:ea typeface="黑体" pitchFamily="2" charset="-122"/>
                </a:rPr>
                <a:t>    2．校验（解码）</a:t>
              </a:r>
              <a:endParaRPr lang="zh-CN" altLang="en-US" sz="2400">
                <a:latin typeface="黑体" pitchFamily="2" charset="-122"/>
                <a:ea typeface="黑体" pitchFamily="2" charset="-122"/>
              </a:endParaRPr>
            </a:p>
            <a:p>
              <a:pPr algn="just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由校验码校验该码是否出错，可以检测出一位错误（或奇数位错误）。</a:t>
              </a:r>
            </a:p>
            <a:p>
              <a:pPr algn="just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以有效信息1字节为例（上例）:</a:t>
              </a:r>
            </a:p>
            <a:p>
              <a:pPr algn="l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    奇校验出错 = 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zh-CN" altLang="en-US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校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⊕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D</a:t>
              </a:r>
              <a:r>
                <a:rPr lang="en-US" altLang="zh-CN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7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⊕D</a:t>
              </a:r>
              <a:r>
                <a:rPr lang="en-US" altLang="zh-CN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6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⊕D</a:t>
              </a:r>
              <a:r>
                <a:rPr lang="en-US" altLang="zh-CN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5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⊕D</a:t>
              </a:r>
              <a:r>
                <a:rPr lang="en-US" altLang="zh-CN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4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⊕D</a:t>
              </a:r>
              <a:r>
                <a:rPr lang="en-US" altLang="zh-CN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⊕D</a:t>
              </a:r>
              <a:r>
                <a:rPr lang="en-US" altLang="zh-CN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⊕D</a:t>
              </a:r>
              <a:r>
                <a:rPr lang="en-US" altLang="zh-CN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⊕D</a:t>
              </a:r>
              <a:r>
                <a:rPr lang="en-US" altLang="zh-CN" sz="2400" baseline="-300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0</a:t>
              </a:r>
              <a:r>
                <a:rPr lang="en-US" altLang="zh-CN" sz="2400">
                  <a:latin typeface="黑体" pitchFamily="2" charset="-122"/>
                  <a:ea typeface="黑体" pitchFamily="2" charset="-122"/>
                </a:rPr>
                <a:t> </a:t>
              </a:r>
              <a:endParaRPr lang="en-US" altLang="zh-CN" sz="2400" b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  <a:p>
              <a:pPr algn="just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黑体" pitchFamily="2" charset="-122"/>
                <a:ea typeface="黑体" pitchFamily="2" charset="-122"/>
              </a:endParaRPr>
            </a:p>
            <a:p>
              <a:pPr algn="l" eaLnBrk="0" hangingPunct="0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2949" name="Line 6"/>
            <p:cNvSpPr>
              <a:spLocks noChangeShapeType="1"/>
            </p:cNvSpPr>
            <p:nvPr/>
          </p:nvSpPr>
          <p:spPr bwMode="auto">
            <a:xfrm>
              <a:off x="2027" y="2387"/>
              <a:ext cx="3016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ChangeArrowheads="1"/>
          </p:cNvSpPr>
          <p:nvPr/>
        </p:nvSpPr>
        <p:spPr bwMode="auto">
          <a:xfrm>
            <a:off x="508000" y="1447800"/>
            <a:ext cx="72009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   3．编解码的电路实现</a:t>
            </a:r>
            <a:endParaRPr lang="zh-CN" altLang="en-US" sz="2400">
              <a:latin typeface="黑体" pitchFamily="2" charset="-122"/>
              <a:ea typeface="黑体" pitchFamily="2" charset="-122"/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可用异或门构成。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39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409281"/>
              </p:ext>
            </p:extLst>
          </p:nvPr>
        </p:nvGraphicFramePr>
        <p:xfrm>
          <a:off x="4195763" y="1900238"/>
          <a:ext cx="3375025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1" name="Visio" r:id="rId3" imgW="2014678" imgH="2622279" progId="Visio.Drawing.6">
                  <p:embed/>
                </p:oleObj>
              </mc:Choice>
              <mc:Fallback>
                <p:oleObj name="Visio" r:id="rId3" imgW="2014678" imgH="2622279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1900238"/>
                        <a:ext cx="3375025" cy="43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2"/>
          <p:cNvSpPr>
            <a:spLocks noChangeArrowheads="1"/>
          </p:cNvSpPr>
          <p:nvPr/>
        </p:nvSpPr>
        <p:spPr bwMode="auto">
          <a:xfrm>
            <a:off x="495300" y="325438"/>
            <a:ext cx="8026400" cy="171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§2.6 数据校验码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 2.6.1 奇偶校验码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 noRot="1"/>
          </p:cNvGrpSpPr>
          <p:nvPr/>
        </p:nvGrpSpPr>
        <p:grpSpPr bwMode="auto">
          <a:xfrm>
            <a:off x="1444625" y="1149350"/>
            <a:ext cx="6556375" cy="4953000"/>
            <a:chOff x="2130" y="963"/>
            <a:chExt cx="2976" cy="2941"/>
          </a:xfrm>
        </p:grpSpPr>
        <p:sp>
          <p:nvSpPr>
            <p:cNvPr id="11268" name="Rectangle 8"/>
            <p:cNvSpPr>
              <a:spLocks noChangeArrowheads="1"/>
            </p:cNvSpPr>
            <p:nvPr/>
          </p:nvSpPr>
          <p:spPr bwMode="auto">
            <a:xfrm>
              <a:off x="4225" y="3731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F</a:t>
              </a:r>
            </a:p>
          </p:txBody>
        </p:sp>
        <p:sp>
          <p:nvSpPr>
            <p:cNvPr id="11269" name="Rectangle 9"/>
            <p:cNvSpPr>
              <a:spLocks noChangeArrowheads="1"/>
            </p:cNvSpPr>
            <p:nvPr/>
          </p:nvSpPr>
          <p:spPr bwMode="auto">
            <a:xfrm>
              <a:off x="3456" y="3731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17</a:t>
              </a:r>
            </a:p>
          </p:txBody>
        </p:sp>
        <p:sp>
          <p:nvSpPr>
            <p:cNvPr id="11270" name="Rectangle 10"/>
            <p:cNvSpPr>
              <a:spLocks noChangeArrowheads="1"/>
            </p:cNvSpPr>
            <p:nvPr/>
          </p:nvSpPr>
          <p:spPr bwMode="auto">
            <a:xfrm>
              <a:off x="2575" y="3731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1111</a:t>
              </a:r>
            </a:p>
          </p:txBody>
        </p:sp>
        <p:sp>
          <p:nvSpPr>
            <p:cNvPr id="11271" name="Rectangle 11"/>
            <p:cNvSpPr>
              <a:spLocks noChangeArrowheads="1"/>
            </p:cNvSpPr>
            <p:nvPr/>
          </p:nvSpPr>
          <p:spPr bwMode="auto">
            <a:xfrm>
              <a:off x="2130" y="3731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15</a:t>
              </a:r>
            </a:p>
          </p:txBody>
        </p:sp>
        <p:sp>
          <p:nvSpPr>
            <p:cNvPr id="11272" name="Rectangle 12"/>
            <p:cNvSpPr>
              <a:spLocks noChangeArrowheads="1"/>
            </p:cNvSpPr>
            <p:nvPr/>
          </p:nvSpPr>
          <p:spPr bwMode="auto">
            <a:xfrm>
              <a:off x="4225" y="3558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E</a:t>
              </a:r>
            </a:p>
          </p:txBody>
        </p:sp>
        <p:sp>
          <p:nvSpPr>
            <p:cNvPr id="11273" name="Rectangle 13"/>
            <p:cNvSpPr>
              <a:spLocks noChangeArrowheads="1"/>
            </p:cNvSpPr>
            <p:nvPr/>
          </p:nvSpPr>
          <p:spPr bwMode="auto">
            <a:xfrm>
              <a:off x="3456" y="3558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16</a:t>
              </a:r>
            </a:p>
          </p:txBody>
        </p:sp>
        <p:sp>
          <p:nvSpPr>
            <p:cNvPr id="11274" name="Rectangle 14"/>
            <p:cNvSpPr>
              <a:spLocks noChangeArrowheads="1"/>
            </p:cNvSpPr>
            <p:nvPr/>
          </p:nvSpPr>
          <p:spPr bwMode="auto">
            <a:xfrm>
              <a:off x="2575" y="3558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1110</a:t>
              </a:r>
            </a:p>
          </p:txBody>
        </p:sp>
        <p:sp>
          <p:nvSpPr>
            <p:cNvPr id="11275" name="Rectangle 15"/>
            <p:cNvSpPr>
              <a:spLocks noChangeArrowheads="1"/>
            </p:cNvSpPr>
            <p:nvPr/>
          </p:nvSpPr>
          <p:spPr bwMode="auto">
            <a:xfrm>
              <a:off x="2130" y="3558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14</a:t>
              </a:r>
            </a:p>
          </p:txBody>
        </p:sp>
        <p:sp>
          <p:nvSpPr>
            <p:cNvPr id="11276" name="Rectangle 16"/>
            <p:cNvSpPr>
              <a:spLocks noChangeArrowheads="1"/>
            </p:cNvSpPr>
            <p:nvPr/>
          </p:nvSpPr>
          <p:spPr bwMode="auto">
            <a:xfrm>
              <a:off x="4225" y="3385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D</a:t>
              </a:r>
            </a:p>
          </p:txBody>
        </p:sp>
        <p:sp>
          <p:nvSpPr>
            <p:cNvPr id="11277" name="Rectangle 17"/>
            <p:cNvSpPr>
              <a:spLocks noChangeArrowheads="1"/>
            </p:cNvSpPr>
            <p:nvPr/>
          </p:nvSpPr>
          <p:spPr bwMode="auto">
            <a:xfrm>
              <a:off x="3456" y="3385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15</a:t>
              </a:r>
            </a:p>
          </p:txBody>
        </p:sp>
        <p:sp>
          <p:nvSpPr>
            <p:cNvPr id="11278" name="Rectangle 18"/>
            <p:cNvSpPr>
              <a:spLocks noChangeArrowheads="1"/>
            </p:cNvSpPr>
            <p:nvPr/>
          </p:nvSpPr>
          <p:spPr bwMode="auto">
            <a:xfrm>
              <a:off x="2575" y="3385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1101</a:t>
              </a:r>
            </a:p>
          </p:txBody>
        </p:sp>
        <p:sp>
          <p:nvSpPr>
            <p:cNvPr id="11279" name="Rectangle 19"/>
            <p:cNvSpPr>
              <a:spLocks noChangeArrowheads="1"/>
            </p:cNvSpPr>
            <p:nvPr/>
          </p:nvSpPr>
          <p:spPr bwMode="auto">
            <a:xfrm>
              <a:off x="2130" y="3385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13</a:t>
              </a:r>
            </a:p>
          </p:txBody>
        </p:sp>
        <p:sp>
          <p:nvSpPr>
            <p:cNvPr id="11280" name="Rectangle 20"/>
            <p:cNvSpPr>
              <a:spLocks noChangeArrowheads="1"/>
            </p:cNvSpPr>
            <p:nvPr/>
          </p:nvSpPr>
          <p:spPr bwMode="auto">
            <a:xfrm>
              <a:off x="4225" y="3212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C</a:t>
              </a:r>
            </a:p>
          </p:txBody>
        </p:sp>
        <p:sp>
          <p:nvSpPr>
            <p:cNvPr id="11281" name="Rectangle 21"/>
            <p:cNvSpPr>
              <a:spLocks noChangeArrowheads="1"/>
            </p:cNvSpPr>
            <p:nvPr/>
          </p:nvSpPr>
          <p:spPr bwMode="auto">
            <a:xfrm>
              <a:off x="3456" y="3212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14</a:t>
              </a:r>
            </a:p>
          </p:txBody>
        </p:sp>
        <p:sp>
          <p:nvSpPr>
            <p:cNvPr id="11282" name="Rectangle 22"/>
            <p:cNvSpPr>
              <a:spLocks noChangeArrowheads="1"/>
            </p:cNvSpPr>
            <p:nvPr/>
          </p:nvSpPr>
          <p:spPr bwMode="auto">
            <a:xfrm>
              <a:off x="2575" y="3212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1100</a:t>
              </a:r>
            </a:p>
          </p:txBody>
        </p:sp>
        <p:sp>
          <p:nvSpPr>
            <p:cNvPr id="11283" name="Rectangle 23"/>
            <p:cNvSpPr>
              <a:spLocks noChangeArrowheads="1"/>
            </p:cNvSpPr>
            <p:nvPr/>
          </p:nvSpPr>
          <p:spPr bwMode="auto">
            <a:xfrm>
              <a:off x="2130" y="3212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12</a:t>
              </a:r>
            </a:p>
          </p:txBody>
        </p:sp>
        <p:sp>
          <p:nvSpPr>
            <p:cNvPr id="11284" name="Rectangle 24"/>
            <p:cNvSpPr>
              <a:spLocks noChangeArrowheads="1"/>
            </p:cNvSpPr>
            <p:nvPr/>
          </p:nvSpPr>
          <p:spPr bwMode="auto">
            <a:xfrm>
              <a:off x="4225" y="3039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B</a:t>
              </a:r>
            </a:p>
          </p:txBody>
        </p:sp>
        <p:sp>
          <p:nvSpPr>
            <p:cNvPr id="11285" name="Rectangle 25"/>
            <p:cNvSpPr>
              <a:spLocks noChangeArrowheads="1"/>
            </p:cNvSpPr>
            <p:nvPr/>
          </p:nvSpPr>
          <p:spPr bwMode="auto">
            <a:xfrm>
              <a:off x="3456" y="3039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13</a:t>
              </a:r>
            </a:p>
          </p:txBody>
        </p:sp>
        <p:sp>
          <p:nvSpPr>
            <p:cNvPr id="11286" name="Rectangle 26"/>
            <p:cNvSpPr>
              <a:spLocks noChangeArrowheads="1"/>
            </p:cNvSpPr>
            <p:nvPr/>
          </p:nvSpPr>
          <p:spPr bwMode="auto">
            <a:xfrm>
              <a:off x="2575" y="3039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1011</a:t>
              </a:r>
            </a:p>
          </p:txBody>
        </p:sp>
        <p:sp>
          <p:nvSpPr>
            <p:cNvPr id="11287" name="Rectangle 27"/>
            <p:cNvSpPr>
              <a:spLocks noChangeArrowheads="1"/>
            </p:cNvSpPr>
            <p:nvPr/>
          </p:nvSpPr>
          <p:spPr bwMode="auto">
            <a:xfrm>
              <a:off x="2130" y="3039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11288" name="Rectangle 28"/>
            <p:cNvSpPr>
              <a:spLocks noChangeArrowheads="1"/>
            </p:cNvSpPr>
            <p:nvPr/>
          </p:nvSpPr>
          <p:spPr bwMode="auto">
            <a:xfrm>
              <a:off x="4225" y="2866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A</a:t>
              </a:r>
            </a:p>
          </p:txBody>
        </p:sp>
        <p:sp>
          <p:nvSpPr>
            <p:cNvPr id="11289" name="Rectangle 29"/>
            <p:cNvSpPr>
              <a:spLocks noChangeArrowheads="1"/>
            </p:cNvSpPr>
            <p:nvPr/>
          </p:nvSpPr>
          <p:spPr bwMode="auto">
            <a:xfrm>
              <a:off x="3456" y="2866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12</a:t>
              </a:r>
            </a:p>
          </p:txBody>
        </p:sp>
        <p:sp>
          <p:nvSpPr>
            <p:cNvPr id="11290" name="Rectangle 30"/>
            <p:cNvSpPr>
              <a:spLocks noChangeArrowheads="1"/>
            </p:cNvSpPr>
            <p:nvPr/>
          </p:nvSpPr>
          <p:spPr bwMode="auto">
            <a:xfrm>
              <a:off x="2575" y="2866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1010</a:t>
              </a:r>
            </a:p>
          </p:txBody>
        </p:sp>
        <p:sp>
          <p:nvSpPr>
            <p:cNvPr id="11291" name="Rectangle 31"/>
            <p:cNvSpPr>
              <a:spLocks noChangeArrowheads="1"/>
            </p:cNvSpPr>
            <p:nvPr/>
          </p:nvSpPr>
          <p:spPr bwMode="auto">
            <a:xfrm>
              <a:off x="2130" y="2866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11292" name="Rectangle 32"/>
            <p:cNvSpPr>
              <a:spLocks noChangeArrowheads="1"/>
            </p:cNvSpPr>
            <p:nvPr/>
          </p:nvSpPr>
          <p:spPr bwMode="auto">
            <a:xfrm>
              <a:off x="4225" y="2693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11293" name="Rectangle 33"/>
            <p:cNvSpPr>
              <a:spLocks noChangeArrowheads="1"/>
            </p:cNvSpPr>
            <p:nvPr/>
          </p:nvSpPr>
          <p:spPr bwMode="auto">
            <a:xfrm>
              <a:off x="3456" y="2693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11</a:t>
              </a:r>
            </a:p>
          </p:txBody>
        </p:sp>
        <p:sp>
          <p:nvSpPr>
            <p:cNvPr id="11294" name="Rectangle 34"/>
            <p:cNvSpPr>
              <a:spLocks noChangeArrowheads="1"/>
            </p:cNvSpPr>
            <p:nvPr/>
          </p:nvSpPr>
          <p:spPr bwMode="auto">
            <a:xfrm>
              <a:off x="2575" y="2693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1001</a:t>
              </a:r>
            </a:p>
          </p:txBody>
        </p:sp>
        <p:sp>
          <p:nvSpPr>
            <p:cNvPr id="11295" name="Rectangle 35"/>
            <p:cNvSpPr>
              <a:spLocks noChangeArrowheads="1"/>
            </p:cNvSpPr>
            <p:nvPr/>
          </p:nvSpPr>
          <p:spPr bwMode="auto">
            <a:xfrm>
              <a:off x="2130" y="2693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9</a:t>
              </a:r>
            </a:p>
          </p:txBody>
        </p:sp>
        <p:sp>
          <p:nvSpPr>
            <p:cNvPr id="11296" name="Rectangle 36"/>
            <p:cNvSpPr>
              <a:spLocks noChangeArrowheads="1"/>
            </p:cNvSpPr>
            <p:nvPr/>
          </p:nvSpPr>
          <p:spPr bwMode="auto">
            <a:xfrm>
              <a:off x="4225" y="2520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11297" name="Rectangle 37"/>
            <p:cNvSpPr>
              <a:spLocks noChangeArrowheads="1"/>
            </p:cNvSpPr>
            <p:nvPr/>
          </p:nvSpPr>
          <p:spPr bwMode="auto">
            <a:xfrm>
              <a:off x="3456" y="2520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</a:p>
          </p:txBody>
        </p:sp>
        <p:sp>
          <p:nvSpPr>
            <p:cNvPr id="11298" name="Rectangle 38"/>
            <p:cNvSpPr>
              <a:spLocks noChangeArrowheads="1"/>
            </p:cNvSpPr>
            <p:nvPr/>
          </p:nvSpPr>
          <p:spPr bwMode="auto">
            <a:xfrm>
              <a:off x="2575" y="2520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1000</a:t>
              </a:r>
            </a:p>
          </p:txBody>
        </p:sp>
        <p:sp>
          <p:nvSpPr>
            <p:cNvPr id="11299" name="Rectangle 39"/>
            <p:cNvSpPr>
              <a:spLocks noChangeArrowheads="1"/>
            </p:cNvSpPr>
            <p:nvPr/>
          </p:nvSpPr>
          <p:spPr bwMode="auto">
            <a:xfrm>
              <a:off x="2130" y="2520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</a:p>
          </p:txBody>
        </p:sp>
        <p:sp>
          <p:nvSpPr>
            <p:cNvPr id="11300" name="Rectangle 40"/>
            <p:cNvSpPr>
              <a:spLocks noChangeArrowheads="1"/>
            </p:cNvSpPr>
            <p:nvPr/>
          </p:nvSpPr>
          <p:spPr bwMode="auto">
            <a:xfrm>
              <a:off x="4225" y="2347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7</a:t>
              </a:r>
            </a:p>
          </p:txBody>
        </p:sp>
        <p:sp>
          <p:nvSpPr>
            <p:cNvPr id="11301" name="Rectangle 41"/>
            <p:cNvSpPr>
              <a:spLocks noChangeArrowheads="1"/>
            </p:cNvSpPr>
            <p:nvPr/>
          </p:nvSpPr>
          <p:spPr bwMode="auto">
            <a:xfrm>
              <a:off x="3456" y="2347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7</a:t>
              </a:r>
            </a:p>
          </p:txBody>
        </p:sp>
        <p:sp>
          <p:nvSpPr>
            <p:cNvPr id="11302" name="Rectangle 42"/>
            <p:cNvSpPr>
              <a:spLocks noChangeArrowheads="1"/>
            </p:cNvSpPr>
            <p:nvPr/>
          </p:nvSpPr>
          <p:spPr bwMode="auto">
            <a:xfrm>
              <a:off x="2575" y="2347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0111</a:t>
              </a:r>
            </a:p>
          </p:txBody>
        </p:sp>
        <p:sp>
          <p:nvSpPr>
            <p:cNvPr id="11303" name="Rectangle 43"/>
            <p:cNvSpPr>
              <a:spLocks noChangeArrowheads="1"/>
            </p:cNvSpPr>
            <p:nvPr/>
          </p:nvSpPr>
          <p:spPr bwMode="auto">
            <a:xfrm>
              <a:off x="2130" y="2347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7</a:t>
              </a:r>
            </a:p>
          </p:txBody>
        </p:sp>
        <p:sp>
          <p:nvSpPr>
            <p:cNvPr id="11304" name="Rectangle 44"/>
            <p:cNvSpPr>
              <a:spLocks noChangeArrowheads="1"/>
            </p:cNvSpPr>
            <p:nvPr/>
          </p:nvSpPr>
          <p:spPr bwMode="auto">
            <a:xfrm>
              <a:off x="4225" y="2174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11305" name="Rectangle 45"/>
            <p:cNvSpPr>
              <a:spLocks noChangeArrowheads="1"/>
            </p:cNvSpPr>
            <p:nvPr/>
          </p:nvSpPr>
          <p:spPr bwMode="auto">
            <a:xfrm>
              <a:off x="3456" y="2174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11306" name="Rectangle 46"/>
            <p:cNvSpPr>
              <a:spLocks noChangeArrowheads="1"/>
            </p:cNvSpPr>
            <p:nvPr/>
          </p:nvSpPr>
          <p:spPr bwMode="auto">
            <a:xfrm>
              <a:off x="2575" y="2174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0110</a:t>
              </a:r>
            </a:p>
          </p:txBody>
        </p:sp>
        <p:sp>
          <p:nvSpPr>
            <p:cNvPr id="11307" name="Rectangle 47"/>
            <p:cNvSpPr>
              <a:spLocks noChangeArrowheads="1"/>
            </p:cNvSpPr>
            <p:nvPr/>
          </p:nvSpPr>
          <p:spPr bwMode="auto">
            <a:xfrm>
              <a:off x="2130" y="2174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6</a:t>
              </a:r>
            </a:p>
          </p:txBody>
        </p:sp>
        <p:sp>
          <p:nvSpPr>
            <p:cNvPr id="11308" name="Rectangle 48"/>
            <p:cNvSpPr>
              <a:spLocks noChangeArrowheads="1"/>
            </p:cNvSpPr>
            <p:nvPr/>
          </p:nvSpPr>
          <p:spPr bwMode="auto">
            <a:xfrm>
              <a:off x="4225" y="2001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11309" name="Rectangle 49"/>
            <p:cNvSpPr>
              <a:spLocks noChangeArrowheads="1"/>
            </p:cNvSpPr>
            <p:nvPr/>
          </p:nvSpPr>
          <p:spPr bwMode="auto">
            <a:xfrm>
              <a:off x="3456" y="2001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11310" name="Rectangle 50"/>
            <p:cNvSpPr>
              <a:spLocks noChangeArrowheads="1"/>
            </p:cNvSpPr>
            <p:nvPr/>
          </p:nvSpPr>
          <p:spPr bwMode="auto">
            <a:xfrm>
              <a:off x="2575" y="2001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0101</a:t>
              </a:r>
            </a:p>
          </p:txBody>
        </p:sp>
        <p:sp>
          <p:nvSpPr>
            <p:cNvPr id="11311" name="Rectangle 51"/>
            <p:cNvSpPr>
              <a:spLocks noChangeArrowheads="1"/>
            </p:cNvSpPr>
            <p:nvPr/>
          </p:nvSpPr>
          <p:spPr bwMode="auto">
            <a:xfrm>
              <a:off x="2130" y="2001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5</a:t>
              </a:r>
            </a:p>
          </p:txBody>
        </p:sp>
        <p:sp>
          <p:nvSpPr>
            <p:cNvPr id="11312" name="Rectangle 52"/>
            <p:cNvSpPr>
              <a:spLocks noChangeArrowheads="1"/>
            </p:cNvSpPr>
            <p:nvPr/>
          </p:nvSpPr>
          <p:spPr bwMode="auto">
            <a:xfrm>
              <a:off x="4225" y="1828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11313" name="Rectangle 53"/>
            <p:cNvSpPr>
              <a:spLocks noChangeArrowheads="1"/>
            </p:cNvSpPr>
            <p:nvPr/>
          </p:nvSpPr>
          <p:spPr bwMode="auto">
            <a:xfrm>
              <a:off x="3456" y="1828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11314" name="Rectangle 54"/>
            <p:cNvSpPr>
              <a:spLocks noChangeArrowheads="1"/>
            </p:cNvSpPr>
            <p:nvPr/>
          </p:nvSpPr>
          <p:spPr bwMode="auto">
            <a:xfrm>
              <a:off x="2575" y="1828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0100</a:t>
              </a:r>
            </a:p>
          </p:txBody>
        </p:sp>
        <p:sp>
          <p:nvSpPr>
            <p:cNvPr id="11315" name="Rectangle 55"/>
            <p:cNvSpPr>
              <a:spLocks noChangeArrowheads="1"/>
            </p:cNvSpPr>
            <p:nvPr/>
          </p:nvSpPr>
          <p:spPr bwMode="auto">
            <a:xfrm>
              <a:off x="2130" y="1828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4</a:t>
              </a:r>
            </a:p>
          </p:txBody>
        </p:sp>
        <p:sp>
          <p:nvSpPr>
            <p:cNvPr id="11316" name="Rectangle 56"/>
            <p:cNvSpPr>
              <a:spLocks noChangeArrowheads="1"/>
            </p:cNvSpPr>
            <p:nvPr/>
          </p:nvSpPr>
          <p:spPr bwMode="auto">
            <a:xfrm>
              <a:off x="4225" y="1655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11317" name="Rectangle 57"/>
            <p:cNvSpPr>
              <a:spLocks noChangeArrowheads="1"/>
            </p:cNvSpPr>
            <p:nvPr/>
          </p:nvSpPr>
          <p:spPr bwMode="auto">
            <a:xfrm>
              <a:off x="3456" y="1655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11318" name="Rectangle 58"/>
            <p:cNvSpPr>
              <a:spLocks noChangeArrowheads="1"/>
            </p:cNvSpPr>
            <p:nvPr/>
          </p:nvSpPr>
          <p:spPr bwMode="auto">
            <a:xfrm>
              <a:off x="2575" y="1655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0011</a:t>
              </a:r>
            </a:p>
          </p:txBody>
        </p:sp>
        <p:sp>
          <p:nvSpPr>
            <p:cNvPr id="11319" name="Rectangle 59"/>
            <p:cNvSpPr>
              <a:spLocks noChangeArrowheads="1"/>
            </p:cNvSpPr>
            <p:nvPr/>
          </p:nvSpPr>
          <p:spPr bwMode="auto">
            <a:xfrm>
              <a:off x="2130" y="1655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3</a:t>
              </a:r>
            </a:p>
          </p:txBody>
        </p:sp>
        <p:sp>
          <p:nvSpPr>
            <p:cNvPr id="11320" name="Rectangle 60"/>
            <p:cNvSpPr>
              <a:spLocks noChangeArrowheads="1"/>
            </p:cNvSpPr>
            <p:nvPr/>
          </p:nvSpPr>
          <p:spPr bwMode="auto">
            <a:xfrm>
              <a:off x="4225" y="1482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1321" name="Rectangle 61"/>
            <p:cNvSpPr>
              <a:spLocks noChangeArrowheads="1"/>
            </p:cNvSpPr>
            <p:nvPr/>
          </p:nvSpPr>
          <p:spPr bwMode="auto">
            <a:xfrm>
              <a:off x="3456" y="1482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1322" name="Rectangle 62"/>
            <p:cNvSpPr>
              <a:spLocks noChangeArrowheads="1"/>
            </p:cNvSpPr>
            <p:nvPr/>
          </p:nvSpPr>
          <p:spPr bwMode="auto">
            <a:xfrm>
              <a:off x="2575" y="1482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0010</a:t>
              </a:r>
            </a:p>
          </p:txBody>
        </p:sp>
        <p:sp>
          <p:nvSpPr>
            <p:cNvPr id="11323" name="Rectangle 63"/>
            <p:cNvSpPr>
              <a:spLocks noChangeArrowheads="1"/>
            </p:cNvSpPr>
            <p:nvPr/>
          </p:nvSpPr>
          <p:spPr bwMode="auto">
            <a:xfrm>
              <a:off x="2130" y="1482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2</a:t>
              </a:r>
            </a:p>
          </p:txBody>
        </p:sp>
        <p:sp>
          <p:nvSpPr>
            <p:cNvPr id="11324" name="Rectangle 64"/>
            <p:cNvSpPr>
              <a:spLocks noChangeArrowheads="1"/>
            </p:cNvSpPr>
            <p:nvPr/>
          </p:nvSpPr>
          <p:spPr bwMode="auto">
            <a:xfrm>
              <a:off x="4225" y="1309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1325" name="Rectangle 65"/>
            <p:cNvSpPr>
              <a:spLocks noChangeArrowheads="1"/>
            </p:cNvSpPr>
            <p:nvPr/>
          </p:nvSpPr>
          <p:spPr bwMode="auto">
            <a:xfrm>
              <a:off x="3456" y="1309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1326" name="Rectangle 66"/>
            <p:cNvSpPr>
              <a:spLocks noChangeArrowheads="1"/>
            </p:cNvSpPr>
            <p:nvPr/>
          </p:nvSpPr>
          <p:spPr bwMode="auto">
            <a:xfrm>
              <a:off x="2575" y="1309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0001</a:t>
              </a:r>
            </a:p>
          </p:txBody>
        </p:sp>
        <p:sp>
          <p:nvSpPr>
            <p:cNvPr id="11327" name="Rectangle 67"/>
            <p:cNvSpPr>
              <a:spLocks noChangeArrowheads="1"/>
            </p:cNvSpPr>
            <p:nvPr/>
          </p:nvSpPr>
          <p:spPr bwMode="auto">
            <a:xfrm>
              <a:off x="2130" y="1309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1</a:t>
              </a:r>
            </a:p>
          </p:txBody>
        </p:sp>
        <p:sp>
          <p:nvSpPr>
            <p:cNvPr id="11328" name="Rectangle 68"/>
            <p:cNvSpPr>
              <a:spLocks noChangeArrowheads="1"/>
            </p:cNvSpPr>
            <p:nvPr/>
          </p:nvSpPr>
          <p:spPr bwMode="auto">
            <a:xfrm>
              <a:off x="4225" y="1136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</a:t>
              </a:r>
            </a:p>
          </p:txBody>
        </p:sp>
        <p:sp>
          <p:nvSpPr>
            <p:cNvPr id="11329" name="Rectangle 69"/>
            <p:cNvSpPr>
              <a:spLocks noChangeArrowheads="1"/>
            </p:cNvSpPr>
            <p:nvPr/>
          </p:nvSpPr>
          <p:spPr bwMode="auto">
            <a:xfrm>
              <a:off x="3456" y="1136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</a:t>
              </a:r>
            </a:p>
          </p:txBody>
        </p:sp>
        <p:sp>
          <p:nvSpPr>
            <p:cNvPr id="11330" name="Rectangle 70"/>
            <p:cNvSpPr>
              <a:spLocks noChangeArrowheads="1"/>
            </p:cNvSpPr>
            <p:nvPr/>
          </p:nvSpPr>
          <p:spPr bwMode="auto">
            <a:xfrm>
              <a:off x="2575" y="1136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0000</a:t>
              </a:r>
            </a:p>
          </p:txBody>
        </p:sp>
        <p:sp>
          <p:nvSpPr>
            <p:cNvPr id="11331" name="Rectangle 71"/>
            <p:cNvSpPr>
              <a:spLocks noChangeArrowheads="1"/>
            </p:cNvSpPr>
            <p:nvPr/>
          </p:nvSpPr>
          <p:spPr bwMode="auto">
            <a:xfrm>
              <a:off x="2130" y="1136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0</a:t>
              </a:r>
            </a:p>
          </p:txBody>
        </p:sp>
        <p:sp>
          <p:nvSpPr>
            <p:cNvPr id="11332" name="Rectangle 72"/>
            <p:cNvSpPr>
              <a:spLocks noChangeArrowheads="1"/>
            </p:cNvSpPr>
            <p:nvPr/>
          </p:nvSpPr>
          <p:spPr bwMode="auto">
            <a:xfrm>
              <a:off x="4225" y="963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十六进制</a:t>
              </a:r>
            </a:p>
          </p:txBody>
        </p:sp>
        <p:sp>
          <p:nvSpPr>
            <p:cNvPr id="11333" name="Rectangle 73"/>
            <p:cNvSpPr>
              <a:spLocks noChangeArrowheads="1"/>
            </p:cNvSpPr>
            <p:nvPr/>
          </p:nvSpPr>
          <p:spPr bwMode="auto">
            <a:xfrm>
              <a:off x="3456" y="963"/>
              <a:ext cx="769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八进制</a:t>
              </a:r>
            </a:p>
          </p:txBody>
        </p:sp>
        <p:sp>
          <p:nvSpPr>
            <p:cNvPr id="11334" name="Rectangle 74"/>
            <p:cNvSpPr>
              <a:spLocks noChangeArrowheads="1"/>
            </p:cNvSpPr>
            <p:nvPr/>
          </p:nvSpPr>
          <p:spPr bwMode="auto">
            <a:xfrm>
              <a:off x="2575" y="963"/>
              <a:ext cx="881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二进制</a:t>
              </a:r>
            </a:p>
          </p:txBody>
        </p:sp>
        <p:sp>
          <p:nvSpPr>
            <p:cNvPr id="11335" name="Rectangle 75"/>
            <p:cNvSpPr>
              <a:spLocks noChangeArrowheads="1"/>
            </p:cNvSpPr>
            <p:nvPr/>
          </p:nvSpPr>
          <p:spPr bwMode="auto">
            <a:xfrm>
              <a:off x="2130" y="963"/>
              <a:ext cx="445" cy="173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0000" tIns="0" rIns="90000" bIns="0"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十进制</a:t>
              </a:r>
            </a:p>
          </p:txBody>
        </p:sp>
        <p:sp>
          <p:nvSpPr>
            <p:cNvPr id="11336" name="Line 76"/>
            <p:cNvSpPr>
              <a:spLocks noChangeShapeType="1"/>
            </p:cNvSpPr>
            <p:nvPr/>
          </p:nvSpPr>
          <p:spPr bwMode="auto">
            <a:xfrm>
              <a:off x="2130" y="963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37" name="Line 77"/>
            <p:cNvSpPr>
              <a:spLocks noChangeShapeType="1"/>
            </p:cNvSpPr>
            <p:nvPr/>
          </p:nvSpPr>
          <p:spPr bwMode="auto">
            <a:xfrm>
              <a:off x="2130" y="3904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38" name="Line 78"/>
            <p:cNvSpPr>
              <a:spLocks noChangeShapeType="1"/>
            </p:cNvSpPr>
            <p:nvPr/>
          </p:nvSpPr>
          <p:spPr bwMode="auto">
            <a:xfrm>
              <a:off x="2130" y="963"/>
              <a:ext cx="0" cy="294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39" name="Line 79"/>
            <p:cNvSpPr>
              <a:spLocks noChangeShapeType="1"/>
            </p:cNvSpPr>
            <p:nvPr/>
          </p:nvSpPr>
          <p:spPr bwMode="auto">
            <a:xfrm>
              <a:off x="5106" y="963"/>
              <a:ext cx="0" cy="294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0" name="Line 80"/>
            <p:cNvSpPr>
              <a:spLocks noChangeShapeType="1"/>
            </p:cNvSpPr>
            <p:nvPr/>
          </p:nvSpPr>
          <p:spPr bwMode="auto">
            <a:xfrm>
              <a:off x="2130" y="1136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1" name="Line 81"/>
            <p:cNvSpPr>
              <a:spLocks noChangeShapeType="1"/>
            </p:cNvSpPr>
            <p:nvPr/>
          </p:nvSpPr>
          <p:spPr bwMode="auto">
            <a:xfrm>
              <a:off x="2575" y="963"/>
              <a:ext cx="0" cy="294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2" name="Line 82"/>
            <p:cNvSpPr>
              <a:spLocks noChangeShapeType="1"/>
            </p:cNvSpPr>
            <p:nvPr/>
          </p:nvSpPr>
          <p:spPr bwMode="auto">
            <a:xfrm>
              <a:off x="3456" y="963"/>
              <a:ext cx="0" cy="294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3" name="Line 83"/>
            <p:cNvSpPr>
              <a:spLocks noChangeShapeType="1"/>
            </p:cNvSpPr>
            <p:nvPr/>
          </p:nvSpPr>
          <p:spPr bwMode="auto">
            <a:xfrm>
              <a:off x="4225" y="963"/>
              <a:ext cx="0" cy="294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4" name="Line 84"/>
            <p:cNvSpPr>
              <a:spLocks noChangeShapeType="1"/>
            </p:cNvSpPr>
            <p:nvPr/>
          </p:nvSpPr>
          <p:spPr bwMode="auto">
            <a:xfrm>
              <a:off x="2130" y="1309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5" name="Line 85"/>
            <p:cNvSpPr>
              <a:spLocks noChangeShapeType="1"/>
            </p:cNvSpPr>
            <p:nvPr/>
          </p:nvSpPr>
          <p:spPr bwMode="auto">
            <a:xfrm>
              <a:off x="2130" y="1482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6" name="Line 86"/>
            <p:cNvSpPr>
              <a:spLocks noChangeShapeType="1"/>
            </p:cNvSpPr>
            <p:nvPr/>
          </p:nvSpPr>
          <p:spPr bwMode="auto">
            <a:xfrm>
              <a:off x="2130" y="1655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7" name="Line 87"/>
            <p:cNvSpPr>
              <a:spLocks noChangeShapeType="1"/>
            </p:cNvSpPr>
            <p:nvPr/>
          </p:nvSpPr>
          <p:spPr bwMode="auto">
            <a:xfrm>
              <a:off x="2130" y="1828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8" name="Line 88"/>
            <p:cNvSpPr>
              <a:spLocks noChangeShapeType="1"/>
            </p:cNvSpPr>
            <p:nvPr/>
          </p:nvSpPr>
          <p:spPr bwMode="auto">
            <a:xfrm>
              <a:off x="2130" y="2001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49" name="Line 89"/>
            <p:cNvSpPr>
              <a:spLocks noChangeShapeType="1"/>
            </p:cNvSpPr>
            <p:nvPr/>
          </p:nvSpPr>
          <p:spPr bwMode="auto">
            <a:xfrm>
              <a:off x="2130" y="2174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0" name="Line 90"/>
            <p:cNvSpPr>
              <a:spLocks noChangeShapeType="1"/>
            </p:cNvSpPr>
            <p:nvPr/>
          </p:nvSpPr>
          <p:spPr bwMode="auto">
            <a:xfrm>
              <a:off x="2130" y="2347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1" name="Line 91"/>
            <p:cNvSpPr>
              <a:spLocks noChangeShapeType="1"/>
            </p:cNvSpPr>
            <p:nvPr/>
          </p:nvSpPr>
          <p:spPr bwMode="auto">
            <a:xfrm>
              <a:off x="2130" y="2520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2" name="Line 92"/>
            <p:cNvSpPr>
              <a:spLocks noChangeShapeType="1"/>
            </p:cNvSpPr>
            <p:nvPr/>
          </p:nvSpPr>
          <p:spPr bwMode="auto">
            <a:xfrm>
              <a:off x="2130" y="2693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3" name="Line 93"/>
            <p:cNvSpPr>
              <a:spLocks noChangeShapeType="1"/>
            </p:cNvSpPr>
            <p:nvPr/>
          </p:nvSpPr>
          <p:spPr bwMode="auto">
            <a:xfrm>
              <a:off x="2130" y="2866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4" name="Line 94"/>
            <p:cNvSpPr>
              <a:spLocks noChangeShapeType="1"/>
            </p:cNvSpPr>
            <p:nvPr/>
          </p:nvSpPr>
          <p:spPr bwMode="auto">
            <a:xfrm>
              <a:off x="2130" y="3039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5" name="Line 95"/>
            <p:cNvSpPr>
              <a:spLocks noChangeShapeType="1"/>
            </p:cNvSpPr>
            <p:nvPr/>
          </p:nvSpPr>
          <p:spPr bwMode="auto">
            <a:xfrm>
              <a:off x="2130" y="3212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6" name="Line 96"/>
            <p:cNvSpPr>
              <a:spLocks noChangeShapeType="1"/>
            </p:cNvSpPr>
            <p:nvPr/>
          </p:nvSpPr>
          <p:spPr bwMode="auto">
            <a:xfrm>
              <a:off x="2130" y="3385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7" name="Line 97"/>
            <p:cNvSpPr>
              <a:spLocks noChangeShapeType="1"/>
            </p:cNvSpPr>
            <p:nvPr/>
          </p:nvSpPr>
          <p:spPr bwMode="auto">
            <a:xfrm>
              <a:off x="2130" y="3558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1358" name="Line 98"/>
            <p:cNvSpPr>
              <a:spLocks noChangeShapeType="1"/>
            </p:cNvSpPr>
            <p:nvPr/>
          </p:nvSpPr>
          <p:spPr bwMode="auto">
            <a:xfrm>
              <a:off x="2130" y="3731"/>
              <a:ext cx="29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>
              <a:spAutoFit/>
            </a:bodyPr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1267" name="Rectangle 99"/>
          <p:cNvSpPr>
            <a:spLocks noChangeArrowheads="1"/>
          </p:cNvSpPr>
          <p:nvPr/>
        </p:nvSpPr>
        <p:spPr bwMode="auto">
          <a:xfrm>
            <a:off x="850900" y="523875"/>
            <a:ext cx="637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常用几种进制的对应关系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ChangeArrowheads="1"/>
          </p:cNvSpPr>
          <p:nvPr/>
        </p:nvSpPr>
        <p:spPr bwMode="auto">
          <a:xfrm>
            <a:off x="685800" y="696913"/>
            <a:ext cx="6756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阅读：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英文材料 2-5，2-6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685800" y="1631950"/>
            <a:ext cx="6756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习题：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P47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2-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23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，2-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24</a:t>
            </a: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</a:t>
            </a:r>
            <a:endParaRPr lang="zh-CN" altLang="en-US" sz="2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685800" y="696913"/>
            <a:ext cx="7718425" cy="34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本章推荐扩展阅读：</a:t>
            </a:r>
            <a:endParaRPr lang="en-US" altLang="zh-CN" sz="2400" dirty="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VB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VC++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C#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Java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等高级语言中，无论是整数（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Integer, </a:t>
            </a:r>
            <a:r>
              <a:rPr lang="en-US" altLang="zh-CN" sz="2400" dirty="0" err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int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 unsigned </a:t>
            </a:r>
            <a:r>
              <a:rPr lang="en-US" altLang="zh-CN" sz="2400" dirty="0" err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int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等）还是浮点数（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Single</a:t>
            </a:r>
            <a:r>
              <a:rPr lang="en-US" altLang="zh-CN" sz="2400" dirty="0" smtClean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, </a:t>
            </a:r>
            <a:r>
              <a:rPr lang="en-US" altLang="zh-CN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float</a:t>
            </a:r>
            <a:r>
              <a:rPr lang="zh-CN" altLang="en-US" sz="2400" dirty="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等），不同语言所表示的数值范围可能不尽相同。查阅它们的数值表示范围，并对照第二章的学习内容给予解释，以对知识点有更深入的理解和掌握。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3"/>
          <p:cNvSpPr txBox="1">
            <a:spLocks noChangeArrowheads="1"/>
          </p:cNvSpPr>
          <p:nvPr/>
        </p:nvSpPr>
        <p:spPr bwMode="auto">
          <a:xfrm>
            <a:off x="650875" y="862013"/>
            <a:ext cx="7897813" cy="4352925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本章重点：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0"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1．进制之间的相互转换是最基本的，应当熟练掌握；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0"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2．定点数的原码、补码、变形补码和反码表示，补码还应特别注意：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① 最小的补码很特殊，没有对应的原码和反码，可单独记；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② “变补”和“求补码” 概念的不同；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③ 补码乘以2(算术左移)和乘以1/2(算术右移)的结果；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0"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3．浮点数的规格化概念，真值</a:t>
            </a:r>
            <a:r>
              <a:rPr kumimoji="0"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</a:t>
            </a:r>
            <a:r>
              <a:rPr kumimoji="0" lang="zh-CN" altLang="en-US" sz="18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浮点数表示形式；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0" lang="zh-CN" altLang="en-US" sz="18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4．奇偶校验码的校验原理及校验位形成方法；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kumimoji="0" lang="zh-CN" altLang="en-US" sz="18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5．学会看原文资料，并熟悉其专业名词和术语。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32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本章的提高指导</a:t>
            </a: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492398"/>
              </p:ext>
            </p:extLst>
          </p:nvPr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7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74713" y="1530350"/>
            <a:ext cx="54737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数据表示的概念延伸</a:t>
            </a:r>
            <a:r>
              <a:rPr lang="zh-CN" altLang="en-US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320800" y="2065338"/>
            <a:ext cx="6510338" cy="1312862"/>
            <a:chOff x="832" y="1301"/>
            <a:chExt cx="4101" cy="827"/>
          </a:xfrm>
        </p:grpSpPr>
        <p:sp>
          <p:nvSpPr>
            <p:cNvPr id="88082" name="Rectangle 6"/>
            <p:cNvSpPr>
              <a:spLocks noChangeArrowheads="1"/>
            </p:cNvSpPr>
            <p:nvPr/>
          </p:nvSpPr>
          <p:spPr bwMode="auto">
            <a:xfrm>
              <a:off x="832" y="1301"/>
              <a:ext cx="410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30000"/>
                </a:spcBef>
                <a:buClr>
                  <a:schemeClr val="tx2"/>
                </a:buClr>
                <a:tabLst>
                  <a:tab pos="542925" algn="l"/>
                </a:tabLst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硬件设计中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本课程</a:t>
              </a:r>
              <a:r>
                <a:rPr lang="en-US" altLang="zh-CN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：</a:t>
              </a:r>
            </a:p>
          </p:txBody>
        </p:sp>
        <p:grpSp>
          <p:nvGrpSpPr>
            <p:cNvPr id="88083" name="Group 8"/>
            <p:cNvGrpSpPr>
              <a:grpSpLocks/>
            </p:cNvGrpSpPr>
            <p:nvPr/>
          </p:nvGrpSpPr>
          <p:grpSpPr bwMode="auto">
            <a:xfrm>
              <a:off x="1347" y="1711"/>
              <a:ext cx="3565" cy="417"/>
              <a:chOff x="2468" y="4850"/>
              <a:chExt cx="4956" cy="700"/>
            </a:xfrm>
          </p:grpSpPr>
          <p:sp>
            <p:nvSpPr>
              <p:cNvPr id="88084" name="AutoShape 9"/>
              <p:cNvSpPr>
                <a:spLocks noChangeArrowheads="1"/>
              </p:cNvSpPr>
              <p:nvPr/>
            </p:nvSpPr>
            <p:spPr bwMode="auto">
              <a:xfrm>
                <a:off x="2468" y="4850"/>
                <a:ext cx="1260" cy="691"/>
              </a:xfrm>
              <a:prstGeom prst="roundRect">
                <a:avLst>
                  <a:gd name="adj" fmla="val 16667"/>
                </a:avLst>
              </a:pr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marL="609600" indent="-609600"/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码制</a:t>
                </a:r>
              </a:p>
              <a:p>
                <a:pPr marL="609600" indent="-609600"/>
                <a:r>
                  <a:rPr lang="en-US" altLang="zh-CN" sz="2000">
                    <a:latin typeface="黑体" pitchFamily="2" charset="-122"/>
                    <a:ea typeface="黑体" pitchFamily="2" charset="-122"/>
                  </a:rPr>
                  <a:t>(</a:t>
                </a:r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数据表示</a:t>
                </a:r>
                <a:r>
                  <a:rPr lang="en-US" altLang="zh-CN" sz="2000">
                    <a:latin typeface="黑体" pitchFamily="2" charset="-122"/>
                    <a:ea typeface="黑体" pitchFamily="2" charset="-122"/>
                  </a:rPr>
                  <a:t>)</a:t>
                </a:r>
                <a:endParaRPr lang="en-US" altLang="zh-CN" sz="2000" b="0">
                  <a:latin typeface="黑体" pitchFamily="2" charset="-122"/>
                  <a:ea typeface="黑体" pitchFamily="2" charset="-122"/>
                </a:endParaRPr>
              </a:p>
              <a:p>
                <a:pPr marL="609600" indent="-609600"/>
                <a:endParaRPr lang="en-US" altLang="zh-CN" sz="2000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88085" name="AutoShape 10"/>
              <p:cNvSpPr>
                <a:spLocks noChangeArrowheads="1"/>
              </p:cNvSpPr>
              <p:nvPr/>
            </p:nvSpPr>
            <p:spPr bwMode="auto">
              <a:xfrm>
                <a:off x="4316" y="4859"/>
                <a:ext cx="1260" cy="691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marL="609600" indent="-609600"/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运算方法 </a:t>
                </a:r>
              </a:p>
              <a:p>
                <a:pPr marL="609600" indent="-609600"/>
                <a:r>
                  <a:rPr lang="en-US" altLang="zh-CN" sz="2000">
                    <a:latin typeface="黑体" pitchFamily="2" charset="-122"/>
                    <a:ea typeface="黑体" pitchFamily="2" charset="-122"/>
                  </a:rPr>
                  <a:t>(</a:t>
                </a:r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算法</a:t>
                </a:r>
                <a:r>
                  <a:rPr lang="en-US" altLang="zh-CN" sz="2000">
                    <a:latin typeface="黑体" pitchFamily="2" charset="-122"/>
                    <a:ea typeface="黑体" pitchFamily="2" charset="-122"/>
                  </a:rPr>
                  <a:t>)</a:t>
                </a:r>
              </a:p>
              <a:p>
                <a:pPr marL="609600" indent="-609600"/>
                <a:endParaRPr lang="en-US" altLang="zh-CN" sz="2000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88086" name="AutoShape 11"/>
              <p:cNvSpPr>
                <a:spLocks noChangeArrowheads="1"/>
              </p:cNvSpPr>
              <p:nvPr/>
            </p:nvSpPr>
            <p:spPr bwMode="auto">
              <a:xfrm>
                <a:off x="6164" y="4859"/>
                <a:ext cx="1260" cy="691"/>
              </a:xfrm>
              <a:prstGeom prst="roundRect">
                <a:avLst>
                  <a:gd name="adj" fmla="val 16667"/>
                </a:avLst>
              </a:prstGeom>
              <a:solidFill>
                <a:srgbClr val="FF6600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marL="609600" indent="-609600"/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硬件实现</a:t>
                </a:r>
              </a:p>
              <a:p>
                <a:pPr marL="609600" indent="-609600"/>
                <a:endParaRPr lang="zh-CN" altLang="en-US" sz="2000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88087" name="AutoShape 12"/>
              <p:cNvSpPr>
                <a:spLocks noChangeArrowheads="1"/>
              </p:cNvSpPr>
              <p:nvPr/>
            </p:nvSpPr>
            <p:spPr bwMode="auto">
              <a:xfrm>
                <a:off x="3875" y="5107"/>
                <a:ext cx="294" cy="124"/>
              </a:xfrm>
              <a:prstGeom prst="rightArrow">
                <a:avLst>
                  <a:gd name="adj1" fmla="val 50000"/>
                  <a:gd name="adj2" fmla="val 59274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88088" name="AutoShape 13"/>
              <p:cNvSpPr>
                <a:spLocks noChangeArrowheads="1"/>
              </p:cNvSpPr>
              <p:nvPr/>
            </p:nvSpPr>
            <p:spPr bwMode="auto">
              <a:xfrm>
                <a:off x="5723" y="5107"/>
                <a:ext cx="294" cy="124"/>
              </a:xfrm>
              <a:prstGeom prst="rightArrow">
                <a:avLst>
                  <a:gd name="adj1" fmla="val 50000"/>
                  <a:gd name="adj2" fmla="val 59274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317625" y="3549650"/>
            <a:ext cx="6510338" cy="1314450"/>
            <a:chOff x="830" y="2236"/>
            <a:chExt cx="4101" cy="828"/>
          </a:xfrm>
        </p:grpSpPr>
        <p:grpSp>
          <p:nvGrpSpPr>
            <p:cNvPr id="88075" name="Group 14"/>
            <p:cNvGrpSpPr>
              <a:grpSpLocks/>
            </p:cNvGrpSpPr>
            <p:nvPr/>
          </p:nvGrpSpPr>
          <p:grpSpPr bwMode="auto">
            <a:xfrm>
              <a:off x="1339" y="2646"/>
              <a:ext cx="3574" cy="418"/>
              <a:chOff x="2468" y="4850"/>
              <a:chExt cx="4956" cy="700"/>
            </a:xfrm>
          </p:grpSpPr>
          <p:sp>
            <p:nvSpPr>
              <p:cNvPr id="88077" name="AutoShape 15"/>
              <p:cNvSpPr>
                <a:spLocks noChangeArrowheads="1"/>
              </p:cNvSpPr>
              <p:nvPr/>
            </p:nvSpPr>
            <p:spPr bwMode="auto">
              <a:xfrm>
                <a:off x="2468" y="4850"/>
                <a:ext cx="1260" cy="691"/>
              </a:xfrm>
              <a:prstGeom prst="roundRect">
                <a:avLst>
                  <a:gd name="adj" fmla="val 16667"/>
                </a:avLst>
              </a:pr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marL="609600" indent="-609600"/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问题描述</a:t>
                </a:r>
              </a:p>
              <a:p>
                <a:pPr marL="609600" indent="-609600"/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en-US" altLang="zh-CN" sz="2000">
                    <a:latin typeface="黑体" pitchFamily="2" charset="-122"/>
                    <a:ea typeface="黑体" pitchFamily="2" charset="-122"/>
                  </a:rPr>
                  <a:t>(</a:t>
                </a:r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表示</a:t>
                </a:r>
                <a:r>
                  <a:rPr lang="en-US" altLang="zh-CN" sz="2000">
                    <a:latin typeface="黑体" pitchFamily="2" charset="-122"/>
                    <a:ea typeface="黑体" pitchFamily="2" charset="-122"/>
                  </a:rPr>
                  <a:t>)</a:t>
                </a:r>
                <a:endParaRPr lang="en-US" altLang="zh-CN" sz="2000" b="0">
                  <a:latin typeface="黑体" pitchFamily="2" charset="-122"/>
                  <a:ea typeface="黑体" pitchFamily="2" charset="-122"/>
                </a:endParaRPr>
              </a:p>
              <a:p>
                <a:pPr marL="609600" indent="-609600"/>
                <a:endParaRPr lang="en-US" altLang="zh-CN" sz="2000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88078" name="AutoShape 16"/>
              <p:cNvSpPr>
                <a:spLocks noChangeArrowheads="1"/>
              </p:cNvSpPr>
              <p:nvPr/>
            </p:nvSpPr>
            <p:spPr bwMode="auto">
              <a:xfrm>
                <a:off x="4316" y="4859"/>
                <a:ext cx="1260" cy="691"/>
              </a:xfrm>
              <a:prstGeom prst="roundRect">
                <a:avLst>
                  <a:gd name="adj" fmla="val 16667"/>
                </a:avLst>
              </a:prstGeom>
              <a:solidFill>
                <a:srgbClr val="FF9900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marL="609600" indent="-609600"/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算法设计</a:t>
                </a:r>
              </a:p>
              <a:p>
                <a:pPr marL="609600" indent="-609600"/>
                <a:endParaRPr lang="zh-CN" altLang="en-US" sz="2000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88079" name="AutoShape 17"/>
              <p:cNvSpPr>
                <a:spLocks noChangeArrowheads="1"/>
              </p:cNvSpPr>
              <p:nvPr/>
            </p:nvSpPr>
            <p:spPr bwMode="auto">
              <a:xfrm>
                <a:off x="6164" y="4859"/>
                <a:ext cx="1260" cy="691"/>
              </a:xfrm>
              <a:prstGeom prst="roundRect">
                <a:avLst>
                  <a:gd name="adj" fmla="val 16667"/>
                </a:avLst>
              </a:prstGeom>
              <a:solidFill>
                <a:srgbClr val="FF6600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marL="609600" indent="-609600"/>
                <a:r>
                  <a:rPr lang="zh-CN" altLang="en-US" sz="2000">
                    <a:latin typeface="黑体" pitchFamily="2" charset="-122"/>
                    <a:ea typeface="黑体" pitchFamily="2" charset="-122"/>
                  </a:rPr>
                  <a:t>程序实现</a:t>
                </a:r>
              </a:p>
            </p:txBody>
          </p:sp>
          <p:sp>
            <p:nvSpPr>
              <p:cNvPr id="88080" name="AutoShape 18"/>
              <p:cNvSpPr>
                <a:spLocks noChangeArrowheads="1"/>
              </p:cNvSpPr>
              <p:nvPr/>
            </p:nvSpPr>
            <p:spPr bwMode="auto">
              <a:xfrm>
                <a:off x="3875" y="5107"/>
                <a:ext cx="294" cy="124"/>
              </a:xfrm>
              <a:prstGeom prst="rightArrow">
                <a:avLst>
                  <a:gd name="adj1" fmla="val 50000"/>
                  <a:gd name="adj2" fmla="val 59274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88081" name="AutoShape 19"/>
              <p:cNvSpPr>
                <a:spLocks noChangeArrowheads="1"/>
              </p:cNvSpPr>
              <p:nvPr/>
            </p:nvSpPr>
            <p:spPr bwMode="auto">
              <a:xfrm>
                <a:off x="5723" y="5107"/>
                <a:ext cx="294" cy="124"/>
              </a:xfrm>
              <a:prstGeom prst="rightArrow">
                <a:avLst>
                  <a:gd name="adj1" fmla="val 50000"/>
                  <a:gd name="adj2" fmla="val 59274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sp>
          <p:nvSpPr>
            <p:cNvPr id="88076" name="Rectangle 20"/>
            <p:cNvSpPr>
              <a:spLocks noChangeArrowheads="1"/>
            </p:cNvSpPr>
            <p:nvPr/>
          </p:nvSpPr>
          <p:spPr bwMode="auto">
            <a:xfrm>
              <a:off x="830" y="2236"/>
              <a:ext cx="410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  <a:spcBef>
                  <a:spcPct val="30000"/>
                </a:spcBef>
                <a:buClr>
                  <a:schemeClr val="tx2"/>
                </a:buClr>
                <a:tabLst>
                  <a:tab pos="542925" algn="l"/>
                </a:tabLst>
              </a:pP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软件设计中：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155700" y="5205413"/>
            <a:ext cx="7988300" cy="909637"/>
            <a:chOff x="728" y="3279"/>
            <a:chExt cx="5032" cy="573"/>
          </a:xfrm>
        </p:grpSpPr>
        <p:sp>
          <p:nvSpPr>
            <p:cNvPr id="88073" name="Rectangle 21"/>
            <p:cNvSpPr>
              <a:spLocks noChangeArrowheads="1"/>
            </p:cNvSpPr>
            <p:nvPr/>
          </p:nvSpPr>
          <p:spPr bwMode="auto">
            <a:xfrm>
              <a:off x="728" y="3279"/>
              <a:ext cx="4169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609600" indent="-609600"/>
              <a:r>
                <a:rPr lang="zh-CN" altLang="en-US" sz="2400">
                  <a:solidFill>
                    <a:schemeClr val="hlink"/>
                  </a:solidFill>
                  <a:latin typeface="黑体" pitchFamily="2" charset="-122"/>
                  <a:ea typeface="黑体" pitchFamily="2" charset="-122"/>
                </a:rPr>
                <a:t>共性：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都需要把问题变成计算机可求解的形式。</a:t>
              </a:r>
            </a:p>
          </p:txBody>
        </p:sp>
        <p:sp>
          <p:nvSpPr>
            <p:cNvPr id="88074" name="Rectangle 22"/>
            <p:cNvSpPr>
              <a:spLocks noChangeArrowheads="1"/>
            </p:cNvSpPr>
            <p:nvPr/>
          </p:nvSpPr>
          <p:spPr bwMode="auto">
            <a:xfrm>
              <a:off x="1218" y="3587"/>
              <a:ext cx="4542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609600" indent="-609600"/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这是因为</a:t>
              </a:r>
              <a:r>
                <a:rPr lang="zh-CN" altLang="en-US" sz="2400">
                  <a:solidFill>
                    <a:schemeClr val="hlink"/>
                  </a:solidFill>
                  <a:latin typeface="黑体" pitchFamily="2" charset="-122"/>
                  <a:ea typeface="黑体" pitchFamily="2" charset="-122"/>
                </a:rPr>
                <a:t>硬件和软件都是面向算法的</a:t>
              </a:r>
              <a:r>
                <a:rPr lang="zh-CN" altLang="en-US" sz="2400">
                  <a:solidFill>
                    <a:srgbClr val="000080"/>
                  </a:solidFill>
                  <a:latin typeface="黑体" pitchFamily="2" charset="-122"/>
                  <a:ea typeface="黑体" pitchFamily="2" charset="-122"/>
                </a:rPr>
                <a:t>，道理相通！</a:t>
              </a: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219200" y="523875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fontAlgn="ctr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kumimoji="0" lang="zh-CN" altLang="en-US" sz="320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本章的提高指导</a:t>
            </a:r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>
            <a:off x="685800" y="1219200"/>
            <a:ext cx="7840663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17610"/>
              </p:ext>
            </p:extLst>
          </p:nvPr>
        </p:nvGraphicFramePr>
        <p:xfrm>
          <a:off x="693738" y="565150"/>
          <a:ext cx="9826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7" name="BMP 图象" r:id="rId3" imgW="809738" imgH="438095" progId="Paint.Picture">
                  <p:embed/>
                </p:oleObj>
              </mc:Choice>
              <mc:Fallback>
                <p:oleObj name="BMP 图象" r:id="rId3" imgW="809738" imgH="4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65150"/>
                        <a:ext cx="9826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874713" y="1530350"/>
            <a:ext cx="54737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itchFamily="2" charset="2"/>
              <a:defRPr kumimoji="1" sz="2600" b="1">
                <a:solidFill>
                  <a:schemeClr val="tx2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lang="zh-CN" altLang="en-US" sz="2400">
                <a:solidFill>
                  <a:srgbClr val="990000"/>
                </a:solidFill>
                <a:latin typeface="黑体" pitchFamily="2" charset="-122"/>
                <a:ea typeface="黑体" pitchFamily="2" charset="-122"/>
              </a:rPr>
              <a:t>启迪 </a:t>
            </a:r>
            <a:r>
              <a:rPr lang="zh-CN" altLang="en-US" sz="24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320800" y="2065338"/>
            <a:ext cx="6510338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tabLst>
                <a:tab pos="542925" algn="l"/>
              </a:tabLst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硬件设计中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本课程</a:t>
            </a:r>
            <a:r>
              <a:rPr lang="en-US" altLang="zh-CN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grpSp>
        <p:nvGrpSpPr>
          <p:cNvPr id="89095" name="Group 7"/>
          <p:cNvGrpSpPr>
            <a:grpSpLocks/>
          </p:cNvGrpSpPr>
          <p:nvPr/>
        </p:nvGrpSpPr>
        <p:grpSpPr bwMode="auto">
          <a:xfrm>
            <a:off x="2138363" y="2716213"/>
            <a:ext cx="5659437" cy="661987"/>
            <a:chOff x="2468" y="4850"/>
            <a:chExt cx="4956" cy="700"/>
          </a:xfrm>
        </p:grpSpPr>
        <p:sp>
          <p:nvSpPr>
            <p:cNvPr id="89104" name="AutoShape 8"/>
            <p:cNvSpPr>
              <a:spLocks noChangeArrowheads="1"/>
            </p:cNvSpPr>
            <p:nvPr/>
          </p:nvSpPr>
          <p:spPr bwMode="auto">
            <a:xfrm>
              <a:off x="2468" y="4850"/>
              <a:ext cx="1260" cy="691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609600" indent="-609600"/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码制</a:t>
              </a:r>
            </a:p>
            <a:p>
              <a:pPr marL="609600" indent="-609600"/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数据表示</a:t>
              </a: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)</a:t>
              </a:r>
              <a:endParaRPr lang="en-US" altLang="zh-CN" sz="2000" b="0">
                <a:latin typeface="黑体" pitchFamily="2" charset="-122"/>
                <a:ea typeface="黑体" pitchFamily="2" charset="-122"/>
              </a:endParaRPr>
            </a:p>
            <a:p>
              <a:pPr marL="609600" indent="-609600"/>
              <a:endParaRPr lang="en-US" altLang="zh-CN" sz="200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105" name="AutoShape 9"/>
            <p:cNvSpPr>
              <a:spLocks noChangeArrowheads="1"/>
            </p:cNvSpPr>
            <p:nvPr/>
          </p:nvSpPr>
          <p:spPr bwMode="auto">
            <a:xfrm>
              <a:off x="4316" y="4859"/>
              <a:ext cx="1260" cy="691"/>
            </a:xfrm>
            <a:prstGeom prst="roundRect">
              <a:avLst>
                <a:gd name="adj" fmla="val 16667"/>
              </a:avLst>
            </a:prstGeom>
            <a:solidFill>
              <a:srgbClr val="FF9900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609600" indent="-609600"/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运算方法 </a:t>
              </a:r>
            </a:p>
            <a:p>
              <a:pPr marL="609600" indent="-609600"/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算法</a:t>
              </a: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)</a:t>
              </a:r>
            </a:p>
            <a:p>
              <a:pPr marL="609600" indent="-609600"/>
              <a:endParaRPr lang="en-US" altLang="zh-CN" sz="200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106" name="AutoShape 10"/>
            <p:cNvSpPr>
              <a:spLocks noChangeArrowheads="1"/>
            </p:cNvSpPr>
            <p:nvPr/>
          </p:nvSpPr>
          <p:spPr bwMode="auto">
            <a:xfrm>
              <a:off x="6164" y="4859"/>
              <a:ext cx="1260" cy="691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609600" indent="-609600"/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硬件实现</a:t>
              </a:r>
            </a:p>
            <a:p>
              <a:pPr marL="609600" indent="-609600"/>
              <a:endParaRPr lang="zh-CN" altLang="en-US" sz="200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107" name="AutoShape 11"/>
            <p:cNvSpPr>
              <a:spLocks noChangeArrowheads="1"/>
            </p:cNvSpPr>
            <p:nvPr/>
          </p:nvSpPr>
          <p:spPr bwMode="auto">
            <a:xfrm>
              <a:off x="3875" y="5107"/>
              <a:ext cx="294" cy="124"/>
            </a:xfrm>
            <a:prstGeom prst="rightArrow">
              <a:avLst>
                <a:gd name="adj1" fmla="val 50000"/>
                <a:gd name="adj2" fmla="val 5927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108" name="AutoShape 12"/>
            <p:cNvSpPr>
              <a:spLocks noChangeArrowheads="1"/>
            </p:cNvSpPr>
            <p:nvPr/>
          </p:nvSpPr>
          <p:spPr bwMode="auto">
            <a:xfrm>
              <a:off x="5723" y="5107"/>
              <a:ext cx="294" cy="124"/>
            </a:xfrm>
            <a:prstGeom prst="rightArrow">
              <a:avLst>
                <a:gd name="adj1" fmla="val 50000"/>
                <a:gd name="adj2" fmla="val 5927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89096" name="Group 13"/>
          <p:cNvGrpSpPr>
            <a:grpSpLocks/>
          </p:cNvGrpSpPr>
          <p:nvPr/>
        </p:nvGrpSpPr>
        <p:grpSpPr bwMode="auto">
          <a:xfrm>
            <a:off x="2125663" y="4200525"/>
            <a:ext cx="5673725" cy="663575"/>
            <a:chOff x="2468" y="4850"/>
            <a:chExt cx="4956" cy="700"/>
          </a:xfrm>
        </p:grpSpPr>
        <p:sp>
          <p:nvSpPr>
            <p:cNvPr id="89099" name="AutoShape 14"/>
            <p:cNvSpPr>
              <a:spLocks noChangeArrowheads="1"/>
            </p:cNvSpPr>
            <p:nvPr/>
          </p:nvSpPr>
          <p:spPr bwMode="auto">
            <a:xfrm>
              <a:off x="2468" y="4850"/>
              <a:ext cx="1260" cy="691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609600" indent="-609600"/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问题描述</a:t>
              </a:r>
            </a:p>
            <a:p>
              <a:pPr marL="609600" indent="-609600"/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表示</a:t>
              </a:r>
              <a:r>
                <a:rPr lang="en-US" altLang="zh-CN" sz="2000">
                  <a:latin typeface="黑体" pitchFamily="2" charset="-122"/>
                  <a:ea typeface="黑体" pitchFamily="2" charset="-122"/>
                </a:rPr>
                <a:t>)</a:t>
              </a:r>
              <a:endParaRPr lang="en-US" altLang="zh-CN" sz="2000" b="0">
                <a:latin typeface="黑体" pitchFamily="2" charset="-122"/>
                <a:ea typeface="黑体" pitchFamily="2" charset="-122"/>
              </a:endParaRPr>
            </a:p>
            <a:p>
              <a:pPr marL="609600" indent="-609600"/>
              <a:endParaRPr lang="en-US" altLang="zh-CN" sz="200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100" name="AutoShape 15"/>
            <p:cNvSpPr>
              <a:spLocks noChangeArrowheads="1"/>
            </p:cNvSpPr>
            <p:nvPr/>
          </p:nvSpPr>
          <p:spPr bwMode="auto">
            <a:xfrm>
              <a:off x="4316" y="4859"/>
              <a:ext cx="1260" cy="691"/>
            </a:xfrm>
            <a:prstGeom prst="roundRect">
              <a:avLst>
                <a:gd name="adj" fmla="val 16667"/>
              </a:avLst>
            </a:prstGeom>
            <a:solidFill>
              <a:srgbClr val="FF9900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609600" indent="-609600"/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算法设计</a:t>
              </a:r>
            </a:p>
            <a:p>
              <a:pPr marL="609600" indent="-609600"/>
              <a:endParaRPr lang="zh-CN" altLang="en-US" sz="200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101" name="AutoShape 16"/>
            <p:cNvSpPr>
              <a:spLocks noChangeArrowheads="1"/>
            </p:cNvSpPr>
            <p:nvPr/>
          </p:nvSpPr>
          <p:spPr bwMode="auto">
            <a:xfrm>
              <a:off x="6164" y="4859"/>
              <a:ext cx="1260" cy="691"/>
            </a:xfrm>
            <a:prstGeom prst="roundRect">
              <a:avLst>
                <a:gd name="adj" fmla="val 16667"/>
              </a:avLst>
            </a:prstGeom>
            <a:solidFill>
              <a:srgbClr val="FF6600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marL="609600" indent="-609600"/>
              <a:r>
                <a:rPr lang="zh-CN" altLang="en-US" sz="2000">
                  <a:latin typeface="黑体" pitchFamily="2" charset="-122"/>
                  <a:ea typeface="黑体" pitchFamily="2" charset="-122"/>
                </a:rPr>
                <a:t>程序实现</a:t>
              </a:r>
            </a:p>
          </p:txBody>
        </p:sp>
        <p:sp>
          <p:nvSpPr>
            <p:cNvPr id="89102" name="AutoShape 17"/>
            <p:cNvSpPr>
              <a:spLocks noChangeArrowheads="1"/>
            </p:cNvSpPr>
            <p:nvPr/>
          </p:nvSpPr>
          <p:spPr bwMode="auto">
            <a:xfrm>
              <a:off x="3875" y="5107"/>
              <a:ext cx="294" cy="124"/>
            </a:xfrm>
            <a:prstGeom prst="rightArrow">
              <a:avLst>
                <a:gd name="adj1" fmla="val 50000"/>
                <a:gd name="adj2" fmla="val 5927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89103" name="AutoShape 18"/>
            <p:cNvSpPr>
              <a:spLocks noChangeArrowheads="1"/>
            </p:cNvSpPr>
            <p:nvPr/>
          </p:nvSpPr>
          <p:spPr bwMode="auto">
            <a:xfrm>
              <a:off x="5723" y="5107"/>
              <a:ext cx="294" cy="124"/>
            </a:xfrm>
            <a:prstGeom prst="rightArrow">
              <a:avLst>
                <a:gd name="adj1" fmla="val 50000"/>
                <a:gd name="adj2" fmla="val 5927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89097" name="Rectangle 19"/>
          <p:cNvSpPr>
            <a:spLocks noChangeArrowheads="1"/>
          </p:cNvSpPr>
          <p:nvPr/>
        </p:nvSpPr>
        <p:spPr bwMode="auto">
          <a:xfrm>
            <a:off x="1317625" y="3549650"/>
            <a:ext cx="6510338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tabLst>
                <a:tab pos="542925" algn="l"/>
              </a:tabLst>
            </a:pPr>
            <a:r>
              <a:rPr lang="zh-CN" altLang="en-US" sz="2400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软件设计中：</a:t>
            </a:r>
          </a:p>
        </p:txBody>
      </p:sp>
      <p:sp>
        <p:nvSpPr>
          <p:cNvPr id="89098" name="Rectangle 22"/>
          <p:cNvSpPr>
            <a:spLocks noChangeArrowheads="1"/>
          </p:cNvSpPr>
          <p:nvPr/>
        </p:nvSpPr>
        <p:spPr bwMode="auto">
          <a:xfrm>
            <a:off x="1063625" y="5243513"/>
            <a:ext cx="7391400" cy="985837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i="1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你能否从硬件的学习中提高计算思维能力？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en-US" altLang="zh-CN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----</a:t>
            </a:r>
            <a:r>
              <a:rPr lang="zh-CN" altLang="en-US" sz="24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学习怎样把问题变成计算机可求解的形式。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3" name="Rectangle 5"/>
          <p:cNvSpPr>
            <a:spLocks noChangeArrowheads="1"/>
          </p:cNvSpPr>
          <p:nvPr/>
        </p:nvSpPr>
        <p:spPr bwMode="auto">
          <a:xfrm>
            <a:off x="520700" y="1739900"/>
            <a:ext cx="8318500" cy="1098550"/>
          </a:xfrm>
          <a:prstGeom prst="rect">
            <a:avLst/>
          </a:prstGeom>
          <a:gradFill rotWithShape="0">
            <a:gsLst>
              <a:gs pos="0">
                <a:srgbClr val="ADD6FF"/>
              </a:gs>
              <a:gs pos="50000">
                <a:srgbClr val="F5E3F3"/>
              </a:gs>
              <a:gs pos="100000">
                <a:srgbClr val="ADD6FF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2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？</a:t>
            </a:r>
            <a:r>
              <a:rPr lang="zh-CN" altLang="en-US" sz="2200" i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思考：</a:t>
            </a:r>
            <a:r>
              <a:rPr lang="zh-CN" altLang="en-US" sz="22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下列数中哪些可能为十六进制数、八进制数和十进制数？</a:t>
            </a:r>
            <a:endParaRPr lang="zh-CN" altLang="en-US" sz="1000">
              <a:latin typeface="黑体" pitchFamily="2" charset="-122"/>
              <a:ea typeface="黑体" pitchFamily="2" charset="-122"/>
            </a:endParaRP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2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           108 ，907，</a:t>
            </a:r>
            <a:r>
              <a:rPr lang="en-US" altLang="zh-CN" sz="2200" i="1">
                <a:solidFill>
                  <a:srgbClr val="000080"/>
                </a:solidFill>
                <a:latin typeface="黑体" pitchFamily="2" charset="-122"/>
                <a:ea typeface="黑体" pitchFamily="2" charset="-122"/>
              </a:rPr>
              <a:t>A35，780，10，11 ，675 </a:t>
            </a:r>
            <a:endParaRPr lang="en-US" altLang="zh-CN" sz="2400" b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609600" marR="0" indent="-6096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Wingdings" pitchFamily="2" charset="2"/>
          <a:buNone/>
          <a:tabLst/>
          <a:defRPr kumimoji="1" lang="en-US" sz="2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609600" marR="0" indent="-6096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 typeface="Wingdings" pitchFamily="2" charset="2"/>
          <a:buNone/>
          <a:tabLst/>
          <a:defRPr kumimoji="1" lang="en-US" sz="26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6255</TotalTime>
  <Words>6035</Words>
  <Application>Microsoft Office PowerPoint</Application>
  <PresentationFormat>全屏显示(4:3)</PresentationFormat>
  <Paragraphs>621</Paragraphs>
  <Slides>84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84</vt:i4>
      </vt:variant>
    </vt:vector>
  </HeadingPairs>
  <TitlesOfParts>
    <vt:vector size="92" baseType="lpstr">
      <vt:lpstr>Blends</vt:lpstr>
      <vt:lpstr>Document</vt:lpstr>
      <vt:lpstr>BMP 图象</vt:lpstr>
      <vt:lpstr>位图图像</vt:lpstr>
      <vt:lpstr>Microsoft Word 97 - 2003 文档</vt:lpstr>
      <vt:lpstr>文档</vt:lpstr>
      <vt:lpstr>Visio.Drawing.6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SWJTU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数据的机器层次表示</dc:title>
  <dc:creator>Y.Q.Ma</dc:creator>
  <cp:lastModifiedBy>Y.Q.Ma</cp:lastModifiedBy>
  <cp:revision>1142</cp:revision>
  <cp:lastPrinted>1601-01-01T00:00:00Z</cp:lastPrinted>
  <dcterms:created xsi:type="dcterms:W3CDTF">2000-10-10T05:39:14Z</dcterms:created>
  <dcterms:modified xsi:type="dcterms:W3CDTF">2016-09-07T12:37:22Z</dcterms:modified>
</cp:coreProperties>
</file>